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tags/tag2.xml" ContentType="application/vnd.openxmlformats-officedocument.presentationml.tags+xml"/>
  <Override PartName="/ppt/activeX/activeX2.xml" ContentType="application/vnd.ms-office.activeX+xml"/>
  <Override PartName="/ppt/activeX/activeX2.bin" ContentType="application/vnd.ms-office.activeX"/>
  <Override PartName="/ppt/tags/tag3.xml" ContentType="application/vnd.openxmlformats-officedocument.presentationml.tags+xml"/>
  <Override PartName="/ppt/activeX/activeX3.xml" ContentType="application/vnd.ms-office.activeX+xml"/>
  <Override PartName="/ppt/activeX/activeX3.bin" ContentType="application/vnd.ms-office.activeX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4" r:id="rId2"/>
  </p:sldMasterIdLst>
  <p:notesMasterIdLst>
    <p:notesMasterId r:id="rId28"/>
  </p:notesMasterIdLst>
  <p:sldIdLst>
    <p:sldId id="257" r:id="rId3"/>
    <p:sldId id="318" r:id="rId4"/>
    <p:sldId id="289" r:id="rId5"/>
    <p:sldId id="290" r:id="rId6"/>
    <p:sldId id="320" r:id="rId7"/>
    <p:sldId id="273" r:id="rId8"/>
    <p:sldId id="299" r:id="rId9"/>
    <p:sldId id="321" r:id="rId10"/>
    <p:sldId id="326" r:id="rId11"/>
    <p:sldId id="300" r:id="rId12"/>
    <p:sldId id="301" r:id="rId13"/>
    <p:sldId id="322" r:id="rId14"/>
    <p:sldId id="323" r:id="rId15"/>
    <p:sldId id="324" r:id="rId16"/>
    <p:sldId id="303" r:id="rId17"/>
    <p:sldId id="304" r:id="rId18"/>
    <p:sldId id="306" r:id="rId19"/>
    <p:sldId id="325" r:id="rId20"/>
    <p:sldId id="308" r:id="rId21"/>
    <p:sldId id="311" r:id="rId22"/>
    <p:sldId id="312" r:id="rId23"/>
    <p:sldId id="313" r:id="rId24"/>
    <p:sldId id="314" r:id="rId25"/>
    <p:sldId id="260" r:id="rId26"/>
    <p:sldId id="319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66FF33"/>
    <a:srgbClr val="FF33CC"/>
    <a:srgbClr val="003399"/>
    <a:srgbClr val="FFFF00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54E7BD-2CB5-4E96-91D3-9A06D63E0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260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4E7BD-2CB5-4E96-91D3-9A06D63E0D4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79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DC32B-ED43-4CFE-86A4-0427F45173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06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8C806-ABE1-4E93-B1AB-6718799CC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02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8C556-37C0-41A3-A7F2-C2199A7BC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51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782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7959F88-A69A-4A7A-A712-B3174FA69AA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7AAB-4C7D-482A-9FB3-0BB8E2DAC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96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F47C4-8FDF-427B-9A17-8283537EFC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60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8BEB6-4924-4A0A-925C-01736DBA4A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557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5C0B5-3BE1-440C-AB85-819D03F7E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02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29599-2AEA-428F-A33F-110FC7917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77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A26D0-223E-4F08-B62C-D611F7FF2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126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6A230-C978-4373-A833-FD9422B62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00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BD257-EC7F-4CB5-AF21-0F3045B00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936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88F60-E76A-4CF9-A371-8C37AA12C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217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987EA-4841-48DE-8A0C-9A417B39DB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517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6D502-30CE-4877-85B8-81FDC17DE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40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567BF-66B9-4232-A5E0-FE7FC626E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40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F7442-687B-4A54-8B60-BBF68DD65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46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FC742-C7BB-4761-A6CF-C178C4969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322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55F96-65ED-47A2-89AC-52129B8F44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45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9A3D9-637C-48CE-B86A-86189C9C9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82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5F4EA-43AD-4E9C-B97F-2CCD240E3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74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7774E-DB6A-4343-ADE5-F7B94F0E0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64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C055F1-8ED1-4202-A587-B7C8D4974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9312A5E-3401-494D-83D4-46DD7DDB02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wmf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wmf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wmf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GIAO%20AN%20QUAN\New%20Folder\bai%2037%20%20HTCBMCL\ll%20noi.m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GIAO%20AN%20QUAN\New%20Folder\bai%2037%20%20HTCBMCL\ll%20chim%202.mpeg" TargetMode="External"/><Relationship Id="rId1" Type="http://schemas.openxmlformats.org/officeDocument/2006/relationships/video" Target="file:///E:\GIAO%20AN%20QUAN\New%20Folder\bai%2037%20%20HTCBMCL\ll%20chim%201.mpe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BÀI 37: CÁC HIỆN TƯỢNG BỀ MẶT CỦA CHẤT LỎNG</a:t>
            </a:r>
          </a:p>
        </p:txBody>
      </p:sp>
      <p:pic>
        <p:nvPicPr>
          <p:cNvPr id="3077" name="Picture 5" descr="GIOT NUOC 2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743200" cy="31242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perC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hi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2887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6200" y="89852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6200" y="12033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Lực căng bề mặt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381000" y="22098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81000" y="29718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CC3300"/>
                </a:solidFill>
                <a:sym typeface="Wingdings" panose="05000000000000000000" pitchFamily="2" charset="2"/>
              </a:rPr>
              <a:t></a:t>
            </a:r>
            <a:r>
              <a:rPr lang="en-US" altLang="en-US">
                <a:solidFill>
                  <a:srgbClr val="CC3300"/>
                </a:solidFill>
              </a:rPr>
              <a:t> 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Độ lớn f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81000" y="25908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CC3300"/>
                </a:solidFill>
                <a:sym typeface="Wingdings" panose="05000000000000000000" pitchFamily="2" charset="2"/>
              </a:rPr>
              <a:t></a:t>
            </a:r>
            <a:r>
              <a:rPr lang="en-US" altLang="en-US">
                <a:solidFill>
                  <a:srgbClr val="CC3300"/>
                </a:solidFill>
              </a:rPr>
              <a:t> 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1752600" y="2209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vuông góc với đoạn đường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l và tiếp tuyến với bề mặt chất lỏng.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Lực căng bề mặt tác dụng lên một đoạn đường nhỏ l bất kỳ trên bề mặt chất lỏng có </a:t>
            </a:r>
            <a:endParaRPr lang="en-US" altLang="en-US" sz="2000" b="1" i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1752600" y="2590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làm giảm diện tích bề mặt chất lỏng.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1752600" y="2971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tỉ lệ thuận với độ dài l của đoạn đường.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2335213" y="3429000"/>
            <a:ext cx="1398587" cy="571500"/>
          </a:xfrm>
          <a:prstGeom prst="rect">
            <a:avLst/>
          </a:prstGeom>
          <a:noFill/>
          <a:ln w="38100" cmpd="dbl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900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900" b="1" i="1">
                <a:solidFill>
                  <a:srgbClr val="FF0000"/>
                </a:solidFill>
                <a:latin typeface="VNI-Times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 .</a:t>
            </a:r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219200" y="4038600"/>
            <a:ext cx="769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Trong đó,     :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hệ số căng bề mặt , phụ thuộc vào bản chất và nhiệt độ của 	chất lỏng (  giảm khi nhiệt độ tăng).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76200" y="47244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Ứng dụng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609600" y="5181600"/>
            <a:ext cx="5638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Căng vải trên ô dù hoặc trên mui bạt ô tô tải.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nước xà phòng để giặt quần áo vải.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altLang="en-US" sz="2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Ống nhỏ giọt chất lỏng.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10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6" grpId="0"/>
      <p:bldP spid="81929" grpId="0"/>
      <p:bldP spid="81930" grpId="0"/>
      <p:bldP spid="81931" grpId="0"/>
      <p:bldP spid="81932" grpId="0"/>
      <p:bldP spid="81933" grpId="0" animBg="1"/>
      <p:bldP spid="81934" grpId="0"/>
      <p:bldP spid="81935" grpId="0"/>
      <p:bldP spid="819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82962" name="Text Box 18"/>
          <p:cNvSpPr txBox="1">
            <a:spLocks noChangeArrowheads="1"/>
          </p:cNvSpPr>
          <p:nvPr/>
        </p:nvSpPr>
        <p:spPr bwMode="auto">
          <a:xfrm>
            <a:off x="76200" y="1279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2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1" grpId="0"/>
      <p:bldP spid="82961" grpId="1"/>
      <p:bldP spid="82962" grpId="0"/>
      <p:bldP spid="829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8229600" cy="5486400"/>
          </a:xfrm>
        </p:spPr>
        <p:txBody>
          <a:bodyPr/>
          <a:lstStyle/>
          <a:p>
            <a:pPr>
              <a:buFontTx/>
              <a:buNone/>
            </a:pPr>
            <a:endParaRPr lang="en-US" altLang="en-US">
              <a:solidFill>
                <a:srgbClr val="FF33CC"/>
              </a:solidFill>
            </a:endParaRPr>
          </a:p>
          <a:p>
            <a:pPr>
              <a:buFontTx/>
              <a:buNone/>
            </a:pPr>
            <a:r>
              <a:rPr lang="en-US" altLang="en-US">
                <a:solidFill>
                  <a:srgbClr val="0000FF"/>
                </a:solidFill>
              </a:rPr>
              <a:t> </a:t>
            </a:r>
          </a:p>
          <a:p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2133600" y="3613150"/>
            <a:ext cx="381000" cy="609600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3" name="Oval 20"/>
          <p:cNvSpPr>
            <a:spLocks noChangeArrowheads="1"/>
          </p:cNvSpPr>
          <p:nvPr/>
        </p:nvSpPr>
        <p:spPr bwMode="auto">
          <a:xfrm>
            <a:off x="6019800" y="3613150"/>
            <a:ext cx="381000" cy="609600"/>
          </a:xfrm>
          <a:prstGeom prst="ellipse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Oval 25"/>
          <p:cNvSpPr>
            <a:spLocks noChangeArrowheads="1"/>
          </p:cNvSpPr>
          <p:nvPr/>
        </p:nvSpPr>
        <p:spPr bwMode="auto">
          <a:xfrm>
            <a:off x="5791200" y="5137150"/>
            <a:ext cx="838200" cy="304800"/>
          </a:xfrm>
          <a:prstGeom prst="ellipse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2597150" y="3198813"/>
            <a:ext cx="2438400" cy="1905000"/>
            <a:chOff x="0" y="0"/>
            <a:chExt cx="1536" cy="1200"/>
          </a:xfrm>
        </p:grpSpPr>
        <p:sp>
          <p:nvSpPr>
            <p:cNvPr id="17416" name="Line 19"/>
            <p:cNvSpPr>
              <a:spLocks noChangeShapeType="1"/>
            </p:cNvSpPr>
            <p:nvPr/>
          </p:nvSpPr>
          <p:spPr bwMode="auto">
            <a:xfrm flipV="1">
              <a:off x="0" y="480"/>
              <a:ext cx="336" cy="720"/>
            </a:xfrm>
            <a:prstGeom prst="line">
              <a:avLst/>
            </a:prstGeom>
            <a:noFill/>
            <a:ln w="9525" cmpd="sng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417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153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FF"/>
                  </a:solidFill>
                </a:rPr>
                <a:t>Giọt nước chảy lan ra</a:t>
              </a:r>
            </a:p>
          </p:txBody>
        </p:sp>
      </p:grp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6019800" y="2649538"/>
            <a:ext cx="2667000" cy="2535237"/>
            <a:chOff x="0" y="0"/>
            <a:chExt cx="1680" cy="1597"/>
          </a:xfrm>
        </p:grpSpPr>
        <p:sp>
          <p:nvSpPr>
            <p:cNvPr id="17419" name="Line 21"/>
            <p:cNvSpPr>
              <a:spLocks noChangeShapeType="1"/>
            </p:cNvSpPr>
            <p:nvPr/>
          </p:nvSpPr>
          <p:spPr bwMode="auto">
            <a:xfrm flipV="1">
              <a:off x="192" y="493"/>
              <a:ext cx="576" cy="1104"/>
            </a:xfrm>
            <a:prstGeom prst="line">
              <a:avLst/>
            </a:prstGeom>
            <a:noFill/>
            <a:ln w="9525" cmpd="sng">
              <a:solidFill>
                <a:srgbClr val="FF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420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168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FF00FF"/>
                  </a:solidFill>
                </a:rPr>
                <a:t>Giọt thuỷ ngân thu về dạng </a:t>
              </a:r>
            </a:p>
            <a:p>
              <a:pPr algn="ctr"/>
              <a:r>
                <a:rPr lang="en-US" altLang="en-US" sz="2400">
                  <a:solidFill>
                    <a:srgbClr val="FF00FF"/>
                  </a:solidFill>
                </a:rPr>
                <a:t>hình cầu(hơi dẹt)</a:t>
              </a:r>
            </a:p>
          </p:txBody>
        </p:sp>
      </p:grpSp>
      <p:sp>
        <p:nvSpPr>
          <p:cNvPr id="17421" name="Rectangle 23"/>
          <p:cNvSpPr>
            <a:spLocks noChangeArrowheads="1"/>
          </p:cNvSpPr>
          <p:nvPr/>
        </p:nvSpPr>
        <p:spPr bwMode="auto">
          <a:xfrm>
            <a:off x="304800" y="5594350"/>
            <a:ext cx="350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00"/>
                </a:solidFill>
              </a:rPr>
              <a:t>Hiện tượng dính ướt</a:t>
            </a:r>
          </a:p>
        </p:txBody>
      </p:sp>
      <p:sp>
        <p:nvSpPr>
          <p:cNvPr id="17422" name="Rectangle 24"/>
          <p:cNvSpPr>
            <a:spLocks noChangeArrowheads="1"/>
          </p:cNvSpPr>
          <p:nvPr/>
        </p:nvSpPr>
        <p:spPr bwMode="auto">
          <a:xfrm>
            <a:off x="4648200" y="5670550"/>
            <a:ext cx="388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3300"/>
                </a:solidFill>
              </a:rPr>
              <a:t>Hiện tượng không dính ướt</a:t>
            </a:r>
          </a:p>
        </p:txBody>
      </p:sp>
      <p:grpSp>
        <p:nvGrpSpPr>
          <p:cNvPr id="17423" name="Group 15"/>
          <p:cNvGrpSpPr>
            <a:grpSpLocks/>
          </p:cNvGrpSpPr>
          <p:nvPr/>
        </p:nvGrpSpPr>
        <p:grpSpPr bwMode="auto">
          <a:xfrm>
            <a:off x="1066800" y="5365750"/>
            <a:ext cx="6324600" cy="152400"/>
            <a:chOff x="0" y="0"/>
            <a:chExt cx="3984" cy="96"/>
          </a:xfrm>
        </p:grpSpPr>
        <p:sp>
          <p:nvSpPr>
            <p:cNvPr id="1742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1584" cy="48"/>
            </a:xfrm>
            <a:prstGeom prst="rect">
              <a:avLst/>
            </a:prstGeom>
            <a:solidFill>
              <a:srgbClr val="FF3300"/>
            </a:solidFill>
            <a:ln w="12700" cmpd="sng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latin typeface="Times New Roman" panose="02020603050405020304" pitchFamily="18" charset="0"/>
              </a:endParaRPr>
            </a:p>
          </p:txBody>
        </p:sp>
        <p:sp>
          <p:nvSpPr>
            <p:cNvPr id="17425" name="Rectangle 19"/>
            <p:cNvSpPr>
              <a:spLocks noChangeArrowheads="1"/>
            </p:cNvSpPr>
            <p:nvPr/>
          </p:nvSpPr>
          <p:spPr bwMode="auto">
            <a:xfrm>
              <a:off x="2400" y="48"/>
              <a:ext cx="1584" cy="48"/>
            </a:xfrm>
            <a:prstGeom prst="rect">
              <a:avLst/>
            </a:prstGeom>
            <a:solidFill>
              <a:srgbClr val="FF3300"/>
            </a:solidFill>
            <a:ln w="12700" cmpd="sng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26" name="Group 18"/>
          <p:cNvGrpSpPr>
            <a:grpSpLocks/>
          </p:cNvGrpSpPr>
          <p:nvPr/>
        </p:nvGrpSpPr>
        <p:grpSpPr bwMode="auto">
          <a:xfrm>
            <a:off x="3200400" y="4375150"/>
            <a:ext cx="2133600" cy="1066800"/>
            <a:chOff x="0" y="0"/>
            <a:chExt cx="1344" cy="672"/>
          </a:xfrm>
        </p:grpSpPr>
        <p:sp>
          <p:nvSpPr>
            <p:cNvPr id="17427" name="Line 25"/>
            <p:cNvSpPr>
              <a:spLocks noChangeShapeType="1"/>
            </p:cNvSpPr>
            <p:nvPr/>
          </p:nvSpPr>
          <p:spPr bwMode="auto">
            <a:xfrm flipV="1">
              <a:off x="0" y="336"/>
              <a:ext cx="336" cy="288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134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0000FF"/>
                  </a:solidFill>
                </a:rPr>
                <a:t>Tấm thuỷ tinh sạch</a:t>
              </a:r>
            </a:p>
          </p:txBody>
        </p:sp>
        <p:sp>
          <p:nvSpPr>
            <p:cNvPr id="17429" name="Line 27"/>
            <p:cNvSpPr>
              <a:spLocks noChangeShapeType="1"/>
            </p:cNvSpPr>
            <p:nvPr/>
          </p:nvSpPr>
          <p:spPr bwMode="auto">
            <a:xfrm>
              <a:off x="1104" y="288"/>
              <a:ext cx="240" cy="384"/>
            </a:xfrm>
            <a:prstGeom prst="line">
              <a:avLst/>
            </a:prstGeom>
            <a:noFill/>
            <a:ln w="9525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1443038" y="3005138"/>
            <a:ext cx="533400" cy="762000"/>
          </a:xfrm>
          <a:prstGeom prst="line">
            <a:avLst/>
          </a:prstGeom>
          <a:noFill/>
          <a:ln w="9525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635000" y="2438400"/>
            <a:ext cx="1782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00FF"/>
                </a:solidFill>
                <a:sym typeface="Symbol" panose="05050102010706020507" pitchFamily="18" charset="2"/>
              </a:rPr>
              <a:t>Giọt nước</a:t>
            </a:r>
          </a:p>
        </p:txBody>
      </p:sp>
      <p:sp>
        <p:nvSpPr>
          <p:cNvPr id="17432" name="Unknown Shape"/>
          <p:cNvSpPr>
            <a:spLocks/>
          </p:cNvSpPr>
          <p:nvPr/>
        </p:nvSpPr>
        <p:spPr bwMode="auto">
          <a:xfrm>
            <a:off x="1117600" y="5213350"/>
            <a:ext cx="2387600" cy="152400"/>
          </a:xfrm>
          <a:custGeom>
            <a:avLst/>
            <a:gdLst>
              <a:gd name="T0" fmla="*/ 320 w 1504"/>
              <a:gd name="T1" fmla="*/ 144 h 152"/>
              <a:gd name="T2" fmla="*/ 1376 w 1504"/>
              <a:gd name="T3" fmla="*/ 144 h 152"/>
              <a:gd name="T4" fmla="*/ 1088 w 1504"/>
              <a:gd name="T5" fmla="*/ 96 h 152"/>
              <a:gd name="T6" fmla="*/ 752 w 1504"/>
              <a:gd name="T7" fmla="*/ 0 h 152"/>
              <a:gd name="T8" fmla="*/ 416 w 1504"/>
              <a:gd name="T9" fmla="*/ 96 h 152"/>
              <a:gd name="T10" fmla="*/ 32 w 1504"/>
              <a:gd name="T11" fmla="*/ 144 h 152"/>
              <a:gd name="T12" fmla="*/ 608 w 1504"/>
              <a:gd name="T13" fmla="*/ 144 h 152"/>
              <a:gd name="T14" fmla="*/ 704 w 1504"/>
              <a:gd name="T15" fmla="*/ 14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04" h="152">
                <a:moveTo>
                  <a:pt x="320" y="144"/>
                </a:moveTo>
                <a:lnTo>
                  <a:pt x="1376" y="144"/>
                </a:lnTo>
                <a:cubicBezTo>
                  <a:pt x="1504" y="136"/>
                  <a:pt x="1192" y="120"/>
                  <a:pt x="1088" y="96"/>
                </a:cubicBezTo>
                <a:cubicBezTo>
                  <a:pt x="984" y="72"/>
                  <a:pt x="864" y="0"/>
                  <a:pt x="752" y="0"/>
                </a:cubicBezTo>
                <a:cubicBezTo>
                  <a:pt x="640" y="0"/>
                  <a:pt x="536" y="72"/>
                  <a:pt x="416" y="96"/>
                </a:cubicBezTo>
                <a:cubicBezTo>
                  <a:pt x="296" y="120"/>
                  <a:pt x="0" y="136"/>
                  <a:pt x="32" y="144"/>
                </a:cubicBezTo>
                <a:cubicBezTo>
                  <a:pt x="64" y="152"/>
                  <a:pt x="496" y="144"/>
                  <a:pt x="608" y="144"/>
                </a:cubicBezTo>
                <a:cubicBezTo>
                  <a:pt x="720" y="144"/>
                  <a:pt x="688" y="144"/>
                  <a:pt x="704" y="144"/>
                </a:cubicBezTo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5334000" y="2971800"/>
            <a:ext cx="685800" cy="609600"/>
          </a:xfrm>
          <a:prstGeom prst="line">
            <a:avLst/>
          </a:prstGeom>
          <a:noFill/>
          <a:ln w="9525" cmpd="sng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3705225" y="2438400"/>
            <a:ext cx="2500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00FF"/>
                </a:solidFill>
                <a:sym typeface="Symbol" panose="05050102010706020507" pitchFamily="18" charset="2"/>
              </a:rPr>
              <a:t>Giọt thuỷ ngân</a:t>
            </a:r>
          </a:p>
        </p:txBody>
      </p:sp>
      <p:sp>
        <p:nvSpPr>
          <p:cNvPr id="17435" name="Unknown Shape"/>
          <p:cNvSpPr>
            <a:spLocks/>
          </p:cNvSpPr>
          <p:nvPr/>
        </p:nvSpPr>
        <p:spPr bwMode="auto">
          <a:xfrm>
            <a:off x="1143000" y="5181600"/>
            <a:ext cx="2387600" cy="152400"/>
          </a:xfrm>
          <a:custGeom>
            <a:avLst/>
            <a:gdLst>
              <a:gd name="T0" fmla="*/ 320 w 1504"/>
              <a:gd name="T1" fmla="*/ 144 h 152"/>
              <a:gd name="T2" fmla="*/ 1376 w 1504"/>
              <a:gd name="T3" fmla="*/ 144 h 152"/>
              <a:gd name="T4" fmla="*/ 1088 w 1504"/>
              <a:gd name="T5" fmla="*/ 96 h 152"/>
              <a:gd name="T6" fmla="*/ 752 w 1504"/>
              <a:gd name="T7" fmla="*/ 0 h 152"/>
              <a:gd name="T8" fmla="*/ 416 w 1504"/>
              <a:gd name="T9" fmla="*/ 96 h 152"/>
              <a:gd name="T10" fmla="*/ 32 w 1504"/>
              <a:gd name="T11" fmla="*/ 144 h 152"/>
              <a:gd name="T12" fmla="*/ 608 w 1504"/>
              <a:gd name="T13" fmla="*/ 144 h 152"/>
              <a:gd name="T14" fmla="*/ 704 w 1504"/>
              <a:gd name="T15" fmla="*/ 14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04" h="152">
                <a:moveTo>
                  <a:pt x="320" y="144"/>
                </a:moveTo>
                <a:lnTo>
                  <a:pt x="1376" y="144"/>
                </a:lnTo>
                <a:cubicBezTo>
                  <a:pt x="1504" y="136"/>
                  <a:pt x="1192" y="120"/>
                  <a:pt x="1088" y="96"/>
                </a:cubicBezTo>
                <a:cubicBezTo>
                  <a:pt x="984" y="72"/>
                  <a:pt x="864" y="0"/>
                  <a:pt x="752" y="0"/>
                </a:cubicBezTo>
                <a:cubicBezTo>
                  <a:pt x="640" y="0"/>
                  <a:pt x="536" y="72"/>
                  <a:pt x="416" y="96"/>
                </a:cubicBezTo>
                <a:cubicBezTo>
                  <a:pt x="296" y="120"/>
                  <a:pt x="0" y="136"/>
                  <a:pt x="32" y="144"/>
                </a:cubicBezTo>
                <a:cubicBezTo>
                  <a:pt x="64" y="152"/>
                  <a:pt x="496" y="144"/>
                  <a:pt x="608" y="144"/>
                </a:cubicBezTo>
                <a:cubicBezTo>
                  <a:pt x="720" y="144"/>
                  <a:pt x="688" y="144"/>
                  <a:pt x="704" y="144"/>
                </a:cubicBezTo>
              </a:path>
            </a:pathLst>
          </a:custGeom>
          <a:solidFill>
            <a:srgbClr val="0000FF"/>
          </a:solidFill>
          <a:ln w="9525" cap="flat" cmpd="sng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844675" y="1082675"/>
            <a:ext cx="2193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smtClean="0">
                <a:solidFill>
                  <a:srgbClr val="FF0000"/>
                </a:solidFill>
              </a:rPr>
              <a:t> </a:t>
            </a:r>
            <a:r>
              <a:rPr lang="en-US" altLang="en-US" b="1">
                <a:solidFill>
                  <a:srgbClr val="FF0000"/>
                </a:solidFill>
              </a:rPr>
              <a:t>a.Thí nghiệm 1</a:t>
            </a:r>
          </a:p>
        </p:txBody>
      </p:sp>
    </p:spTree>
    <p:extLst>
      <p:ext uri="{BB962C8B-B14F-4D97-AF65-F5344CB8AC3E}">
        <p14:creationId xmlns:p14="http://schemas.microsoft.com/office/powerpoint/2010/main" val="15211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12205E-6 L -0.00417 0.166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" dur="2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0416 0.177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5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 autoUpdateAnimBg="0"/>
      <p:bldP spid="17412" grpId="1" animBg="1" autoUpdateAnimBg="0"/>
      <p:bldP spid="17412" grpId="2" animBg="1" autoUpdateAnimBg="0"/>
      <p:bldP spid="17413" grpId="0" animBg="1" autoUpdateAnimBg="0"/>
      <p:bldP spid="17413" grpId="1" animBg="1" autoUpdateAnimBg="0"/>
      <p:bldP spid="17413" grpId="2" animBg="1" autoUpdateAnimBg="0"/>
      <p:bldP spid="17414" grpId="0" animBg="1" autoUpdateAnimBg="0"/>
      <p:bldP spid="17421" grpId="0" autoUpdateAnimBg="0"/>
      <p:bldP spid="17422" grpId="0" autoUpdateAnimBg="0"/>
      <p:bldP spid="17430" grpId="0" animBg="1"/>
      <p:bldP spid="17430" grpId="1" animBg="1"/>
      <p:bldP spid="17431" grpId="0" autoUpdateAnimBg="0"/>
      <p:bldP spid="17431" grpId="1" autoUpdateAnimBg="0"/>
      <p:bldP spid="17432" grpId="0" animBg="1"/>
      <p:bldP spid="17433" grpId="0" animBg="1"/>
      <p:bldP spid="17433" grpId="1" animBg="1"/>
      <p:bldP spid="17434" grpId="0" autoUpdateAnimBg="0"/>
      <p:bldP spid="17434" grpId="1" autoUpdateAnimBg="0"/>
      <p:bldP spid="174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4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9"/>
          <p:cNvSpPr>
            <a:spLocks noChangeArrowheads="1"/>
          </p:cNvSpPr>
          <p:nvPr/>
        </p:nvSpPr>
        <p:spPr bwMode="auto">
          <a:xfrm>
            <a:off x="2057400" y="1219200"/>
            <a:ext cx="1828800" cy="381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hangingPunct="0"/>
            <a:r>
              <a:rPr lang="en-US" altLang="en-US" sz="2400" b="1">
                <a:solidFill>
                  <a:srgbClr val="FF0000"/>
                </a:solidFill>
              </a:rPr>
              <a:t>b. Thí nghiệm 2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6256338" cy="4343400"/>
          </a:xfrm>
          <a:prstGeom prst="rect">
            <a:avLst/>
          </a:prstGeom>
          <a:noFill/>
          <a:ln w="9525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AutoShape 46"/>
          <p:cNvSpPr>
            <a:spLocks noChangeArrowheads="1"/>
          </p:cNvSpPr>
          <p:nvPr/>
        </p:nvSpPr>
        <p:spPr bwMode="auto">
          <a:xfrm>
            <a:off x="0" y="1828800"/>
            <a:ext cx="3429000" cy="2438400"/>
          </a:xfrm>
          <a:prstGeom prst="cloudCallout">
            <a:avLst>
              <a:gd name="adj1" fmla="val -41574"/>
              <a:gd name="adj2" fmla="val 79296"/>
            </a:avLst>
          </a:prstGeom>
          <a:solidFill>
            <a:srgbClr val="FFCCFF"/>
          </a:solidFill>
          <a:ln w="12700" cmpd="sng">
            <a:solidFill>
              <a:srgbClr val="FF0066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0000FF"/>
                </a:solidFill>
              </a:rPr>
              <a:t>Dự đoán hình dạng của giọt nước trên bản thủy tinh trong hai trường hợp trên</a:t>
            </a:r>
            <a:r>
              <a:rPr lang="en-US" altLang="en-US" sz="22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132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4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24"/>
          <p:cNvSpPr txBox="1">
            <a:spLocks noChangeArrowheads="1"/>
          </p:cNvSpPr>
          <p:nvPr/>
        </p:nvSpPr>
        <p:spPr bwMode="auto">
          <a:xfrm>
            <a:off x="2362200" y="15240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FF"/>
                </a:solidFill>
              </a:rPr>
              <a:t>Trường hợp 1: nước dính ướt thủy tinh.</a:t>
            </a:r>
          </a:p>
        </p:txBody>
      </p:sp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2286000" y="4191000"/>
            <a:ext cx="6796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FF"/>
                </a:solidFill>
              </a:rPr>
              <a:t>Trường hợp 2: nước không dính ướt thủy tinh.</a:t>
            </a:r>
          </a:p>
        </p:txBody>
      </p:sp>
      <p:pic>
        <p:nvPicPr>
          <p:cNvPr id="19461" name="Picture 21" descr="D:\KIỀU OANH\TIEU LUAN\tieu luan sdmt\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57400"/>
            <a:ext cx="5715000" cy="2093913"/>
          </a:xfrm>
          <a:prstGeom prst="rect">
            <a:avLst/>
          </a:prstGeom>
          <a:noFill/>
          <a:ln w="9525" cmpd="sng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2590800" y="4727575"/>
            <a:ext cx="5715000" cy="1901825"/>
            <a:chOff x="0" y="0"/>
            <a:chExt cx="5715000" cy="1901825"/>
          </a:xfrm>
        </p:grpSpPr>
        <p:pic>
          <p:nvPicPr>
            <p:cNvPr id="19463" name="Picture 22" descr="D:\KIỀU OANH\TIEU LUAN\tieu luan sdmt\4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5000" cy="1901825"/>
            </a:xfrm>
            <a:prstGeom prst="rect">
              <a:avLst/>
            </a:prstGeom>
            <a:noFill/>
            <a:ln w="9525" cmpd="sng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4" name="Rectangle 23"/>
            <p:cNvSpPr>
              <a:spLocks noChangeArrowheads="1"/>
            </p:cNvSpPr>
            <p:nvPr/>
          </p:nvSpPr>
          <p:spPr bwMode="auto">
            <a:xfrm>
              <a:off x="5181600" y="1216025"/>
              <a:ext cx="533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0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  <p:bldP spid="1946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6200" y="1279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6" r:id="rId2" imgW="8153280" imgH="3057480"/>
        </mc:Choice>
        <mc:Fallback>
          <p:control r:id="rId2" imgW="8153280" imgH="3057480">
            <p:pic>
              <p:nvPicPr>
                <p:cNvPr id="84999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81000" y="3124200"/>
                  <a:ext cx="8153400" cy="3057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76200" y="1279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6023" name="Picture 7" descr="mat lom 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1698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mat loi 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1600200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mat loi nh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 bwMode="auto">
          <a:xfrm>
            <a:off x="7167563" y="4724400"/>
            <a:ext cx="220503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mat lom nh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 bwMode="auto">
          <a:xfrm>
            <a:off x="7375525" y="2286000"/>
            <a:ext cx="17684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76200" y="16002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28600" y="1981200"/>
            <a:ext cx="510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Hiện tượng chất lỏng dính ướt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chất rắn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khi lực tương tác giữa các phân tử chất lỏng và chất rắn </a:t>
            </a:r>
            <a:r>
              <a:rPr lang="en-US" altLang="en-US" sz="2000" b="1" u="sng">
                <a:solidFill>
                  <a:srgbClr val="FF3300"/>
                </a:solidFill>
                <a:latin typeface="Times New Roman" panose="02020603050405020304" pitchFamily="18" charset="0"/>
              </a:rPr>
              <a:t>lớn hơn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lực liên kết giữa các phân tử chất lỏng.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28600" y="4572000"/>
            <a:ext cx="5105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Hiện tượng không dính ướt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khi lực tương tác giữa các phân tử chất lỏng và chất rắn </a:t>
            </a:r>
            <a:r>
              <a:rPr lang="en-US" altLang="en-US" sz="2000" b="1" u="sng">
                <a:solidFill>
                  <a:srgbClr val="FF3300"/>
                </a:solidFill>
                <a:latin typeface="Times New Roman" panose="02020603050405020304" pitchFamily="18" charset="0"/>
              </a:rPr>
              <a:t>nhỏ hơn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lực liên kết giữa các phân tử chất lỏng.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228600" y="3260725"/>
            <a:ext cx="510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 Mặt chất lỏng có dạng </a:t>
            </a: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mặt khum lõm.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304800" y="5638800"/>
            <a:ext cx="510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 Mặt chất lỏng có dạng </a:t>
            </a: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mặt khum lồi.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/>
      <p:bldP spid="86028" grpId="0"/>
      <p:bldP spid="86029" grpId="0"/>
      <p:bldP spid="86030" grpId="0"/>
      <p:bldP spid="860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6200" y="1279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76200" y="1600200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76200" y="1965325"/>
            <a:ext cx="556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Ứng dụng: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1600200" y="19812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Công nghệ tuyển khoáng.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1" grpId="0"/>
      <p:bldP spid="880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47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4"/>
          <p:cNvSpPr>
            <a:spLocks noChangeArrowheads="1"/>
          </p:cNvSpPr>
          <p:nvPr/>
        </p:nvSpPr>
        <p:spPr bwMode="auto">
          <a:xfrm>
            <a:off x="5029200" y="4876800"/>
            <a:ext cx="3484563" cy="896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2057400" y="1143000"/>
            <a:ext cx="163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Ứng dụng</a:t>
            </a:r>
          </a:p>
        </p:txBody>
      </p:sp>
      <p:sp>
        <p:nvSpPr>
          <p:cNvPr id="24581" name="AutoShape 11"/>
          <p:cNvSpPr>
            <a:spLocks noChangeArrowheads="1"/>
          </p:cNvSpPr>
          <p:nvPr/>
        </p:nvSpPr>
        <p:spPr bwMode="auto">
          <a:xfrm>
            <a:off x="4419600" y="5791200"/>
            <a:ext cx="2133600" cy="457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00"/>
              </a:gs>
              <a:gs pos="100000">
                <a:schemeClr val="bg1"/>
              </a:gs>
            </a:gsLst>
            <a:lin ang="0" scaled="1"/>
          </a:gradFill>
          <a:ln w="952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400">
                <a:solidFill>
                  <a:srgbClr val="0000FF"/>
                </a:solidFill>
              </a:rPr>
              <a:t>Tuyển quặng</a:t>
            </a:r>
          </a:p>
        </p:txBody>
      </p:sp>
      <p:pic>
        <p:nvPicPr>
          <p:cNvPr id="24582" name="Picture 8" descr="D:\KIỀU OANH\TIEU LUAN\tieu luan sdmt\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6096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3886200" y="441960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66"/>
                </a:solidFill>
              </a:rPr>
              <a:t>Bẩn quặng</a:t>
            </a:r>
          </a:p>
        </p:txBody>
      </p:sp>
      <p:sp>
        <p:nvSpPr>
          <p:cNvPr id="24584" name="Line 12"/>
          <p:cNvSpPr>
            <a:spLocks noChangeShapeType="1"/>
          </p:cNvSpPr>
          <p:nvPr/>
        </p:nvSpPr>
        <p:spPr bwMode="auto">
          <a:xfrm flipH="1">
            <a:off x="4038600" y="4876800"/>
            <a:ext cx="381000" cy="457200"/>
          </a:xfrm>
          <a:prstGeom prst="line">
            <a:avLst/>
          </a:prstGeom>
          <a:noFill/>
          <a:ln w="19050" cmpd="sng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13"/>
          <p:cNvSpPr txBox="1">
            <a:spLocks noChangeArrowheads="1"/>
          </p:cNvSpPr>
          <p:nvPr/>
        </p:nvSpPr>
        <p:spPr bwMode="auto">
          <a:xfrm>
            <a:off x="5334000" y="3657600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66"/>
                </a:solidFill>
              </a:rPr>
              <a:t>Khoáng có ích</a:t>
            </a:r>
          </a:p>
        </p:txBody>
      </p:sp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3352800" y="129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0066"/>
                </a:solidFill>
              </a:rPr>
              <a:t>Bọt khí</a:t>
            </a:r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 flipH="1">
            <a:off x="3441700" y="1701800"/>
            <a:ext cx="838200" cy="1143000"/>
          </a:xfrm>
          <a:prstGeom prst="line">
            <a:avLst/>
          </a:prstGeom>
          <a:noFill/>
          <a:ln w="19050" cmpd="sng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 flipH="1" flipV="1">
            <a:off x="5410200" y="3048000"/>
            <a:ext cx="533400" cy="685800"/>
          </a:xfrm>
          <a:prstGeom prst="line">
            <a:avLst/>
          </a:prstGeom>
          <a:noFill/>
          <a:ln w="19050" cmpd="sng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 flipH="1" flipV="1">
            <a:off x="5791200" y="2971800"/>
            <a:ext cx="152400" cy="838200"/>
          </a:xfrm>
          <a:prstGeom prst="line">
            <a:avLst/>
          </a:prstGeom>
          <a:noFill/>
          <a:ln w="19050" cmpd="sng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utoUpdateAnimBg="0"/>
      <p:bldP spid="24584" grpId="0" animBg="1"/>
      <p:bldP spid="24585" grpId="0" autoUpdateAnimBg="0"/>
      <p:bldP spid="24586" grpId="0" autoUpdateAnimBg="0"/>
      <p:bldP spid="24587" grpId="0" animBg="1"/>
      <p:bldP spid="24588" grpId="0" animBg="1"/>
      <p:bldP spid="245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76200" y="1660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0" y="1312863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DẪN.</a:t>
            </a:r>
          </a:p>
        </p:txBody>
      </p:sp>
      <p:pic>
        <p:nvPicPr>
          <p:cNvPr id="2" name="thi nghiệm mao dẫ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064224"/>
            <a:ext cx="8763000" cy="46413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</a:rPr>
              <a:t>BÀI 37: CÁC HIỆN TƯỢNG BỀ MẶT CỦA CHẤT LỎNG</a:t>
            </a:r>
          </a:p>
        </p:txBody>
      </p:sp>
      <p:pic>
        <p:nvPicPr>
          <p:cNvPr id="101379" name="Picture 3" descr="GIOT NUOC 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743200" cy="31242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PaperCl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hinh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2887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657600" y="57912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TẠI SAO?</a:t>
            </a:r>
          </a:p>
        </p:txBody>
      </p:sp>
      <p:graphicFrame>
        <p:nvGraphicFramePr>
          <p:cNvPr id="101383" name="Object 7"/>
          <p:cNvGraphicFramePr>
            <a:graphicFrameLocks noChangeAspect="1"/>
          </p:cNvGraphicFramePr>
          <p:nvPr/>
        </p:nvGraphicFramePr>
        <p:xfrm>
          <a:off x="7772400" y="6248400"/>
          <a:ext cx="995363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ackage" r:id="rId7" imgW="619200" imgH="485640" progId="Package">
                  <p:embed/>
                </p:oleObj>
              </mc:Choice>
              <mc:Fallback>
                <p:oleObj name="Package" r:id="rId7" imgW="619200" imgH="485640" progId="Package">
                  <p:embed/>
                  <p:pic>
                    <p:nvPicPr>
                      <p:cNvPr id="1013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6248400"/>
                        <a:ext cx="995363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82" grpId="0"/>
      <p:bldP spid="10138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76200" y="1660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0" y="1312863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DẪN.</a:t>
            </a:r>
          </a:p>
        </p:txBody>
      </p:sp>
      <p:pic>
        <p:nvPicPr>
          <p:cNvPr id="93191" name="Picture 7" descr="hinh6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10294" b="26190"/>
          <a:stretch>
            <a:fillRect/>
          </a:stretch>
        </p:blipFill>
        <p:spPr bwMode="auto">
          <a:xfrm>
            <a:off x="5715000" y="2057400"/>
            <a:ext cx="30480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76200" y="19812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76200" y="2346325"/>
            <a:ext cx="5638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Hiện tượng mức chất lỏng bên trong các ống có đường kính trong nhỏ luôn dâng cao hơn, hoặc hạ thấp hơn so với bề mặt chất lỏng ở bên ngoài ống.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/>
      <p:bldP spid="93192" grpId="1"/>
      <p:bldP spid="93193" grpId="0"/>
      <p:bldP spid="931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76200" y="1660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0" y="1312863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DẪN.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76200" y="19812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76200" y="23463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Ứng dụng: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8" grpId="0"/>
      <p:bldP spid="942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76200" y="1660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0" y="1312863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DẪN.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76200" y="19812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6200" y="23463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Ứng dụng: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82" r:id="rId2" imgW="6248520" imgH="4411800"/>
        </mc:Choice>
        <mc:Fallback>
          <p:control r:id="rId2" imgW="6248520" imgH="4411800">
            <p:pic>
              <p:nvPicPr>
                <p:cNvPr id="95241" name="FOfficeDoc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14600" y="2362200"/>
                  <a:ext cx="6248400" cy="44116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0" grpId="0"/>
      <p:bldP spid="9524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974725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DÍNH ƯỚT. HIỆN TƯỢNG KHÔNG DÍNH ƯỚT.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76200" y="16605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0" y="1312863"/>
            <a:ext cx="845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III.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DẪN.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6200" y="19812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mao dẫn: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6200" y="23463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Ứng dụng: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8206" r:id="rId2" imgW="5918040" imgH="3990960"/>
        </mc:Choice>
        <mc:Fallback>
          <p:control r:id="rId2" imgW="5918040" imgH="3990960">
            <p:pic>
              <p:nvPicPr>
                <p:cNvPr id="96266" name="FOfficeDoc2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971800" y="2590800"/>
                  <a:ext cx="5918200" cy="3990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4" grpId="0"/>
      <p:bldP spid="9626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uoi 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172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luoi lam l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6172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-76200" y="-244475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8000" b="1">
                <a:solidFill>
                  <a:srgbClr val="FF00FF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en-US" altLang="en-US" sz="8000" b="1" i="1">
                <a:solidFill>
                  <a:schemeClr val="accent2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>
                <a:solidFill>
                  <a:schemeClr val="accent2"/>
                </a:solidFill>
                <a:latin typeface="VNI-Times" pitchFamily="2" charset="0"/>
                <a:cs typeface="Times New Roman" panose="02020603050405020304" pitchFamily="18" charset="0"/>
              </a:rPr>
              <a:t>Taïi sao löôõi lam noåi treân maët nöôùc?</a:t>
            </a:r>
            <a:r>
              <a:rPr lang="en-US" altLang="en-US" sz="6000" b="1" i="1">
                <a:solidFill>
                  <a:srgbClr val="FF00FF"/>
                </a:solidFill>
                <a:latin typeface="VNI-Times" pitchFamily="2" charset="0"/>
                <a:cs typeface="Times New Roman" panose="02020603050405020304" pitchFamily="18" charset="0"/>
              </a:rPr>
              <a:t> </a:t>
            </a:r>
            <a:endParaRPr lang="en-US" altLang="en-US" sz="6000" b="1" i="1" u="sng">
              <a:solidFill>
                <a:srgbClr val="0000FF"/>
              </a:solidFill>
              <a:latin typeface="VNI-Times" pitchFamily="2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4038600" y="3200400"/>
            <a:ext cx="304800" cy="1600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 descr="GIOT NUOC 2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743200" cy="31242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PaperC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 descr="hi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28876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38200" y="6858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CC3300"/>
                </a:solidFill>
                <a:latin typeface="Times New Roman" panose="02020603050405020304" pitchFamily="18" charset="0"/>
              </a:rPr>
              <a:t>QUAN SÁT THÍ NGHIỆM SAU</a:t>
            </a:r>
          </a:p>
        </p:txBody>
      </p:sp>
      <p:pic>
        <p:nvPicPr>
          <p:cNvPr id="45062" name="ll noi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696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video>
          </p:childTnLst>
        </p:cTn>
      </p:par>
    </p:tnLst>
    <p:bldLst>
      <p:bldP spid="450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ll chim 1.mpe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629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ll chim 2.mpe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58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762000" y="685800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THÍ NGHIỆM KIỂM CHỨNG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5"/>
                </p:tgtEl>
              </p:cMediaNode>
            </p:video>
          </p:childTnLst>
        </p:cTn>
      </p:par>
    </p:tnLst>
    <p:bldLst>
      <p:bldP spid="460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89852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pic>
        <p:nvPicPr>
          <p:cNvPr id="5" name="Thí nghiệm- Hiện tượng căng bề mặt chất lỏ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295400"/>
            <a:ext cx="8839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9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6200" y="89852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6200" y="12033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Lực căng bề mặt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22543" name="Picture 15" descr="Hdaytrontr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76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daytrons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 descr="Hdaytrontr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886200"/>
            <a:ext cx="2435225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Hdaytronsaucol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pic>
        <p:nvPicPr>
          <p:cNvPr id="22548" name="Picture 20" descr="H 1 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H 1 d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25875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0" name="Picture 22" descr="H1days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60525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1" name="Picture 23" descr="H1daysaucolu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3870325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4" grpId="1"/>
      <p:bldP spid="22535" grpId="0"/>
      <p:bldP spid="22535" grpId="1"/>
      <p:bldP spid="22547" grpId="0"/>
      <p:bldP spid="225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45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CÁC HIỆN TƯỢNG BỀ MẶT CỦA CHẤT LỎNG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6200" y="89852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Thí nghiệm: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6200" y="12033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000" u="sng">
                <a:solidFill>
                  <a:srgbClr val="0000FF"/>
                </a:solidFill>
                <a:latin typeface="Times New Roman" panose="02020603050405020304" pitchFamily="18" charset="0"/>
              </a:rPr>
              <a:t>Lực căng bề mặt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609600"/>
            <a:ext cx="624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000" b="1" u="sng">
                <a:solidFill>
                  <a:srgbClr val="0000FF"/>
                </a:solidFill>
                <a:latin typeface="Times New Roman" panose="02020603050405020304" pitchFamily="18" charset="0"/>
              </a:rPr>
              <a:t>HIỆN TƯỢNG CĂNG BỀ MẶT CHẤT LỎNG.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381000" y="2209800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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381000" y="29718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CC3300"/>
                </a:solidFill>
                <a:sym typeface="Wingdings" panose="05000000000000000000" pitchFamily="2" charset="2"/>
              </a:rPr>
              <a:t></a:t>
            </a:r>
            <a:r>
              <a:rPr lang="en-US" altLang="en-US">
                <a:solidFill>
                  <a:srgbClr val="CC3300"/>
                </a:solidFill>
              </a:rPr>
              <a:t> 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Độ lớn f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381000" y="25908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CC3300"/>
                </a:solidFill>
                <a:sym typeface="Wingdings" panose="05000000000000000000" pitchFamily="2" charset="2"/>
              </a:rPr>
              <a:t></a:t>
            </a:r>
            <a:r>
              <a:rPr lang="en-US" altLang="en-US">
                <a:solidFill>
                  <a:srgbClr val="CC3300"/>
                </a:solidFill>
              </a:rPr>
              <a:t> </a:t>
            </a: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00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1752600" y="2209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vuông góc với đoạn đường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 l và tiếp tuyến với bề mặt chất lỏng.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381000" y="15240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000" b="1" i="1">
                <a:solidFill>
                  <a:srgbClr val="CC33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Lực căng bề mặt tác dụng lên một đoạn đường nhỏ l bất kỳ trên bề mặt chất lỏng có </a:t>
            </a:r>
            <a:endParaRPr lang="en-US" altLang="en-US" sz="2000" b="1" i="1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1752600" y="2590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làm giảm diện tích bề mặt chất lỏng.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1752600" y="2971800"/>
            <a:ext cx="701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tỉ lệ thuận với độ dài l của đoạn đường.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2335213" y="3429000"/>
            <a:ext cx="1398587" cy="571500"/>
          </a:xfrm>
          <a:prstGeom prst="rect">
            <a:avLst/>
          </a:prstGeom>
          <a:noFill/>
          <a:ln w="38100" cmpd="dbl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900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2900" b="1" i="1">
                <a:solidFill>
                  <a:srgbClr val="FF0000"/>
                </a:solidFill>
                <a:latin typeface="VNI-Times" pitchFamily="2" charset="0"/>
                <a:cs typeface="Times New Roman" panose="02020603050405020304" pitchFamily="18" charset="0"/>
                <a:sym typeface="Symbol" panose="05050102010706020507" pitchFamily="18" charset="2"/>
              </a:rPr>
              <a:t> .</a:t>
            </a:r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1219200" y="40386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Trong đó,     :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hệ số căng bề mặt , phụ thuộc vào bản chất và nhiệt độ của 	chất lỏng (  giảm khi nhiệt độ tăng).</a:t>
            </a:r>
          </a:p>
        </p:txBody>
      </p:sp>
      <p:pic>
        <p:nvPicPr>
          <p:cNvPr id="15" name="Picture 17" descr="Hdaytrontr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648200"/>
            <a:ext cx="2435225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daytronsaucol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H 1 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7875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" descr="H1daysaucol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4632325"/>
            <a:ext cx="2454275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6" grpId="0"/>
      <p:bldP spid="80909" grpId="0"/>
      <p:bldP spid="80910" grpId="0"/>
      <p:bldP spid="80911" grpId="0"/>
      <p:bldP spid="80912" grpId="0"/>
      <p:bldP spid="80913" grpId="0" animBg="1"/>
      <p:bldP spid="809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en-US" altLang="en-US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HỆ SỐ CĂNG BỀ MẶT CỦA CHẤT LỎNG.</a:t>
            </a:r>
          </a:p>
        </p:txBody>
      </p:sp>
      <p:grpSp>
        <p:nvGrpSpPr>
          <p:cNvPr id="29699" name="Group 12"/>
          <p:cNvGrpSpPr>
            <a:grpSpLocks/>
          </p:cNvGrpSpPr>
          <p:nvPr/>
        </p:nvGrpSpPr>
        <p:grpSpPr bwMode="auto">
          <a:xfrm>
            <a:off x="4648200" y="838200"/>
            <a:ext cx="4497388" cy="3211513"/>
            <a:chOff x="1898" y="1248"/>
            <a:chExt cx="3938" cy="2360"/>
          </a:xfrm>
        </p:grpSpPr>
        <p:grpSp>
          <p:nvGrpSpPr>
            <p:cNvPr id="29722" name="Group 13"/>
            <p:cNvGrpSpPr>
              <a:grpSpLocks/>
            </p:cNvGrpSpPr>
            <p:nvPr/>
          </p:nvGrpSpPr>
          <p:grpSpPr bwMode="auto">
            <a:xfrm>
              <a:off x="4128" y="1728"/>
              <a:ext cx="240" cy="294"/>
              <a:chOff x="4176" y="1632"/>
              <a:chExt cx="240" cy="294"/>
            </a:xfrm>
          </p:grpSpPr>
          <p:sp>
            <p:nvSpPr>
              <p:cNvPr id="29759" name="Text Box 14"/>
              <p:cNvSpPr txBox="1">
                <a:spLocks noChangeArrowheads="1"/>
              </p:cNvSpPr>
              <p:nvPr/>
            </p:nvSpPr>
            <p:spPr bwMode="auto">
              <a:xfrm>
                <a:off x="4176" y="1632"/>
                <a:ext cx="240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29760" name="Line 15"/>
              <p:cNvSpPr>
                <a:spLocks noChangeShapeType="1"/>
              </p:cNvSpPr>
              <p:nvPr/>
            </p:nvSpPr>
            <p:spPr bwMode="auto">
              <a:xfrm>
                <a:off x="4227" y="163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23" name="Group 16"/>
            <p:cNvGrpSpPr>
              <a:grpSpLocks/>
            </p:cNvGrpSpPr>
            <p:nvPr/>
          </p:nvGrpSpPr>
          <p:grpSpPr bwMode="auto">
            <a:xfrm>
              <a:off x="3264" y="3273"/>
              <a:ext cx="240" cy="248"/>
              <a:chOff x="4176" y="1632"/>
              <a:chExt cx="240" cy="248"/>
            </a:xfrm>
          </p:grpSpPr>
          <p:sp>
            <p:nvSpPr>
              <p:cNvPr id="29757" name="Text Box 17"/>
              <p:cNvSpPr txBox="1">
                <a:spLocks noChangeArrowheads="1"/>
              </p:cNvSpPr>
              <p:nvPr/>
            </p:nvSpPr>
            <p:spPr bwMode="auto">
              <a:xfrm>
                <a:off x="4176" y="1632"/>
                <a:ext cx="240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  <p:sp>
            <p:nvSpPr>
              <p:cNvPr id="29758" name="Line 18"/>
              <p:cNvSpPr>
                <a:spLocks noChangeShapeType="1"/>
              </p:cNvSpPr>
              <p:nvPr/>
            </p:nvSpPr>
            <p:spPr bwMode="auto">
              <a:xfrm>
                <a:off x="4227" y="163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24" name="Group 19"/>
            <p:cNvGrpSpPr>
              <a:grpSpLocks/>
            </p:cNvGrpSpPr>
            <p:nvPr/>
          </p:nvGrpSpPr>
          <p:grpSpPr bwMode="auto">
            <a:xfrm>
              <a:off x="4704" y="3264"/>
              <a:ext cx="240" cy="247"/>
              <a:chOff x="4176" y="1632"/>
              <a:chExt cx="240" cy="247"/>
            </a:xfrm>
          </p:grpSpPr>
          <p:sp>
            <p:nvSpPr>
              <p:cNvPr id="29755" name="Text Box 20"/>
              <p:cNvSpPr txBox="1">
                <a:spLocks noChangeArrowheads="1"/>
              </p:cNvSpPr>
              <p:nvPr/>
            </p:nvSpPr>
            <p:spPr bwMode="auto">
              <a:xfrm>
                <a:off x="4176" y="1632"/>
                <a:ext cx="240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f</a:t>
                </a:r>
              </a:p>
            </p:txBody>
          </p:sp>
          <p:sp>
            <p:nvSpPr>
              <p:cNvPr id="29756" name="Line 21"/>
              <p:cNvSpPr>
                <a:spLocks noChangeShapeType="1"/>
              </p:cNvSpPr>
              <p:nvPr/>
            </p:nvSpPr>
            <p:spPr bwMode="auto">
              <a:xfrm>
                <a:off x="4227" y="163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25" name="Text Box 22"/>
            <p:cNvSpPr txBox="1">
              <a:spLocks noChangeArrowheads="1"/>
            </p:cNvSpPr>
            <p:nvPr/>
          </p:nvSpPr>
          <p:spPr bwMode="auto">
            <a:xfrm>
              <a:off x="4368" y="1976"/>
              <a:ext cx="93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Dây treo</a:t>
              </a:r>
            </a:p>
          </p:txBody>
        </p:sp>
        <p:sp>
          <p:nvSpPr>
            <p:cNvPr id="29726" name="Line 23"/>
            <p:cNvSpPr>
              <a:spLocks noChangeShapeType="1"/>
            </p:cNvSpPr>
            <p:nvPr/>
          </p:nvSpPr>
          <p:spPr bwMode="auto">
            <a:xfrm flipH="1">
              <a:off x="4560" y="2199"/>
              <a:ext cx="144" cy="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Text Box 24"/>
            <p:cNvSpPr txBox="1">
              <a:spLocks noChangeArrowheads="1"/>
            </p:cNvSpPr>
            <p:nvPr/>
          </p:nvSpPr>
          <p:spPr bwMode="auto">
            <a:xfrm>
              <a:off x="4768" y="2377"/>
              <a:ext cx="106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Màng nước</a:t>
              </a:r>
            </a:p>
          </p:txBody>
        </p:sp>
        <p:sp>
          <p:nvSpPr>
            <p:cNvPr id="29728" name="Line 25"/>
            <p:cNvSpPr>
              <a:spLocks noChangeShapeType="1"/>
            </p:cNvSpPr>
            <p:nvPr/>
          </p:nvSpPr>
          <p:spPr bwMode="auto">
            <a:xfrm flipH="1">
              <a:off x="5040" y="2622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Text Box 26"/>
            <p:cNvSpPr txBox="1">
              <a:spLocks noChangeArrowheads="1"/>
            </p:cNvSpPr>
            <p:nvPr/>
          </p:nvSpPr>
          <p:spPr bwMode="auto">
            <a:xfrm>
              <a:off x="1898" y="2422"/>
              <a:ext cx="1201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 vòng</a:t>
              </a:r>
            </a:p>
          </p:txBody>
        </p:sp>
        <p:sp>
          <p:nvSpPr>
            <p:cNvPr id="29730" name="Line 27"/>
            <p:cNvSpPr>
              <a:spLocks noChangeShapeType="1"/>
            </p:cNvSpPr>
            <p:nvPr/>
          </p:nvSpPr>
          <p:spPr bwMode="auto">
            <a:xfrm>
              <a:off x="2958" y="2640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31" name="Group 28"/>
            <p:cNvGrpSpPr>
              <a:grpSpLocks/>
            </p:cNvGrpSpPr>
            <p:nvPr/>
          </p:nvGrpSpPr>
          <p:grpSpPr bwMode="auto">
            <a:xfrm>
              <a:off x="2834" y="1248"/>
              <a:ext cx="2522" cy="2360"/>
              <a:chOff x="2834" y="1008"/>
              <a:chExt cx="2522" cy="2360"/>
            </a:xfrm>
          </p:grpSpPr>
          <p:grpSp>
            <p:nvGrpSpPr>
              <p:cNvPr id="29732" name="Group 29"/>
              <p:cNvGrpSpPr>
                <a:grpSpLocks/>
              </p:cNvGrpSpPr>
              <p:nvPr/>
            </p:nvGrpSpPr>
            <p:grpSpPr bwMode="auto">
              <a:xfrm>
                <a:off x="2834" y="1539"/>
                <a:ext cx="2522" cy="1829"/>
                <a:chOff x="2424" y="1152"/>
                <a:chExt cx="2928" cy="2208"/>
              </a:xfrm>
            </p:grpSpPr>
            <p:sp>
              <p:nvSpPr>
                <p:cNvPr id="29734" name="AutoShape 30" descr="Large confetti"/>
                <p:cNvSpPr>
                  <a:spLocks noChangeArrowheads="1"/>
                </p:cNvSpPr>
                <p:nvPr/>
              </p:nvSpPr>
              <p:spPr bwMode="auto">
                <a:xfrm rot="-3544559">
                  <a:off x="3060" y="2604"/>
                  <a:ext cx="168" cy="144"/>
                </a:xfrm>
                <a:prstGeom prst="flowChartOnlineStorage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35" name="AutoShape 31" descr="Large confetti"/>
                <p:cNvSpPr>
                  <a:spLocks noChangeArrowheads="1"/>
                </p:cNvSpPr>
                <p:nvPr/>
              </p:nvSpPr>
              <p:spPr bwMode="auto">
                <a:xfrm rot="-7716823">
                  <a:off x="4572" y="2580"/>
                  <a:ext cx="168" cy="144"/>
                </a:xfrm>
                <a:prstGeom prst="flowChartOnlineStorage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36" name="AutoShape 32" descr="Large confetti"/>
                <p:cNvSpPr>
                  <a:spLocks noChangeArrowheads="1"/>
                </p:cNvSpPr>
                <p:nvPr/>
              </p:nvSpPr>
              <p:spPr bwMode="auto">
                <a:xfrm rot="-3544559">
                  <a:off x="2944" y="2580"/>
                  <a:ext cx="168" cy="144"/>
                </a:xfrm>
                <a:prstGeom prst="flowChartOnlineStorage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37" name="Rectangle 33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2976" y="2544"/>
                  <a:ext cx="144" cy="192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38" name="Rectangle 34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4656" y="2544"/>
                  <a:ext cx="144" cy="192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39" name="Rectangle 35" descr="Large confetti"/>
                <p:cNvSpPr>
                  <a:spLocks noChangeArrowheads="1"/>
                </p:cNvSpPr>
                <p:nvPr/>
              </p:nvSpPr>
              <p:spPr bwMode="auto">
                <a:xfrm>
                  <a:off x="2436" y="2640"/>
                  <a:ext cx="2892" cy="720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40" name="Rectangle 36" descr="Small confetti"/>
                <p:cNvSpPr>
                  <a:spLocks noChangeArrowheads="1"/>
                </p:cNvSpPr>
                <p:nvPr/>
              </p:nvSpPr>
              <p:spPr bwMode="auto">
                <a:xfrm>
                  <a:off x="2976" y="2160"/>
                  <a:ext cx="1824" cy="384"/>
                </a:xfrm>
                <a:prstGeom prst="rect">
                  <a:avLst/>
                </a:prstGeom>
                <a:pattFill prst="smConfetti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41" name="Rectangle 37" descr="Wide upward diagonal"/>
                <p:cNvSpPr>
                  <a:spLocks noChangeArrowheads="1"/>
                </p:cNvSpPr>
                <p:nvPr/>
              </p:nvSpPr>
              <p:spPr bwMode="auto">
                <a:xfrm>
                  <a:off x="2976" y="2160"/>
                  <a:ext cx="144" cy="384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42" name="Rectangle 38" descr="Wide upward diagonal"/>
                <p:cNvSpPr>
                  <a:spLocks noChangeArrowheads="1"/>
                </p:cNvSpPr>
                <p:nvPr/>
              </p:nvSpPr>
              <p:spPr bwMode="auto">
                <a:xfrm>
                  <a:off x="4656" y="2160"/>
                  <a:ext cx="144" cy="384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 useBgFill="1">
              <p:nvSpPr>
                <p:cNvPr id="29743" name="AutoShape 39"/>
                <p:cNvSpPr>
                  <a:spLocks noChangeArrowheads="1"/>
                </p:cNvSpPr>
                <p:nvPr/>
              </p:nvSpPr>
              <p:spPr bwMode="auto">
                <a:xfrm>
                  <a:off x="3024" y="1536"/>
                  <a:ext cx="1728" cy="624"/>
                </a:xfrm>
                <a:prstGeom prst="triangle">
                  <a:avLst>
                    <a:gd name="adj" fmla="val 50000"/>
                  </a:avLst>
                </a:prstGeom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4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888" y="1152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45" name="Line 41"/>
                <p:cNvSpPr>
                  <a:spLocks noChangeShapeType="1"/>
                </p:cNvSpPr>
                <p:nvPr/>
              </p:nvSpPr>
              <p:spPr bwMode="auto">
                <a:xfrm>
                  <a:off x="2976" y="2160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46" name="Line 42"/>
                <p:cNvSpPr>
                  <a:spLocks noChangeShapeType="1"/>
                </p:cNvSpPr>
                <p:nvPr/>
              </p:nvSpPr>
              <p:spPr bwMode="auto">
                <a:xfrm>
                  <a:off x="3120" y="2160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47" name="Line 43"/>
                <p:cNvSpPr>
                  <a:spLocks noChangeShapeType="1"/>
                </p:cNvSpPr>
                <p:nvPr/>
              </p:nvSpPr>
              <p:spPr bwMode="auto">
                <a:xfrm>
                  <a:off x="4656" y="2160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48" name="AutoShape 44"/>
                <p:cNvSpPr>
                  <a:spLocks/>
                </p:cNvSpPr>
                <p:nvPr/>
              </p:nvSpPr>
              <p:spPr bwMode="auto">
                <a:xfrm rot="5400000">
                  <a:off x="3840" y="1824"/>
                  <a:ext cx="96" cy="1536"/>
                </a:xfrm>
                <a:prstGeom prst="rightBracket">
                  <a:avLst>
                    <a:gd name="adj" fmla="val 133333"/>
                  </a:avLst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endParaRPr lang="vi-VN" altLang="en-US" sz="160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49" name="AutoShape 45"/>
                <p:cNvSpPr>
                  <a:spLocks/>
                </p:cNvSpPr>
                <p:nvPr/>
              </p:nvSpPr>
              <p:spPr bwMode="auto">
                <a:xfrm rot="5400000">
                  <a:off x="2664" y="2328"/>
                  <a:ext cx="96" cy="528"/>
                </a:xfrm>
                <a:prstGeom prst="rightBracket">
                  <a:avLst>
                    <a:gd name="adj" fmla="val 45833"/>
                  </a:avLst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endParaRPr lang="vi-VN" altLang="en-US" sz="160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50" name="AutoShape 46"/>
                <p:cNvSpPr>
                  <a:spLocks/>
                </p:cNvSpPr>
                <p:nvPr/>
              </p:nvSpPr>
              <p:spPr bwMode="auto">
                <a:xfrm rot="5400000">
                  <a:off x="5016" y="2328"/>
                  <a:ext cx="96" cy="528"/>
                </a:xfrm>
                <a:prstGeom prst="rightBracket">
                  <a:avLst>
                    <a:gd name="adj" fmla="val 45833"/>
                  </a:avLst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/>
                  <a:endParaRPr lang="vi-VN" altLang="en-US" sz="160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751" name="Line 47"/>
                <p:cNvSpPr>
                  <a:spLocks noChangeShapeType="1"/>
                </p:cNvSpPr>
                <p:nvPr/>
              </p:nvSpPr>
              <p:spPr bwMode="auto">
                <a:xfrm>
                  <a:off x="2433" y="2352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52" name="Line 48"/>
                <p:cNvSpPr>
                  <a:spLocks noChangeShapeType="1"/>
                </p:cNvSpPr>
                <p:nvPr/>
              </p:nvSpPr>
              <p:spPr bwMode="auto">
                <a:xfrm>
                  <a:off x="5340" y="2352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53" name="Line 49"/>
                <p:cNvSpPr>
                  <a:spLocks noChangeShapeType="1"/>
                </p:cNvSpPr>
                <p:nvPr/>
              </p:nvSpPr>
              <p:spPr bwMode="auto">
                <a:xfrm>
                  <a:off x="2424" y="3360"/>
                  <a:ext cx="292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54" name="Line 50"/>
                <p:cNvSpPr>
                  <a:spLocks noChangeShapeType="1"/>
                </p:cNvSpPr>
                <p:nvPr/>
              </p:nvSpPr>
              <p:spPr bwMode="auto">
                <a:xfrm>
                  <a:off x="4800" y="2160"/>
                  <a:ext cx="0" cy="7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733" name="Line 51"/>
              <p:cNvSpPr>
                <a:spLocks noChangeShapeType="1"/>
              </p:cNvSpPr>
              <p:nvPr/>
            </p:nvSpPr>
            <p:spPr bwMode="auto">
              <a:xfrm>
                <a:off x="4080" y="1008"/>
                <a:ext cx="9" cy="8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Text Box 53"/>
          <p:cNvSpPr txBox="1">
            <a:spLocks noChangeArrowheads="1"/>
          </p:cNvSpPr>
          <p:nvPr/>
        </p:nvSpPr>
        <p:spPr bwMode="auto">
          <a:xfrm>
            <a:off x="76200" y="914400"/>
            <a:ext cx="5948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lực tác dụng lên vòng xuyến :  </a:t>
            </a:r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>
            <a:off x="152400" y="1371600"/>
            <a:ext cx="7019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 P; Lực kéo F; Lực căng bề mặt F</a:t>
            </a:r>
            <a:r>
              <a:rPr lang="en-US" altLang="en-US" sz="28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 Box 55"/>
          <p:cNvSpPr txBox="1">
            <a:spLocks noChangeArrowheads="1"/>
          </p:cNvSpPr>
          <p:nvPr/>
        </p:nvSpPr>
        <p:spPr bwMode="auto">
          <a:xfrm>
            <a:off x="44450" y="1828800"/>
            <a:ext cx="6510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chiếc vòng bức ra khỏi mặt nước   </a:t>
            </a:r>
          </a:p>
        </p:txBody>
      </p:sp>
      <p:sp>
        <p:nvSpPr>
          <p:cNvPr id="47" name="Text Box 56"/>
          <p:cNvSpPr txBox="1">
            <a:spLocks noChangeArrowheads="1"/>
          </p:cNvSpPr>
          <p:nvPr/>
        </p:nvSpPr>
        <p:spPr bwMode="auto">
          <a:xfrm>
            <a:off x="609600" y="23622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= F</a:t>
            </a:r>
            <a:r>
              <a: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</a:p>
        </p:txBody>
      </p:sp>
      <p:sp>
        <p:nvSpPr>
          <p:cNvPr id="48" name="Text Box 57"/>
          <p:cNvSpPr txBox="1">
            <a:spLocks noChangeArrowheads="1"/>
          </p:cNvSpPr>
          <p:nvPr/>
        </p:nvSpPr>
        <p:spPr bwMode="auto">
          <a:xfrm>
            <a:off x="2514600" y="23622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F - P</a:t>
            </a: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0" y="2906713"/>
            <a:ext cx="540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 Lực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 bề mặt chất lỏng là :  </a:t>
            </a:r>
          </a:p>
        </p:txBody>
      </p:sp>
      <p:sp>
        <p:nvSpPr>
          <p:cNvPr id="50" name="Text Box 59"/>
          <p:cNvSpPr txBox="1">
            <a:spLocks noChangeArrowheads="1"/>
          </p:cNvSpPr>
          <p:nvPr/>
        </p:nvSpPr>
        <p:spPr bwMode="auto">
          <a:xfrm>
            <a:off x="1066800" y="3581400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 (L</a:t>
            </a:r>
            <a:r>
              <a: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 L</a:t>
            </a:r>
            <a:r>
              <a: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600200" y="4191000"/>
            <a:ext cx="2743200" cy="947738"/>
            <a:chOff x="1488" y="3120"/>
            <a:chExt cx="1286" cy="597"/>
          </a:xfrm>
        </p:grpSpPr>
        <p:sp>
          <p:nvSpPr>
            <p:cNvPr id="29717" name="Text Box 61"/>
            <p:cNvSpPr txBox="1">
              <a:spLocks noChangeArrowheads="1"/>
            </p:cNvSpPr>
            <p:nvPr/>
          </p:nvSpPr>
          <p:spPr bwMode="auto">
            <a:xfrm>
              <a:off x="1488" y="3234"/>
              <a:ext cx="57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  </a:t>
              </a:r>
              <a:endPara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8" name="Rectangle 62"/>
            <p:cNvSpPr>
              <a:spLocks noChangeArrowheads="1"/>
            </p:cNvSpPr>
            <p:nvPr/>
          </p:nvSpPr>
          <p:spPr bwMode="auto">
            <a:xfrm>
              <a:off x="1959" y="3264"/>
              <a:ext cx="29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altLang="en-US" sz="280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</a:p>
          </p:txBody>
        </p:sp>
        <p:sp>
          <p:nvSpPr>
            <p:cNvPr id="29719" name="Rectangle 63"/>
            <p:cNvSpPr>
              <a:spLocks noChangeArrowheads="1"/>
            </p:cNvSpPr>
            <p:nvPr/>
          </p:nvSpPr>
          <p:spPr bwMode="auto">
            <a:xfrm>
              <a:off x="2256" y="3120"/>
              <a:ext cx="38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2800" b="1" baseline="-25000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720" name="Rectangle 64"/>
            <p:cNvSpPr>
              <a:spLocks noChangeArrowheads="1"/>
            </p:cNvSpPr>
            <p:nvPr/>
          </p:nvSpPr>
          <p:spPr bwMode="auto">
            <a:xfrm>
              <a:off x="2142" y="3390"/>
              <a:ext cx="6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L</a:t>
              </a:r>
              <a:r>
                <a:rPr lang="en-US" altLang="en-US" sz="2800" b="1" baseline="-25000">
                  <a:solidFill>
                    <a:srgbClr val="1F03EB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1 </a:t>
              </a: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+ L</a:t>
              </a:r>
              <a:r>
                <a:rPr lang="en-US" altLang="en-US" sz="2800" b="1" baseline="-25000">
                  <a:solidFill>
                    <a:srgbClr val="1F03EB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US" altLang="en-US" sz="2800" b="1">
                <a:solidFill>
                  <a:srgbClr val="1F03EB"/>
                </a:solidFill>
                <a:latin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9721" name="Line 65"/>
            <p:cNvSpPr>
              <a:spLocks noChangeShapeType="1"/>
            </p:cNvSpPr>
            <p:nvPr/>
          </p:nvSpPr>
          <p:spPr bwMode="auto">
            <a:xfrm>
              <a:off x="2163" y="3408"/>
              <a:ext cx="576" cy="0"/>
            </a:xfrm>
            <a:prstGeom prst="line">
              <a:avLst/>
            </a:prstGeom>
            <a:noFill/>
            <a:ln w="28575">
              <a:solidFill>
                <a:srgbClr val="1F03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Text Box 66"/>
          <p:cNvSpPr txBox="1">
            <a:spLocks noChangeArrowheads="1"/>
          </p:cNvSpPr>
          <p:nvPr/>
        </p:nvSpPr>
        <p:spPr bwMode="auto">
          <a:xfrm>
            <a:off x="4419600" y="4267200"/>
            <a:ext cx="4495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 </a:t>
            </a:r>
            <a:r>
              <a:rPr lang="en-US" altLang="en-US" sz="2400" b="1">
                <a:solidFill>
                  <a:srgbClr val="1F03EB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L1 , L2</a:t>
            </a:r>
            <a:r>
              <a:rPr lang="en-US" altLang="en-US">
                <a:sym typeface="Wingdings" panose="05000000000000000000" pitchFamily="2" charset="2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 chu vi ngoài,chu vi trong của vòng xuyến.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8" name="Text Box 67"/>
          <p:cNvSpPr txBox="1">
            <a:spLocks noChangeArrowheads="1"/>
          </p:cNvSpPr>
          <p:nvPr/>
        </p:nvSpPr>
        <p:spPr bwMode="auto">
          <a:xfrm>
            <a:off x="0" y="4572000"/>
            <a:ext cx="1905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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số căng bề mặt của chất lỏng   </a:t>
            </a:r>
          </a:p>
        </p:txBody>
      </p: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447800" y="5210175"/>
            <a:ext cx="2514600" cy="885825"/>
            <a:chOff x="576" y="3618"/>
            <a:chExt cx="1584" cy="558"/>
          </a:xfrm>
        </p:grpSpPr>
        <p:sp>
          <p:nvSpPr>
            <p:cNvPr id="29713" name="Text Box 68"/>
            <p:cNvSpPr txBox="1">
              <a:spLocks noChangeArrowheads="1"/>
            </p:cNvSpPr>
            <p:nvPr/>
          </p:nvSpPr>
          <p:spPr bwMode="auto">
            <a:xfrm>
              <a:off x="576" y="3732"/>
              <a:ext cx="7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  = </a:t>
              </a:r>
              <a:endParaRPr lang="en-US" altLang="en-US" sz="28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714" name="Rectangle 69"/>
            <p:cNvSpPr>
              <a:spLocks noChangeArrowheads="1"/>
            </p:cNvSpPr>
            <p:nvPr/>
          </p:nvSpPr>
          <p:spPr bwMode="auto">
            <a:xfrm>
              <a:off x="1392" y="3618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- P </a:t>
              </a:r>
            </a:p>
          </p:txBody>
        </p:sp>
        <p:sp>
          <p:nvSpPr>
            <p:cNvPr id="29715" name="Rectangle 70"/>
            <p:cNvSpPr>
              <a:spLocks noChangeArrowheads="1"/>
            </p:cNvSpPr>
            <p:nvPr/>
          </p:nvSpPr>
          <p:spPr bwMode="auto">
            <a:xfrm>
              <a:off x="1278" y="3888"/>
              <a:ext cx="88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1F03E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 (D + d)</a:t>
              </a:r>
              <a:endParaRPr lang="en-US" altLang="en-US" sz="2400" b="1" baseline="-25000">
                <a:solidFill>
                  <a:srgbClr val="1F03E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  <p:sp>
          <p:nvSpPr>
            <p:cNvPr id="29716" name="Line 71"/>
            <p:cNvSpPr>
              <a:spLocks noChangeShapeType="1"/>
            </p:cNvSpPr>
            <p:nvPr/>
          </p:nvSpPr>
          <p:spPr bwMode="auto">
            <a:xfrm flipV="1">
              <a:off x="1347" y="3902"/>
              <a:ext cx="762" cy="4"/>
            </a:xfrm>
            <a:prstGeom prst="line">
              <a:avLst/>
            </a:prstGeom>
            <a:noFill/>
            <a:ln w="28575">
              <a:solidFill>
                <a:srgbClr val="1F03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" name="Text Box 73"/>
          <p:cNvSpPr txBox="1">
            <a:spLocks noChangeArrowheads="1"/>
          </p:cNvSpPr>
          <p:nvPr/>
        </p:nvSpPr>
        <p:spPr bwMode="auto">
          <a:xfrm>
            <a:off x="4191000" y="5484813"/>
            <a:ext cx="46482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 D, d là đường kính ngoài, đường kính trong của vòng xuyến.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1056"/>
            <a:ext cx="8534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7" grpId="0"/>
      <p:bldP spid="58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inh mat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066800"/>
            <a:ext cx="8575675" cy="377348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4495800"/>
            <a:ext cx="91440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3800" i="1">
                <a:solidFill>
                  <a:srgbClr val="FF0000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*</a:t>
            </a:r>
            <a:r>
              <a:rPr lang="en-US" altLang="en-US" sz="3800" b="1" i="1"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800" b="1" i="1">
                <a:solidFill>
                  <a:srgbClr val="9900CC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Treân maët thoaùng caùc phaân töû coù xu höôùng bò huùt vaøo trong chaát loûng.</a:t>
            </a:r>
            <a:r>
              <a:rPr lang="en-US" altLang="en-US" sz="3800" b="1">
                <a:solidFill>
                  <a:srgbClr val="FF0000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800" b="1" i="1">
                <a:solidFill>
                  <a:srgbClr val="9900CC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Laøm cho maët thoaùng chaát loûng coù xu höôùng giaûm ñi vaø caêng ra.</a:t>
            </a:r>
            <a:r>
              <a:rPr lang="en-US" altLang="en-US" sz="3800" b="1" i="1">
                <a:solidFill>
                  <a:srgbClr val="FF00FF"/>
                </a:solidFill>
                <a:latin typeface="VNI-Times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altLang="en-US" sz="3800" b="1" i="1">
              <a:solidFill>
                <a:srgbClr val="FF9900"/>
              </a:solidFill>
              <a:latin typeface="VNI-Times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914400" y="228600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CC3300"/>
                </a:solidFill>
                <a:latin typeface="Times New Roman" panose="02020603050405020304" pitchFamily="18" charset="0"/>
              </a:rPr>
              <a:t>Tại sao có lực căng bề mặt chất lỏng?</a:t>
            </a:r>
          </a:p>
        </p:txBody>
      </p:sp>
    </p:spTree>
    <p:extLst>
      <p:ext uri="{BB962C8B-B14F-4D97-AF65-F5344CB8AC3E}">
        <p14:creationId xmlns:p14="http://schemas.microsoft.com/office/powerpoint/2010/main" val="2914013908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318&quot;/&gt;&lt;/object&gt;&lt;object type=&quot;3&quot; unique_id=&quot;10005&quot;&gt;&lt;property id=&quot;20148&quot; value=&quot;5&quot;/&gt;&lt;property id=&quot;20300&quot; value=&quot;Slide 3&quot;/&gt;&lt;property id=&quot;20307&quot; value=&quot;289&quot;/&gt;&lt;/object&gt;&lt;object type=&quot;3&quot; unique_id=&quot;10006&quot;&gt;&lt;property id=&quot;20148&quot; value=&quot;5&quot;/&gt;&lt;property id=&quot;20300&quot; value=&quot;Slide 4&quot;/&gt;&lt;property id=&quot;20307&quot; value=&quot;290&quot;/&gt;&lt;/object&gt;&lt;object type=&quot;3&quot; unique_id=&quot;10008&quot;&gt;&lt;property id=&quot;20148&quot; value=&quot;5&quot;/&gt;&lt;property id=&quot;20300&quot; value=&quot;Slide 6&quot;/&gt;&lt;property id=&quot;20307&quot; value=&quot;273&quot;/&gt;&lt;/object&gt;&lt;object type=&quot;3&quot; unique_id=&quot;10009&quot;&gt;&lt;property id=&quot;20148&quot; value=&quot;5&quot;/&gt;&lt;property id=&quot;20300&quot; value=&quot;Slide 7&quot;/&gt;&lt;property id=&quot;20307&quot; value=&quot;299&quot;/&gt;&lt;/object&gt;&lt;object type=&quot;3&quot; unique_id=&quot;10010&quot;&gt;&lt;property id=&quot;20148&quot; value=&quot;5&quot;/&gt;&lt;property id=&quot;20300&quot; value=&quot;Slide 10&quot;/&gt;&lt;property id=&quot;20307&quot; value=&quot;300&quot;/&gt;&lt;/object&gt;&lt;object type=&quot;3&quot; unique_id=&quot;10011&quot;&gt;&lt;property id=&quot;20148&quot; value=&quot;5&quot;/&gt;&lt;property id=&quot;20300&quot; value=&quot;Slide 11&quot;/&gt;&lt;property id=&quot;20307&quot; value=&quot;301&quot;/&gt;&lt;/object&gt;&lt;object type=&quot;3&quot; unique_id=&quot;10013&quot;&gt;&lt;property id=&quot;20148&quot; value=&quot;5&quot;/&gt;&lt;property id=&quot;20300&quot; value=&quot;Slide 15&quot;/&gt;&lt;property id=&quot;20307&quot; value=&quot;303&quot;/&gt;&lt;/object&gt;&lt;object type=&quot;3&quot; unique_id=&quot;10014&quot;&gt;&lt;property id=&quot;20148&quot; value=&quot;5&quot;/&gt;&lt;property id=&quot;20300&quot; value=&quot;Slide 16&quot;/&gt;&lt;property id=&quot;20307&quot; value=&quot;304&quot;/&gt;&lt;/object&gt;&lt;object type=&quot;3&quot; unique_id=&quot;10015&quot;&gt;&lt;property id=&quot;20148&quot; value=&quot;5&quot;/&gt;&lt;property id=&quot;20300&quot; value=&quot;Slide 17&quot;/&gt;&lt;property id=&quot;20307&quot; value=&quot;306&quot;/&gt;&lt;/object&gt;&lt;object type=&quot;3&quot; unique_id=&quot;10019&quot;&gt;&lt;property id=&quot;20148&quot; value=&quot;5&quot;/&gt;&lt;property id=&quot;20300&quot; value=&quot;Slide 19&quot;/&gt;&lt;property id=&quot;20307&quot; value=&quot;308&quot;/&gt;&lt;/object&gt;&lt;object type=&quot;3&quot; unique_id=&quot;10020&quot;&gt;&lt;property id=&quot;20148&quot; value=&quot;5&quot;/&gt;&lt;property id=&quot;20300&quot; value=&quot;Slide 20&quot;/&gt;&lt;property id=&quot;20307&quot; value=&quot;311&quot;/&gt;&lt;/object&gt;&lt;object type=&quot;3&quot; unique_id=&quot;10021&quot;&gt;&lt;property id=&quot;20148&quot; value=&quot;5&quot;/&gt;&lt;property id=&quot;20300&quot; value=&quot;Slide 21&quot;/&gt;&lt;property id=&quot;20307&quot; value=&quot;312&quot;/&gt;&lt;/object&gt;&lt;object type=&quot;3&quot; unique_id=&quot;10022&quot;&gt;&lt;property id=&quot;20148&quot; value=&quot;5&quot;/&gt;&lt;property id=&quot;20300&quot; value=&quot;Slide 22&quot;/&gt;&lt;property id=&quot;20307&quot; value=&quot;313&quot;/&gt;&lt;/object&gt;&lt;object type=&quot;3&quot; unique_id=&quot;10023&quot;&gt;&lt;property id=&quot;20148&quot; value=&quot;5&quot;/&gt;&lt;property id=&quot;20300&quot; value=&quot;Slide 23&quot;/&gt;&lt;property id=&quot;20307&quot; value=&quot;314&quot;/&gt;&lt;/object&gt;&lt;object type=&quot;3&quot; unique_id=&quot;10026&quot;&gt;&lt;property id=&quot;20148&quot; value=&quot;5&quot;/&gt;&lt;property id=&quot;20300&quot; value=&quot;Slide 24&quot;/&gt;&lt;property id=&quot;20307&quot; value=&quot;260&quot;/&gt;&lt;/object&gt;&lt;object type=&quot;3&quot; unique_id=&quot;10028&quot;&gt;&lt;property id=&quot;20148&quot; value=&quot;5&quot;/&gt;&lt;property id=&quot;20300&quot; value=&quot;Slide 25&quot;/&gt;&lt;property id=&quot;20307&quot; value=&quot;319&quot;/&gt;&lt;/object&gt;&lt;object type=&quot;3&quot; unique_id=&quot;10141&quot;&gt;&lt;property id=&quot;20148&quot; value=&quot;5&quot;/&gt;&lt;property id=&quot;20300&quot; value=&quot;Slide 5&quot;/&gt;&lt;property id=&quot;20307&quot; value=&quot;320&quot;/&gt;&lt;/object&gt;&lt;object type=&quot;3&quot; unique_id=&quot;10298&quot;&gt;&lt;property id=&quot;20148&quot; value=&quot;5&quot;/&gt;&lt;property id=&quot;20300&quot; value=&quot;Slide 8&quot;/&gt;&lt;property id=&quot;20307&quot; value=&quot;321&quot;/&gt;&lt;/object&gt;&lt;object type=&quot;3&quot; unique_id=&quot;10560&quot;&gt;&lt;property id=&quot;20148&quot; value=&quot;5&quot;/&gt;&lt;property id=&quot;20300&quot; value=&quot;Slide 12 - &amp;quot; &amp;quot;&quot;/&gt;&lt;property id=&quot;20307&quot; value=&quot;322&quot;/&gt;&lt;/object&gt;&lt;object type=&quot;3&quot; unique_id=&quot;10561&quot;&gt;&lt;property id=&quot;20148&quot; value=&quot;5&quot;/&gt;&lt;property id=&quot;20300&quot; value=&quot;Slide 13&quot;/&gt;&lt;property id=&quot;20307&quot; value=&quot;323&quot;/&gt;&lt;/object&gt;&lt;object type=&quot;3&quot; unique_id=&quot;10562&quot;&gt;&lt;property id=&quot;20148&quot; value=&quot;5&quot;/&gt;&lt;property id=&quot;20300&quot; value=&quot;Slide 14&quot;/&gt;&lt;property id=&quot;20307&quot; value=&quot;324&quot;/&gt;&lt;/object&gt;&lt;object type=&quot;3&quot; unique_id=&quot;10563&quot;&gt;&lt;property id=&quot;20148&quot; value=&quot;5&quot;/&gt;&lt;property id=&quot;20300&quot; value=&quot;Slide 18&quot;/&gt;&lt;property id=&quot;20307&quot; value=&quot;325&quot;/&gt;&lt;/object&gt;&lt;object type=&quot;3&quot; unique_id=&quot;10742&quot;&gt;&lt;property id=&quot;20148&quot; value=&quot;5&quot;/&gt;&lt;property id=&quot;20300&quot; value=&quot;Slide 9&quot;/&gt;&lt;property id=&quot;20307&quot; value=&quot;326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WIFFPOINTPLAYERTAG" val="{577f8ca8-7131-11d4-8460-525400eb897b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567</TotalTime>
  <Words>1179</Words>
  <Application>Microsoft Office PowerPoint</Application>
  <PresentationFormat>On-screen Show (4:3)</PresentationFormat>
  <Paragraphs>148</Paragraphs>
  <Slides>25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Symbol</vt:lpstr>
      <vt:lpstr>Tahoma</vt:lpstr>
      <vt:lpstr>Times New Roman</vt:lpstr>
      <vt:lpstr>VNI-Times</vt:lpstr>
      <vt:lpstr>Wingdings</vt:lpstr>
      <vt:lpstr>Default Design</vt:lpstr>
      <vt:lpstr>Ocean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PHONGHA</dc:creator>
  <cp:lastModifiedBy>MyPC</cp:lastModifiedBy>
  <cp:revision>58</cp:revision>
  <dcterms:created xsi:type="dcterms:W3CDTF">2010-03-29T12:27:26Z</dcterms:created>
  <dcterms:modified xsi:type="dcterms:W3CDTF">2019-04-19T08:08:50Z</dcterms:modified>
</cp:coreProperties>
</file>