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9" r:id="rId6"/>
    <p:sldId id="261" r:id="rId7"/>
    <p:sldId id="280" r:id="rId8"/>
    <p:sldId id="271" r:id="rId9"/>
    <p:sldId id="287" r:id="rId10"/>
    <p:sldId id="275" r:id="rId11"/>
    <p:sldId id="281" r:id="rId12"/>
    <p:sldId id="263" r:id="rId13"/>
    <p:sldId id="282" r:id="rId14"/>
    <p:sldId id="286" r:id="rId15"/>
    <p:sldId id="284" r:id="rId16"/>
    <p:sldId id="277" r:id="rId17"/>
    <p:sldId id="288" r:id="rId18"/>
    <p:sldId id="285" r:id="rId19"/>
    <p:sldId id="267" r:id="rId20"/>
    <p:sldId id="268" r:id="rId21"/>
    <p:sldId id="269"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p1qIlQ8dNOUad/aqadr6M8ZBS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AB60B7-AEB9-408E-9A88-17CFC944D67A}">
  <a:tblStyle styleId="{DEAB60B7-AEB9-408E-9A88-17CFC944D67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8C0402-DF3A-41A3-8818-252F1D6CA6F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98786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99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6597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9731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39926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82412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08564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87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10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03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46990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27963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youtube.com/watch?v=9A-O_6A80a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youtube.com/watch?v=9A-O_6A80a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youtube.com/watch?v=9A-O_6A80a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66118" y="1002108"/>
            <a:ext cx="10423760"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Work in pairs. Have similar conversations expressing agreement and disagreement about other jobs. Use the expressions below to help you.</a:t>
            </a:r>
            <a:endParaRPr sz="2400" b="1" dirty="0">
              <a:solidFill>
                <a:srgbClr val="0FB7BD"/>
              </a:solidFill>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COMMUNICATION</a:t>
            </a:r>
            <a:endParaRPr sz="3600" b="1" dirty="0">
              <a:solidFill>
                <a:schemeClr val="lt1"/>
              </a:solidFill>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graphicFrame>
        <p:nvGraphicFramePr>
          <p:cNvPr id="2" name="Table 1"/>
          <p:cNvGraphicFramePr>
            <a:graphicFrameLocks noGrp="1"/>
          </p:cNvGraphicFramePr>
          <p:nvPr>
            <p:extLst>
              <p:ext uri="{D42A27DB-BD31-4B8C-83A1-F6EECF244321}">
                <p14:modId xmlns:p14="http://schemas.microsoft.com/office/powerpoint/2010/main" val="964011662"/>
              </p:ext>
            </p:extLst>
          </p:nvPr>
        </p:nvGraphicFramePr>
        <p:xfrm>
          <a:off x="1854199" y="2400299"/>
          <a:ext cx="8504990" cy="2881563"/>
        </p:xfrm>
        <a:graphic>
          <a:graphicData uri="http://schemas.openxmlformats.org/drawingml/2006/table">
            <a:tbl>
              <a:tblPr firstRow="1" bandRow="1">
                <a:tableStyleId>{21E4AEA4-8DFA-4A89-87EB-49C32662AFE0}</a:tableStyleId>
              </a:tblPr>
              <a:tblGrid>
                <a:gridCol w="4252495">
                  <a:extLst>
                    <a:ext uri="{9D8B030D-6E8A-4147-A177-3AD203B41FA5}">
                      <a16:colId xmlns:a16="http://schemas.microsoft.com/office/drawing/2014/main" val="1225398931"/>
                    </a:ext>
                  </a:extLst>
                </a:gridCol>
                <a:gridCol w="4252495">
                  <a:extLst>
                    <a:ext uri="{9D8B030D-6E8A-4147-A177-3AD203B41FA5}">
                      <a16:colId xmlns:a16="http://schemas.microsoft.com/office/drawing/2014/main" val="3791751913"/>
                    </a:ext>
                  </a:extLst>
                </a:gridCol>
              </a:tblGrid>
              <a:tr h="639068">
                <a:tc gridSpan="2">
                  <a:txBody>
                    <a:bodyPr/>
                    <a:lstStyle/>
                    <a:p>
                      <a:pPr algn="ctr"/>
                      <a:r>
                        <a:rPr lang="en-US" sz="2800" dirty="0">
                          <a:solidFill>
                            <a:schemeClr val="bg1"/>
                          </a:solidFill>
                          <a:latin typeface="Calibri" panose="020F0502020204030204" pitchFamily="34" charset="0"/>
                          <a:cs typeface="Calibri" panose="020F0502020204030204" pitchFamily="34" charset="0"/>
                        </a:rPr>
                        <a:t>Useful expressions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99755386"/>
                  </a:ext>
                </a:extLst>
              </a:tr>
              <a:tr h="639068">
                <a:tc>
                  <a:txBody>
                    <a:bodyPr/>
                    <a:lstStyle/>
                    <a:p>
                      <a:pPr algn="ctr"/>
                      <a:r>
                        <a:rPr lang="en-US" sz="2800" b="1" dirty="0">
                          <a:solidFill>
                            <a:schemeClr val="accent2">
                              <a:lumMod val="50000"/>
                            </a:schemeClr>
                          </a:solidFill>
                          <a:latin typeface="Calibri" panose="020F0502020204030204" pitchFamily="34" charset="0"/>
                          <a:cs typeface="Calibri" panose="020F0502020204030204" pitchFamily="34" charset="0"/>
                        </a:rPr>
                        <a:t>Agreement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800" b="1" dirty="0">
                          <a:solidFill>
                            <a:schemeClr val="accent2">
                              <a:lumMod val="50000"/>
                            </a:schemeClr>
                          </a:solidFill>
                          <a:latin typeface="Calibri" panose="020F0502020204030204" pitchFamily="34" charset="0"/>
                          <a:cs typeface="Calibri" panose="020F0502020204030204" pitchFamily="34" charset="0"/>
                        </a:rPr>
                        <a:t>Disagreement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872017"/>
                  </a:ext>
                </a:extLst>
              </a:tr>
              <a:tr h="1603427">
                <a:tc>
                  <a:txBody>
                    <a:bodyPr/>
                    <a:lstStyle/>
                    <a:p>
                      <a:r>
                        <a:rPr lang="en-US" sz="2800" dirty="0">
                          <a:solidFill>
                            <a:schemeClr val="accent2">
                              <a:lumMod val="50000"/>
                            </a:schemeClr>
                          </a:solidFill>
                          <a:latin typeface="Calibri" panose="020F0502020204030204" pitchFamily="34" charset="0"/>
                          <a:cs typeface="Calibri" panose="020F0502020204030204" pitchFamily="34" charset="0"/>
                        </a:rPr>
                        <a:t>• You’re right.</a:t>
                      </a:r>
                    </a:p>
                    <a:p>
                      <a:r>
                        <a:rPr lang="en-US" sz="2800" dirty="0">
                          <a:solidFill>
                            <a:schemeClr val="accent2">
                              <a:lumMod val="50000"/>
                            </a:schemeClr>
                          </a:solidFill>
                          <a:latin typeface="Calibri" panose="020F0502020204030204" pitchFamily="34" charset="0"/>
                          <a:cs typeface="Calibri" panose="020F0502020204030204" pitchFamily="34" charset="0"/>
                        </a:rPr>
                        <a:t>• I couldn’t agree more.</a:t>
                      </a:r>
                    </a:p>
                    <a:p>
                      <a:r>
                        <a:rPr lang="en-US" sz="2800" dirty="0">
                          <a:solidFill>
                            <a:schemeClr val="accent2">
                              <a:lumMod val="50000"/>
                            </a:schemeClr>
                          </a:solidFill>
                          <a:latin typeface="Calibri" panose="020F0502020204030204" pitchFamily="34" charset="0"/>
                          <a:cs typeface="Calibri" panose="020F0502020204030204" pitchFamily="34" charset="0"/>
                        </a:rPr>
                        <a:t>• Absolutely.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2800" dirty="0">
                          <a:solidFill>
                            <a:schemeClr val="accent2">
                              <a:lumMod val="50000"/>
                            </a:schemeClr>
                          </a:solidFill>
                          <a:latin typeface="Calibri" panose="020F0502020204030204" pitchFamily="34" charset="0"/>
                          <a:cs typeface="Calibri" panose="020F0502020204030204" pitchFamily="34" charset="0"/>
                        </a:rPr>
                        <a:t>• That’s not true.</a:t>
                      </a:r>
                    </a:p>
                    <a:p>
                      <a:r>
                        <a:rPr lang="en-US" sz="2800" dirty="0">
                          <a:solidFill>
                            <a:schemeClr val="accent2">
                              <a:lumMod val="50000"/>
                            </a:schemeClr>
                          </a:solidFill>
                          <a:latin typeface="Calibri" panose="020F0502020204030204" pitchFamily="34" charset="0"/>
                          <a:cs typeface="Calibri" panose="020F0502020204030204" pitchFamily="34" charset="0"/>
                        </a:rPr>
                        <a:t>• I’m afraid I disagree.</a:t>
                      </a:r>
                    </a:p>
                    <a:p>
                      <a:r>
                        <a:rPr lang="en-US" sz="2800" dirty="0">
                          <a:solidFill>
                            <a:schemeClr val="accent2">
                              <a:lumMod val="50000"/>
                            </a:schemeClr>
                          </a:solidFill>
                          <a:latin typeface="Calibri" panose="020F0502020204030204" pitchFamily="34" charset="0"/>
                          <a:cs typeface="Calibri" panose="020F0502020204030204" pitchFamily="34" charset="0"/>
                        </a:rPr>
                        <a:t>• I’m sorry, but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67201"/>
                  </a:ext>
                </a:extLst>
              </a:tr>
            </a:tbl>
          </a:graphicData>
        </a:graphic>
      </p:graphicFrame>
      <p:sp>
        <p:nvSpPr>
          <p:cNvPr id="8" name="Google Shape;228;p11">
            <a:extLst>
              <a:ext uri="{FF2B5EF4-FFF2-40B4-BE49-F238E27FC236}">
                <a16:creationId xmlns:a16="http://schemas.microsoft.com/office/drawing/2014/main" id="{B94A32BE-6450-496E-A506-FEBD1B227E05}"/>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9" name="Google Shape;229;p11">
            <a:extLst>
              <a:ext uri="{FF2B5EF4-FFF2-40B4-BE49-F238E27FC236}">
                <a16:creationId xmlns:a16="http://schemas.microsoft.com/office/drawing/2014/main" id="{5DDC001B-9FDC-4F70-99EB-CA58B952F1D0}"/>
              </a:ext>
            </a:extLst>
          </p:cNvPr>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extLst>
      <p:ext uri="{BB962C8B-B14F-4D97-AF65-F5344CB8AC3E}">
        <p14:creationId xmlns:p14="http://schemas.microsoft.com/office/powerpoint/2010/main" val="57801765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CLIL</a:t>
            </a:r>
            <a:endParaRPr sz="1800" b="1" dirty="0">
              <a:solidFill>
                <a:srgbClr val="006673"/>
              </a:solidFill>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COMMUNICATION</a:t>
            </a:r>
            <a:endParaRPr sz="1800" b="1" dirty="0">
              <a:solidFill>
                <a:srgbClr val="006673"/>
              </a:solidFill>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Watch a video</a:t>
            </a:r>
            <a:endParaRPr sz="1800" dirty="0">
              <a:solidFill>
                <a:srgbClr val="006673"/>
              </a:solidFill>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048DA4"/>
                </a:solidFill>
                <a:latin typeface="Bookman Old Style"/>
                <a:ea typeface="Bookman Old Style"/>
                <a:cs typeface="Bookman Old Style"/>
                <a:sym typeface="Bookman Old Style"/>
              </a:rPr>
              <a:t>LESSON 7</a:t>
            </a:r>
            <a:endParaRPr sz="2000" dirty="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6673"/>
              </a:solidFill>
              <a:latin typeface="Calibri"/>
              <a:ea typeface="Calibri"/>
              <a:cs typeface="Calibri"/>
              <a:sym typeface="Calibri"/>
            </a:endParaRPr>
          </a:p>
        </p:txBody>
      </p:sp>
      <p:sp>
        <p:nvSpPr>
          <p:cNvPr id="2" name="Rectangle 1"/>
          <p:cNvSpPr/>
          <p:nvPr/>
        </p:nvSpPr>
        <p:spPr>
          <a:xfrm>
            <a:off x="5209209" y="423869"/>
            <a:ext cx="4136069" cy="338554"/>
          </a:xfrm>
          <a:prstGeom prst="rect">
            <a:avLst/>
          </a:prstGeom>
        </p:spPr>
        <p:txBody>
          <a:bodyPr wrap="none">
            <a:spAutoFit/>
          </a:bodyPr>
          <a:lstStyle/>
          <a:p>
            <a:pPr lvl="0" algn="ctr"/>
            <a:r>
              <a:rPr lang="en-US" sz="1600" b="1" dirty="0">
                <a:solidFill>
                  <a:schemeClr val="lt1"/>
                </a:solidFill>
              </a:rPr>
              <a:t>COMMUNICATION AND CULTURE / CLIL</a:t>
            </a: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a conversation with the expressions from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it in pairs.</a:t>
            </a:r>
          </a:p>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2: Work in pairs. Have similar conversations expressing agreement and disagreement about other jobs. Use the expressions below to help you.</a:t>
            </a: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4338963"/>
            <a:ext cx="4903831" cy="1200329"/>
          </a:xfrm>
          <a:prstGeom prst="rect">
            <a:avLst/>
          </a:prstGeom>
          <a:solidFill>
            <a:schemeClr val="accent2">
              <a:lumMod val="20000"/>
              <a:lumOff val="80000"/>
            </a:schemeClr>
          </a:solidFill>
        </p:spPr>
        <p:txBody>
          <a:bodyPr wrap="square">
            <a:spAutoFit/>
          </a:bodyPr>
          <a:lstStyle/>
          <a:p>
            <a:pPr marL="28575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3: Read the text and fill the timeline about women’s football.</a:t>
            </a:r>
            <a:endParaRPr lang="en-US" sz="1800" dirty="0">
              <a:latin typeface="Calibri" panose="020F0502020204030204" pitchFamily="34" charset="0"/>
              <a:cs typeface="Calibri" panose="020F0502020204030204" pitchFamily="34" charset="0"/>
            </a:endParaRP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Work in groups. Fill the timeline about women’s football in Viet Nam.</a:t>
            </a:r>
          </a:p>
        </p:txBody>
      </p:sp>
    </p:spTree>
    <p:extLst>
      <p:ext uri="{BB962C8B-B14F-4D97-AF65-F5344CB8AC3E}">
        <p14:creationId xmlns:p14="http://schemas.microsoft.com/office/powerpoint/2010/main" val="366247029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4">
            <a:alphaModFix/>
          </a:blip>
          <a:srcRect/>
          <a:stretch/>
        </p:blipFill>
        <p:spPr>
          <a:xfrm>
            <a:off x="-1" y="0"/>
            <a:ext cx="12192001" cy="828727"/>
          </a:xfrm>
          <a:prstGeom prst="rect">
            <a:avLst/>
          </a:prstGeom>
          <a:noFill/>
          <a:ln>
            <a:noFill/>
          </a:ln>
        </p:spPr>
      </p:pic>
      <p:sp>
        <p:nvSpPr>
          <p:cNvPr id="178" name="Google Shape;178;p8"/>
          <p:cNvSpPr txBox="1"/>
          <p:nvPr/>
        </p:nvSpPr>
        <p:spPr>
          <a:xfrm>
            <a:off x="0" y="1087245"/>
            <a:ext cx="12191999" cy="523180"/>
          </a:xfrm>
          <a:prstGeom prst="rect">
            <a:avLst/>
          </a:prstGeom>
          <a:solidFill>
            <a:schemeClr val="tx1">
              <a:alpha val="44000"/>
            </a:schemeClr>
          </a:solidFill>
          <a:ln>
            <a:noFill/>
          </a:ln>
        </p:spPr>
        <p:txBody>
          <a:bodyPr spcFirstLastPara="1" wrap="square" lIns="91425" tIns="45700" rIns="91425" bIns="45700" anchor="t" anchorCtr="0">
            <a:spAutoFit/>
          </a:bodyPr>
          <a:lstStyle/>
          <a:p>
            <a:pPr lvl="0" algn="ctr"/>
            <a:r>
              <a:rPr lang="en-US" sz="2800" b="1" i="1" dirty="0">
                <a:solidFill>
                  <a:schemeClr val="bg1"/>
                </a:solidFill>
                <a:latin typeface="Calibri"/>
                <a:ea typeface="Calibri"/>
                <a:cs typeface="Calibri"/>
                <a:sym typeface="Calibri"/>
              </a:rPr>
              <a:t>Who are the women in the pictures? What sport do they play?</a:t>
            </a:r>
            <a:endParaRPr lang="en-US" sz="1200" i="1" dirty="0">
              <a:solidFill>
                <a:schemeClr val="bg1"/>
              </a:solidFill>
            </a:endParaRPr>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CLIL</a:t>
            </a:r>
            <a:endParaRPr sz="3600" b="1" dirty="0">
              <a:solidFill>
                <a:schemeClr val="lt1"/>
              </a:solidFill>
              <a:latin typeface="Arial"/>
              <a:ea typeface="Arial"/>
              <a:cs typeface="Arial"/>
              <a:sym typeface="Arial"/>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a:stretch/>
        </p:blipFill>
        <p:spPr>
          <a:xfrm>
            <a:off x="-1" y="0"/>
            <a:ext cx="12192001" cy="828727"/>
          </a:xfrm>
          <a:prstGeom prst="rect">
            <a:avLst/>
          </a:prstGeom>
          <a:noFill/>
          <a:ln>
            <a:noFill/>
          </a:ln>
        </p:spPr>
      </p:pic>
      <p:sp>
        <p:nvSpPr>
          <p:cNvPr id="178" name="Google Shape;178;p8"/>
          <p:cNvSpPr txBox="1"/>
          <p:nvPr/>
        </p:nvSpPr>
        <p:spPr>
          <a:xfrm>
            <a:off x="1461156" y="954897"/>
            <a:ext cx="9110603"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FB7BD"/>
                </a:solidFill>
                <a:latin typeface="Calibri"/>
                <a:ea typeface="Calibri"/>
                <a:cs typeface="Calibri"/>
                <a:sym typeface="Calibri"/>
              </a:rPr>
              <a:t>Read the text and fill the timeline about women’s football.</a:t>
            </a:r>
            <a:endParaRPr sz="1200" dirty="0"/>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CLIL</a:t>
            </a:r>
            <a:endParaRPr sz="3600" b="1" dirty="0">
              <a:solidFill>
                <a:schemeClr val="lt1"/>
              </a:solidFill>
              <a:latin typeface="Arial"/>
              <a:ea typeface="Arial"/>
              <a:cs typeface="Arial"/>
              <a:sym typeface="Arial"/>
            </a:endParaRPr>
          </a:p>
        </p:txBody>
      </p:sp>
      <p:sp>
        <p:nvSpPr>
          <p:cNvPr id="180" name="Google Shape;180;p8"/>
          <p:cNvSpPr txBox="1"/>
          <p:nvPr/>
        </p:nvSpPr>
        <p:spPr>
          <a:xfrm>
            <a:off x="854241" y="1395663"/>
            <a:ext cx="10372560" cy="4154943"/>
          </a:xfrm>
          <a:prstGeom prst="rect">
            <a:avLst/>
          </a:prstGeom>
          <a:noFill/>
          <a:ln>
            <a:noFill/>
          </a:ln>
        </p:spPr>
        <p:txBody>
          <a:bodyPr spcFirstLastPara="1" wrap="square" lIns="91425" tIns="45700" rIns="91425" bIns="45700" anchor="t" anchorCtr="0">
            <a:spAutoFit/>
          </a:bodyPr>
          <a:lstStyle/>
          <a:p>
            <a:pPr lvl="0" algn="ctr">
              <a:buClr>
                <a:srgbClr val="841A31"/>
              </a:buClr>
              <a:buSzPts val="2800"/>
            </a:pPr>
            <a:r>
              <a:rPr lang="en-US" sz="2400" b="1" dirty="0">
                <a:solidFill>
                  <a:schemeClr val="accent2">
                    <a:lumMod val="50000"/>
                  </a:schemeClr>
                </a:solidFill>
                <a:latin typeface="Calibri" panose="020F0502020204030204" pitchFamily="34" charset="0"/>
                <a:cs typeface="Calibri" panose="020F0502020204030204" pitchFamily="34" charset="0"/>
              </a:rPr>
              <a:t>Women's football</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It is commonly thought that football is a sport for men. In fact, it is a sport for women, too.</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The first recorded football matches between women took place in 1890s in Scotland and England.</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Women’s football became very popular during the First World War when women started working in the factories. In 1921, however, the Football Association (FA) decided that the game was not suitable for women.</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The ban lasted for 50 years until it was finally lifted in 1971. In the same year, France and the Netherlands played the first official women’s international football match. However, it took 20 years for the first FIFA Women’s World Cup to happen in 1991 in Asia. Since then, the competition has been held every four years. </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Nowadays, like men’s football, women’s football is becoming more and more popular. Women’s professional football has developed significantly and the Women’s World Cup has drawn worldwide interests.</a:t>
            </a:r>
            <a:endParaRPr sz="2000" dirty="0">
              <a:solidFill>
                <a:schemeClr val="accent2">
                  <a:lumMod val="50000"/>
                </a:schemeClr>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30298157"/>
              </p:ext>
            </p:extLst>
          </p:nvPr>
        </p:nvGraphicFramePr>
        <p:xfrm>
          <a:off x="806116" y="5534527"/>
          <a:ext cx="10420685" cy="1086853"/>
        </p:xfrm>
        <a:graphic>
          <a:graphicData uri="http://schemas.openxmlformats.org/drawingml/2006/table">
            <a:tbl>
              <a:tblPr firstRow="1" bandRow="1">
                <a:tableStyleId>{21E4AEA4-8DFA-4A89-87EB-49C32662AFE0}</a:tableStyleId>
              </a:tblPr>
              <a:tblGrid>
                <a:gridCol w="1669899">
                  <a:extLst>
                    <a:ext uri="{9D8B030D-6E8A-4147-A177-3AD203B41FA5}">
                      <a16:colId xmlns:a16="http://schemas.microsoft.com/office/drawing/2014/main" val="1886346804"/>
                    </a:ext>
                  </a:extLst>
                </a:gridCol>
                <a:gridCol w="1410999">
                  <a:extLst>
                    <a:ext uri="{9D8B030D-6E8A-4147-A177-3AD203B41FA5}">
                      <a16:colId xmlns:a16="http://schemas.microsoft.com/office/drawing/2014/main" val="1251658486"/>
                    </a:ext>
                  </a:extLst>
                </a:gridCol>
                <a:gridCol w="1423944">
                  <a:extLst>
                    <a:ext uri="{9D8B030D-6E8A-4147-A177-3AD203B41FA5}">
                      <a16:colId xmlns:a16="http://schemas.microsoft.com/office/drawing/2014/main" val="2512286360"/>
                    </a:ext>
                  </a:extLst>
                </a:gridCol>
                <a:gridCol w="2918542">
                  <a:extLst>
                    <a:ext uri="{9D8B030D-6E8A-4147-A177-3AD203B41FA5}">
                      <a16:colId xmlns:a16="http://schemas.microsoft.com/office/drawing/2014/main" val="4035907444"/>
                    </a:ext>
                  </a:extLst>
                </a:gridCol>
                <a:gridCol w="2997301">
                  <a:extLst>
                    <a:ext uri="{9D8B030D-6E8A-4147-A177-3AD203B41FA5}">
                      <a16:colId xmlns:a16="http://schemas.microsoft.com/office/drawing/2014/main" val="837189954"/>
                    </a:ext>
                  </a:extLst>
                </a:gridCol>
              </a:tblGrid>
              <a:tr h="436641">
                <a:tc>
                  <a:txBody>
                    <a:bodyPr/>
                    <a:lstStyle/>
                    <a:p>
                      <a:pPr algn="ctr"/>
                      <a:r>
                        <a:rPr lang="en-US" dirty="0"/>
                        <a:t>1. </a:t>
                      </a:r>
                      <a:r>
                        <a:rPr lang="en-US" dirty="0">
                          <a:solidFill>
                            <a:schemeClr val="bg1"/>
                          </a:solidFill>
                        </a:rPr>
                        <a:t>_____</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a:r>
                        <a:rPr lang="en-US" dirty="0"/>
                        <a:t>2. </a:t>
                      </a:r>
                      <a:r>
                        <a:rPr lang="en-US" dirty="0">
                          <a:solidFill>
                            <a:schemeClr val="bg1"/>
                          </a:solidFill>
                        </a:rPr>
                        <a:t>_____</a:t>
                      </a:r>
                      <a:endParaRPr lang="en-US" dirty="0"/>
                    </a:p>
                  </a:txBody>
                  <a:tcPr anchor="ctr">
                    <a:lnT w="6350" cap="flat" cmpd="sng" algn="ctr">
                      <a:solidFill>
                        <a:schemeClr val="tx1"/>
                      </a:solidFill>
                      <a:prstDash val="solid"/>
                      <a:round/>
                      <a:headEnd type="none" w="med" len="med"/>
                      <a:tailEnd type="none" w="med" len="med"/>
                    </a:lnT>
                  </a:tcPr>
                </a:tc>
                <a:tc>
                  <a:txBody>
                    <a:bodyPr/>
                    <a:lstStyle/>
                    <a:p>
                      <a:pPr algn="ctr"/>
                      <a:r>
                        <a:rPr lang="en-US" dirty="0"/>
                        <a:t>3. </a:t>
                      </a:r>
                      <a:r>
                        <a:rPr lang="en-US" dirty="0">
                          <a:solidFill>
                            <a:schemeClr val="bg1"/>
                          </a:solidFill>
                        </a:rPr>
                        <a:t>_____</a:t>
                      </a:r>
                      <a:endParaRPr lang="en-US" dirty="0"/>
                    </a:p>
                  </a:txBody>
                  <a:tcPr anchor="ctr">
                    <a:lnT w="6350" cap="flat" cmpd="sng" algn="ctr">
                      <a:solidFill>
                        <a:schemeClr val="tx1"/>
                      </a:solidFill>
                      <a:prstDash val="solid"/>
                      <a:round/>
                      <a:headEnd type="none" w="med" len="med"/>
                      <a:tailEnd type="none" w="med" len="med"/>
                    </a:lnT>
                  </a:tcPr>
                </a:tc>
                <a:tc>
                  <a:txBody>
                    <a:bodyPr/>
                    <a:lstStyle/>
                    <a:p>
                      <a:pPr algn="ctr"/>
                      <a:r>
                        <a:rPr lang="en-US" dirty="0"/>
                        <a:t>4. </a:t>
                      </a:r>
                      <a:r>
                        <a:rPr lang="en-US" dirty="0">
                          <a:solidFill>
                            <a:schemeClr val="bg1"/>
                          </a:solidFill>
                        </a:rPr>
                        <a:t>_____</a:t>
                      </a:r>
                      <a:endParaRPr lang="en-US" dirty="0"/>
                    </a:p>
                  </a:txBody>
                  <a:tcPr anchor="ctr">
                    <a:lnT w="6350" cap="flat" cmpd="sng" algn="ctr">
                      <a:solidFill>
                        <a:schemeClr val="tx1"/>
                      </a:solidFill>
                      <a:prstDash val="solid"/>
                      <a:round/>
                      <a:headEnd type="none" w="med" len="med"/>
                      <a:tailEnd type="none" w="med" len="med"/>
                    </a:lnT>
                  </a:tcPr>
                </a:tc>
                <a:tc>
                  <a:txBody>
                    <a:bodyPr/>
                    <a:lstStyle/>
                    <a:p>
                      <a:pPr algn="ctr"/>
                      <a:r>
                        <a:rPr lang="en-US" dirty="0"/>
                        <a:t>5. </a:t>
                      </a:r>
                      <a:r>
                        <a:rPr lang="en-US" dirty="0">
                          <a:solidFill>
                            <a:schemeClr val="bg1"/>
                          </a:solidFill>
                        </a:rPr>
                        <a:t>_____</a:t>
                      </a:r>
                      <a:endParaRPr lang="en-US" dirty="0"/>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2638682"/>
                  </a:ext>
                </a:extLst>
              </a:tr>
              <a:tr h="650212">
                <a:tc>
                  <a:txBody>
                    <a:bodyPr/>
                    <a:lstStyle/>
                    <a:p>
                      <a:pPr algn="ctr"/>
                      <a:r>
                        <a:rPr lang="en-US" b="1" dirty="0">
                          <a:solidFill>
                            <a:schemeClr val="accent2">
                              <a:lumMod val="50000"/>
                            </a:schemeClr>
                          </a:solidFill>
                        </a:rPr>
                        <a:t>First recorded</a:t>
                      </a:r>
                      <a:r>
                        <a:rPr lang="en-US" b="1" baseline="0" dirty="0">
                          <a:solidFill>
                            <a:schemeClr val="accent2">
                              <a:lumMod val="50000"/>
                            </a:schemeClr>
                          </a:solidFill>
                        </a:rPr>
                        <a:t> </a:t>
                      </a:r>
                      <a:r>
                        <a:rPr lang="en-US" b="1" dirty="0">
                          <a:solidFill>
                            <a:schemeClr val="accent2">
                              <a:lumMod val="50000"/>
                            </a:schemeClr>
                          </a:solidFill>
                        </a:rPr>
                        <a:t>matches</a:t>
                      </a:r>
                    </a:p>
                  </a:txBody>
                  <a:tcPr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FA’s ban start</a:t>
                      </a:r>
                    </a:p>
                  </a:txBody>
                  <a:tcPr anchor="ctr">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FA’s ban lift</a:t>
                      </a:r>
                    </a:p>
                  </a:txBody>
                  <a:tcPr anchor="ctr">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First official women’s</a:t>
                      </a:r>
                      <a:r>
                        <a:rPr lang="en-US" b="1" baseline="0" dirty="0">
                          <a:solidFill>
                            <a:schemeClr val="accent2">
                              <a:lumMod val="50000"/>
                            </a:schemeClr>
                          </a:solidFill>
                        </a:rPr>
                        <a:t> </a:t>
                      </a:r>
                      <a:r>
                        <a:rPr lang="en-US" b="1" dirty="0">
                          <a:solidFill>
                            <a:schemeClr val="accent2">
                              <a:lumMod val="50000"/>
                            </a:schemeClr>
                          </a:solidFill>
                        </a:rPr>
                        <a:t>international football match</a:t>
                      </a:r>
                    </a:p>
                  </a:txBody>
                  <a:tcPr anchor="ctr">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First FIFA Women’s</a:t>
                      </a:r>
                      <a:r>
                        <a:rPr lang="en-US" b="1" baseline="0" dirty="0">
                          <a:solidFill>
                            <a:schemeClr val="accent2">
                              <a:lumMod val="50000"/>
                            </a:schemeClr>
                          </a:solidFill>
                        </a:rPr>
                        <a:t> </a:t>
                      </a:r>
                      <a:r>
                        <a:rPr lang="en-US" b="1" dirty="0">
                          <a:solidFill>
                            <a:schemeClr val="accent2">
                              <a:lumMod val="50000"/>
                            </a:schemeClr>
                          </a:solidFill>
                        </a:rPr>
                        <a:t>World Cup</a:t>
                      </a:r>
                    </a:p>
                  </a:txBody>
                  <a:tcPr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162258"/>
                  </a:ext>
                </a:extLst>
              </a:tr>
            </a:tbl>
          </a:graphicData>
        </a:graphic>
      </p:graphicFrame>
      <p:sp>
        <p:nvSpPr>
          <p:cNvPr id="9" name="Google Shape;214;p12">
            <a:extLst>
              <a:ext uri="{FF2B5EF4-FFF2-40B4-BE49-F238E27FC236}">
                <a16:creationId xmlns:a16="http://schemas.microsoft.com/office/drawing/2014/main" id="{693D886D-B81C-45C7-BBE1-36EF6719B1D0}"/>
              </a:ext>
            </a:extLst>
          </p:cNvPr>
          <p:cNvSpPr txBox="1"/>
          <p:nvPr/>
        </p:nvSpPr>
        <p:spPr>
          <a:xfrm>
            <a:off x="716442" y="896495"/>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436E3A81-7DFF-4CA2-95ED-6A4EE24C8697}"/>
              </a:ext>
            </a:extLst>
          </p:cNvPr>
          <p:cNvSpPr/>
          <p:nvPr/>
        </p:nvSpPr>
        <p:spPr>
          <a:xfrm>
            <a:off x="920463" y="96196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1" name="Google Shape;217;p10">
            <a:extLst>
              <a:ext uri="{FF2B5EF4-FFF2-40B4-BE49-F238E27FC236}">
                <a16:creationId xmlns:a16="http://schemas.microsoft.com/office/drawing/2014/main" id="{18537CA6-2BC3-4D4D-B5E9-CA9402EAE90B}"/>
              </a:ext>
            </a:extLst>
          </p:cNvPr>
          <p:cNvSpPr txBox="1"/>
          <p:nvPr/>
        </p:nvSpPr>
        <p:spPr>
          <a:xfrm>
            <a:off x="965199" y="859324"/>
            <a:ext cx="4314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25042447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a:stretch/>
        </p:blipFill>
        <p:spPr>
          <a:xfrm>
            <a:off x="-1" y="0"/>
            <a:ext cx="12192001" cy="828727"/>
          </a:xfrm>
          <a:prstGeom prst="rect">
            <a:avLst/>
          </a:prstGeom>
          <a:noFill/>
          <a:ln>
            <a:noFill/>
          </a:ln>
        </p:spPr>
      </p:pic>
      <p:sp>
        <p:nvSpPr>
          <p:cNvPr id="178" name="Google Shape;178;p8"/>
          <p:cNvSpPr txBox="1"/>
          <p:nvPr/>
        </p:nvSpPr>
        <p:spPr>
          <a:xfrm>
            <a:off x="1461156" y="954897"/>
            <a:ext cx="9110603"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FB7BD"/>
                </a:solidFill>
                <a:latin typeface="Calibri"/>
                <a:ea typeface="Calibri"/>
                <a:cs typeface="Calibri"/>
                <a:sym typeface="Calibri"/>
              </a:rPr>
              <a:t>Read the text and fill the timeline about women’s football.</a:t>
            </a:r>
            <a:endParaRPr sz="1200" dirty="0"/>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CLIL</a:t>
            </a:r>
            <a:endParaRPr sz="3600" b="1" dirty="0">
              <a:solidFill>
                <a:schemeClr val="lt1"/>
              </a:solidFill>
              <a:latin typeface="Arial"/>
              <a:ea typeface="Arial"/>
              <a:cs typeface="Arial"/>
              <a:sym typeface="Arial"/>
            </a:endParaRPr>
          </a:p>
        </p:txBody>
      </p:sp>
      <p:sp>
        <p:nvSpPr>
          <p:cNvPr id="180" name="Google Shape;180;p8"/>
          <p:cNvSpPr txBox="1"/>
          <p:nvPr/>
        </p:nvSpPr>
        <p:spPr>
          <a:xfrm>
            <a:off x="854241" y="1395663"/>
            <a:ext cx="10372560" cy="4154943"/>
          </a:xfrm>
          <a:prstGeom prst="rect">
            <a:avLst/>
          </a:prstGeom>
          <a:noFill/>
          <a:ln>
            <a:noFill/>
          </a:ln>
        </p:spPr>
        <p:txBody>
          <a:bodyPr spcFirstLastPara="1" wrap="square" lIns="91425" tIns="45700" rIns="91425" bIns="45700" anchor="t" anchorCtr="0">
            <a:spAutoFit/>
          </a:bodyPr>
          <a:lstStyle/>
          <a:p>
            <a:pPr lvl="0" algn="ctr">
              <a:buClr>
                <a:srgbClr val="841A31"/>
              </a:buClr>
              <a:buSzPts val="2800"/>
            </a:pPr>
            <a:r>
              <a:rPr lang="en-US" sz="2400" b="1" dirty="0">
                <a:solidFill>
                  <a:schemeClr val="accent2">
                    <a:lumMod val="50000"/>
                  </a:schemeClr>
                </a:solidFill>
                <a:latin typeface="Calibri" panose="020F0502020204030204" pitchFamily="34" charset="0"/>
                <a:cs typeface="Calibri" panose="020F0502020204030204" pitchFamily="34" charset="0"/>
              </a:rPr>
              <a:t>Women's football</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It is commonly thought that football is a sport for men. In fact, it is a sport for women, too.</a:t>
            </a:r>
          </a:p>
          <a:p>
            <a:pPr lvl="0" algn="just">
              <a:buClr>
                <a:srgbClr val="841A31"/>
              </a:buClr>
              <a:buSzPts val="2800"/>
            </a:pPr>
            <a:r>
              <a:rPr lang="en-US" sz="2000" b="1" u="sng" dirty="0">
                <a:solidFill>
                  <a:schemeClr val="accent2">
                    <a:lumMod val="50000"/>
                  </a:schemeClr>
                </a:solidFill>
                <a:latin typeface="Calibri" panose="020F0502020204030204" pitchFamily="34" charset="0"/>
                <a:cs typeface="Calibri" panose="020F0502020204030204" pitchFamily="34" charset="0"/>
              </a:rPr>
              <a:t>The first recorded football matches</a:t>
            </a:r>
            <a:r>
              <a:rPr lang="en-US" sz="2000" dirty="0">
                <a:solidFill>
                  <a:schemeClr val="accent2">
                    <a:lumMod val="50000"/>
                  </a:schemeClr>
                </a:solidFill>
                <a:latin typeface="Calibri" panose="020F0502020204030204" pitchFamily="34" charset="0"/>
                <a:cs typeface="Calibri" panose="020F0502020204030204" pitchFamily="34" charset="0"/>
              </a:rPr>
              <a:t> between women took place in </a:t>
            </a:r>
            <a:r>
              <a:rPr lang="en-US" sz="2000" b="1" u="sng" dirty="0">
                <a:solidFill>
                  <a:schemeClr val="accent2">
                    <a:lumMod val="50000"/>
                  </a:schemeClr>
                </a:solidFill>
                <a:latin typeface="Calibri" panose="020F0502020204030204" pitchFamily="34" charset="0"/>
                <a:cs typeface="Calibri" panose="020F0502020204030204" pitchFamily="34" charset="0"/>
              </a:rPr>
              <a:t>1890s</a:t>
            </a:r>
            <a:r>
              <a:rPr lang="en-US" sz="2000" b="1" dirty="0">
                <a:solidFill>
                  <a:schemeClr val="accent2">
                    <a:lumMod val="50000"/>
                  </a:schemeClr>
                </a:solidFill>
                <a:latin typeface="Calibri" panose="020F0502020204030204" pitchFamily="34" charset="0"/>
                <a:cs typeface="Calibri" panose="020F0502020204030204" pitchFamily="34" charset="0"/>
              </a:rPr>
              <a:t> </a:t>
            </a:r>
            <a:r>
              <a:rPr lang="en-US" sz="2000" dirty="0">
                <a:solidFill>
                  <a:schemeClr val="accent2">
                    <a:lumMod val="50000"/>
                  </a:schemeClr>
                </a:solidFill>
                <a:latin typeface="Calibri" panose="020F0502020204030204" pitchFamily="34" charset="0"/>
                <a:cs typeface="Calibri" panose="020F0502020204030204" pitchFamily="34" charset="0"/>
              </a:rPr>
              <a:t>in Scotland and England.</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Women’s football became very popular during the First World War when women started working in the factories. In </a:t>
            </a:r>
            <a:r>
              <a:rPr lang="en-US" sz="2000" b="1" u="sng" dirty="0">
                <a:solidFill>
                  <a:schemeClr val="accent2">
                    <a:lumMod val="50000"/>
                  </a:schemeClr>
                </a:solidFill>
                <a:latin typeface="Calibri" panose="020F0502020204030204" pitchFamily="34" charset="0"/>
                <a:cs typeface="Calibri" panose="020F0502020204030204" pitchFamily="34" charset="0"/>
              </a:rPr>
              <a:t>1921</a:t>
            </a:r>
            <a:r>
              <a:rPr lang="en-US" sz="2000" dirty="0">
                <a:solidFill>
                  <a:schemeClr val="accent2">
                    <a:lumMod val="50000"/>
                  </a:schemeClr>
                </a:solidFill>
                <a:latin typeface="Calibri" panose="020F0502020204030204" pitchFamily="34" charset="0"/>
                <a:cs typeface="Calibri" panose="020F0502020204030204" pitchFamily="34" charset="0"/>
              </a:rPr>
              <a:t>, however, </a:t>
            </a:r>
            <a:r>
              <a:rPr lang="en-US" sz="2000" b="1" u="sng" dirty="0">
                <a:solidFill>
                  <a:schemeClr val="accent2">
                    <a:lumMod val="50000"/>
                  </a:schemeClr>
                </a:solidFill>
                <a:latin typeface="Calibri" panose="020F0502020204030204" pitchFamily="34" charset="0"/>
                <a:cs typeface="Calibri" panose="020F0502020204030204" pitchFamily="34" charset="0"/>
              </a:rPr>
              <a:t>the Football Association (FA) decided that the game was not suitable for women</a:t>
            </a:r>
            <a:r>
              <a:rPr lang="en-US" sz="2000" dirty="0">
                <a:solidFill>
                  <a:schemeClr val="accent2">
                    <a:lumMod val="50000"/>
                  </a:schemeClr>
                </a:solidFill>
                <a:latin typeface="Calibri" panose="020F0502020204030204" pitchFamily="34" charset="0"/>
                <a:cs typeface="Calibri" panose="020F0502020204030204" pitchFamily="34" charset="0"/>
              </a:rPr>
              <a:t>.</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The ban lasted for 50 years until </a:t>
            </a:r>
            <a:r>
              <a:rPr lang="en-US" sz="2000" b="1" u="sng" dirty="0">
                <a:solidFill>
                  <a:schemeClr val="accent2">
                    <a:lumMod val="50000"/>
                  </a:schemeClr>
                </a:solidFill>
                <a:latin typeface="Calibri" panose="020F0502020204030204" pitchFamily="34" charset="0"/>
                <a:cs typeface="Calibri" panose="020F0502020204030204" pitchFamily="34" charset="0"/>
              </a:rPr>
              <a:t>it was finally lift. In the same year, France and the Netherlands played the first official women’s international football matched in 1971</a:t>
            </a:r>
            <a:r>
              <a:rPr lang="en-US" sz="2000" dirty="0">
                <a:solidFill>
                  <a:schemeClr val="accent2">
                    <a:lumMod val="50000"/>
                  </a:schemeClr>
                </a:solidFill>
                <a:latin typeface="Calibri" panose="020F0502020204030204" pitchFamily="34" charset="0"/>
                <a:cs typeface="Calibri" panose="020F0502020204030204" pitchFamily="34" charset="0"/>
              </a:rPr>
              <a:t>.. However, it took 20 years for </a:t>
            </a:r>
            <a:r>
              <a:rPr lang="en-US" sz="2000" b="1" u="sng" dirty="0">
                <a:solidFill>
                  <a:schemeClr val="accent2">
                    <a:lumMod val="50000"/>
                  </a:schemeClr>
                </a:solidFill>
                <a:latin typeface="Calibri" panose="020F0502020204030204" pitchFamily="34" charset="0"/>
                <a:cs typeface="Calibri" panose="020F0502020204030204" pitchFamily="34" charset="0"/>
              </a:rPr>
              <a:t>the first FIFA Women’s World Cup to happen in 1991 </a:t>
            </a:r>
            <a:r>
              <a:rPr lang="en-US" sz="2000" dirty="0">
                <a:solidFill>
                  <a:schemeClr val="accent2">
                    <a:lumMod val="50000"/>
                  </a:schemeClr>
                </a:solidFill>
                <a:latin typeface="Calibri" panose="020F0502020204030204" pitchFamily="34" charset="0"/>
                <a:cs typeface="Calibri" panose="020F0502020204030204" pitchFamily="34" charset="0"/>
              </a:rPr>
              <a:t>in Asia. Since then, the competition has been held every four years. </a:t>
            </a:r>
          </a:p>
          <a:p>
            <a:pPr lvl="0" algn="just">
              <a:buClr>
                <a:srgbClr val="841A31"/>
              </a:buClr>
              <a:buSzPts val="2800"/>
            </a:pPr>
            <a:r>
              <a:rPr lang="en-US" sz="2000" dirty="0">
                <a:solidFill>
                  <a:schemeClr val="accent2">
                    <a:lumMod val="50000"/>
                  </a:schemeClr>
                </a:solidFill>
                <a:latin typeface="Calibri" panose="020F0502020204030204" pitchFamily="34" charset="0"/>
                <a:cs typeface="Calibri" panose="020F0502020204030204" pitchFamily="34" charset="0"/>
              </a:rPr>
              <a:t>Nowadays, like men’s football, women’s football is becoming more and more popular. Women’s professional football has developed significantly and the Women’s World Cup has drawn worldwide interests.</a:t>
            </a:r>
            <a:endParaRPr sz="2000" dirty="0">
              <a:solidFill>
                <a:schemeClr val="accent2">
                  <a:lumMod val="50000"/>
                </a:schemeClr>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nvGraphicFramePr>
        <p:xfrm>
          <a:off x="806116" y="5534527"/>
          <a:ext cx="10420685" cy="1086853"/>
        </p:xfrm>
        <a:graphic>
          <a:graphicData uri="http://schemas.openxmlformats.org/drawingml/2006/table">
            <a:tbl>
              <a:tblPr firstRow="1" bandRow="1">
                <a:tableStyleId>{21E4AEA4-8DFA-4A89-87EB-49C32662AFE0}</a:tableStyleId>
              </a:tblPr>
              <a:tblGrid>
                <a:gridCol w="1669899">
                  <a:extLst>
                    <a:ext uri="{9D8B030D-6E8A-4147-A177-3AD203B41FA5}">
                      <a16:colId xmlns:a16="http://schemas.microsoft.com/office/drawing/2014/main" val="1886346804"/>
                    </a:ext>
                  </a:extLst>
                </a:gridCol>
                <a:gridCol w="1410999">
                  <a:extLst>
                    <a:ext uri="{9D8B030D-6E8A-4147-A177-3AD203B41FA5}">
                      <a16:colId xmlns:a16="http://schemas.microsoft.com/office/drawing/2014/main" val="1251658486"/>
                    </a:ext>
                  </a:extLst>
                </a:gridCol>
                <a:gridCol w="1423944">
                  <a:extLst>
                    <a:ext uri="{9D8B030D-6E8A-4147-A177-3AD203B41FA5}">
                      <a16:colId xmlns:a16="http://schemas.microsoft.com/office/drawing/2014/main" val="2512286360"/>
                    </a:ext>
                  </a:extLst>
                </a:gridCol>
                <a:gridCol w="2918542">
                  <a:extLst>
                    <a:ext uri="{9D8B030D-6E8A-4147-A177-3AD203B41FA5}">
                      <a16:colId xmlns:a16="http://schemas.microsoft.com/office/drawing/2014/main" val="4035907444"/>
                    </a:ext>
                  </a:extLst>
                </a:gridCol>
                <a:gridCol w="2997301">
                  <a:extLst>
                    <a:ext uri="{9D8B030D-6E8A-4147-A177-3AD203B41FA5}">
                      <a16:colId xmlns:a16="http://schemas.microsoft.com/office/drawing/2014/main" val="837189954"/>
                    </a:ext>
                  </a:extLst>
                </a:gridCol>
              </a:tblGrid>
              <a:tr h="436641">
                <a:tc>
                  <a:txBody>
                    <a:bodyPr/>
                    <a:lstStyle/>
                    <a:p>
                      <a:pPr algn="ctr"/>
                      <a:r>
                        <a:rPr lang="en-US" dirty="0"/>
                        <a:t>1. </a:t>
                      </a:r>
                      <a:r>
                        <a:rPr lang="en-US" dirty="0">
                          <a:solidFill>
                            <a:schemeClr val="bg1"/>
                          </a:solidFill>
                        </a:rPr>
                        <a:t>1890s</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a:r>
                        <a:rPr lang="en-US" dirty="0"/>
                        <a:t>2. 1921</a:t>
                      </a:r>
                    </a:p>
                  </a:txBody>
                  <a:tcPr anchor="ctr">
                    <a:lnT w="6350" cap="flat" cmpd="sng" algn="ctr">
                      <a:solidFill>
                        <a:schemeClr val="tx1"/>
                      </a:solidFill>
                      <a:prstDash val="solid"/>
                      <a:round/>
                      <a:headEnd type="none" w="med" len="med"/>
                      <a:tailEnd type="none" w="med" len="med"/>
                    </a:lnT>
                  </a:tcPr>
                </a:tc>
                <a:tc>
                  <a:txBody>
                    <a:bodyPr/>
                    <a:lstStyle/>
                    <a:p>
                      <a:pPr algn="ctr"/>
                      <a:r>
                        <a:rPr lang="en-US" dirty="0"/>
                        <a:t>3. 1971</a:t>
                      </a:r>
                    </a:p>
                  </a:txBody>
                  <a:tcPr anchor="ctr">
                    <a:lnT w="6350" cap="flat" cmpd="sng" algn="ctr">
                      <a:solidFill>
                        <a:schemeClr val="tx1"/>
                      </a:solidFill>
                      <a:prstDash val="solid"/>
                      <a:round/>
                      <a:headEnd type="none" w="med" len="med"/>
                      <a:tailEnd type="none" w="med" len="med"/>
                    </a:lnT>
                  </a:tcPr>
                </a:tc>
                <a:tc>
                  <a:txBody>
                    <a:bodyPr/>
                    <a:lstStyle/>
                    <a:p>
                      <a:pPr algn="ctr"/>
                      <a:r>
                        <a:rPr lang="en-US" dirty="0"/>
                        <a:t>4. 1971 </a:t>
                      </a:r>
                    </a:p>
                  </a:txBody>
                  <a:tcPr anchor="ctr">
                    <a:lnT w="6350" cap="flat" cmpd="sng" algn="ctr">
                      <a:solidFill>
                        <a:schemeClr val="tx1"/>
                      </a:solidFill>
                      <a:prstDash val="solid"/>
                      <a:round/>
                      <a:headEnd type="none" w="med" len="med"/>
                      <a:tailEnd type="none" w="med" len="med"/>
                    </a:lnT>
                  </a:tcPr>
                </a:tc>
                <a:tc>
                  <a:txBody>
                    <a:bodyPr/>
                    <a:lstStyle/>
                    <a:p>
                      <a:pPr algn="ctr"/>
                      <a:r>
                        <a:rPr lang="en-US" dirty="0"/>
                        <a:t>5. 1991</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2638682"/>
                  </a:ext>
                </a:extLst>
              </a:tr>
              <a:tr h="650212">
                <a:tc>
                  <a:txBody>
                    <a:bodyPr/>
                    <a:lstStyle/>
                    <a:p>
                      <a:pPr algn="ctr"/>
                      <a:r>
                        <a:rPr lang="en-US" b="1" dirty="0">
                          <a:solidFill>
                            <a:schemeClr val="accent2">
                              <a:lumMod val="50000"/>
                            </a:schemeClr>
                          </a:solidFill>
                        </a:rPr>
                        <a:t>First recorded</a:t>
                      </a:r>
                      <a:r>
                        <a:rPr lang="en-US" b="1" baseline="0" dirty="0">
                          <a:solidFill>
                            <a:schemeClr val="accent2">
                              <a:lumMod val="50000"/>
                            </a:schemeClr>
                          </a:solidFill>
                        </a:rPr>
                        <a:t> </a:t>
                      </a:r>
                      <a:r>
                        <a:rPr lang="en-US" b="1" dirty="0">
                          <a:solidFill>
                            <a:schemeClr val="accent2">
                              <a:lumMod val="50000"/>
                            </a:schemeClr>
                          </a:solidFill>
                        </a:rPr>
                        <a:t>matches</a:t>
                      </a:r>
                    </a:p>
                  </a:txBody>
                  <a:tcPr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FA’s ban start</a:t>
                      </a:r>
                    </a:p>
                  </a:txBody>
                  <a:tcPr anchor="ctr">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FA’s ban lift</a:t>
                      </a:r>
                    </a:p>
                  </a:txBody>
                  <a:tcPr anchor="ctr">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First official women’s</a:t>
                      </a:r>
                      <a:r>
                        <a:rPr lang="en-US" b="1" baseline="0" dirty="0">
                          <a:solidFill>
                            <a:schemeClr val="accent2">
                              <a:lumMod val="50000"/>
                            </a:schemeClr>
                          </a:solidFill>
                        </a:rPr>
                        <a:t> </a:t>
                      </a:r>
                      <a:r>
                        <a:rPr lang="en-US" b="1" dirty="0">
                          <a:solidFill>
                            <a:schemeClr val="accent2">
                              <a:lumMod val="50000"/>
                            </a:schemeClr>
                          </a:solidFill>
                        </a:rPr>
                        <a:t>international football match</a:t>
                      </a:r>
                    </a:p>
                  </a:txBody>
                  <a:tcPr anchor="ctr">
                    <a:lnB w="6350" cap="flat" cmpd="sng" algn="ctr">
                      <a:solidFill>
                        <a:schemeClr val="tx1"/>
                      </a:solidFill>
                      <a:prstDash val="solid"/>
                      <a:round/>
                      <a:headEnd type="none" w="med" len="med"/>
                      <a:tailEnd type="none" w="med" len="med"/>
                    </a:lnB>
                  </a:tcPr>
                </a:tc>
                <a:tc>
                  <a:txBody>
                    <a:bodyPr/>
                    <a:lstStyle/>
                    <a:p>
                      <a:pPr algn="ctr"/>
                      <a:r>
                        <a:rPr lang="en-US" b="1" dirty="0">
                          <a:solidFill>
                            <a:schemeClr val="accent2">
                              <a:lumMod val="50000"/>
                            </a:schemeClr>
                          </a:solidFill>
                        </a:rPr>
                        <a:t>First FIFA Women’s</a:t>
                      </a:r>
                      <a:r>
                        <a:rPr lang="en-US" b="1" baseline="0" dirty="0">
                          <a:solidFill>
                            <a:schemeClr val="accent2">
                              <a:lumMod val="50000"/>
                            </a:schemeClr>
                          </a:solidFill>
                        </a:rPr>
                        <a:t> </a:t>
                      </a:r>
                      <a:r>
                        <a:rPr lang="en-US" b="1" dirty="0">
                          <a:solidFill>
                            <a:schemeClr val="accent2">
                              <a:lumMod val="50000"/>
                            </a:schemeClr>
                          </a:solidFill>
                        </a:rPr>
                        <a:t>World Cup</a:t>
                      </a:r>
                    </a:p>
                  </a:txBody>
                  <a:tcPr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162258"/>
                  </a:ext>
                </a:extLst>
              </a:tr>
            </a:tbl>
          </a:graphicData>
        </a:graphic>
      </p:graphicFrame>
      <p:sp>
        <p:nvSpPr>
          <p:cNvPr id="9" name="Google Shape;214;p12">
            <a:extLst>
              <a:ext uri="{FF2B5EF4-FFF2-40B4-BE49-F238E27FC236}">
                <a16:creationId xmlns:a16="http://schemas.microsoft.com/office/drawing/2014/main" id="{693D886D-B81C-45C7-BBE1-36EF6719B1D0}"/>
              </a:ext>
            </a:extLst>
          </p:cNvPr>
          <p:cNvSpPr txBox="1"/>
          <p:nvPr/>
        </p:nvSpPr>
        <p:spPr>
          <a:xfrm>
            <a:off x="716442" y="896495"/>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436E3A81-7DFF-4CA2-95ED-6A4EE24C8697}"/>
              </a:ext>
            </a:extLst>
          </p:cNvPr>
          <p:cNvSpPr/>
          <p:nvPr/>
        </p:nvSpPr>
        <p:spPr>
          <a:xfrm>
            <a:off x="920463" y="96196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1" name="Google Shape;217;p10">
            <a:extLst>
              <a:ext uri="{FF2B5EF4-FFF2-40B4-BE49-F238E27FC236}">
                <a16:creationId xmlns:a16="http://schemas.microsoft.com/office/drawing/2014/main" id="{18537CA6-2BC3-4D4D-B5E9-CA9402EAE90B}"/>
              </a:ext>
            </a:extLst>
          </p:cNvPr>
          <p:cNvSpPr txBox="1"/>
          <p:nvPr/>
        </p:nvSpPr>
        <p:spPr>
          <a:xfrm>
            <a:off x="965199" y="859324"/>
            <a:ext cx="4314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716387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a:stretch/>
        </p:blipFill>
        <p:spPr>
          <a:xfrm>
            <a:off x="-1" y="0"/>
            <a:ext cx="12192001" cy="828727"/>
          </a:xfrm>
          <a:prstGeom prst="rect">
            <a:avLst/>
          </a:prstGeom>
          <a:noFill/>
          <a:ln>
            <a:noFill/>
          </a:ln>
        </p:spPr>
      </p:pic>
      <p:sp>
        <p:nvSpPr>
          <p:cNvPr id="178" name="Google Shape;178;p8"/>
          <p:cNvSpPr txBox="1"/>
          <p:nvPr/>
        </p:nvSpPr>
        <p:spPr>
          <a:xfrm>
            <a:off x="1540697" y="2555098"/>
            <a:ext cx="9110603"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rgbClr val="0FB7BD"/>
                </a:solidFill>
                <a:latin typeface="Calibri"/>
                <a:ea typeface="Calibri"/>
                <a:cs typeface="Calibri"/>
                <a:sym typeface="Calibri"/>
              </a:rPr>
              <a:t>The miracle journey of Vietnamese women's football team:</a:t>
            </a:r>
          </a:p>
          <a:p>
            <a:pPr lvl="0" algn="ctr"/>
            <a:r>
              <a:rPr lang="en-US" sz="2800" b="1" dirty="0">
                <a:solidFill>
                  <a:srgbClr val="0FB7BD"/>
                </a:solidFill>
                <a:latin typeface="Calibri"/>
                <a:ea typeface="Calibri"/>
                <a:cs typeface="Calibri"/>
                <a:sym typeface="Calibri"/>
                <a:hlinkClick r:id="rId4"/>
              </a:rPr>
              <a:t>https://www.youtube.com/watch?v=9A-O_6A80a8</a:t>
            </a:r>
            <a:endParaRPr lang="en-US" sz="2800" b="1" dirty="0">
              <a:solidFill>
                <a:srgbClr val="0FB7BD"/>
              </a:solidFill>
              <a:latin typeface="Calibri"/>
              <a:ea typeface="Calibri"/>
              <a:cs typeface="Calibri"/>
              <a:sym typeface="Calibri"/>
            </a:endParaRPr>
          </a:p>
          <a:p>
            <a:pPr lvl="0" algn="ctr"/>
            <a:endParaRPr lang="en-US" sz="2800" b="1" dirty="0">
              <a:solidFill>
                <a:srgbClr val="0FB7BD"/>
              </a:solidFill>
              <a:latin typeface="Calibri"/>
              <a:ea typeface="Calibri"/>
              <a:cs typeface="Calibri"/>
              <a:sym typeface="Calibri"/>
            </a:endParaRPr>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CLIL</a:t>
            </a:r>
            <a:endParaRPr sz="3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4976499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a:stretch/>
        </p:blipFill>
        <p:spPr>
          <a:xfrm>
            <a:off x="-1" y="0"/>
            <a:ext cx="12192001" cy="828727"/>
          </a:xfrm>
          <a:prstGeom prst="rect">
            <a:avLst/>
          </a:prstGeom>
          <a:noFill/>
          <a:ln>
            <a:noFill/>
          </a:ln>
        </p:spPr>
      </p:pic>
      <p:sp>
        <p:nvSpPr>
          <p:cNvPr id="178" name="Google Shape;178;p8"/>
          <p:cNvSpPr txBox="1"/>
          <p:nvPr/>
        </p:nvSpPr>
        <p:spPr>
          <a:xfrm>
            <a:off x="1439725" y="1094461"/>
            <a:ext cx="10693680"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FB7BD"/>
                </a:solidFill>
                <a:latin typeface="Calibri"/>
                <a:ea typeface="Calibri"/>
                <a:cs typeface="Calibri"/>
                <a:sym typeface="Calibri"/>
              </a:rPr>
              <a:t>Work in groups. Fill the timeline about women’s football in Viet Nam.</a:t>
            </a:r>
            <a:endParaRPr sz="1200" dirty="0"/>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CLIL</a:t>
            </a:r>
            <a:endParaRPr sz="3600" b="1" dirty="0">
              <a:solidFill>
                <a:schemeClr val="lt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263658417"/>
              </p:ext>
            </p:extLst>
          </p:nvPr>
        </p:nvGraphicFramePr>
        <p:xfrm>
          <a:off x="907909" y="2173125"/>
          <a:ext cx="10834911" cy="1624175"/>
        </p:xfrm>
        <a:graphic>
          <a:graphicData uri="http://schemas.openxmlformats.org/drawingml/2006/table">
            <a:tbl>
              <a:tblPr firstRow="1" bandRow="1">
                <a:tableStyleId>{21E4AEA4-8DFA-4A89-87EB-49C32662AFE0}</a:tableStyleId>
              </a:tblPr>
              <a:tblGrid>
                <a:gridCol w="2196474">
                  <a:extLst>
                    <a:ext uri="{9D8B030D-6E8A-4147-A177-3AD203B41FA5}">
                      <a16:colId xmlns:a16="http://schemas.microsoft.com/office/drawing/2014/main" val="1886346804"/>
                    </a:ext>
                  </a:extLst>
                </a:gridCol>
                <a:gridCol w="1815807">
                  <a:extLst>
                    <a:ext uri="{9D8B030D-6E8A-4147-A177-3AD203B41FA5}">
                      <a16:colId xmlns:a16="http://schemas.microsoft.com/office/drawing/2014/main" val="1251658486"/>
                    </a:ext>
                  </a:extLst>
                </a:gridCol>
                <a:gridCol w="2109541">
                  <a:extLst>
                    <a:ext uri="{9D8B030D-6E8A-4147-A177-3AD203B41FA5}">
                      <a16:colId xmlns:a16="http://schemas.microsoft.com/office/drawing/2014/main" val="2512286360"/>
                    </a:ext>
                  </a:extLst>
                </a:gridCol>
                <a:gridCol w="2189650">
                  <a:extLst>
                    <a:ext uri="{9D8B030D-6E8A-4147-A177-3AD203B41FA5}">
                      <a16:colId xmlns:a16="http://schemas.microsoft.com/office/drawing/2014/main" val="4035907444"/>
                    </a:ext>
                  </a:extLst>
                </a:gridCol>
                <a:gridCol w="2523439">
                  <a:extLst>
                    <a:ext uri="{9D8B030D-6E8A-4147-A177-3AD203B41FA5}">
                      <a16:colId xmlns:a16="http://schemas.microsoft.com/office/drawing/2014/main" val="837189954"/>
                    </a:ext>
                  </a:extLst>
                </a:gridCol>
              </a:tblGrid>
              <a:tr h="652509">
                <a:tc>
                  <a:txBody>
                    <a:bodyPr/>
                    <a:lstStyle/>
                    <a:p>
                      <a:pPr algn="ctr"/>
                      <a:r>
                        <a:rPr lang="en-US" sz="1800" dirty="0">
                          <a:latin typeface="Calibri" panose="020F0502020204030204" pitchFamily="34" charset="0"/>
                          <a:cs typeface="Calibri" panose="020F0502020204030204" pitchFamily="34" charset="0"/>
                        </a:rPr>
                        <a:t>1. </a:t>
                      </a:r>
                      <a:r>
                        <a:rPr lang="en-US" sz="1800" dirty="0">
                          <a:solidFill>
                            <a:schemeClr val="bg1"/>
                          </a:solidFill>
                          <a:latin typeface="Calibri" panose="020F0502020204030204" pitchFamily="34" charset="0"/>
                          <a:cs typeface="Calibri" panose="020F0502020204030204" pitchFamily="34" charset="0"/>
                        </a:rPr>
                        <a:t>_____</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2. _____</a:t>
                      </a:r>
                    </a:p>
                  </a:txBody>
                  <a:tcPr anchor="ctr">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3. _____</a:t>
                      </a:r>
                    </a:p>
                  </a:txBody>
                  <a:tcPr anchor="ctr">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4. _____</a:t>
                      </a:r>
                    </a:p>
                  </a:txBody>
                  <a:tcPr anchor="ctr">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5. _____</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2638682"/>
                  </a:ext>
                </a:extLst>
              </a:tr>
              <a:tr h="971666">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Women’s football</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team establishment</a:t>
                      </a:r>
                    </a:p>
                  </a:txBody>
                  <a:tcPr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First official</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match</a:t>
                      </a:r>
                    </a:p>
                  </a:txBody>
                  <a:tcPr anchor="ctr">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First gold medal in</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the SEA Games</a:t>
                      </a:r>
                    </a:p>
                  </a:txBody>
                  <a:tcPr anchor="ctr">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First AFF Women’s</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Championship</a:t>
                      </a:r>
                    </a:p>
                  </a:txBody>
                  <a:tcPr anchor="ctr">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Most recent AFF</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Women’s Championship</a:t>
                      </a:r>
                    </a:p>
                  </a:txBody>
                  <a:tcPr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162258"/>
                  </a:ext>
                </a:extLst>
              </a:tr>
            </a:tbl>
          </a:graphicData>
        </a:graphic>
      </p:graphicFrame>
      <p:sp>
        <p:nvSpPr>
          <p:cNvPr id="6" name="Google Shape;178;p8">
            <a:extLst>
              <a:ext uri="{FF2B5EF4-FFF2-40B4-BE49-F238E27FC236}">
                <a16:creationId xmlns:a16="http://schemas.microsoft.com/office/drawing/2014/main" id="{7F169D29-A5EF-43D8-9634-2170E0A7AB61}"/>
              </a:ext>
            </a:extLst>
          </p:cNvPr>
          <p:cNvSpPr txBox="1"/>
          <p:nvPr/>
        </p:nvSpPr>
        <p:spPr>
          <a:xfrm>
            <a:off x="749159" y="4492347"/>
            <a:ext cx="10693679"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rgbClr val="0FB7BD"/>
                </a:solidFill>
                <a:latin typeface="Calibri"/>
                <a:ea typeface="Calibri"/>
                <a:cs typeface="Calibri"/>
                <a:sym typeface="Calibri"/>
              </a:rPr>
              <a:t>Extra video: The miracle journey of Vietnamese women's football team</a:t>
            </a:r>
          </a:p>
          <a:p>
            <a:pPr lvl="0" algn="ctr"/>
            <a:r>
              <a:rPr lang="en-US" sz="2800" b="1" dirty="0">
                <a:solidFill>
                  <a:srgbClr val="0FB7BD"/>
                </a:solidFill>
                <a:latin typeface="Calibri"/>
                <a:ea typeface="Calibri"/>
                <a:cs typeface="Calibri"/>
                <a:sym typeface="Calibri"/>
                <a:hlinkClick r:id="rId4"/>
              </a:rPr>
              <a:t>https://www.youtube.com/watch?v=9A-O_6A80a8</a:t>
            </a:r>
            <a:endParaRPr lang="en-US" sz="2800" b="1" dirty="0">
              <a:solidFill>
                <a:srgbClr val="0FB7BD"/>
              </a:solidFill>
              <a:latin typeface="Calibri"/>
              <a:ea typeface="Calibri"/>
              <a:cs typeface="Calibri"/>
              <a:sym typeface="Calibri"/>
            </a:endParaRPr>
          </a:p>
          <a:p>
            <a:pPr lvl="0" algn="ctr"/>
            <a:endParaRPr lang="en-US" sz="2800" b="1" dirty="0">
              <a:solidFill>
                <a:srgbClr val="0FB7BD"/>
              </a:solidFill>
              <a:latin typeface="Calibri"/>
              <a:ea typeface="Calibri"/>
              <a:cs typeface="Calibri"/>
              <a:sym typeface="Calibri"/>
            </a:endParaRPr>
          </a:p>
        </p:txBody>
      </p:sp>
      <p:sp>
        <p:nvSpPr>
          <p:cNvPr id="7" name="Google Shape;214;p12">
            <a:extLst>
              <a:ext uri="{FF2B5EF4-FFF2-40B4-BE49-F238E27FC236}">
                <a16:creationId xmlns:a16="http://schemas.microsoft.com/office/drawing/2014/main" id="{C05DB4D6-FCD3-42DF-91C1-7F59980FF55A}"/>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8" name="Google Shape;228;p11">
            <a:extLst>
              <a:ext uri="{FF2B5EF4-FFF2-40B4-BE49-F238E27FC236}">
                <a16:creationId xmlns:a16="http://schemas.microsoft.com/office/drawing/2014/main" id="{69250B16-2548-430D-9C48-59874874A0F5}"/>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9" name="Google Shape;229;p11">
            <a:extLst>
              <a:ext uri="{FF2B5EF4-FFF2-40B4-BE49-F238E27FC236}">
                <a16:creationId xmlns:a16="http://schemas.microsoft.com/office/drawing/2014/main" id="{694A8F28-DBC4-4BA9-9417-92A834F3D0CF}"/>
              </a:ext>
            </a:extLst>
          </p:cNvPr>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extLst>
      <p:ext uri="{BB962C8B-B14F-4D97-AF65-F5344CB8AC3E}">
        <p14:creationId xmlns:p14="http://schemas.microsoft.com/office/powerpoint/2010/main" val="557136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rotWithShape="1">
          <a:blip r:embed="rId3">
            <a:alphaModFix/>
          </a:blip>
          <a:srcRect/>
          <a:stretch/>
        </p:blipFill>
        <p:spPr>
          <a:xfrm>
            <a:off x="-1" y="0"/>
            <a:ext cx="12192001" cy="828727"/>
          </a:xfrm>
          <a:prstGeom prst="rect">
            <a:avLst/>
          </a:prstGeom>
          <a:noFill/>
          <a:ln>
            <a:noFill/>
          </a:ln>
        </p:spPr>
      </p:pic>
      <p:sp>
        <p:nvSpPr>
          <p:cNvPr id="178" name="Google Shape;178;p8"/>
          <p:cNvSpPr txBox="1"/>
          <p:nvPr/>
        </p:nvSpPr>
        <p:spPr>
          <a:xfrm>
            <a:off x="1439725" y="1094461"/>
            <a:ext cx="10693680"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0FB7BD"/>
                </a:solidFill>
                <a:latin typeface="Calibri"/>
                <a:ea typeface="Calibri"/>
                <a:cs typeface="Calibri"/>
                <a:sym typeface="Calibri"/>
              </a:rPr>
              <a:t>Work in groups. Fill the timeline about women’s football in Viet Nam.</a:t>
            </a:r>
            <a:endParaRPr sz="1200" dirty="0"/>
          </a:p>
        </p:txBody>
      </p:sp>
      <p:sp>
        <p:nvSpPr>
          <p:cNvPr id="179" name="Google Shape;179;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CLIL</a:t>
            </a:r>
            <a:endParaRPr sz="3600" b="1" dirty="0">
              <a:solidFill>
                <a:schemeClr val="lt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600508658"/>
              </p:ext>
            </p:extLst>
          </p:nvPr>
        </p:nvGraphicFramePr>
        <p:xfrm>
          <a:off x="907909" y="2173125"/>
          <a:ext cx="10834911" cy="1624175"/>
        </p:xfrm>
        <a:graphic>
          <a:graphicData uri="http://schemas.openxmlformats.org/drawingml/2006/table">
            <a:tbl>
              <a:tblPr firstRow="1" bandRow="1">
                <a:tableStyleId>{21E4AEA4-8DFA-4A89-87EB-49C32662AFE0}</a:tableStyleId>
              </a:tblPr>
              <a:tblGrid>
                <a:gridCol w="2196474">
                  <a:extLst>
                    <a:ext uri="{9D8B030D-6E8A-4147-A177-3AD203B41FA5}">
                      <a16:colId xmlns:a16="http://schemas.microsoft.com/office/drawing/2014/main" val="1886346804"/>
                    </a:ext>
                  </a:extLst>
                </a:gridCol>
                <a:gridCol w="1815807">
                  <a:extLst>
                    <a:ext uri="{9D8B030D-6E8A-4147-A177-3AD203B41FA5}">
                      <a16:colId xmlns:a16="http://schemas.microsoft.com/office/drawing/2014/main" val="1251658486"/>
                    </a:ext>
                  </a:extLst>
                </a:gridCol>
                <a:gridCol w="2109541">
                  <a:extLst>
                    <a:ext uri="{9D8B030D-6E8A-4147-A177-3AD203B41FA5}">
                      <a16:colId xmlns:a16="http://schemas.microsoft.com/office/drawing/2014/main" val="2512286360"/>
                    </a:ext>
                  </a:extLst>
                </a:gridCol>
                <a:gridCol w="2189650">
                  <a:extLst>
                    <a:ext uri="{9D8B030D-6E8A-4147-A177-3AD203B41FA5}">
                      <a16:colId xmlns:a16="http://schemas.microsoft.com/office/drawing/2014/main" val="4035907444"/>
                    </a:ext>
                  </a:extLst>
                </a:gridCol>
                <a:gridCol w="2523439">
                  <a:extLst>
                    <a:ext uri="{9D8B030D-6E8A-4147-A177-3AD203B41FA5}">
                      <a16:colId xmlns:a16="http://schemas.microsoft.com/office/drawing/2014/main" val="837189954"/>
                    </a:ext>
                  </a:extLst>
                </a:gridCol>
              </a:tblGrid>
              <a:tr h="652509">
                <a:tc>
                  <a:txBody>
                    <a:bodyPr/>
                    <a:lstStyle/>
                    <a:p>
                      <a:pPr algn="ctr"/>
                      <a:r>
                        <a:rPr lang="en-US" sz="1800" dirty="0">
                          <a:latin typeface="Calibri" panose="020F0502020204030204" pitchFamily="34" charset="0"/>
                          <a:cs typeface="Calibri" panose="020F0502020204030204" pitchFamily="34" charset="0"/>
                        </a:rPr>
                        <a:t>1. </a:t>
                      </a:r>
                      <a:r>
                        <a:rPr lang="en-US" sz="1800" dirty="0">
                          <a:solidFill>
                            <a:schemeClr val="bg1"/>
                          </a:solidFill>
                          <a:latin typeface="Calibri" panose="020F0502020204030204" pitchFamily="34" charset="0"/>
                          <a:cs typeface="Calibri" panose="020F0502020204030204" pitchFamily="34" charset="0"/>
                        </a:rPr>
                        <a:t>1990</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2. 1997</a:t>
                      </a:r>
                    </a:p>
                  </a:txBody>
                  <a:tcPr anchor="ctr">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3. 2001</a:t>
                      </a:r>
                    </a:p>
                  </a:txBody>
                  <a:tcPr anchor="ctr">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4. 2006</a:t>
                      </a:r>
                    </a:p>
                  </a:txBody>
                  <a:tcPr anchor="ctr">
                    <a:lnT w="635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5. 2019</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2638682"/>
                  </a:ext>
                </a:extLst>
              </a:tr>
              <a:tr h="971666">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Women’s football</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team establishment</a:t>
                      </a:r>
                    </a:p>
                  </a:txBody>
                  <a:tcPr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First official</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match</a:t>
                      </a:r>
                    </a:p>
                  </a:txBody>
                  <a:tcPr anchor="ctr">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First gold medal in</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the SEA Games</a:t>
                      </a:r>
                    </a:p>
                  </a:txBody>
                  <a:tcPr anchor="ctr">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First AFF Women’s</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Championship</a:t>
                      </a:r>
                    </a:p>
                  </a:txBody>
                  <a:tcPr anchor="ctr">
                    <a:lnB w="6350" cap="flat" cmpd="sng" algn="ctr">
                      <a:solidFill>
                        <a:schemeClr val="tx1"/>
                      </a:solidFill>
                      <a:prstDash val="solid"/>
                      <a:round/>
                      <a:headEnd type="none" w="med" len="med"/>
                      <a:tailEnd type="none" w="med" len="med"/>
                    </a:lnB>
                  </a:tcPr>
                </a:tc>
                <a:tc>
                  <a:txBody>
                    <a:bodyPr/>
                    <a:lstStyle/>
                    <a:p>
                      <a:pPr algn="ctr"/>
                      <a:r>
                        <a:rPr lang="en-US" sz="1800" b="1" dirty="0">
                          <a:solidFill>
                            <a:schemeClr val="accent2">
                              <a:lumMod val="50000"/>
                            </a:schemeClr>
                          </a:solidFill>
                          <a:latin typeface="Calibri" panose="020F0502020204030204" pitchFamily="34" charset="0"/>
                          <a:cs typeface="Calibri" panose="020F0502020204030204" pitchFamily="34" charset="0"/>
                        </a:rPr>
                        <a:t>Most recent AFF</a:t>
                      </a:r>
                    </a:p>
                    <a:p>
                      <a:pPr algn="ctr"/>
                      <a:r>
                        <a:rPr lang="en-US" sz="1800" b="1" dirty="0">
                          <a:solidFill>
                            <a:schemeClr val="accent2">
                              <a:lumMod val="50000"/>
                            </a:schemeClr>
                          </a:solidFill>
                          <a:latin typeface="Calibri" panose="020F0502020204030204" pitchFamily="34" charset="0"/>
                          <a:cs typeface="Calibri" panose="020F0502020204030204" pitchFamily="34" charset="0"/>
                        </a:rPr>
                        <a:t>Women’s Championship</a:t>
                      </a:r>
                    </a:p>
                  </a:txBody>
                  <a:tcPr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162258"/>
                  </a:ext>
                </a:extLst>
              </a:tr>
            </a:tbl>
          </a:graphicData>
        </a:graphic>
      </p:graphicFrame>
      <p:sp>
        <p:nvSpPr>
          <p:cNvPr id="6" name="Google Shape;178;p8">
            <a:extLst>
              <a:ext uri="{FF2B5EF4-FFF2-40B4-BE49-F238E27FC236}">
                <a16:creationId xmlns:a16="http://schemas.microsoft.com/office/drawing/2014/main" id="{7F169D29-A5EF-43D8-9634-2170E0A7AB61}"/>
              </a:ext>
            </a:extLst>
          </p:cNvPr>
          <p:cNvSpPr txBox="1"/>
          <p:nvPr/>
        </p:nvSpPr>
        <p:spPr>
          <a:xfrm>
            <a:off x="749159" y="4492347"/>
            <a:ext cx="10693679"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rgbClr val="0FB7BD"/>
                </a:solidFill>
                <a:latin typeface="Calibri"/>
                <a:ea typeface="Calibri"/>
                <a:cs typeface="Calibri"/>
                <a:sym typeface="Calibri"/>
              </a:rPr>
              <a:t>Extra video: The miracle journey of Vietnamese women's football team</a:t>
            </a:r>
          </a:p>
          <a:p>
            <a:pPr lvl="0" algn="ctr"/>
            <a:r>
              <a:rPr lang="en-US" sz="2800" b="1" dirty="0">
                <a:solidFill>
                  <a:srgbClr val="0FB7BD"/>
                </a:solidFill>
                <a:latin typeface="Calibri"/>
                <a:ea typeface="Calibri"/>
                <a:cs typeface="Calibri"/>
                <a:sym typeface="Calibri"/>
                <a:hlinkClick r:id="rId4"/>
              </a:rPr>
              <a:t>https://www.youtube.com/watch?v=9A-O_6A80a8</a:t>
            </a:r>
            <a:endParaRPr lang="en-US" sz="2800" b="1" dirty="0">
              <a:solidFill>
                <a:srgbClr val="0FB7BD"/>
              </a:solidFill>
              <a:latin typeface="Calibri"/>
              <a:ea typeface="Calibri"/>
              <a:cs typeface="Calibri"/>
              <a:sym typeface="Calibri"/>
            </a:endParaRPr>
          </a:p>
          <a:p>
            <a:pPr lvl="0" algn="ctr"/>
            <a:endParaRPr lang="en-US" sz="2800" b="1" dirty="0">
              <a:solidFill>
                <a:srgbClr val="0FB7BD"/>
              </a:solidFill>
              <a:latin typeface="Calibri"/>
              <a:ea typeface="Calibri"/>
              <a:cs typeface="Calibri"/>
              <a:sym typeface="Calibri"/>
            </a:endParaRPr>
          </a:p>
        </p:txBody>
      </p:sp>
      <p:sp>
        <p:nvSpPr>
          <p:cNvPr id="7" name="Google Shape;214;p12">
            <a:extLst>
              <a:ext uri="{FF2B5EF4-FFF2-40B4-BE49-F238E27FC236}">
                <a16:creationId xmlns:a16="http://schemas.microsoft.com/office/drawing/2014/main" id="{C05DB4D6-FCD3-42DF-91C1-7F59980FF55A}"/>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8" name="Google Shape;228;p11">
            <a:extLst>
              <a:ext uri="{FF2B5EF4-FFF2-40B4-BE49-F238E27FC236}">
                <a16:creationId xmlns:a16="http://schemas.microsoft.com/office/drawing/2014/main" id="{69250B16-2548-430D-9C48-59874874A0F5}"/>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9" name="Google Shape;229;p11">
            <a:extLst>
              <a:ext uri="{FF2B5EF4-FFF2-40B4-BE49-F238E27FC236}">
                <a16:creationId xmlns:a16="http://schemas.microsoft.com/office/drawing/2014/main" id="{694A8F28-DBC4-4BA9-9417-92A834F3D0CF}"/>
              </a:ext>
            </a:extLst>
          </p:cNvPr>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extLst>
      <p:ext uri="{BB962C8B-B14F-4D97-AF65-F5344CB8AC3E}">
        <p14:creationId xmlns:p14="http://schemas.microsoft.com/office/powerpoint/2010/main" val="3710658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CLIL</a:t>
            </a:r>
            <a:endParaRPr sz="1800" b="1" dirty="0">
              <a:solidFill>
                <a:srgbClr val="006673"/>
              </a:solidFill>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COMMUNICATION</a:t>
            </a:r>
            <a:endParaRPr sz="1800" b="1" dirty="0">
              <a:solidFill>
                <a:srgbClr val="006673"/>
              </a:solidFill>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Watch a video</a:t>
            </a:r>
            <a:endParaRPr sz="1800" dirty="0">
              <a:solidFill>
                <a:srgbClr val="006673"/>
              </a:solidFill>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913000" y="5320289"/>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CONSOLIDATION</a:t>
            </a:r>
            <a:endParaRPr sz="1800" b="1" dirty="0">
              <a:solidFill>
                <a:srgbClr val="006673"/>
              </a:solidFill>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048DA4"/>
                </a:solidFill>
                <a:latin typeface="Bookman Old Style"/>
                <a:ea typeface="Bookman Old Style"/>
                <a:cs typeface="Bookman Old Style"/>
                <a:sym typeface="Bookman Old Style"/>
              </a:rPr>
              <a:t>LESSON 7</a:t>
            </a:r>
            <a:endParaRPr sz="2000" dirty="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3" name="Google Shape;143;p4"/>
          <p:cNvCxnSpPr>
            <a:cxnSpLocks/>
            <a:endCxn id="138" idx="0"/>
          </p:cNvCxnSpPr>
          <p:nvPr/>
        </p:nvCxnSpPr>
        <p:spPr>
          <a:xfrm>
            <a:off x="3370550" y="4286280"/>
            <a:ext cx="1633950" cy="1034009"/>
          </a:xfrm>
          <a:prstGeom prst="curvedConnector2">
            <a:avLst/>
          </a:prstGeom>
          <a:noFill/>
          <a:ln w="57150" cap="flat" cmpd="sng">
            <a:solidFill>
              <a:srgbClr val="006673"/>
            </a:solidFill>
            <a:prstDash val="solid"/>
            <a:miter lim="800000"/>
            <a:headEnd type="none" w="sm" len="sm"/>
            <a:tailEnd type="triangle" w="med" len="med"/>
          </a:ln>
        </p:spPr>
      </p:cxn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6673"/>
              </a:solidFill>
              <a:latin typeface="Calibri"/>
              <a:ea typeface="Calibri"/>
              <a:cs typeface="Calibri"/>
              <a:sym typeface="Calibri"/>
            </a:endParaRPr>
          </a:p>
        </p:txBody>
      </p:sp>
      <p:sp>
        <p:nvSpPr>
          <p:cNvPr id="2" name="Rectangle 1"/>
          <p:cNvSpPr/>
          <p:nvPr/>
        </p:nvSpPr>
        <p:spPr>
          <a:xfrm>
            <a:off x="5209209" y="423869"/>
            <a:ext cx="4136069" cy="338554"/>
          </a:xfrm>
          <a:prstGeom prst="rect">
            <a:avLst/>
          </a:prstGeom>
        </p:spPr>
        <p:txBody>
          <a:bodyPr wrap="none">
            <a:spAutoFit/>
          </a:bodyPr>
          <a:lstStyle/>
          <a:p>
            <a:pPr lvl="0" algn="ctr"/>
            <a:r>
              <a:rPr lang="en-US" sz="1600" b="1" dirty="0">
                <a:solidFill>
                  <a:schemeClr val="lt1"/>
                </a:solidFill>
              </a:rPr>
              <a:t>COMMUNICATION AND CULTURE / CLIL</a:t>
            </a:r>
          </a:p>
        </p:txBody>
      </p:sp>
      <p:sp>
        <p:nvSpPr>
          <p:cNvPr id="20" name="Google Shape;139;p4"/>
          <p:cNvSpPr/>
          <p:nvPr/>
        </p:nvSpPr>
        <p:spPr>
          <a:xfrm>
            <a:off x="6512315" y="5688140"/>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Wrap-up</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Homework</a:t>
            </a:r>
            <a:endParaRPr sz="1800" dirty="0">
              <a:solidFill>
                <a:srgbClr val="006673"/>
              </a:solidFill>
              <a:latin typeface="Calibri"/>
              <a:ea typeface="Calibri"/>
              <a:cs typeface="Calibri"/>
              <a:sym typeface="Calibri"/>
            </a:endParaRP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a conversation with the expressions from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it in pairs.</a:t>
            </a:r>
          </a:p>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2: Work in pairs. Have similar conversations expressing agreement and disagreement about other jobs. Use the expressions below to help you.</a:t>
            </a: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4338963"/>
            <a:ext cx="4903831" cy="1200329"/>
          </a:xfrm>
          <a:prstGeom prst="rect">
            <a:avLst/>
          </a:prstGeom>
          <a:solidFill>
            <a:schemeClr val="accent2">
              <a:lumMod val="20000"/>
              <a:lumOff val="80000"/>
            </a:schemeClr>
          </a:solidFill>
        </p:spPr>
        <p:txBody>
          <a:bodyPr wrap="square">
            <a:spAutoFit/>
          </a:bodyPr>
          <a:lstStyle/>
          <a:p>
            <a:pPr marL="28575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3: Read the text and fill the timeline about women’s football.</a:t>
            </a:r>
            <a:endParaRPr lang="en-US" sz="1800" dirty="0">
              <a:latin typeface="Calibri" panose="020F0502020204030204" pitchFamily="34" charset="0"/>
              <a:cs typeface="Calibri" panose="020F0502020204030204" pitchFamily="34" charset="0"/>
            </a:endParaRP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Work in groups. Fill the timeline about women’s football in Viet Nam.</a:t>
            </a:r>
          </a:p>
        </p:txBody>
      </p:sp>
    </p:spTree>
    <p:extLst>
      <p:ext uri="{BB962C8B-B14F-4D97-AF65-F5344CB8AC3E}">
        <p14:creationId xmlns:p14="http://schemas.microsoft.com/office/powerpoint/2010/main" val="150545269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2"/>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213" name="Google Shape;213;p12"/>
          <p:cNvSpPr/>
          <p:nvPr/>
        </p:nvSpPr>
        <p:spPr>
          <a:xfrm>
            <a:off x="702927" y="1115125"/>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4" name="Google Shape;214;p12"/>
          <p:cNvSpPr txBox="1"/>
          <p:nvPr/>
        </p:nvSpPr>
        <p:spPr>
          <a:xfrm>
            <a:off x="733099" y="1046774"/>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215" name="Google Shape;215;p12"/>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216" name="Google Shape;216;p1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217" name="Google Shape;217;p12"/>
          <p:cNvSpPr txBox="1"/>
          <p:nvPr/>
        </p:nvSpPr>
        <p:spPr>
          <a:xfrm>
            <a:off x="822065" y="2351822"/>
            <a:ext cx="10547869" cy="1077178"/>
          </a:xfrm>
          <a:prstGeom prst="rect">
            <a:avLst/>
          </a:prstGeom>
          <a:noFill/>
          <a:ln>
            <a:noFill/>
          </a:ln>
        </p:spPr>
        <p:txBody>
          <a:bodyPr spcFirstLastPara="1" wrap="square" lIns="91425" tIns="45700" rIns="91425" bIns="45700" anchor="t" anchorCtr="0">
            <a:spAutoFit/>
          </a:bodyPr>
          <a:lstStyle/>
          <a:p>
            <a:pPr marL="584200" marR="0" lvl="0" indent="-457200" algn="l" rtl="0">
              <a:spcBef>
                <a:spcPts val="0"/>
              </a:spcBef>
              <a:spcAft>
                <a:spcPts val="0"/>
              </a:spcAft>
              <a:buClr>
                <a:srgbClr val="841A31"/>
              </a:buClr>
              <a:buSzPts val="2400"/>
              <a:buFont typeface="Arial"/>
              <a:buChar char="•"/>
            </a:pPr>
            <a:r>
              <a:rPr lang="en-US" sz="3200" dirty="0">
                <a:solidFill>
                  <a:srgbClr val="841A31"/>
                </a:solidFill>
                <a:latin typeface="Calibri"/>
                <a:ea typeface="Calibri"/>
                <a:cs typeface="Calibri"/>
                <a:sym typeface="Calibri"/>
              </a:rPr>
              <a:t>Communication: Expressing agreement and disagreement</a:t>
            </a:r>
          </a:p>
          <a:p>
            <a:pPr marL="584200" marR="0" lvl="0" indent="-457200" algn="l" rtl="0">
              <a:spcBef>
                <a:spcPts val="0"/>
              </a:spcBef>
              <a:spcAft>
                <a:spcPts val="0"/>
              </a:spcAft>
              <a:buClr>
                <a:srgbClr val="841A31"/>
              </a:buClr>
              <a:buSzPts val="2400"/>
              <a:buFont typeface="Arial"/>
              <a:buChar char="•"/>
            </a:pPr>
            <a:r>
              <a:rPr lang="en-US" sz="3200" dirty="0">
                <a:solidFill>
                  <a:srgbClr val="841A31"/>
                </a:solidFill>
                <a:latin typeface="Calibri"/>
                <a:ea typeface="Calibri"/>
                <a:cs typeface="Calibri"/>
                <a:sym typeface="Calibri"/>
              </a:rPr>
              <a:t>Culture: Women’s football</a:t>
            </a:r>
            <a:endParaRPr sz="5400" dirty="0">
              <a:solidFill>
                <a:srgbClr val="841A31"/>
              </a:solidFill>
              <a:latin typeface="Calibri"/>
              <a:ea typeface="Calibri"/>
              <a:cs typeface="Calibri"/>
              <a:sym typeface="Calibri"/>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52339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8" name="Google Shape;98;p2"/>
          <p:cNvPicPr preferRelativeResize="0"/>
          <p:nvPr/>
        </p:nvPicPr>
        <p:blipFill rotWithShape="1">
          <a:blip r:embed="rId3">
            <a:alphaModFix/>
          </a:blip>
          <a:srcRect r="37480"/>
          <a:stretch/>
        </p:blipFill>
        <p:spPr>
          <a:xfrm>
            <a:off x="0" y="-74951"/>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6</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GENDER EQUALITY</a:t>
            </a:r>
            <a:endParaRPr/>
          </a:p>
        </p:txBody>
      </p:sp>
      <p:sp>
        <p:nvSpPr>
          <p:cNvPr id="101" name="Google Shape;101;p2"/>
          <p:cNvSpPr txBox="1"/>
          <p:nvPr/>
        </p:nvSpPr>
        <p:spPr>
          <a:xfrm>
            <a:off x="5421580" y="2900272"/>
            <a:ext cx="512483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rPr>
              <a:t>COMMUNICATION AND CULTURE / CLIL</a:t>
            </a:r>
            <a:endParaRPr sz="2000" b="1" dirty="0">
              <a:solidFill>
                <a:schemeClr val="lt1"/>
              </a:solidFill>
              <a:sym typeface="Arial"/>
            </a:endParaRPr>
          </a:p>
        </p:txBody>
      </p:sp>
      <p:sp>
        <p:nvSpPr>
          <p:cNvPr id="102" name="Google Shape;102;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180643" y="2823329"/>
            <a:ext cx="3208247" cy="55395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dirty="0">
                <a:solidFill>
                  <a:srgbClr val="048DA4"/>
                </a:solidFill>
                <a:latin typeface="Bookman Old Style"/>
                <a:ea typeface="Bookman Old Style"/>
                <a:cs typeface="Bookman Old Style"/>
                <a:sym typeface="Bookman Old Style"/>
              </a:rPr>
              <a:t>LESSON 7</a:t>
            </a:r>
            <a:endParaRPr sz="3000" dirty="0">
              <a:solidFill>
                <a:srgbClr val="048DA4"/>
              </a:solidFill>
              <a:latin typeface="Bookman Old Style"/>
              <a:ea typeface="Bookman Old Style"/>
              <a:cs typeface="Bookman Old Style"/>
              <a:sym typeface="Bookman Old Style"/>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p:nvPr/>
        </p:nvSpPr>
        <p:spPr>
          <a:xfrm>
            <a:off x="1882037" y="2055511"/>
            <a:ext cx="8584082" cy="116951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841A31"/>
              </a:buClr>
              <a:buSzPts val="2400"/>
            </a:pPr>
            <a:endParaRPr dirty="0"/>
          </a:p>
          <a:p>
            <a:pPr marL="571500" marR="0" lvl="0" indent="-571500" algn="l" rtl="0">
              <a:spcBef>
                <a:spcPts val="0"/>
              </a:spcBef>
              <a:spcAft>
                <a:spcPts val="0"/>
              </a:spcAft>
              <a:buClr>
                <a:srgbClr val="841A31"/>
              </a:buClr>
              <a:buSzPts val="2400"/>
              <a:buFont typeface="Arial"/>
              <a:buChar char="•"/>
            </a:pPr>
            <a:r>
              <a:rPr lang="en-US" sz="3200" dirty="0">
                <a:solidFill>
                  <a:srgbClr val="841A31"/>
                </a:solidFill>
                <a:latin typeface="Calibri"/>
                <a:ea typeface="Calibri"/>
                <a:cs typeface="Calibri"/>
                <a:sym typeface="Calibri"/>
              </a:rPr>
              <a:t>Prepare for the next lesson: Project.</a:t>
            </a:r>
            <a:endParaRPr sz="1800" dirty="0"/>
          </a:p>
          <a:p>
            <a:pPr marL="571500" marR="0" lvl="0" indent="-419100" algn="l" rtl="0">
              <a:spcBef>
                <a:spcPts val="0"/>
              </a:spcBef>
              <a:spcAft>
                <a:spcPts val="0"/>
              </a:spcAft>
              <a:buClr>
                <a:schemeClr val="dk1"/>
              </a:buClr>
              <a:buSzPts val="2400"/>
              <a:buFont typeface="Arial"/>
              <a:buNone/>
            </a:pPr>
            <a:endParaRPr sz="2400" dirty="0">
              <a:solidFill>
                <a:srgbClr val="841A31"/>
              </a:solidFill>
              <a:latin typeface="Calibri"/>
              <a:ea typeface="Calibri"/>
              <a:cs typeface="Calibri"/>
              <a:sym typeface="Calibri"/>
            </a:endParaRPr>
          </a:p>
        </p:txBody>
      </p:sp>
      <p:sp>
        <p:nvSpPr>
          <p:cNvPr id="223" name="Google Shape;223;p1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24" name="Google Shape;224;p1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25" name="Google Shape;225;p1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226" name="Google Shape;22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227" name="Google Shape;227;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33" name="Google Shape;233;p1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2167673" y="4808858"/>
            <a:ext cx="4591110" cy="1744341"/>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panose="020F0502020204030204" pitchFamily="34" charset="0"/>
              <a:ea typeface="Times New Roman"/>
              <a:cs typeface="Calibri" panose="020F0502020204030204" pitchFamily="34" charset="0"/>
              <a:sym typeface="Times New Roman"/>
            </a:endParaRPr>
          </a:p>
        </p:txBody>
      </p:sp>
      <p:sp>
        <p:nvSpPr>
          <p:cNvPr id="109" name="Google Shape;109;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panose="020F0502020204030204" pitchFamily="34" charset="0"/>
                <a:ea typeface="Times New Roman"/>
                <a:cs typeface="Calibri" panose="020F0502020204030204" pitchFamily="34" charset="0"/>
                <a:sym typeface="Times New Roman"/>
              </a:rPr>
              <a:t>Unit</a:t>
            </a:r>
            <a:endParaRPr>
              <a:latin typeface="Calibri" panose="020F0502020204030204" pitchFamily="34" charset="0"/>
              <a:cs typeface="Calibri" panose="020F0502020204030204" pitchFamily="34" charset="0"/>
            </a:endParaRPr>
          </a:p>
        </p:txBody>
      </p:sp>
      <p:sp>
        <p:nvSpPr>
          <p:cNvPr id="110" name="Google Shape;110;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panose="020F0502020204030204" pitchFamily="34" charset="0"/>
                <a:ea typeface="Times New Roman"/>
                <a:cs typeface="Calibri" panose="020F0502020204030204" pitchFamily="34" charset="0"/>
                <a:sym typeface="Times New Roman"/>
              </a:rPr>
              <a:t>1</a:t>
            </a:r>
            <a:endParaRPr>
              <a:latin typeface="Calibri" panose="020F0502020204030204" pitchFamily="34" charset="0"/>
              <a:cs typeface="Calibri" panose="020F0502020204030204" pitchFamily="34" charset="0"/>
            </a:endParaRPr>
          </a:p>
        </p:txBody>
      </p:sp>
      <p:sp>
        <p:nvSpPr>
          <p:cNvPr id="111" name="Google Shape;111;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panose="020F0502020204030204" pitchFamily="34" charset="0"/>
                <a:ea typeface="Times New Roman"/>
                <a:cs typeface="Calibri" panose="020F0502020204030204" pitchFamily="34" charset="0"/>
                <a:sym typeface="Times New Roman"/>
              </a:rPr>
              <a:t>FAMILY LIFE</a:t>
            </a:r>
            <a:endParaRPr>
              <a:latin typeface="Calibri" panose="020F0502020204030204" pitchFamily="34" charset="0"/>
              <a:cs typeface="Calibri" panose="020F0502020204030204" pitchFamily="34" charset="0"/>
            </a:endParaRPr>
          </a:p>
        </p:txBody>
      </p:sp>
      <p:sp>
        <p:nvSpPr>
          <p:cNvPr id="112" name="Google Shape;112;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Calibri" panose="020F0502020204030204" pitchFamily="34" charset="0"/>
                <a:ea typeface="Times New Roman"/>
                <a:cs typeface="Calibri" panose="020F0502020204030204" pitchFamily="34" charset="0"/>
                <a:sym typeface="Times New Roman"/>
              </a:rPr>
              <a:t>Unit</a:t>
            </a:r>
            <a:endParaRPr>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6600" b="1">
                <a:solidFill>
                  <a:schemeClr val="lt1"/>
                </a:solidFill>
                <a:latin typeface="Calibri" panose="020F0502020204030204" pitchFamily="34" charset="0"/>
                <a:ea typeface="Times New Roman"/>
                <a:cs typeface="Calibri" panose="020F0502020204030204" pitchFamily="34" charset="0"/>
                <a:sym typeface="Times New Roman"/>
              </a:rPr>
              <a:t>1</a:t>
            </a:r>
            <a:endParaRPr>
              <a:latin typeface="Calibri" panose="020F0502020204030204" pitchFamily="34" charset="0"/>
              <a:cs typeface="Calibri" panose="020F0502020204030204" pitchFamily="34" charset="0"/>
            </a:endParaRPr>
          </a:p>
        </p:txBody>
      </p:sp>
      <p:sp>
        <p:nvSpPr>
          <p:cNvPr id="113" name="Google Shape;113;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panose="020F0502020204030204" pitchFamily="34" charset="0"/>
                <a:ea typeface="Times New Roman"/>
                <a:cs typeface="Calibri" panose="020F0502020204030204" pitchFamily="34" charset="0"/>
                <a:sym typeface="Times New Roman"/>
              </a:rPr>
              <a:t>Family Life</a:t>
            </a:r>
            <a:endParaRPr>
              <a:latin typeface="Calibri" panose="020F0502020204030204" pitchFamily="34" charset="0"/>
              <a:cs typeface="Calibri" panose="020F0502020204030204" pitchFamily="34" charset="0"/>
            </a:endParaRPr>
          </a:p>
        </p:txBody>
      </p:sp>
      <p:grpSp>
        <p:nvGrpSpPr>
          <p:cNvPr id="114" name="Google Shape;114;p3"/>
          <p:cNvGrpSpPr/>
          <p:nvPr/>
        </p:nvGrpSpPr>
        <p:grpSpPr>
          <a:xfrm>
            <a:off x="1119197" y="217611"/>
            <a:ext cx="6513725" cy="1548490"/>
            <a:chOff x="144635" y="1191561"/>
            <a:chExt cx="5167790" cy="1145834"/>
          </a:xfrm>
        </p:grpSpPr>
        <p:sp>
          <p:nvSpPr>
            <p:cNvPr id="115" name="Google Shape;115;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Times New Roman"/>
                <a:cs typeface="Calibri" panose="020F0502020204030204" pitchFamily="34" charset="0"/>
                <a:sym typeface="Times New Roman"/>
              </a:endParaRPr>
            </a:p>
          </p:txBody>
        </p:sp>
        <p:sp>
          <p:nvSpPr>
            <p:cNvPr id="116" name="Google Shape;116;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panose="020F0502020204030204" pitchFamily="34" charset="0"/>
                  <a:ea typeface="Times New Roman"/>
                  <a:cs typeface="Calibri" panose="020F0502020204030204" pitchFamily="34" charset="0"/>
                  <a:sym typeface="Times New Roman"/>
                </a:rPr>
                <a:t>OBJECTIVES</a:t>
              </a:r>
              <a:endParaRPr>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8" name="Google Shape;118;p3"/>
          <p:cNvSpPr/>
          <p:nvPr/>
        </p:nvSpPr>
        <p:spPr>
          <a:xfrm>
            <a:off x="1338963" y="1839500"/>
            <a:ext cx="4530585" cy="2028136"/>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6673"/>
              </a:solidFill>
              <a:latin typeface="Calibri" panose="020F0502020204030204" pitchFamily="34" charset="0"/>
              <a:ea typeface="Times New Roman"/>
              <a:cs typeface="Calibri" panose="020F0502020204030204" pitchFamily="34" charset="0"/>
              <a:sym typeface="Times New Roman"/>
            </a:endParaRPr>
          </a:p>
        </p:txBody>
      </p:sp>
      <p:cxnSp>
        <p:nvCxnSpPr>
          <p:cNvPr id="119" name="Google Shape;119;p3"/>
          <p:cNvCxnSpPr/>
          <p:nvPr/>
        </p:nvCxnSpPr>
        <p:spPr>
          <a:xfrm>
            <a:off x="5869548" y="2152206"/>
            <a:ext cx="844500" cy="618000"/>
          </a:xfrm>
          <a:prstGeom prst="curvedConnector2">
            <a:avLst/>
          </a:prstGeom>
          <a:noFill/>
          <a:ln w="57150" cap="flat" cmpd="sng">
            <a:solidFill>
              <a:srgbClr val="006673"/>
            </a:solidFill>
            <a:prstDash val="solid"/>
            <a:miter lim="800000"/>
            <a:headEnd type="none" w="sm" len="sm"/>
            <a:tailEnd type="triangle" w="med" len="med"/>
          </a:ln>
        </p:spPr>
      </p:cxnSp>
      <p:cxnSp>
        <p:nvCxnSpPr>
          <p:cNvPr id="120" name="Google Shape;120;p3"/>
          <p:cNvCxnSpPr/>
          <p:nvPr/>
        </p:nvCxnSpPr>
        <p:spPr>
          <a:xfrm rot="5400000">
            <a:off x="5875188" y="4023393"/>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21" name="Google Shape;121;p3"/>
          <p:cNvSpPr txBox="1">
            <a:spLocks noGrp="1"/>
          </p:cNvSpPr>
          <p:nvPr>
            <p:ph type="subTitle" idx="1"/>
          </p:nvPr>
        </p:nvSpPr>
        <p:spPr>
          <a:xfrm>
            <a:off x="1468955" y="1979085"/>
            <a:ext cx="4311509" cy="109748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673"/>
              </a:buClr>
              <a:buSzPts val="1800"/>
              <a:buNone/>
            </a:pPr>
            <a:r>
              <a:rPr lang="en-US" sz="1800" b="1" dirty="0">
                <a:solidFill>
                  <a:srgbClr val="006673"/>
                </a:solidFill>
                <a:latin typeface="Calibri" panose="020F0502020204030204" pitchFamily="34" charset="0"/>
                <a:ea typeface="Times New Roman"/>
                <a:cs typeface="Calibri" panose="020F0502020204030204" pitchFamily="34" charset="0"/>
                <a:sym typeface="Times New Roman"/>
              </a:rPr>
              <a:t>Knowledge</a:t>
            </a:r>
          </a:p>
          <a:p>
            <a:pPr marL="285750" lvl="0" indent="-285750" algn="l">
              <a:lnSpc>
                <a:spcPct val="100000"/>
              </a:lnSpc>
              <a:buClr>
                <a:srgbClr val="841A31"/>
              </a:buClr>
              <a:buSzPts val="18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Use lexical items related to the topic Gender equality</a:t>
            </a:r>
          </a:p>
          <a:p>
            <a:pPr marL="285750" lvl="0" indent="-285750" algn="l">
              <a:lnSpc>
                <a:spcPct val="100000"/>
              </a:lnSpc>
              <a:buClr>
                <a:srgbClr val="841A31"/>
              </a:buClr>
              <a:buSzPts val="18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Express agreement and disagreement</a:t>
            </a:r>
          </a:p>
          <a:p>
            <a:pPr marL="285750" lvl="0" indent="-285750" algn="l">
              <a:lnSpc>
                <a:spcPct val="100000"/>
              </a:lnSpc>
              <a:buClr>
                <a:srgbClr val="841A31"/>
              </a:buClr>
              <a:buSzPts val="18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Learn about women's football</a:t>
            </a:r>
          </a:p>
        </p:txBody>
      </p:sp>
      <p:sp>
        <p:nvSpPr>
          <p:cNvPr id="122" name="Google Shape;122;p3"/>
          <p:cNvSpPr txBox="1"/>
          <p:nvPr/>
        </p:nvSpPr>
        <p:spPr>
          <a:xfrm>
            <a:off x="2379548" y="4868484"/>
            <a:ext cx="4167359" cy="9621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673"/>
              </a:buClr>
              <a:buSzPts val="1600"/>
              <a:buFont typeface="Arial"/>
              <a:buNone/>
            </a:pPr>
            <a:r>
              <a:rPr lang="en-US" sz="1800" b="1" dirty="0">
                <a:solidFill>
                  <a:srgbClr val="006673"/>
                </a:solidFill>
                <a:latin typeface="Calibri" panose="020F0502020204030204" pitchFamily="34" charset="0"/>
                <a:ea typeface="Times New Roman"/>
                <a:cs typeface="Calibri" panose="020F0502020204030204" pitchFamily="34" charset="0"/>
                <a:sym typeface="Times New Roman"/>
              </a:rPr>
              <a:t>Personal qualities</a:t>
            </a:r>
            <a:endParaRPr sz="1800" dirty="0">
              <a:latin typeface="Calibri" panose="020F0502020204030204" pitchFamily="34" charset="0"/>
              <a:cs typeface="Calibri" panose="020F0502020204030204" pitchFamily="34" charset="0"/>
            </a:endParaRPr>
          </a:p>
          <a:p>
            <a:pPr marL="285750" lvl="0" indent="-285750">
              <a:lnSpc>
                <a:spcPct val="90000"/>
              </a:lnSpc>
              <a:spcBef>
                <a:spcPts val="1000"/>
              </a:spcBef>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Understand more about the gender equality in sports</a:t>
            </a:r>
          </a:p>
          <a:p>
            <a:pPr marL="285750" lvl="0" indent="-285750">
              <a:lnSpc>
                <a:spcPct val="90000"/>
              </a:lnSpc>
              <a:spcBef>
                <a:spcPts val="1000"/>
              </a:spcBef>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Be respectful towards all genders and cultures.</a:t>
            </a:r>
          </a:p>
          <a:p>
            <a:pPr marL="0" marR="0" lvl="0" indent="0" algn="ctr" rtl="0">
              <a:lnSpc>
                <a:spcPct val="90000"/>
              </a:lnSpc>
              <a:spcBef>
                <a:spcPts val="1000"/>
              </a:spcBef>
              <a:spcAft>
                <a:spcPts val="0"/>
              </a:spcAft>
              <a:buClr>
                <a:schemeClr val="dk1"/>
              </a:buClr>
              <a:buSzPts val="1600"/>
              <a:buFont typeface="Arial"/>
              <a:buNone/>
            </a:pPr>
            <a:br>
              <a:rPr lang="en-US" sz="1800" dirty="0">
                <a:solidFill>
                  <a:schemeClr val="dk1"/>
                </a:solidFill>
                <a:latin typeface="Calibri" panose="020F0502020204030204" pitchFamily="34" charset="0"/>
                <a:ea typeface="Times New Roman"/>
                <a:cs typeface="Calibri" panose="020F0502020204030204" pitchFamily="34" charset="0"/>
                <a:sym typeface="Times New Roman"/>
              </a:rPr>
            </a:b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ctr" rtl="0">
              <a:lnSpc>
                <a:spcPct val="90000"/>
              </a:lnSpc>
              <a:spcBef>
                <a:spcPts val="1000"/>
              </a:spcBef>
              <a:spcAft>
                <a:spcPts val="0"/>
              </a:spcAft>
              <a:buClr>
                <a:schemeClr val="dk1"/>
              </a:buClr>
              <a:buSzPts val="1600"/>
              <a:buFont typeface="Arial"/>
              <a:buNone/>
            </a:pP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123" name="Google Shape;123;p3"/>
          <p:cNvSpPr/>
          <p:nvPr/>
        </p:nvSpPr>
        <p:spPr>
          <a:xfrm>
            <a:off x="6686978" y="2539857"/>
            <a:ext cx="4884394" cy="2028137"/>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panose="020F0502020204030204" pitchFamily="34" charset="0"/>
              <a:ea typeface="Times New Roman"/>
              <a:cs typeface="Calibri" panose="020F0502020204030204" pitchFamily="34" charset="0"/>
              <a:sym typeface="Times New Roman"/>
            </a:endParaRPr>
          </a:p>
        </p:txBody>
      </p:sp>
      <p:sp>
        <p:nvSpPr>
          <p:cNvPr id="124" name="Google Shape;124;p3"/>
          <p:cNvSpPr txBox="1"/>
          <p:nvPr/>
        </p:nvSpPr>
        <p:spPr>
          <a:xfrm>
            <a:off x="6758783" y="2708101"/>
            <a:ext cx="4884394" cy="174434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673"/>
              </a:buClr>
              <a:buSzPts val="1600"/>
              <a:buFont typeface="Arial"/>
              <a:buNone/>
            </a:pPr>
            <a:r>
              <a:rPr lang="en-US" sz="1800" b="1" dirty="0">
                <a:solidFill>
                  <a:srgbClr val="006673"/>
                </a:solidFill>
                <a:latin typeface="Calibri" panose="020F0502020204030204" pitchFamily="34" charset="0"/>
                <a:ea typeface="Times New Roman"/>
                <a:cs typeface="Calibri" panose="020F0502020204030204" pitchFamily="34" charset="0"/>
                <a:sym typeface="Times New Roman"/>
              </a:rPr>
              <a:t>Core competence</a:t>
            </a:r>
          </a:p>
          <a:p>
            <a:pPr marL="342900" lvl="0" indent="-342900">
              <a:lnSpc>
                <a:spcPct val="90000"/>
              </a:lnSpc>
              <a:spcBef>
                <a:spcPts val="1000"/>
              </a:spcBef>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Develop communication skills and creativity</a:t>
            </a:r>
          </a:p>
          <a:p>
            <a:pPr marL="342900" lvl="0" indent="-342900">
              <a:lnSpc>
                <a:spcPct val="90000"/>
              </a:lnSpc>
              <a:spcBef>
                <a:spcPts val="1000"/>
              </a:spcBef>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Be collaborative and supportive in pair work and team work</a:t>
            </a:r>
          </a:p>
          <a:p>
            <a:pPr marL="342900" lvl="0" indent="-342900">
              <a:lnSpc>
                <a:spcPct val="90000"/>
              </a:lnSpc>
              <a:spcBef>
                <a:spcPts val="1000"/>
              </a:spcBef>
              <a:buClr>
                <a:srgbClr val="841A31"/>
              </a:buClr>
              <a:buSzPts val="1600"/>
              <a:buFont typeface="Arial"/>
              <a:buChar char="•"/>
            </a:pPr>
            <a:r>
              <a:rPr lang="en-US" sz="1800" dirty="0">
                <a:solidFill>
                  <a:srgbClr val="841A31"/>
                </a:solidFill>
                <a:latin typeface="Calibri" panose="020F0502020204030204" pitchFamily="34" charset="0"/>
                <a:ea typeface="Times New Roman"/>
                <a:cs typeface="Calibri" panose="020F0502020204030204" pitchFamily="34" charset="0"/>
                <a:sym typeface="Times New Roman"/>
              </a:rPr>
              <a:t>Develop presentation skills</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CLIL</a:t>
            </a:r>
            <a:endParaRPr sz="1800" b="1" dirty="0">
              <a:solidFill>
                <a:srgbClr val="006673"/>
              </a:solidFill>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COMMUNICATION</a:t>
            </a:r>
            <a:endParaRPr sz="1800" b="1" dirty="0">
              <a:solidFill>
                <a:srgbClr val="006673"/>
              </a:solidFill>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Watch a video</a:t>
            </a:r>
            <a:endParaRPr sz="1800" dirty="0">
              <a:solidFill>
                <a:srgbClr val="006673"/>
              </a:solidFill>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913000" y="5320289"/>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CONSOLIDATION</a:t>
            </a:r>
            <a:endParaRPr sz="1800" b="1" dirty="0">
              <a:solidFill>
                <a:srgbClr val="006673"/>
              </a:solidFill>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048DA4"/>
                </a:solidFill>
                <a:latin typeface="Bookman Old Style"/>
                <a:ea typeface="Bookman Old Style"/>
                <a:cs typeface="Bookman Old Style"/>
                <a:sym typeface="Bookman Old Style"/>
              </a:rPr>
              <a:t>LESSON 7</a:t>
            </a:r>
            <a:endParaRPr sz="2000" dirty="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3" name="Google Shape;143;p4"/>
          <p:cNvCxnSpPr>
            <a:cxnSpLocks/>
            <a:endCxn id="138" idx="0"/>
          </p:cNvCxnSpPr>
          <p:nvPr/>
        </p:nvCxnSpPr>
        <p:spPr>
          <a:xfrm>
            <a:off x="3370550" y="4286280"/>
            <a:ext cx="1633950" cy="1034009"/>
          </a:xfrm>
          <a:prstGeom prst="curvedConnector2">
            <a:avLst/>
          </a:prstGeom>
          <a:noFill/>
          <a:ln w="57150" cap="flat" cmpd="sng">
            <a:solidFill>
              <a:srgbClr val="006673"/>
            </a:solidFill>
            <a:prstDash val="solid"/>
            <a:miter lim="800000"/>
            <a:headEnd type="none" w="sm" len="sm"/>
            <a:tailEnd type="triangle" w="med" len="med"/>
          </a:ln>
        </p:spPr>
      </p:cxn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6673"/>
              </a:solidFill>
              <a:latin typeface="Calibri"/>
              <a:ea typeface="Calibri"/>
              <a:cs typeface="Calibri"/>
              <a:sym typeface="Calibri"/>
            </a:endParaRPr>
          </a:p>
        </p:txBody>
      </p:sp>
      <p:sp>
        <p:nvSpPr>
          <p:cNvPr id="2" name="Rectangle 1"/>
          <p:cNvSpPr/>
          <p:nvPr/>
        </p:nvSpPr>
        <p:spPr>
          <a:xfrm>
            <a:off x="5209209" y="423869"/>
            <a:ext cx="4136069" cy="338554"/>
          </a:xfrm>
          <a:prstGeom prst="rect">
            <a:avLst/>
          </a:prstGeom>
        </p:spPr>
        <p:txBody>
          <a:bodyPr wrap="none">
            <a:spAutoFit/>
          </a:bodyPr>
          <a:lstStyle/>
          <a:p>
            <a:pPr lvl="0" algn="ctr"/>
            <a:r>
              <a:rPr lang="en-US" sz="1600" b="1" dirty="0">
                <a:solidFill>
                  <a:schemeClr val="lt1"/>
                </a:solidFill>
              </a:rPr>
              <a:t>COMMUNICATION AND CULTURE / CLIL</a:t>
            </a:r>
          </a:p>
        </p:txBody>
      </p:sp>
      <p:sp>
        <p:nvSpPr>
          <p:cNvPr id="20" name="Google Shape;139;p4"/>
          <p:cNvSpPr/>
          <p:nvPr/>
        </p:nvSpPr>
        <p:spPr>
          <a:xfrm>
            <a:off x="6512315" y="5688140"/>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Wrap-up</a:t>
            </a:r>
            <a:endParaRPr dirty="0"/>
          </a:p>
          <a:p>
            <a:pPr marL="285750" marR="0" lvl="0" indent="-285750" algn="l" rtl="0">
              <a:spcBef>
                <a:spcPts val="0"/>
              </a:spcBef>
              <a:spcAft>
                <a:spcPts val="0"/>
              </a:spcAft>
              <a:buClr>
                <a:srgbClr val="006673"/>
              </a:buClr>
              <a:buSzPts val="1800"/>
              <a:buFont typeface="Arial"/>
              <a:buChar char="•"/>
            </a:pPr>
            <a:r>
              <a:rPr lang="en-US" sz="1800" dirty="0">
                <a:solidFill>
                  <a:srgbClr val="006673"/>
                </a:solidFill>
                <a:latin typeface="Calibri"/>
                <a:ea typeface="Calibri"/>
                <a:cs typeface="Calibri"/>
                <a:sym typeface="Calibri"/>
              </a:rPr>
              <a:t>Homework</a:t>
            </a:r>
            <a:endParaRPr sz="1800" dirty="0">
              <a:solidFill>
                <a:srgbClr val="006673"/>
              </a:solidFill>
              <a:latin typeface="Calibri"/>
              <a:ea typeface="Calibri"/>
              <a:cs typeface="Calibri"/>
              <a:sym typeface="Calibri"/>
            </a:endParaRP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a conversation with the expressions from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it in pairs.</a:t>
            </a:r>
          </a:p>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2: Work in pairs. Have similar conversations expressing agreement and disagreement about other jobs. Use the expressions below to help you.</a:t>
            </a: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4338963"/>
            <a:ext cx="4903831" cy="1200329"/>
          </a:xfrm>
          <a:prstGeom prst="rect">
            <a:avLst/>
          </a:prstGeom>
          <a:solidFill>
            <a:schemeClr val="accent2">
              <a:lumMod val="20000"/>
              <a:lumOff val="80000"/>
            </a:schemeClr>
          </a:solidFill>
        </p:spPr>
        <p:txBody>
          <a:bodyPr wrap="square">
            <a:spAutoFit/>
          </a:bodyPr>
          <a:lstStyle/>
          <a:p>
            <a:pPr marL="28575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3: Read the text and fill the timeline about women’s football.</a:t>
            </a:r>
            <a:endParaRPr lang="en-US" sz="1800" dirty="0">
              <a:latin typeface="Calibri" panose="020F0502020204030204" pitchFamily="34" charset="0"/>
              <a:cs typeface="Calibri" panose="020F0502020204030204" pitchFamily="34" charset="0"/>
            </a:endParaRP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Work in groups. Fill the timeline about women’s football in Viet Nam.</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Watch a video</a:t>
            </a:r>
            <a:endParaRPr sz="1800" dirty="0">
              <a:solidFill>
                <a:srgbClr val="006673"/>
              </a:solidFill>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048DA4"/>
                </a:solidFill>
                <a:latin typeface="Bookman Old Style"/>
                <a:ea typeface="Bookman Old Style"/>
                <a:cs typeface="Bookman Old Style"/>
                <a:sym typeface="Bookman Old Style"/>
              </a:rPr>
              <a:t>LESSON 7</a:t>
            </a:r>
            <a:endParaRPr sz="2000" dirty="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Rectangle 1"/>
          <p:cNvSpPr/>
          <p:nvPr/>
        </p:nvSpPr>
        <p:spPr>
          <a:xfrm>
            <a:off x="5209209" y="423869"/>
            <a:ext cx="4136069" cy="338554"/>
          </a:xfrm>
          <a:prstGeom prst="rect">
            <a:avLst/>
          </a:prstGeom>
        </p:spPr>
        <p:txBody>
          <a:bodyPr wrap="none">
            <a:spAutoFit/>
          </a:bodyPr>
          <a:lstStyle/>
          <a:p>
            <a:pPr lvl="0" algn="ctr"/>
            <a:r>
              <a:rPr lang="en-US" sz="1600" b="1" dirty="0">
                <a:solidFill>
                  <a:schemeClr val="lt1"/>
                </a:solidFill>
              </a:rPr>
              <a:t>COMMUNICATION AND CULTURE / CLIL</a:t>
            </a:r>
          </a:p>
        </p:txBody>
      </p:sp>
    </p:spTree>
    <p:extLst>
      <p:ext uri="{BB962C8B-B14F-4D97-AF65-F5344CB8AC3E}">
        <p14:creationId xmlns:p14="http://schemas.microsoft.com/office/powerpoint/2010/main" val="40860747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2" name="Google Shape;162;p6"/>
          <p:cNvSpPr txBox="1"/>
          <p:nvPr/>
        </p:nvSpPr>
        <p:spPr>
          <a:xfrm>
            <a:off x="3068890" y="1135438"/>
            <a:ext cx="6054217"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FB7BD"/>
                </a:solidFill>
                <a:latin typeface="Calibri"/>
                <a:cs typeface="Calibri"/>
                <a:sym typeface="Calibri"/>
              </a:rPr>
              <a:t>Video: Agree To Disagree</a:t>
            </a:r>
          </a:p>
          <a:p>
            <a:pPr marL="0" marR="0" lvl="0" indent="0" algn="ctr" rtl="0">
              <a:spcBef>
                <a:spcPts val="0"/>
              </a:spcBef>
              <a:spcAft>
                <a:spcPts val="0"/>
              </a:spcAft>
              <a:buNone/>
            </a:pPr>
            <a:r>
              <a:rPr lang="en-US" sz="2800" u="sng" dirty="0">
                <a:solidFill>
                  <a:srgbClr val="0563C1"/>
                </a:solidFill>
                <a:effectLst/>
                <a:latin typeface="Calibri" panose="020F0502020204030204" pitchFamily="34" charset="0"/>
                <a:ea typeface="Calibri" panose="020F0502020204030204" pitchFamily="34" charset="0"/>
              </a:rPr>
              <a:t>https://www.youtube.com/watch?v=yEmgU9oX7ns</a:t>
            </a:r>
            <a:endParaRPr sz="2000" dirty="0"/>
          </a:p>
        </p:txBody>
      </p:sp>
      <p:sp>
        <p:nvSpPr>
          <p:cNvPr id="163" name="Google Shape;163;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64" name="Google Shape;164;p6"/>
          <p:cNvSpPr txBox="1"/>
          <p:nvPr/>
        </p:nvSpPr>
        <p:spPr>
          <a:xfrm>
            <a:off x="1207768" y="3245022"/>
            <a:ext cx="9776460" cy="1815841"/>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2800"/>
              <a:buFont typeface="Courier New"/>
              <a:buChar char="o"/>
            </a:pPr>
            <a:r>
              <a:rPr lang="en-US" sz="2800" dirty="0">
                <a:solidFill>
                  <a:schemeClr val="dk1"/>
                </a:solidFill>
                <a:latin typeface="Calibri"/>
                <a:ea typeface="Calibri"/>
                <a:cs typeface="Calibri"/>
                <a:sym typeface="Calibri"/>
              </a:rPr>
              <a:t>Watch the video and note down the language that the speakers use to agree/disagree.</a:t>
            </a:r>
          </a:p>
          <a:p>
            <a:pPr marL="457200" lvl="0" indent="-457200">
              <a:buClr>
                <a:schemeClr val="dk1"/>
              </a:buClr>
              <a:buSzPts val="2800"/>
              <a:buFont typeface="Courier New"/>
              <a:buChar char="o"/>
            </a:pPr>
            <a:r>
              <a:rPr lang="en-US" sz="2800" b="1" dirty="0">
                <a:solidFill>
                  <a:schemeClr val="dk1"/>
                </a:solidFill>
                <a:latin typeface="Calibri"/>
                <a:cs typeface="Calibri"/>
                <a:sym typeface="Calibri"/>
              </a:rPr>
              <a:t>After watching: </a:t>
            </a:r>
            <a:r>
              <a:rPr lang="en-US" sz="2800" dirty="0">
                <a:solidFill>
                  <a:schemeClr val="dk1"/>
                </a:solidFill>
                <a:latin typeface="Calibri"/>
                <a:cs typeface="Calibri"/>
                <a:sym typeface="Calibri"/>
              </a:rPr>
              <a:t>What else could they say to express their views more clearly?</a:t>
            </a:r>
            <a:endParaRP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6673"/>
                </a:solidFill>
                <a:latin typeface="Calibri"/>
                <a:ea typeface="Calibri"/>
                <a:cs typeface="Calibri"/>
                <a:sym typeface="Calibri"/>
              </a:rPr>
              <a:t>COMMUNICATION</a:t>
            </a:r>
            <a:endParaRPr sz="1800" b="1" dirty="0">
              <a:solidFill>
                <a:srgbClr val="006673"/>
              </a:solidFill>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rgbClr val="006673"/>
                </a:solidFill>
                <a:latin typeface="Calibri"/>
                <a:ea typeface="Calibri"/>
                <a:cs typeface="Calibri"/>
                <a:sym typeface="Calibri"/>
              </a:rPr>
              <a:t>Watch a video</a:t>
            </a:r>
            <a:endParaRPr sz="1800" dirty="0">
              <a:solidFill>
                <a:srgbClr val="006673"/>
              </a:solidFill>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048DA4"/>
                </a:solidFill>
                <a:latin typeface="Bookman Old Style"/>
                <a:ea typeface="Bookman Old Style"/>
                <a:cs typeface="Bookman Old Style"/>
                <a:sym typeface="Bookman Old Style"/>
              </a:rPr>
              <a:t>LESSON 7</a:t>
            </a:r>
            <a:endParaRPr sz="2000" dirty="0">
              <a:solidFill>
                <a:srgbClr val="048DA4"/>
              </a:solidFill>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6673"/>
              </a:solidFill>
              <a:latin typeface="Calibri"/>
              <a:ea typeface="Calibri"/>
              <a:cs typeface="Calibri"/>
              <a:sym typeface="Calibri"/>
            </a:endParaRPr>
          </a:p>
        </p:txBody>
      </p:sp>
      <p:sp>
        <p:nvSpPr>
          <p:cNvPr id="2" name="Rectangle 1"/>
          <p:cNvSpPr/>
          <p:nvPr/>
        </p:nvSpPr>
        <p:spPr>
          <a:xfrm>
            <a:off x="5209209" y="423869"/>
            <a:ext cx="4136069" cy="338554"/>
          </a:xfrm>
          <a:prstGeom prst="rect">
            <a:avLst/>
          </a:prstGeom>
        </p:spPr>
        <p:txBody>
          <a:bodyPr wrap="none">
            <a:spAutoFit/>
          </a:bodyPr>
          <a:lstStyle/>
          <a:p>
            <a:pPr lvl="0" algn="ctr"/>
            <a:r>
              <a:rPr lang="en-US" sz="1600" b="1" dirty="0">
                <a:solidFill>
                  <a:schemeClr val="lt1"/>
                </a:solidFill>
              </a:rPr>
              <a:t>COMMUNICATION AND CULTURE / CLIL</a:t>
            </a: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a conversation with the expressions from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it in pairs.</a:t>
            </a:r>
          </a:p>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2: Work in pairs. Have similar conversations expressing agreement and disagreement about other jobs. Use the expressions below to help you.</a:t>
            </a:r>
          </a:p>
        </p:txBody>
      </p:sp>
    </p:spTree>
    <p:extLst>
      <p:ext uri="{BB962C8B-B14F-4D97-AF65-F5344CB8AC3E}">
        <p14:creationId xmlns:p14="http://schemas.microsoft.com/office/powerpoint/2010/main" val="136661925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5">
            <a:alphaModFix/>
          </a:blip>
          <a:srcRect/>
          <a:stretch/>
        </p:blipFill>
        <p:spPr>
          <a:xfrm>
            <a:off x="-1" y="0"/>
            <a:ext cx="12192001" cy="898672"/>
          </a:xfrm>
          <a:prstGeom prst="rect">
            <a:avLst/>
          </a:prstGeom>
          <a:noFill/>
          <a:ln>
            <a:noFill/>
          </a:ln>
        </p:spPr>
      </p:pic>
      <p:sp>
        <p:nvSpPr>
          <p:cNvPr id="151" name="Google Shape;151;p5"/>
          <p:cNvSpPr txBox="1"/>
          <p:nvPr/>
        </p:nvSpPr>
        <p:spPr>
          <a:xfrm>
            <a:off x="1484462" y="1002108"/>
            <a:ext cx="9611133"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Listen and complete a conversation with the expressions from the box. Then </a:t>
            </a:r>
            <a:r>
              <a:rPr lang="en-US" sz="2400" b="1" dirty="0" err="1">
                <a:solidFill>
                  <a:srgbClr val="0FB7BD"/>
                </a:solidFill>
                <a:latin typeface="Calibri"/>
                <a:ea typeface="Calibri"/>
                <a:cs typeface="Calibri"/>
                <a:sym typeface="Calibri"/>
              </a:rPr>
              <a:t>practise</a:t>
            </a:r>
            <a:r>
              <a:rPr lang="en-US" sz="2400" b="1" dirty="0">
                <a:solidFill>
                  <a:srgbClr val="0FB7BD"/>
                </a:solidFill>
                <a:latin typeface="Calibri"/>
                <a:ea typeface="Calibri"/>
                <a:cs typeface="Calibri"/>
                <a:sym typeface="Calibri"/>
              </a:rPr>
              <a:t> it in pairs.</a:t>
            </a:r>
            <a:endParaRPr sz="2400" b="1" dirty="0">
              <a:solidFill>
                <a:srgbClr val="0FB7BD"/>
              </a:solidFill>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COMMUNICATION</a:t>
            </a:r>
            <a:endParaRPr sz="3600" b="1" dirty="0">
              <a:solidFill>
                <a:schemeClr val="lt1"/>
              </a:solidFill>
              <a:latin typeface="Arial"/>
              <a:ea typeface="Arial"/>
              <a:cs typeface="Arial"/>
              <a:sym typeface="Arial"/>
            </a:endParaRPr>
          </a:p>
        </p:txBody>
      </p:sp>
      <p:sp>
        <p:nvSpPr>
          <p:cNvPr id="153" name="Google Shape;153;p5"/>
          <p:cNvSpPr txBox="1"/>
          <p:nvPr/>
        </p:nvSpPr>
        <p:spPr>
          <a:xfrm>
            <a:off x="596620" y="2946219"/>
            <a:ext cx="10851860" cy="3785611"/>
          </a:xfrm>
          <a:prstGeom prst="rect">
            <a:avLst/>
          </a:prstGeom>
          <a:noFill/>
          <a:ln>
            <a:noFill/>
          </a:ln>
        </p:spPr>
        <p:txBody>
          <a:bodyPr spcFirstLastPara="1" wrap="square" lIns="91425" tIns="45700" rIns="91425" bIns="45700" anchor="t" anchorCtr="0">
            <a:spAutoFit/>
          </a:bodyPr>
          <a:lstStyle/>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Mum: Mai, Dad and I would like you to be a shop assistant.</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Mai: (1) __________ that’s not possible. I want to go to medical school and become a surgeon.</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Mum: (2) __________. It’s not easy to be a surgeon.</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Mai: (3) __________. But I’m sure I can.</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Mum: Besides medical knowledge, a surgeon must have physical and mental strength. Most</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surgeons are also men ...</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Mai: (4) __________. That’s why we need more women surgeons. We can be as good as men.</a:t>
            </a:r>
            <a:endParaRPr sz="2400" b="1" dirty="0">
              <a:solidFill>
                <a:srgbClr val="833C0B"/>
              </a:solidFill>
              <a:latin typeface="Calibri" panose="020F0502020204030204" pitchFamily="34" charset="0"/>
              <a:ea typeface="Times New Roman"/>
              <a:cs typeface="Calibri" panose="020F0502020204030204" pitchFamily="34" charset="0"/>
              <a:sym typeface="Times New Roman"/>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2574986162"/>
              </p:ext>
            </p:extLst>
          </p:nvPr>
        </p:nvGraphicFramePr>
        <p:xfrm>
          <a:off x="2671011" y="1992911"/>
          <a:ext cx="6701162" cy="792480"/>
        </p:xfrm>
        <a:graphic>
          <a:graphicData uri="http://schemas.openxmlformats.org/drawingml/2006/table">
            <a:tbl>
              <a:tblPr firstRow="1" bandRow="1">
                <a:tableStyleId>{8A107856-5554-42FB-B03E-39F5DBC370BA}</a:tableStyleId>
              </a:tblPr>
              <a:tblGrid>
                <a:gridCol w="3350581">
                  <a:extLst>
                    <a:ext uri="{9D8B030D-6E8A-4147-A177-3AD203B41FA5}">
                      <a16:colId xmlns:a16="http://schemas.microsoft.com/office/drawing/2014/main" val="3612883203"/>
                    </a:ext>
                  </a:extLst>
                </a:gridCol>
                <a:gridCol w="3350581">
                  <a:extLst>
                    <a:ext uri="{9D8B030D-6E8A-4147-A177-3AD203B41FA5}">
                      <a16:colId xmlns:a16="http://schemas.microsoft.com/office/drawing/2014/main" val="3314781797"/>
                    </a:ext>
                  </a:extLst>
                </a:gridCol>
              </a:tblGrid>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A. I’m afraid I disagree </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B. Absolutely</a:t>
                      </a:r>
                    </a:p>
                  </a:txBody>
                  <a:tcPr anchor="ctr"/>
                </a:tc>
                <a:extLst>
                  <a:ext uri="{0D108BD9-81ED-4DB2-BD59-A6C34878D82A}">
                    <a16:rowId xmlns:a16="http://schemas.microsoft.com/office/drawing/2014/main" val="3530168884"/>
                  </a:ext>
                </a:extLst>
              </a:tr>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C. You’re right 	</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D. I’m sorry, but</a:t>
                      </a:r>
                    </a:p>
                  </a:txBody>
                  <a:tcPr anchor="ctr"/>
                </a:tc>
                <a:extLst>
                  <a:ext uri="{0D108BD9-81ED-4DB2-BD59-A6C34878D82A}">
                    <a16:rowId xmlns:a16="http://schemas.microsoft.com/office/drawing/2014/main" val="3306749718"/>
                  </a:ext>
                </a:extLst>
              </a:tr>
            </a:tbl>
          </a:graphicData>
        </a:graphic>
      </p:graphicFrame>
      <p:pic>
        <p:nvPicPr>
          <p:cNvPr id="2" name="049">
            <a:hlinkClick r:id="" action="ppaction://media"/>
            <a:extLst>
              <a:ext uri="{FF2B5EF4-FFF2-40B4-BE49-F238E27FC236}">
                <a16:creationId xmlns:a16="http://schemas.microsoft.com/office/drawing/2014/main" id="{51D505CB-7A90-416B-A917-9F8F7DA98A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9640" y="170797"/>
            <a:ext cx="557075" cy="557075"/>
          </a:xfrm>
          <a:prstGeom prst="rect">
            <a:avLst/>
          </a:prstGeom>
        </p:spPr>
      </p:pic>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2359082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fade">
                                      <p:cBhvr>
                                        <p:cTn id="1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5">
            <a:alphaModFix/>
          </a:blip>
          <a:srcRect/>
          <a:stretch/>
        </p:blipFill>
        <p:spPr>
          <a:xfrm>
            <a:off x="-1" y="0"/>
            <a:ext cx="12192001" cy="898672"/>
          </a:xfrm>
          <a:prstGeom prst="rect">
            <a:avLst/>
          </a:prstGeom>
          <a:noFill/>
          <a:ln>
            <a:noFill/>
          </a:ln>
        </p:spPr>
      </p:pic>
      <p:sp>
        <p:nvSpPr>
          <p:cNvPr id="151" name="Google Shape;151;p5"/>
          <p:cNvSpPr txBox="1"/>
          <p:nvPr/>
        </p:nvSpPr>
        <p:spPr>
          <a:xfrm>
            <a:off x="1484462" y="1002108"/>
            <a:ext cx="9611133"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Listen and complete a conversation with the expressions from the box. Then </a:t>
            </a:r>
            <a:r>
              <a:rPr lang="en-US" sz="2400" b="1" dirty="0" err="1">
                <a:solidFill>
                  <a:srgbClr val="0FB7BD"/>
                </a:solidFill>
                <a:latin typeface="Calibri"/>
                <a:ea typeface="Calibri"/>
                <a:cs typeface="Calibri"/>
                <a:sym typeface="Calibri"/>
              </a:rPr>
              <a:t>practise</a:t>
            </a:r>
            <a:r>
              <a:rPr lang="en-US" sz="2400" b="1" dirty="0">
                <a:solidFill>
                  <a:srgbClr val="0FB7BD"/>
                </a:solidFill>
                <a:latin typeface="Calibri"/>
                <a:ea typeface="Calibri"/>
                <a:cs typeface="Calibri"/>
                <a:sym typeface="Calibri"/>
              </a:rPr>
              <a:t> it in pairs.</a:t>
            </a:r>
            <a:endParaRPr sz="2400" b="1" dirty="0">
              <a:solidFill>
                <a:srgbClr val="0FB7BD"/>
              </a:solidFill>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COMMUNICATION</a:t>
            </a:r>
            <a:endParaRPr sz="3600" b="1" dirty="0">
              <a:solidFill>
                <a:schemeClr val="lt1"/>
              </a:solidFill>
              <a:latin typeface="Arial"/>
              <a:ea typeface="Arial"/>
              <a:cs typeface="Arial"/>
              <a:sym typeface="Arial"/>
            </a:endParaRPr>
          </a:p>
        </p:txBody>
      </p:sp>
      <p:sp>
        <p:nvSpPr>
          <p:cNvPr id="153" name="Google Shape;153;p5"/>
          <p:cNvSpPr txBox="1"/>
          <p:nvPr/>
        </p:nvSpPr>
        <p:spPr>
          <a:xfrm>
            <a:off x="596620" y="2946219"/>
            <a:ext cx="10851860" cy="3785611"/>
          </a:xfrm>
          <a:prstGeom prst="rect">
            <a:avLst/>
          </a:prstGeom>
          <a:noFill/>
          <a:ln>
            <a:noFill/>
          </a:ln>
        </p:spPr>
        <p:txBody>
          <a:bodyPr spcFirstLastPara="1" wrap="square" lIns="91425" tIns="45700" rIns="91425" bIns="45700" anchor="t" anchorCtr="0">
            <a:spAutoFit/>
          </a:bodyPr>
          <a:lstStyle/>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Mum: Mai, Dad and I would like you to be a shop assistant.</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Mai: (1) _____</a:t>
            </a:r>
            <a:r>
              <a:rPr lang="en-US" sz="2400" dirty="0">
                <a:solidFill>
                  <a:srgbClr val="FF0000"/>
                </a:solidFill>
                <a:latin typeface="Calibri" panose="020F0502020204030204" pitchFamily="34" charset="0"/>
                <a:ea typeface="Times New Roman"/>
                <a:cs typeface="Calibri" panose="020F0502020204030204" pitchFamily="34" charset="0"/>
                <a:sym typeface="Times New Roman"/>
              </a:rPr>
              <a:t>D</a:t>
            </a: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_____ that’s not possible. I want to go to medical school and become a surgeon.</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Mum: (2) _____</a:t>
            </a:r>
            <a:r>
              <a:rPr lang="en-US" sz="2400" dirty="0">
                <a:solidFill>
                  <a:srgbClr val="FF0000"/>
                </a:solidFill>
                <a:latin typeface="Calibri" panose="020F0502020204030204" pitchFamily="34" charset="0"/>
                <a:ea typeface="Times New Roman"/>
                <a:cs typeface="Calibri" panose="020F0502020204030204" pitchFamily="34" charset="0"/>
                <a:sym typeface="Times New Roman"/>
              </a:rPr>
              <a:t>A</a:t>
            </a: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_____. It’s not easy to be a surgeon.</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Mai: (3) _____</a:t>
            </a:r>
            <a:r>
              <a:rPr lang="en-US" sz="2400" dirty="0">
                <a:solidFill>
                  <a:srgbClr val="FF0000"/>
                </a:solidFill>
                <a:latin typeface="Calibri" panose="020F0502020204030204" pitchFamily="34" charset="0"/>
                <a:ea typeface="Times New Roman"/>
                <a:cs typeface="Calibri" panose="020F0502020204030204" pitchFamily="34" charset="0"/>
                <a:sym typeface="Times New Roman"/>
              </a:rPr>
              <a:t>C</a:t>
            </a: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_____. But I’m sure I can.</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Mum: Besides medical knowledge, a surgeon must have physical and mental strength. Most</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surgeons are also men ...</a:t>
            </a:r>
          </a:p>
          <a:p>
            <a:pPr lvl="0">
              <a:buClr>
                <a:srgbClr val="833C0B"/>
              </a:buClr>
              <a:buSzPts val="2000"/>
            </a:pP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Mai: (4) _____</a:t>
            </a:r>
            <a:r>
              <a:rPr lang="en-US" sz="2400" dirty="0">
                <a:solidFill>
                  <a:srgbClr val="FF0000"/>
                </a:solidFill>
                <a:latin typeface="Calibri" panose="020F0502020204030204" pitchFamily="34" charset="0"/>
                <a:ea typeface="Times New Roman"/>
                <a:cs typeface="Calibri" panose="020F0502020204030204" pitchFamily="34" charset="0"/>
                <a:sym typeface="Times New Roman"/>
              </a:rPr>
              <a:t>B</a:t>
            </a:r>
            <a:r>
              <a:rPr lang="en-US" sz="2400" dirty="0">
                <a:solidFill>
                  <a:srgbClr val="833C0B"/>
                </a:solidFill>
                <a:latin typeface="Calibri" panose="020F0502020204030204" pitchFamily="34" charset="0"/>
                <a:ea typeface="Times New Roman"/>
                <a:cs typeface="Calibri" panose="020F0502020204030204" pitchFamily="34" charset="0"/>
                <a:sym typeface="Times New Roman"/>
              </a:rPr>
              <a:t>_____. That’s why we need more women surgeons. We can be as good as men.</a:t>
            </a:r>
            <a:endParaRPr sz="2400" b="1" dirty="0">
              <a:solidFill>
                <a:srgbClr val="833C0B"/>
              </a:solidFill>
              <a:latin typeface="Calibri" panose="020F0502020204030204" pitchFamily="34" charset="0"/>
              <a:ea typeface="Times New Roman"/>
              <a:cs typeface="Calibri" panose="020F0502020204030204" pitchFamily="34" charset="0"/>
              <a:sym typeface="Times New Roman"/>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2574986162"/>
              </p:ext>
            </p:extLst>
          </p:nvPr>
        </p:nvGraphicFramePr>
        <p:xfrm>
          <a:off x="2671011" y="1992911"/>
          <a:ext cx="6701162" cy="792480"/>
        </p:xfrm>
        <a:graphic>
          <a:graphicData uri="http://schemas.openxmlformats.org/drawingml/2006/table">
            <a:tbl>
              <a:tblPr firstRow="1" bandRow="1">
                <a:tableStyleId>{8A107856-5554-42FB-B03E-39F5DBC370BA}</a:tableStyleId>
              </a:tblPr>
              <a:tblGrid>
                <a:gridCol w="3350581">
                  <a:extLst>
                    <a:ext uri="{9D8B030D-6E8A-4147-A177-3AD203B41FA5}">
                      <a16:colId xmlns:a16="http://schemas.microsoft.com/office/drawing/2014/main" val="3612883203"/>
                    </a:ext>
                  </a:extLst>
                </a:gridCol>
                <a:gridCol w="3350581">
                  <a:extLst>
                    <a:ext uri="{9D8B030D-6E8A-4147-A177-3AD203B41FA5}">
                      <a16:colId xmlns:a16="http://schemas.microsoft.com/office/drawing/2014/main" val="3314781797"/>
                    </a:ext>
                  </a:extLst>
                </a:gridCol>
              </a:tblGrid>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A. I’m afraid I disagree </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B. Absolutely</a:t>
                      </a:r>
                    </a:p>
                  </a:txBody>
                  <a:tcPr anchor="ctr"/>
                </a:tc>
                <a:extLst>
                  <a:ext uri="{0D108BD9-81ED-4DB2-BD59-A6C34878D82A}">
                    <a16:rowId xmlns:a16="http://schemas.microsoft.com/office/drawing/2014/main" val="3530168884"/>
                  </a:ext>
                </a:extLst>
              </a:tr>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C. You’re right 	</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D. I’m sorry, but</a:t>
                      </a:r>
                    </a:p>
                  </a:txBody>
                  <a:tcPr anchor="ctr"/>
                </a:tc>
                <a:extLst>
                  <a:ext uri="{0D108BD9-81ED-4DB2-BD59-A6C34878D82A}">
                    <a16:rowId xmlns:a16="http://schemas.microsoft.com/office/drawing/2014/main" val="3306749718"/>
                  </a:ext>
                </a:extLst>
              </a:tr>
            </a:tbl>
          </a:graphicData>
        </a:graphic>
      </p:graphicFrame>
      <p:pic>
        <p:nvPicPr>
          <p:cNvPr id="2" name="049">
            <a:hlinkClick r:id="" action="ppaction://media"/>
            <a:extLst>
              <a:ext uri="{FF2B5EF4-FFF2-40B4-BE49-F238E27FC236}">
                <a16:creationId xmlns:a16="http://schemas.microsoft.com/office/drawing/2014/main" id="{51D505CB-7A90-416B-A917-9F8F7DA98A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9640" y="170797"/>
            <a:ext cx="557075" cy="557075"/>
          </a:xfrm>
          <a:prstGeom prst="rect">
            <a:avLst/>
          </a:prstGeom>
        </p:spPr>
      </p:pic>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734635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fade">
                                      <p:cBhvr>
                                        <p:cTn id="1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1531</Words>
  <PresentationFormat>Widescreen</PresentationFormat>
  <Paragraphs>229</Paragraphs>
  <Slides>21</Slides>
  <Notes>21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Bookman Old Style</vt:lpstr>
      <vt:lpstr>Arial</vt:lpstr>
      <vt:lpstr>Courier New</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2022-04-07T18:25:23Z</dcterms:modified>
</cp:coreProperties>
</file>