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m4a" ContentType="audio/unknown"/>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4" r:id="rId2"/>
    <p:sldId id="287" r:id="rId3"/>
    <p:sldId id="278" r:id="rId4"/>
    <p:sldId id="279" r:id="rId5"/>
    <p:sldId id="280" r:id="rId6"/>
    <p:sldId id="281" r:id="rId7"/>
    <p:sldId id="282" r:id="rId8"/>
    <p:sldId id="288" r:id="rId9"/>
    <p:sldId id="266" r:id="rId10"/>
    <p:sldId id="265" r:id="rId11"/>
    <p:sldId id="264" r:id="rId12"/>
    <p:sldId id="286" r:id="rId13"/>
    <p:sldId id="263" r:id="rId14"/>
    <p:sldId id="270" r:id="rId15"/>
    <p:sldId id="262" r:id="rId16"/>
    <p:sldId id="261" r:id="rId17"/>
    <p:sldId id="260" r:id="rId18"/>
    <p:sldId id="259" r:id="rId19"/>
    <p:sldId id="258" r:id="rId20"/>
    <p:sldId id="271" r:id="rId21"/>
    <p:sldId id="257"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46B3C1-3BBF-4A04-9378-92AD6A15362E}" type="datetimeFigureOut">
              <a:rPr lang="en-US" smtClean="0"/>
              <a:t>5/8/2023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6FCB2-D8F4-46D7-A920-C2B93D884852}" type="slidenum">
              <a:rPr lang="en-US" smtClean="0"/>
              <a:t>‹#›</a:t>
            </a:fld>
            <a:endParaRPr lang="en-US"/>
          </a:p>
        </p:txBody>
      </p:sp>
    </p:spTree>
    <p:extLst>
      <p:ext uri="{BB962C8B-B14F-4D97-AF65-F5344CB8AC3E}">
        <p14:creationId xmlns:p14="http://schemas.microsoft.com/office/powerpoint/2010/main" val="281451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Thể</a:t>
            </a:r>
            <a:r>
              <a:rPr lang="en-US" baseline="0" dirty="0"/>
              <a:t> </a:t>
            </a:r>
            <a:r>
              <a:rPr lang="en-US" baseline="0" dirty="0" err="1"/>
              <a:t>lệ</a:t>
            </a:r>
            <a:r>
              <a:rPr lang="en-US" baseline="0" dirty="0"/>
              <a:t> </a:t>
            </a:r>
            <a:r>
              <a:rPr lang="en-US" baseline="0" dirty="0" err="1"/>
              <a:t>chơi</a:t>
            </a:r>
            <a:r>
              <a:rPr lang="en-US" baseline="0" dirty="0"/>
              <a:t> </a:t>
            </a:r>
            <a:r>
              <a:rPr lang="en-US" baseline="0" dirty="0" err="1"/>
              <a:t>như</a:t>
            </a:r>
            <a:r>
              <a:rPr lang="en-US" baseline="0" dirty="0"/>
              <a:t> </a:t>
            </a:r>
            <a:r>
              <a:rPr lang="en-US" baseline="0" dirty="0" err="1"/>
              <a:t>sau</a:t>
            </a:r>
            <a:r>
              <a:rPr lang="en-US" baseline="0" dirty="0"/>
              <a:t>: </a:t>
            </a:r>
            <a:r>
              <a:rPr lang="en-US" baseline="0" dirty="0" err="1"/>
              <a:t>Có</a:t>
            </a:r>
            <a:r>
              <a:rPr lang="en-US" baseline="0" dirty="0"/>
              <a:t> 5 </a:t>
            </a:r>
            <a:r>
              <a:rPr lang="en-US" baseline="0" dirty="0" err="1"/>
              <a:t>hôp</a:t>
            </a:r>
            <a:r>
              <a:rPr lang="en-US" baseline="0" dirty="0"/>
              <a:t> </a:t>
            </a:r>
            <a:r>
              <a:rPr lang="en-US" baseline="0" dirty="0" err="1"/>
              <a:t>quà</a:t>
            </a:r>
            <a:r>
              <a:rPr lang="en-US" baseline="0" dirty="0"/>
              <a:t> </a:t>
            </a:r>
            <a:r>
              <a:rPr lang="en-US" baseline="0" dirty="0" err="1"/>
              <a:t>tương</a:t>
            </a:r>
            <a:r>
              <a:rPr lang="en-US" baseline="0" dirty="0"/>
              <a:t> </a:t>
            </a:r>
            <a:r>
              <a:rPr lang="en-US" baseline="0" dirty="0" err="1"/>
              <a:t>ứng</a:t>
            </a:r>
            <a:r>
              <a:rPr lang="en-US" baseline="0" dirty="0"/>
              <a:t> </a:t>
            </a:r>
            <a:r>
              <a:rPr lang="en-US" baseline="0" dirty="0" err="1"/>
              <a:t>với</a:t>
            </a:r>
            <a:r>
              <a:rPr lang="en-US" baseline="0" dirty="0"/>
              <a:t> 5 </a:t>
            </a:r>
            <a:r>
              <a:rPr lang="en-US" baseline="0" dirty="0" err="1"/>
              <a:t>câu</a:t>
            </a:r>
            <a:r>
              <a:rPr lang="en-US" baseline="0" dirty="0"/>
              <a:t> </a:t>
            </a:r>
            <a:r>
              <a:rPr lang="en-US" baseline="0" dirty="0" err="1"/>
              <a:t>hỏi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hộp</a:t>
            </a:r>
            <a:r>
              <a:rPr lang="en-US" baseline="0" dirty="0"/>
              <a:t> </a:t>
            </a:r>
            <a:r>
              <a:rPr lang="en-US" baseline="0" dirty="0" err="1"/>
              <a:t>quà</a:t>
            </a:r>
            <a:r>
              <a:rPr lang="en-US" baseline="0" dirty="0"/>
              <a:t> </a:t>
            </a:r>
            <a:r>
              <a:rPr lang="en-US" baseline="0" dirty="0" err="1"/>
              <a:t>sẽ</a:t>
            </a:r>
            <a:r>
              <a:rPr lang="en-US" baseline="0" dirty="0"/>
              <a:t> </a:t>
            </a:r>
            <a:r>
              <a:rPr lang="en-US" baseline="0" dirty="0" err="1"/>
              <a:t>mở</a:t>
            </a:r>
            <a:r>
              <a:rPr lang="en-US" baseline="0" dirty="0"/>
              <a:t> </a:t>
            </a:r>
            <a:r>
              <a:rPr lang="en-US" baseline="0" dirty="0" err="1"/>
              <a:t>ra</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sai</a:t>
            </a:r>
            <a:r>
              <a:rPr lang="en-US" baseline="0" dirty="0"/>
              <a:t> </a:t>
            </a:r>
            <a:r>
              <a:rPr lang="en-US" baseline="0" dirty="0" err="1"/>
              <a:t>cơ</a:t>
            </a:r>
            <a:r>
              <a:rPr lang="en-US" baseline="0" dirty="0"/>
              <a:t> </a:t>
            </a:r>
            <a:r>
              <a:rPr lang="en-US" baseline="0" dirty="0" err="1"/>
              <a:t>hội</a:t>
            </a:r>
            <a:r>
              <a:rPr lang="en-US" baseline="0" dirty="0"/>
              <a:t> </a:t>
            </a:r>
            <a:r>
              <a:rPr lang="en-US" baseline="0" dirty="0" err="1"/>
              <a:t>nhận</a:t>
            </a:r>
            <a:r>
              <a:rPr lang="en-US" baseline="0" dirty="0"/>
              <a:t> </a:t>
            </a:r>
            <a:r>
              <a:rPr lang="en-US" baseline="0" dirty="0" err="1"/>
              <a:t>quà</a:t>
            </a:r>
            <a:r>
              <a:rPr lang="en-US" baseline="0" dirty="0"/>
              <a:t> </a:t>
            </a:r>
            <a:r>
              <a:rPr lang="en-US" baseline="0" dirty="0" err="1"/>
              <a:t>dành</a:t>
            </a:r>
            <a:r>
              <a:rPr lang="en-US" baseline="0" dirty="0"/>
              <a:t> </a:t>
            </a:r>
            <a:r>
              <a:rPr lang="en-US" baseline="0" dirty="0" err="1"/>
              <a:t>cho</a:t>
            </a:r>
            <a:r>
              <a:rPr lang="en-US" baseline="0" dirty="0"/>
              <a:t> </a:t>
            </a:r>
            <a:r>
              <a:rPr lang="en-US" baseline="0" dirty="0" err="1"/>
              <a:t>bạn</a:t>
            </a:r>
            <a:r>
              <a:rPr lang="en-US" baseline="0" dirty="0"/>
              <a:t> </a:t>
            </a:r>
            <a:r>
              <a:rPr lang="en-US" baseline="0" dirty="0" err="1"/>
              <a:t>khác</a:t>
            </a:r>
            <a:r>
              <a:rPr lang="en-US" baseline="0" dirty="0"/>
              <a:t>.</a:t>
            </a:r>
          </a:p>
          <a:p>
            <a:r>
              <a:rPr lang="en-US" baseline="0" dirty="0"/>
              <a:t>“</a:t>
            </a:r>
            <a:r>
              <a:rPr lang="en-US" baseline="0" dirty="0" err="1"/>
              <a:t>Chúng</a:t>
            </a:r>
            <a:r>
              <a:rPr lang="en-US" baseline="0" dirty="0"/>
              <a:t> ta </a:t>
            </a:r>
            <a:r>
              <a:rPr lang="en-US" baseline="0" dirty="0" err="1"/>
              <a:t>cùng</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trò</a:t>
            </a:r>
            <a:r>
              <a:rPr lang="en-US" baseline="0" dirty="0"/>
              <a:t> </a:t>
            </a:r>
            <a:r>
              <a:rPr lang="en-US" baseline="0" dirty="0" err="1"/>
              <a:t>chơi</a:t>
            </a:r>
            <a:r>
              <a:rPr lang="en-US" baseline="0" dirty="0"/>
              <a:t> </a:t>
            </a:r>
            <a:r>
              <a:rPr lang="en-US" baseline="0" dirty="0" err="1"/>
              <a:t>thôi</a:t>
            </a:r>
            <a:r>
              <a:rPr lang="en-US" baseline="0" dirty="0"/>
              <a:t> </a:t>
            </a:r>
            <a:r>
              <a:rPr lang="en-US" baseline="0" dirty="0" err="1"/>
              <a:t>nào</a:t>
            </a:r>
            <a:r>
              <a:rPr lang="en-US" baseline="0" dirty="0"/>
              <a:t>”</a:t>
            </a:r>
          </a:p>
          <a:p>
            <a:r>
              <a:rPr lang="en-US" baseline="0" dirty="0" err="1"/>
              <a:t>Hộp</a:t>
            </a:r>
            <a:r>
              <a:rPr lang="en-US" baseline="0" dirty="0"/>
              <a:t> </a:t>
            </a:r>
            <a:r>
              <a:rPr lang="en-US" baseline="0" dirty="0" err="1"/>
              <a:t>quà</a:t>
            </a:r>
            <a:r>
              <a:rPr lang="en-US" baseline="0" dirty="0"/>
              <a:t> </a:t>
            </a:r>
            <a:r>
              <a:rPr lang="en-US" baseline="0" dirty="0" err="1"/>
              <a:t>đầu</a:t>
            </a:r>
            <a:r>
              <a:rPr lang="en-US" baseline="0" dirty="0"/>
              <a:t> </a:t>
            </a:r>
            <a:r>
              <a:rPr lang="en-US" baseline="0" dirty="0" err="1"/>
              <a:t>tiên</a:t>
            </a:r>
            <a:r>
              <a:rPr lang="en-US" baseline="0" dirty="0"/>
              <a:t> </a:t>
            </a:r>
            <a:r>
              <a:rPr lang="en-US" baseline="0" dirty="0" err="1"/>
              <a:t>có</a:t>
            </a:r>
            <a:r>
              <a:rPr lang="en-US" baseline="0" dirty="0"/>
              <a:t> </a:t>
            </a:r>
            <a:r>
              <a:rPr lang="en-US" baseline="0" dirty="0" err="1"/>
              <a:t>câu</a:t>
            </a:r>
            <a:r>
              <a:rPr lang="en-US" baseline="0" dirty="0"/>
              <a:t> </a:t>
            </a:r>
            <a:r>
              <a:rPr lang="en-US" baseline="0" dirty="0" err="1"/>
              <a:t>hỏi</a:t>
            </a:r>
            <a:r>
              <a:rPr lang="en-US" baseline="0" dirty="0"/>
              <a:t> </a:t>
            </a:r>
            <a:r>
              <a:rPr lang="en-US" baseline="0" dirty="0" err="1"/>
              <a:t>như</a:t>
            </a:r>
            <a:r>
              <a:rPr lang="en-US" baseline="0" dirty="0"/>
              <a:t> </a:t>
            </a:r>
            <a:r>
              <a:rPr lang="en-US" baseline="0" dirty="0" err="1"/>
              <a:t>sau</a:t>
            </a:r>
            <a:r>
              <a:rPr lang="en-US" baseline="0" dirty="0"/>
              <a:t>……..</a:t>
            </a:r>
          </a:p>
          <a:p>
            <a:r>
              <a:rPr lang="en-US" dirty="0"/>
              <a:t>*</a:t>
            </a:r>
            <a:r>
              <a:rPr lang="en-US" baseline="0" dirty="0"/>
              <a:t> </a:t>
            </a:r>
            <a:r>
              <a:rPr lang="en-US" baseline="0" dirty="0" err="1"/>
              <a:t>Thông</a:t>
            </a:r>
            <a:r>
              <a:rPr lang="en-US" baseline="0" dirty="0"/>
              <a:t> qua </a:t>
            </a:r>
            <a:r>
              <a:rPr lang="en-US" baseline="0" dirty="0" err="1"/>
              <a:t>trò</a:t>
            </a:r>
            <a:r>
              <a:rPr lang="en-US" baseline="0" dirty="0"/>
              <a:t> </a:t>
            </a:r>
            <a:r>
              <a:rPr lang="en-US" baseline="0" dirty="0" err="1"/>
              <a:t>chơi</a:t>
            </a:r>
            <a:r>
              <a:rPr lang="en-US" baseline="0" dirty="0"/>
              <a:t> </a:t>
            </a:r>
            <a:r>
              <a:rPr lang="en-US" baseline="0" dirty="0" err="1"/>
              <a:t>các</a:t>
            </a:r>
            <a:r>
              <a:rPr lang="en-US" baseline="0" dirty="0"/>
              <a:t> </a:t>
            </a:r>
            <a:r>
              <a:rPr lang="en-US" baseline="0" dirty="0" err="1"/>
              <a:t>em</a:t>
            </a:r>
            <a:r>
              <a:rPr lang="en-US" baseline="0" dirty="0"/>
              <a:t> </a:t>
            </a:r>
            <a:r>
              <a:rPr lang="en-US" baseline="0" dirty="0" err="1"/>
              <a:t>đã</a:t>
            </a:r>
            <a:r>
              <a:rPr lang="en-US" baseline="0" dirty="0"/>
              <a:t> </a:t>
            </a:r>
            <a:r>
              <a:rPr lang="en-US" baseline="0" dirty="0" err="1"/>
              <a:t>được</a:t>
            </a:r>
            <a:r>
              <a:rPr lang="en-US" baseline="0" dirty="0"/>
              <a:t> </a:t>
            </a:r>
            <a:r>
              <a:rPr lang="en-US" baseline="0" dirty="0" err="1"/>
              <a:t>ôn</a:t>
            </a:r>
            <a:r>
              <a:rPr lang="en-US" baseline="0" dirty="0"/>
              <a:t> </a:t>
            </a:r>
            <a:r>
              <a:rPr lang="en-US" baseline="0" dirty="0" err="1"/>
              <a:t>lại</a:t>
            </a:r>
            <a:r>
              <a:rPr lang="en-US" baseline="0" dirty="0"/>
              <a:t> </a:t>
            </a:r>
            <a:r>
              <a:rPr lang="en-US" baseline="0" dirty="0" err="1"/>
              <a:t>kiến</a:t>
            </a:r>
            <a:r>
              <a:rPr lang="en-US" baseline="0" dirty="0"/>
              <a:t> </a:t>
            </a:r>
            <a:r>
              <a:rPr lang="en-US" baseline="0" dirty="0" err="1"/>
              <a:t>thức</a:t>
            </a:r>
            <a:r>
              <a:rPr lang="en-US" baseline="0" dirty="0"/>
              <a:t> </a:t>
            </a:r>
            <a:r>
              <a:rPr lang="en-US" baseline="0" dirty="0" err="1"/>
              <a:t>về</a:t>
            </a:r>
            <a:r>
              <a:rPr lang="en-US" baseline="0" dirty="0"/>
              <a:t> </a:t>
            </a:r>
            <a:r>
              <a:rPr lang="en-US" baseline="0" dirty="0" err="1"/>
              <a:t>số</a:t>
            </a:r>
            <a:r>
              <a:rPr lang="en-US" baseline="0" dirty="0"/>
              <a:t> </a:t>
            </a:r>
            <a:r>
              <a:rPr lang="en-US" baseline="0" dirty="0" err="1"/>
              <a:t>vô</a:t>
            </a:r>
            <a:r>
              <a:rPr lang="en-US" baseline="0" dirty="0"/>
              <a:t> </a:t>
            </a:r>
            <a:r>
              <a:rPr lang="en-US" baseline="0" dirty="0" err="1"/>
              <a:t>tỉ</a:t>
            </a:r>
            <a:r>
              <a:rPr lang="en-US" baseline="0" dirty="0"/>
              <a:t>, </a:t>
            </a:r>
            <a:r>
              <a:rPr lang="en-US" baseline="0" dirty="0" err="1"/>
              <a:t>số</a:t>
            </a:r>
            <a:r>
              <a:rPr lang="en-US" baseline="0" dirty="0"/>
              <a:t> </a:t>
            </a:r>
            <a:r>
              <a:rPr lang="en-US" baseline="0" dirty="0" err="1"/>
              <a:t>thực</a:t>
            </a:r>
            <a:r>
              <a:rPr lang="en-US" baseline="0" dirty="0"/>
              <a:t>. </a:t>
            </a:r>
            <a:r>
              <a:rPr lang="en-US" baseline="0" dirty="0" err="1"/>
              <a:t>Bây</a:t>
            </a:r>
            <a:r>
              <a:rPr lang="en-US" baseline="0" dirty="0"/>
              <a:t> </a:t>
            </a:r>
            <a:r>
              <a:rPr lang="en-US" baseline="0" dirty="0" err="1"/>
              <a:t>giờ</a:t>
            </a:r>
            <a:r>
              <a:rPr lang="en-US" baseline="0" dirty="0"/>
              <a:t> </a:t>
            </a:r>
            <a:r>
              <a:rPr lang="en-US" baseline="0" dirty="0" err="1"/>
              <a:t>sẽ</a:t>
            </a:r>
            <a:r>
              <a:rPr lang="en-US" baseline="0" dirty="0"/>
              <a:t> </a:t>
            </a:r>
            <a:r>
              <a:rPr lang="en-US" baseline="0" dirty="0" err="1"/>
              <a:t>lại</a:t>
            </a:r>
            <a:r>
              <a:rPr lang="en-US" baseline="0" dirty="0"/>
              <a:t> </a:t>
            </a:r>
            <a:r>
              <a:rPr lang="en-US" baseline="0" dirty="0" err="1"/>
              <a:t>đi</a:t>
            </a:r>
            <a:r>
              <a:rPr lang="en-US" baseline="0" dirty="0"/>
              <a:t> </a:t>
            </a:r>
            <a:r>
              <a:rPr lang="en-US" baseline="0" dirty="0" err="1"/>
              <a:t>vậy</a:t>
            </a:r>
            <a:r>
              <a:rPr lang="en-US" baseline="0" dirty="0"/>
              <a:t> </a:t>
            </a:r>
            <a:r>
              <a:rPr lang="en-US" baseline="0" dirty="0" err="1"/>
              <a:t>dụng</a:t>
            </a:r>
            <a:r>
              <a:rPr lang="en-US" baseline="0" dirty="0"/>
              <a:t> </a:t>
            </a:r>
            <a:r>
              <a:rPr lang="en-US" baseline="0" dirty="0" err="1"/>
              <a:t>kiến</a:t>
            </a:r>
            <a:r>
              <a:rPr lang="en-US" baseline="0" dirty="0"/>
              <a:t> </a:t>
            </a:r>
            <a:r>
              <a:rPr lang="en-US" baseline="0" dirty="0" err="1"/>
              <a:t>thức</a:t>
            </a:r>
            <a:r>
              <a:rPr lang="en-US" baseline="0" dirty="0"/>
              <a:t> </a:t>
            </a:r>
            <a:r>
              <a:rPr lang="en-US" baseline="0" dirty="0" err="1"/>
              <a:t>đó</a:t>
            </a:r>
            <a:r>
              <a:rPr lang="en-US" baseline="0" dirty="0"/>
              <a:t> </a:t>
            </a:r>
            <a:r>
              <a:rPr lang="en-US" baseline="0" dirty="0" err="1"/>
              <a:t>vào</a:t>
            </a:r>
            <a:r>
              <a:rPr lang="en-US" baseline="0" dirty="0"/>
              <a:t> </a:t>
            </a:r>
            <a:r>
              <a:rPr lang="en-US" baseline="0" dirty="0" err="1"/>
              <a:t>các</a:t>
            </a:r>
            <a:r>
              <a:rPr lang="en-US" baseline="0" dirty="0"/>
              <a:t> </a:t>
            </a:r>
            <a:r>
              <a:rPr lang="en-US" baseline="0" dirty="0" err="1"/>
              <a:t>dạng</a:t>
            </a:r>
            <a:r>
              <a:rPr lang="en-US" baseline="0" dirty="0"/>
              <a:t> </a:t>
            </a:r>
            <a:r>
              <a:rPr lang="en-US" baseline="0" dirty="0" err="1"/>
              <a:t>bài</a:t>
            </a:r>
            <a:r>
              <a:rPr lang="en-US" baseline="0" dirty="0"/>
              <a:t> </a:t>
            </a:r>
            <a:r>
              <a:rPr lang="en-US" baseline="0" dirty="0" err="1"/>
              <a:t>tập</a:t>
            </a:r>
            <a:r>
              <a:rPr lang="en-US" baseline="0" dirty="0"/>
              <a:t> </a:t>
            </a:r>
            <a:r>
              <a:rPr lang="en-US" baseline="0" dirty="0" err="1"/>
              <a:t>cụ</a:t>
            </a:r>
            <a:r>
              <a:rPr lang="en-US" baseline="0" dirty="0"/>
              <a:t> </a:t>
            </a:r>
            <a:r>
              <a:rPr lang="en-US" baseline="0" dirty="0" err="1"/>
              <a:t>thể</a:t>
            </a:r>
            <a:r>
              <a:rPr lang="en-US" baseline="0" dirty="0"/>
              <a:t> </a:t>
            </a:r>
            <a:r>
              <a:rPr lang="en-US" baseline="0" dirty="0" err="1"/>
              <a:t>trong</a:t>
            </a:r>
            <a:r>
              <a:rPr lang="en-US" baseline="0" dirty="0"/>
              <a:t> </a:t>
            </a:r>
            <a:r>
              <a:rPr lang="en-US" baseline="0" dirty="0" err="1"/>
              <a:t>tiết</a:t>
            </a:r>
            <a:r>
              <a:rPr lang="en-US" baseline="0" dirty="0"/>
              <a:t> </a:t>
            </a:r>
            <a:r>
              <a:rPr lang="en-US" baseline="0" dirty="0" err="1"/>
              <a:t>luyện</a:t>
            </a:r>
            <a:r>
              <a:rPr lang="en-US" baseline="0" dirty="0"/>
              <a:t> </a:t>
            </a:r>
            <a:r>
              <a:rPr lang="en-US" baseline="0" dirty="0" err="1"/>
              <a:t>tập</a:t>
            </a:r>
            <a:r>
              <a:rPr lang="en-US" baseline="0" dirty="0"/>
              <a:t> </a:t>
            </a:r>
            <a:r>
              <a:rPr lang="en-US" baseline="0" dirty="0" err="1"/>
              <a:t>hôm</a:t>
            </a:r>
            <a:r>
              <a:rPr lang="en-US" baseline="0" dirty="0"/>
              <a:t> nay. </a:t>
            </a:r>
            <a:r>
              <a:rPr lang="en-US" baseline="0" dirty="0" err="1"/>
              <a:t>Tiết</a:t>
            </a:r>
            <a:r>
              <a:rPr lang="en-US" baseline="0" dirty="0"/>
              <a:t> 22: </a:t>
            </a:r>
            <a:r>
              <a:rPr lang="en-US" baseline="0" dirty="0" err="1"/>
              <a:t>luyện</a:t>
            </a:r>
            <a:r>
              <a:rPr lang="en-US" baseline="0" dirty="0"/>
              <a:t> </a:t>
            </a:r>
            <a:r>
              <a:rPr lang="en-US" baseline="0" dirty="0" err="1"/>
              <a:t>tập</a:t>
            </a:r>
            <a:r>
              <a:rPr lang="en-US" baseline="0" dirty="0"/>
              <a:t> </a:t>
            </a:r>
            <a:r>
              <a:rPr lang="en-US" baseline="0" dirty="0" err="1"/>
              <a:t>số</a:t>
            </a:r>
            <a:r>
              <a:rPr lang="en-US" baseline="0" dirty="0"/>
              <a:t> </a:t>
            </a:r>
            <a:r>
              <a:rPr lang="en-US" baseline="0" dirty="0" err="1"/>
              <a:t>vô</a:t>
            </a:r>
            <a:r>
              <a:rPr lang="en-US" baseline="0" dirty="0"/>
              <a:t> </a:t>
            </a:r>
            <a:r>
              <a:rPr lang="en-US" baseline="0" dirty="0" err="1"/>
              <a:t>tỉ</a:t>
            </a:r>
            <a:r>
              <a:rPr lang="en-US" baseline="0"/>
              <a:t>, sô</a:t>
            </a:r>
            <a:endParaRPr lang="en-US" dirty="0"/>
          </a:p>
        </p:txBody>
      </p:sp>
      <p:sp>
        <p:nvSpPr>
          <p:cNvPr id="4" name="Slide Number Placeholder 3"/>
          <p:cNvSpPr>
            <a:spLocks noGrp="1"/>
          </p:cNvSpPr>
          <p:nvPr>
            <p:ph type="sldNum" sz="quarter" idx="10"/>
          </p:nvPr>
        </p:nvSpPr>
        <p:spPr/>
        <p:txBody>
          <a:bodyPr/>
          <a:lstStyle/>
          <a:p>
            <a:fld id="{DF5EBA18-41EC-4CE7-B5CD-403897E4A516}" type="slidenum">
              <a:rPr lang="en-US" smtClean="0"/>
              <a:t>2</a:t>
            </a:fld>
            <a:endParaRPr lang="en-US"/>
          </a:p>
        </p:txBody>
      </p:sp>
    </p:spTree>
    <p:extLst>
      <p:ext uri="{BB962C8B-B14F-4D97-AF65-F5344CB8AC3E}">
        <p14:creationId xmlns:p14="http://schemas.microsoft.com/office/powerpoint/2010/main" val="22179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smtClean="0">
                <a:solidFill>
                  <a:srgbClr val="FF0000"/>
                </a:solidFill>
                <a:latin typeface="Times New Roman" pitchFamily="18" charset="0"/>
                <a:cs typeface="Times New Roman" pitchFamily="18" charset="0"/>
              </a:rPr>
              <a:t>Câu 1: </a:t>
            </a:r>
            <a:r>
              <a:rPr lang="en-US" sz="1200" smtClean="0">
                <a:latin typeface="Times New Roman" pitchFamily="18" charset="0"/>
                <a:cs typeface="Times New Roman" pitchFamily="18" charset="0"/>
              </a:rPr>
              <a:t>Trong các </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1200" smtClean="0">
                <a:latin typeface="Times New Roman" pitchFamily="18" charset="0"/>
                <a:cs typeface="Times New Roman" pitchFamily="18" charset="0"/>
              </a:rPr>
              <a:t> sau, </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1200" smtClean="0">
                <a:latin typeface="Times New Roman" pitchFamily="18" charset="0"/>
                <a:cs typeface="Times New Roman" pitchFamily="18" charset="0"/>
              </a:rPr>
              <a:t> nào là </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1200" smtClean="0">
                <a:latin typeface="Times New Roman" pitchFamily="18" charset="0"/>
                <a:cs typeface="Times New Roman" pitchFamily="18" charset="0"/>
              </a:rPr>
              <a:t> bậc nhất một ẩn?</a:t>
            </a:r>
          </a:p>
        </p:txBody>
      </p:sp>
      <p:sp>
        <p:nvSpPr>
          <p:cNvPr id="4" name="Slide Number Placeholder 3"/>
          <p:cNvSpPr>
            <a:spLocks noGrp="1"/>
          </p:cNvSpPr>
          <p:nvPr>
            <p:ph type="sldNum" sz="quarter" idx="10"/>
          </p:nvPr>
        </p:nvSpPr>
        <p:spPr/>
        <p:txBody>
          <a:bodyPr/>
          <a:lstStyle/>
          <a:p>
            <a:fld id="{DF5EBA18-41EC-4CE7-B5CD-403897E4A516}" type="slidenum">
              <a:rPr lang="en-US" smtClean="0"/>
              <a:t>3</a:t>
            </a:fld>
            <a:endParaRPr lang="en-US"/>
          </a:p>
        </p:txBody>
      </p:sp>
    </p:spTree>
    <p:extLst>
      <p:ext uri="{BB962C8B-B14F-4D97-AF65-F5344CB8AC3E}">
        <p14:creationId xmlns:p14="http://schemas.microsoft.com/office/powerpoint/2010/main" val="2839525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a:t>
            </a:r>
            <a:r>
              <a:rPr lang="en-US" dirty="0"/>
              <a:t> </a:t>
            </a:r>
            <a:r>
              <a:rPr lang="en-US" baseline="0" dirty="0" err="1"/>
              <a:t>sẽ</a:t>
            </a:r>
            <a:r>
              <a:rPr lang="en-US" baseline="0" dirty="0"/>
              <a:t> </a:t>
            </a:r>
            <a:r>
              <a:rPr lang="en-US" baseline="0" dirty="0" err="1"/>
              <a:t>lựa</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nào</a:t>
            </a:r>
            <a:r>
              <a:rPr lang="en-US" baseline="0" dirty="0"/>
              <a:t> </a:t>
            </a:r>
            <a:r>
              <a:rPr lang="en-US" baseline="0" dirty="0" err="1"/>
              <a:t>hoàn</a:t>
            </a:r>
            <a:r>
              <a:rPr lang="en-US" baseline="0" dirty="0"/>
              <a:t> </a:t>
            </a:r>
            <a:r>
              <a:rPr lang="en-US" baseline="0" dirty="0" err="1"/>
              <a:t>thiện</a:t>
            </a:r>
            <a:r>
              <a:rPr lang="en-US" baseline="0" dirty="0"/>
              <a:t> </a:t>
            </a:r>
            <a:r>
              <a:rPr lang="en-US" baseline="0" dirty="0" err="1"/>
              <a:t>vào</a:t>
            </a:r>
            <a:r>
              <a:rPr lang="en-US" baseline="0" dirty="0"/>
              <a:t> </a:t>
            </a:r>
            <a:r>
              <a:rPr lang="en-US" baseline="0" dirty="0" err="1"/>
              <a:t>vào</a:t>
            </a:r>
            <a:r>
              <a:rPr lang="en-US" baseline="0" dirty="0"/>
              <a:t> </a:t>
            </a:r>
            <a:r>
              <a:rPr lang="en-US" baseline="0" dirty="0" err="1"/>
              <a:t>phần</a:t>
            </a:r>
            <a:r>
              <a:rPr lang="en-US" baseline="0" dirty="0"/>
              <a:t> </a:t>
            </a:r>
            <a:r>
              <a:rPr lang="en-US" baseline="0" dirty="0" err="1"/>
              <a:t>còn</a:t>
            </a:r>
            <a:r>
              <a:rPr lang="en-US" baseline="0" dirty="0"/>
              <a:t> </a:t>
            </a:r>
            <a:r>
              <a:rPr lang="en-US" baseline="0" dirty="0" err="1"/>
              <a:t>trống</a:t>
            </a:r>
            <a:r>
              <a:rPr lang="en-US" baseline="0" dirty="0"/>
              <a:t>?</a:t>
            </a:r>
            <a:endParaRPr lang="en-US" dirty="0"/>
          </a:p>
        </p:txBody>
      </p:sp>
      <p:sp>
        <p:nvSpPr>
          <p:cNvPr id="4" name="Slide Number Placeholder 3"/>
          <p:cNvSpPr>
            <a:spLocks noGrp="1"/>
          </p:cNvSpPr>
          <p:nvPr>
            <p:ph type="sldNum" sz="quarter" idx="10"/>
          </p:nvPr>
        </p:nvSpPr>
        <p:spPr/>
        <p:txBody>
          <a:bodyPr/>
          <a:lstStyle/>
          <a:p>
            <a:fld id="{DF5EBA18-41EC-4CE7-B5CD-403897E4A516}" type="slidenum">
              <a:rPr lang="en-US" smtClean="0"/>
              <a:t>5</a:t>
            </a:fld>
            <a:endParaRPr lang="en-US"/>
          </a:p>
        </p:txBody>
      </p:sp>
    </p:spTree>
    <p:extLst>
      <p:ext uri="{BB962C8B-B14F-4D97-AF65-F5344CB8AC3E}">
        <p14:creationId xmlns:p14="http://schemas.microsoft.com/office/powerpoint/2010/main" val="98424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Vì</a:t>
            </a:r>
            <a:r>
              <a:rPr lang="en-US" baseline="0" dirty="0"/>
              <a:t> </a:t>
            </a:r>
            <a:r>
              <a:rPr lang="en-US" baseline="0" dirty="0" err="1"/>
              <a:t>sao</a:t>
            </a:r>
            <a:r>
              <a:rPr lang="en-US" baseline="0" dirty="0"/>
              <a:t>  </a:t>
            </a:r>
            <a:r>
              <a:rPr lang="en-US" baseline="0" dirty="0" err="1"/>
              <a:t>Đáp</a:t>
            </a:r>
            <a:r>
              <a:rPr lang="en-US" baseline="0" dirty="0"/>
              <a:t> </a:t>
            </a:r>
            <a:r>
              <a:rPr lang="en-US" baseline="0" dirty="0" err="1"/>
              <a:t>án</a:t>
            </a:r>
            <a:r>
              <a:rPr lang="en-US" baseline="0" dirty="0"/>
              <a:t> C </a:t>
            </a:r>
            <a:r>
              <a:rPr lang="en-US" baseline="0" dirty="0" err="1"/>
              <a:t>là</a:t>
            </a:r>
            <a:r>
              <a:rPr lang="en-US" baseline="0" dirty="0"/>
              <a:t> </a:t>
            </a:r>
            <a:r>
              <a:rPr lang="en-US" baseline="0" dirty="0" err="1"/>
              <a:t>số</a:t>
            </a:r>
            <a:r>
              <a:rPr lang="en-US" baseline="0" dirty="0"/>
              <a:t> </a:t>
            </a:r>
            <a:r>
              <a:rPr lang="en-US" baseline="0" dirty="0" err="1"/>
              <a:t>vô</a:t>
            </a:r>
            <a:r>
              <a:rPr lang="en-US" baseline="0" dirty="0"/>
              <a:t> </a:t>
            </a:r>
            <a:r>
              <a:rPr lang="en-US" baseline="0" dirty="0" err="1"/>
              <a:t>tỉ</a:t>
            </a:r>
            <a:r>
              <a:rPr lang="en-US" baseline="0" dirty="0"/>
              <a:t> ?. </a:t>
            </a:r>
            <a:r>
              <a:rPr lang="en-US" baseline="0" dirty="0" err="1"/>
              <a:t>Là</a:t>
            </a:r>
            <a:r>
              <a:rPr lang="en-US" baseline="0" dirty="0"/>
              <a:t> </a:t>
            </a:r>
            <a:r>
              <a:rPr lang="en-US" baseline="0" dirty="0" err="1"/>
              <a:t>số</a:t>
            </a:r>
            <a:r>
              <a:rPr lang="en-US" baseline="0" dirty="0"/>
              <a:t> </a:t>
            </a:r>
            <a:r>
              <a:rPr lang="en-US" baseline="0" dirty="0" err="1"/>
              <a:t>thập</a:t>
            </a:r>
            <a:r>
              <a:rPr lang="en-US" baseline="0" dirty="0"/>
              <a:t> </a:t>
            </a:r>
            <a:r>
              <a:rPr lang="en-US" baseline="0" dirty="0" err="1"/>
              <a:t>phân</a:t>
            </a:r>
            <a:r>
              <a:rPr lang="en-US" baseline="0" dirty="0"/>
              <a:t> </a:t>
            </a:r>
            <a:r>
              <a:rPr lang="en-US" baseline="0" dirty="0" err="1"/>
              <a:t>vô</a:t>
            </a:r>
            <a:r>
              <a:rPr lang="en-US" baseline="0" dirty="0"/>
              <a:t> </a:t>
            </a:r>
            <a:r>
              <a:rPr lang="en-US" baseline="0" dirty="0" err="1"/>
              <a:t>hạn</a:t>
            </a:r>
            <a:r>
              <a:rPr lang="en-US" baseline="0" dirty="0"/>
              <a:t> </a:t>
            </a:r>
            <a:r>
              <a:rPr lang="en-US" baseline="0" dirty="0" err="1"/>
              <a:t>không</a:t>
            </a:r>
            <a:r>
              <a:rPr lang="en-US" baseline="0" dirty="0"/>
              <a:t> </a:t>
            </a:r>
            <a:r>
              <a:rPr lang="en-US" baseline="0" dirty="0" err="1"/>
              <a:t>tuần</a:t>
            </a:r>
            <a:r>
              <a:rPr lang="en-US" baseline="0" dirty="0"/>
              <a:t> </a:t>
            </a:r>
            <a:r>
              <a:rPr lang="en-US" baseline="0" dirty="0" err="1"/>
              <a:t>hoàn</a:t>
            </a:r>
            <a:r>
              <a:rPr lang="en-US" baseline="0" dirty="0"/>
              <a:t>.</a:t>
            </a:r>
            <a:endParaRPr lang="en-US" dirty="0"/>
          </a:p>
        </p:txBody>
      </p:sp>
      <p:sp>
        <p:nvSpPr>
          <p:cNvPr id="4" name="Slide Number Placeholder 3"/>
          <p:cNvSpPr>
            <a:spLocks noGrp="1"/>
          </p:cNvSpPr>
          <p:nvPr>
            <p:ph type="sldNum" sz="quarter" idx="10"/>
          </p:nvPr>
        </p:nvSpPr>
        <p:spPr/>
        <p:txBody>
          <a:bodyPr/>
          <a:lstStyle/>
          <a:p>
            <a:fld id="{DF5EBA18-41EC-4CE7-B5CD-403897E4A516}" type="slidenum">
              <a:rPr lang="en-US" smtClean="0"/>
              <a:t>6</a:t>
            </a:fld>
            <a:endParaRPr lang="en-US"/>
          </a:p>
        </p:txBody>
      </p:sp>
    </p:spTree>
    <p:extLst>
      <p:ext uri="{BB962C8B-B14F-4D97-AF65-F5344CB8AC3E}">
        <p14:creationId xmlns:p14="http://schemas.microsoft.com/office/powerpoint/2010/main" val="322673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Căn</a:t>
            </a:r>
            <a:r>
              <a:rPr lang="en-US" baseline="0" dirty="0"/>
              <a:t> </a:t>
            </a:r>
            <a:r>
              <a:rPr lang="en-US" baseline="0" dirty="0" err="1"/>
              <a:t>bậc</a:t>
            </a:r>
            <a:r>
              <a:rPr lang="en-US" baseline="0" dirty="0"/>
              <a:t> </a:t>
            </a:r>
            <a:r>
              <a:rPr lang="en-US" baseline="0" dirty="0" err="1"/>
              <a:t>hai</a:t>
            </a:r>
            <a:r>
              <a:rPr lang="en-US" baseline="0" dirty="0"/>
              <a:t> </a:t>
            </a:r>
            <a:r>
              <a:rPr lang="en-US" baseline="0" dirty="0" err="1"/>
              <a:t>của</a:t>
            </a:r>
            <a:r>
              <a:rPr lang="en-US" baseline="0" dirty="0"/>
              <a:t> 9: </a:t>
            </a:r>
            <a:r>
              <a:rPr lang="en-US" baseline="0" dirty="0" err="1"/>
              <a:t>là</a:t>
            </a:r>
            <a:r>
              <a:rPr lang="en-US" baseline="0" dirty="0"/>
              <a:t> 3 </a:t>
            </a:r>
            <a:r>
              <a:rPr lang="en-US" baseline="0" dirty="0" err="1"/>
              <a:t>và</a:t>
            </a:r>
            <a:r>
              <a:rPr lang="en-US" baseline="0" dirty="0"/>
              <a:t> -3</a:t>
            </a:r>
            <a:endParaRPr lang="en-US" dirty="0"/>
          </a:p>
        </p:txBody>
      </p:sp>
      <p:sp>
        <p:nvSpPr>
          <p:cNvPr id="4" name="Slide Number Placeholder 3"/>
          <p:cNvSpPr>
            <a:spLocks noGrp="1"/>
          </p:cNvSpPr>
          <p:nvPr>
            <p:ph type="sldNum" sz="quarter" idx="10"/>
          </p:nvPr>
        </p:nvSpPr>
        <p:spPr/>
        <p:txBody>
          <a:bodyPr/>
          <a:lstStyle/>
          <a:p>
            <a:fld id="{DF5EBA18-41EC-4CE7-B5CD-403897E4A516}" type="slidenum">
              <a:rPr lang="en-US" smtClean="0"/>
              <a:t>7</a:t>
            </a:fld>
            <a:endParaRPr lang="en-US"/>
          </a:p>
        </p:txBody>
      </p:sp>
    </p:spTree>
    <p:extLst>
      <p:ext uri="{BB962C8B-B14F-4D97-AF65-F5344CB8AC3E}">
        <p14:creationId xmlns:p14="http://schemas.microsoft.com/office/powerpoint/2010/main" val="167719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F643A-A0DF-41EE-A3A1-6DE89B275825}" type="slidenum">
              <a:rPr lang="en-US" smtClean="0"/>
              <a:t>8</a:t>
            </a:fld>
            <a:endParaRPr lang="en-US"/>
          </a:p>
        </p:txBody>
      </p:sp>
    </p:spTree>
    <p:extLst>
      <p:ext uri="{BB962C8B-B14F-4D97-AF65-F5344CB8AC3E}">
        <p14:creationId xmlns:p14="http://schemas.microsoft.com/office/powerpoint/2010/main" val="278455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4E5AA-B1DA-41AB-8F8A-AE4CB01ADDFE}"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65993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4E5AA-B1DA-41AB-8F8A-AE4CB01ADDFE}"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247655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4E5AA-B1DA-41AB-8F8A-AE4CB01ADDFE}"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393428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4E5AA-B1DA-41AB-8F8A-AE4CB01ADDFE}"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1565508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74E5AA-B1DA-41AB-8F8A-AE4CB01ADDFE}"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60179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74E5AA-B1DA-41AB-8F8A-AE4CB01ADDFE}"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159416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74E5AA-B1DA-41AB-8F8A-AE4CB01ADDFE}"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420027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74E5AA-B1DA-41AB-8F8A-AE4CB01ADDFE}"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22866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4E5AA-B1DA-41AB-8F8A-AE4CB01ADDFE}"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255906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4E5AA-B1DA-41AB-8F8A-AE4CB01ADDFE}"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367151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4E5AA-B1DA-41AB-8F8A-AE4CB01ADDFE}"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2705150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4E5AA-B1DA-41AB-8F8A-AE4CB01ADDFE}" type="datetimeFigureOut">
              <a:rPr lang="en-US" smtClean="0"/>
              <a:t>5/8/2023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00289-5073-4E25-B4F8-681BEE9095B2}" type="slidenum">
              <a:rPr lang="en-US" smtClean="0"/>
              <a:t>‹#›</a:t>
            </a:fld>
            <a:endParaRPr lang="en-US"/>
          </a:p>
        </p:txBody>
      </p:sp>
    </p:spTree>
    <p:extLst>
      <p:ext uri="{BB962C8B-B14F-4D97-AF65-F5344CB8AC3E}">
        <p14:creationId xmlns:p14="http://schemas.microsoft.com/office/powerpoint/2010/main" val="2439794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slide" Target="slide7.xml"/><Relationship Id="rId3" Type="http://schemas.openxmlformats.org/officeDocument/2006/relationships/slideLayout" Target="../slideLayouts/slideLayout1.xml"/><Relationship Id="rId21" Type="http://schemas.openxmlformats.org/officeDocument/2006/relationships/image" Target="../media/image14.gif"/><Relationship Id="rId7" Type="http://schemas.openxmlformats.org/officeDocument/2006/relationships/image" Target="../media/image4.png"/><Relationship Id="rId12" Type="http://schemas.openxmlformats.org/officeDocument/2006/relationships/slide" Target="slide5.xml"/><Relationship Id="rId17" Type="http://schemas.openxmlformats.org/officeDocument/2006/relationships/image" Target="../media/image11.png"/><Relationship Id="rId2" Type="http://schemas.openxmlformats.org/officeDocument/2006/relationships/audio" Target="../media/media1.m4a"/><Relationship Id="rId16" Type="http://schemas.openxmlformats.org/officeDocument/2006/relationships/image" Target="../media/image10.png"/><Relationship Id="rId20" Type="http://schemas.openxmlformats.org/officeDocument/2006/relationships/image" Target="../media/image13.png"/><Relationship Id="rId1" Type="http://schemas.microsoft.com/office/2007/relationships/media" Target="../media/media1.m4a"/><Relationship Id="rId6" Type="http://schemas.openxmlformats.org/officeDocument/2006/relationships/slide" Target="slide3.xml"/><Relationship Id="rId11" Type="http://schemas.openxmlformats.org/officeDocument/2006/relationships/image" Target="../media/image7.png"/><Relationship Id="rId5" Type="http://schemas.openxmlformats.org/officeDocument/2006/relationships/image" Target="../media/image3.jpeg"/><Relationship Id="rId15" Type="http://schemas.openxmlformats.org/officeDocument/2006/relationships/slide" Target="slide6.xml"/><Relationship Id="rId23" Type="http://schemas.openxmlformats.org/officeDocument/2006/relationships/image" Target="../media/image15.png"/><Relationship Id="rId10" Type="http://schemas.openxmlformats.org/officeDocument/2006/relationships/image" Target="../media/image6.png"/><Relationship Id="rId19" Type="http://schemas.openxmlformats.org/officeDocument/2006/relationships/image" Target="../media/image12.png"/><Relationship Id="rId4" Type="http://schemas.openxmlformats.org/officeDocument/2006/relationships/notesSlide" Target="../notesSlides/notesSlide1.xml"/><Relationship Id="rId9" Type="http://schemas.openxmlformats.org/officeDocument/2006/relationships/slide" Target="slide4.xml"/><Relationship Id="rId14" Type="http://schemas.openxmlformats.org/officeDocument/2006/relationships/image" Target="../media/image9.png"/><Relationship Id="rId22" Type="http://schemas.openxmlformats.org/officeDocument/2006/relationships/slide" Target="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9.gif"/><Relationship Id="rId18" Type="http://schemas.openxmlformats.org/officeDocument/2006/relationships/image" Target="../media/image24.jpeg"/><Relationship Id="rId3" Type="http://schemas.openxmlformats.org/officeDocument/2006/relationships/audio" Target="../media/audio1.wav"/><Relationship Id="rId7" Type="http://schemas.openxmlformats.org/officeDocument/2006/relationships/image" Target="../media/image16.gif"/><Relationship Id="rId12" Type="http://schemas.openxmlformats.org/officeDocument/2006/relationships/image" Target="../media/image18.gif"/><Relationship Id="rId17" Type="http://schemas.openxmlformats.org/officeDocument/2006/relationships/image" Target="../media/image23.gif"/><Relationship Id="rId2" Type="http://schemas.openxmlformats.org/officeDocument/2006/relationships/notesSlide" Target="../notesSlides/notesSlide2.xml"/><Relationship Id="rId16" Type="http://schemas.openxmlformats.org/officeDocument/2006/relationships/image" Target="../media/image22.gif"/><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audio" Target="../media/audio3.wav"/><Relationship Id="rId15" Type="http://schemas.openxmlformats.org/officeDocument/2006/relationships/image" Target="../media/image21.gif"/><Relationship Id="rId10" Type="http://schemas.openxmlformats.org/officeDocument/2006/relationships/image" Target="../media/image17.jpeg"/><Relationship Id="rId19" Type="http://schemas.openxmlformats.org/officeDocument/2006/relationships/image" Target="../media/image25.jpeg"/><Relationship Id="rId4" Type="http://schemas.openxmlformats.org/officeDocument/2006/relationships/audio" Target="../media/audio2.wav"/><Relationship Id="rId9" Type="http://schemas.openxmlformats.org/officeDocument/2006/relationships/image" Target="../media/image5.png"/><Relationship Id="rId14" Type="http://schemas.openxmlformats.org/officeDocument/2006/relationships/image" Target="../media/image20.gif"/><Relationship Id="rId22" Type="http://schemas.openxmlformats.org/officeDocument/2006/relationships/audio"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gif"/><Relationship Id="rId18"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image" Target="../media/image6.png"/><Relationship Id="rId12" Type="http://schemas.openxmlformats.org/officeDocument/2006/relationships/image" Target="../media/image19.gif"/><Relationship Id="rId17" Type="http://schemas.openxmlformats.org/officeDocument/2006/relationships/image" Target="../media/image24.jpeg"/><Relationship Id="rId2" Type="http://schemas.openxmlformats.org/officeDocument/2006/relationships/audio" Target="../media/audio1.wav"/><Relationship Id="rId16"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image" Target="../media/image16.gif"/><Relationship Id="rId11" Type="http://schemas.openxmlformats.org/officeDocument/2006/relationships/image" Target="../media/image18.gif"/><Relationship Id="rId5" Type="http://schemas.openxmlformats.org/officeDocument/2006/relationships/audio" Target="../media/audio5.wav"/><Relationship Id="rId15" Type="http://schemas.openxmlformats.org/officeDocument/2006/relationships/image" Target="../media/image22.gif"/><Relationship Id="rId28" Type="http://schemas.openxmlformats.org/officeDocument/2006/relationships/audio" Target="NULL"/><Relationship Id="rId10" Type="http://schemas.openxmlformats.org/officeDocument/2006/relationships/slide" Target="slide2.xml"/><Relationship Id="rId4" Type="http://schemas.openxmlformats.org/officeDocument/2006/relationships/audio" Target="../media/audio3.wav"/><Relationship Id="rId9" Type="http://schemas.openxmlformats.org/officeDocument/2006/relationships/image" Target="../media/image17.jpeg"/><Relationship Id="rId14" Type="http://schemas.openxmlformats.org/officeDocument/2006/relationships/image" Target="../media/image21.gif"/></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gif"/><Relationship Id="rId18" Type="http://schemas.openxmlformats.org/officeDocument/2006/relationships/image" Target="../media/image24.jpeg"/><Relationship Id="rId3" Type="http://schemas.openxmlformats.org/officeDocument/2006/relationships/audio" Target="../media/audio1.wav"/><Relationship Id="rId7" Type="http://schemas.openxmlformats.org/officeDocument/2006/relationships/image" Target="../media/image16.gif"/><Relationship Id="rId12" Type="http://schemas.openxmlformats.org/officeDocument/2006/relationships/image" Target="../media/image18.gif"/><Relationship Id="rId17" Type="http://schemas.openxmlformats.org/officeDocument/2006/relationships/image" Target="../media/image23.gif"/><Relationship Id="rId2" Type="http://schemas.openxmlformats.org/officeDocument/2006/relationships/notesSlide" Target="../notesSlides/notesSlide3.xml"/><Relationship Id="rId16" Type="http://schemas.openxmlformats.org/officeDocument/2006/relationships/image" Target="../media/image22.gif"/><Relationship Id="rId29" Type="http://schemas.openxmlformats.org/officeDocument/2006/relationships/audio" Target="NUL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slide" Target="slide2.xml"/><Relationship Id="rId5" Type="http://schemas.openxmlformats.org/officeDocument/2006/relationships/audio" Target="../media/audio3.wav"/><Relationship Id="rId15" Type="http://schemas.openxmlformats.org/officeDocument/2006/relationships/image" Target="../media/image21.gif"/><Relationship Id="rId10" Type="http://schemas.openxmlformats.org/officeDocument/2006/relationships/image" Target="../media/image17.jpeg"/><Relationship Id="rId19" Type="http://schemas.openxmlformats.org/officeDocument/2006/relationships/image" Target="../media/image25.jpe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20.gif"/></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gif"/><Relationship Id="rId18" Type="http://schemas.openxmlformats.org/officeDocument/2006/relationships/image" Target="../media/image24.jpeg"/><Relationship Id="rId3" Type="http://schemas.openxmlformats.org/officeDocument/2006/relationships/audio" Target="../media/audio1.wav"/><Relationship Id="rId7" Type="http://schemas.openxmlformats.org/officeDocument/2006/relationships/image" Target="../media/image16.gif"/><Relationship Id="rId12" Type="http://schemas.openxmlformats.org/officeDocument/2006/relationships/image" Target="../media/image18.gif"/><Relationship Id="rId17" Type="http://schemas.openxmlformats.org/officeDocument/2006/relationships/image" Target="../media/image23.gif"/><Relationship Id="rId2" Type="http://schemas.openxmlformats.org/officeDocument/2006/relationships/notesSlide" Target="../notesSlides/notesSlide4.xml"/><Relationship Id="rId16" Type="http://schemas.openxmlformats.org/officeDocument/2006/relationships/image" Target="../media/image22.gif"/><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audio" Target="../media/audio3.wav"/><Relationship Id="rId15" Type="http://schemas.openxmlformats.org/officeDocument/2006/relationships/image" Target="../media/image21.gif"/><Relationship Id="rId10" Type="http://schemas.openxmlformats.org/officeDocument/2006/relationships/image" Target="../media/image17.jpeg"/><Relationship Id="rId19" Type="http://schemas.openxmlformats.org/officeDocument/2006/relationships/image" Target="../media/image25.jpeg"/><Relationship Id="rId31" Type="http://schemas.openxmlformats.org/officeDocument/2006/relationships/audio" Target="NULL"/><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image" Target="../media/image20.gif"/></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gif"/><Relationship Id="rId18" Type="http://schemas.openxmlformats.org/officeDocument/2006/relationships/image" Target="../media/image23.gif"/><Relationship Id="rId26"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16.gif"/><Relationship Id="rId12" Type="http://schemas.openxmlformats.org/officeDocument/2006/relationships/slide" Target="slide2.xml"/><Relationship Id="rId17" Type="http://schemas.openxmlformats.org/officeDocument/2006/relationships/image" Target="../media/image22.gif"/><Relationship Id="rId2" Type="http://schemas.openxmlformats.org/officeDocument/2006/relationships/notesSlide" Target="../notesSlides/notesSlide5.xml"/><Relationship Id="rId16" Type="http://schemas.openxmlformats.org/officeDocument/2006/relationships/image" Target="../media/image21.gif"/><Relationship Id="rId20"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image" Target="../media/image17.jpeg"/><Relationship Id="rId5" Type="http://schemas.openxmlformats.org/officeDocument/2006/relationships/audio" Target="../media/audio5.wav"/><Relationship Id="rId15" Type="http://schemas.openxmlformats.org/officeDocument/2006/relationships/image" Target="../media/image20.gif"/><Relationship Id="rId10" Type="http://schemas.openxmlformats.org/officeDocument/2006/relationships/image" Target="../media/image26.png"/><Relationship Id="rId19" Type="http://schemas.openxmlformats.org/officeDocument/2006/relationships/image" Target="../media/image25.jpeg"/><Relationship Id="rId4" Type="http://schemas.openxmlformats.org/officeDocument/2006/relationships/audio" Target="../media/audio2.wav"/><Relationship Id="rId9" Type="http://schemas.openxmlformats.org/officeDocument/2006/relationships/image" Target="../media/image13.png"/><Relationship Id="rId14" Type="http://schemas.openxmlformats.org/officeDocument/2006/relationships/image" Target="../media/image19.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1524000" y="914400"/>
            <a:ext cx="670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a:latin typeface=".VnArial" pitchFamily="34" charset="0"/>
            </a:endParaRPr>
          </a:p>
        </p:txBody>
      </p:sp>
      <p:sp>
        <p:nvSpPr>
          <p:cNvPr id="40967" name="WordArt 7"/>
          <p:cNvSpPr>
            <a:spLocks noChangeArrowheads="1" noChangeShapeType="1" noTextEdit="1"/>
          </p:cNvSpPr>
          <p:nvPr/>
        </p:nvSpPr>
        <p:spPr bwMode="auto">
          <a:xfrm>
            <a:off x="2133600" y="2857005"/>
            <a:ext cx="4724400" cy="1181100"/>
          </a:xfrm>
          <a:prstGeom prst="rect">
            <a:avLst/>
          </a:prstGeom>
        </p:spPr>
        <p:txBody>
          <a:bodyPr wrap="none" fromWordArt="1">
            <a:prstTxWarp prst="textPlain">
              <a:avLst>
                <a:gd name="adj" fmla="val 50000"/>
              </a:avLst>
            </a:prstTxWarp>
          </a:bodyPr>
          <a:lstStyle/>
          <a:p>
            <a:pPr algn="ctr"/>
            <a:r>
              <a:rPr lang="en-US" sz="3600" b="1" kern="1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TOÁN 8</a:t>
            </a:r>
            <a:endPar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sp>
        <p:nvSpPr>
          <p:cNvPr id="40969" name="Text Box 9"/>
          <p:cNvSpPr txBox="1">
            <a:spLocks noChangeArrowheads="1"/>
          </p:cNvSpPr>
          <p:nvPr/>
        </p:nvSpPr>
        <p:spPr bwMode="auto">
          <a:xfrm>
            <a:off x="2133600" y="5219325"/>
            <a:ext cx="419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0000FF"/>
                </a:solidFill>
              </a:rPr>
              <a:t>GV: </a:t>
            </a:r>
            <a:r>
              <a:rPr lang="en-US" sz="2400" b="1" smtClean="0">
                <a:solidFill>
                  <a:srgbClr val="0000FF"/>
                </a:solidFill>
              </a:rPr>
              <a:t>………………………………..</a:t>
            </a:r>
            <a:endParaRPr lang="en-US" sz="2400" b="1">
              <a:solidFill>
                <a:srgbClr val="0000FF"/>
              </a:solidFill>
            </a:endParaRPr>
          </a:p>
        </p:txBody>
      </p:sp>
      <p:grpSp>
        <p:nvGrpSpPr>
          <p:cNvPr id="40970" name="Group 10"/>
          <p:cNvGrpSpPr>
            <a:grpSpLocks/>
          </p:cNvGrpSpPr>
          <p:nvPr/>
        </p:nvGrpSpPr>
        <p:grpSpPr bwMode="auto">
          <a:xfrm>
            <a:off x="-228600" y="0"/>
            <a:ext cx="9601200" cy="6858000"/>
            <a:chOff x="579" y="542"/>
            <a:chExt cx="10807" cy="15840"/>
          </a:xfrm>
        </p:grpSpPr>
        <p:sp>
          <p:nvSpPr>
            <p:cNvPr id="40971" name="Line 11"/>
            <p:cNvSpPr>
              <a:spLocks noChangeShapeType="1"/>
            </p:cNvSpPr>
            <p:nvPr/>
          </p:nvSpPr>
          <p:spPr bwMode="auto">
            <a:xfrm>
              <a:off x="3658" y="782"/>
              <a:ext cx="7200" cy="0"/>
            </a:xfrm>
            <a:prstGeom prst="line">
              <a:avLst/>
            </a:prstGeom>
            <a:noFill/>
            <a:ln w="57150" cmpd="thickThin">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grpSp>
          <p:nvGrpSpPr>
            <p:cNvPr id="40972" name="Group 12"/>
            <p:cNvGrpSpPr>
              <a:grpSpLocks/>
            </p:cNvGrpSpPr>
            <p:nvPr/>
          </p:nvGrpSpPr>
          <p:grpSpPr bwMode="auto">
            <a:xfrm>
              <a:off x="579" y="542"/>
              <a:ext cx="10807" cy="15840"/>
              <a:chOff x="1161" y="182"/>
              <a:chExt cx="10620" cy="14940"/>
            </a:xfrm>
          </p:grpSpPr>
          <p:grpSp>
            <p:nvGrpSpPr>
              <p:cNvPr id="40973" name="Group 13"/>
              <p:cNvGrpSpPr>
                <a:grpSpLocks/>
              </p:cNvGrpSpPr>
              <p:nvPr/>
            </p:nvGrpSpPr>
            <p:grpSpPr bwMode="auto">
              <a:xfrm>
                <a:off x="1161" y="182"/>
                <a:ext cx="10620" cy="14940"/>
                <a:chOff x="1985" y="2248"/>
                <a:chExt cx="8796" cy="11723"/>
              </a:xfrm>
            </p:grpSpPr>
            <p:graphicFrame>
              <p:nvGraphicFramePr>
                <p:cNvPr id="40974" name="Object 14"/>
                <p:cNvGraphicFramePr>
                  <a:graphicFrameLocks noChangeAspect="1"/>
                </p:cNvGraphicFramePr>
                <p:nvPr/>
              </p:nvGraphicFramePr>
              <p:xfrm>
                <a:off x="1985" y="2248"/>
                <a:ext cx="3055" cy="3044"/>
              </p:xfrm>
              <a:graphic>
                <a:graphicData uri="http://schemas.openxmlformats.org/presentationml/2006/ole">
                  <mc:AlternateContent xmlns:mc="http://schemas.openxmlformats.org/markup-compatibility/2006">
                    <mc:Choice xmlns:v="urn:schemas-microsoft-com:vml" Requires="v">
                      <p:oleObj spid="_x0000_s4122" r:id="rId3" imgW="1278360" imgH="1274040" progId="">
                        <p:embed/>
                      </p:oleObj>
                    </mc:Choice>
                    <mc:Fallback>
                      <p:oleObj r:id="rId3" imgW="1278360" imgH="1274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5" y="2248"/>
                              <a:ext cx="3055" cy="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5" name="Object 15"/>
                <p:cNvGraphicFramePr>
                  <a:graphicFrameLocks noChangeAspect="1"/>
                </p:cNvGraphicFramePr>
                <p:nvPr/>
              </p:nvGraphicFramePr>
              <p:xfrm>
                <a:off x="7632" y="11087"/>
                <a:ext cx="3149" cy="2884"/>
              </p:xfrm>
              <a:graphic>
                <a:graphicData uri="http://schemas.openxmlformats.org/presentationml/2006/ole">
                  <mc:AlternateContent xmlns:mc="http://schemas.openxmlformats.org/markup-compatibility/2006">
                    <mc:Choice xmlns:v="urn:schemas-microsoft-com:vml" Requires="v">
                      <p:oleObj spid="_x0000_s4123" r:id="rId5" imgW="1999440" imgH="1831320" progId="">
                        <p:embed/>
                      </p:oleObj>
                    </mc:Choice>
                    <mc:Fallback>
                      <p:oleObj r:id="rId5" imgW="1999440" imgH="18313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2" y="11087"/>
                              <a:ext cx="3149" cy="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6" name="Line 16"/>
                <p:cNvSpPr>
                  <a:spLocks noChangeShapeType="1"/>
                </p:cNvSpPr>
                <p:nvPr/>
              </p:nvSpPr>
              <p:spPr bwMode="auto">
                <a:xfrm>
                  <a:off x="2448" y="5289"/>
                  <a:ext cx="0" cy="8352"/>
                </a:xfrm>
                <a:prstGeom prst="line">
                  <a:avLst/>
                </a:prstGeom>
                <a:noFill/>
                <a:ln w="57150" cmpd="thinThick">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sp>
              <p:nvSpPr>
                <p:cNvPr id="40977" name="Line 17"/>
                <p:cNvSpPr>
                  <a:spLocks noChangeShapeType="1"/>
                </p:cNvSpPr>
                <p:nvPr/>
              </p:nvSpPr>
              <p:spPr bwMode="auto">
                <a:xfrm>
                  <a:off x="2448" y="13626"/>
                  <a:ext cx="5184" cy="0"/>
                </a:xfrm>
                <a:prstGeom prst="line">
                  <a:avLst/>
                </a:prstGeom>
                <a:noFill/>
                <a:ln w="57150" cmpd="thinThick">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grpSp>
          <p:sp>
            <p:nvSpPr>
              <p:cNvPr id="40978" name="Line 18"/>
              <p:cNvSpPr>
                <a:spLocks noChangeShapeType="1"/>
              </p:cNvSpPr>
              <p:nvPr/>
            </p:nvSpPr>
            <p:spPr bwMode="auto">
              <a:xfrm>
                <a:off x="11241" y="362"/>
                <a:ext cx="0" cy="11160"/>
              </a:xfrm>
              <a:prstGeom prst="line">
                <a:avLst/>
              </a:prstGeom>
              <a:noFill/>
              <a:ln w="57150" cmpd="thickThin">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grpSp>
      </p:grpSp>
      <p:sp>
        <p:nvSpPr>
          <p:cNvPr id="2" name="TextBox 1"/>
          <p:cNvSpPr txBox="1"/>
          <p:nvPr/>
        </p:nvSpPr>
        <p:spPr>
          <a:xfrm>
            <a:off x="1562100" y="927979"/>
            <a:ext cx="6629400" cy="830997"/>
          </a:xfrm>
          <a:prstGeom prst="rect">
            <a:avLst/>
          </a:prstGeom>
          <a:noFill/>
        </p:spPr>
        <p:txBody>
          <a:bodyPr wrap="square" rtlCol="0">
            <a:spAutoFit/>
          </a:bodyPr>
          <a:lstStyle/>
          <a:p>
            <a:pPr algn="ctr"/>
            <a:r>
              <a:rPr lang="en-US" sz="2400" b="1" smtClean="0">
                <a:solidFill>
                  <a:srgbClr val="FF0000"/>
                </a:solidFill>
                <a:latin typeface="Times New Roman" pitchFamily="18" charset="0"/>
                <a:cs typeface="Times New Roman" pitchFamily="18" charset="0"/>
              </a:rPr>
              <a:t>PHÒNG GIÁO DỤC VÀ ĐÀO TẠO </a:t>
            </a:r>
            <a:r>
              <a:rPr lang="en-US" sz="2400" b="1" smtClean="0">
                <a:solidFill>
                  <a:srgbClr val="FF0000"/>
                </a:solidFill>
                <a:latin typeface="Times New Roman" pitchFamily="18" charset="0"/>
                <a:cs typeface="Times New Roman" pitchFamily="18" charset="0"/>
              </a:rPr>
              <a:t>……</a:t>
            </a:r>
            <a:endParaRPr lang="en-US" sz="2400" b="1" smtClean="0">
              <a:solidFill>
                <a:srgbClr val="FF0000"/>
              </a:solidFill>
              <a:latin typeface="Times New Roman" pitchFamily="18" charset="0"/>
              <a:cs typeface="Times New Roman" pitchFamily="18" charset="0"/>
            </a:endParaRPr>
          </a:p>
          <a:p>
            <a:pPr algn="ctr"/>
            <a:r>
              <a:rPr lang="en-US" sz="2400" b="1" smtClean="0">
                <a:solidFill>
                  <a:srgbClr val="FF0000"/>
                </a:solidFill>
                <a:latin typeface="Times New Roman" pitchFamily="18" charset="0"/>
                <a:cs typeface="Times New Roman" pitchFamily="18" charset="0"/>
              </a:rPr>
              <a:t>TRƯỜNG THCS </a:t>
            </a:r>
            <a:r>
              <a:rPr lang="en-US" sz="2400" b="1" smtClean="0">
                <a:solidFill>
                  <a:srgbClr val="FF0000"/>
                </a:solidFill>
                <a:latin typeface="Times New Roman" pitchFamily="18" charset="0"/>
                <a:cs typeface="Times New Roman" pitchFamily="18" charset="0"/>
              </a:rPr>
              <a:t>……….</a:t>
            </a:r>
            <a:endParaRPr lang="en-US"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487219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box(in)">
                                      <p:cBhvr>
                                        <p:cTn id="7" dur="500"/>
                                        <p:tgtEl>
                                          <p:spTgt spid="40967"/>
                                        </p:tgtEl>
                                      </p:cBhvr>
                                    </p:animEffect>
                                  </p:childTnLst>
                                </p:cTn>
                              </p:par>
                              <p:par>
                                <p:cTn id="8" presetID="4" presetClass="entr" presetSubtype="16" fill="hold" nodeType="withEffect">
                                  <p:stCondLst>
                                    <p:cond delay="0"/>
                                  </p:stCondLst>
                                  <p:childTnLst>
                                    <p:set>
                                      <p:cBhvr>
                                        <p:cTn id="9" dur="1" fill="hold">
                                          <p:stCondLst>
                                            <p:cond delay="0"/>
                                          </p:stCondLst>
                                        </p:cTn>
                                        <p:tgtEl>
                                          <p:spTgt spid="40969">
                                            <p:txEl>
                                              <p:pRg st="0" end="0"/>
                                            </p:txEl>
                                          </p:spTgt>
                                        </p:tgtEl>
                                        <p:attrNameLst>
                                          <p:attrName>style.visibility</p:attrName>
                                        </p:attrNameLst>
                                      </p:cBhvr>
                                      <p:to>
                                        <p:strVal val="visible"/>
                                      </p:to>
                                    </p:set>
                                    <p:animEffect transition="in" filter="box(in)">
                                      <p:cBhvr>
                                        <p:cTn id="10"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0"/>
            <a:ext cx="4267200" cy="584775"/>
          </a:xfrm>
          <a:prstGeom prst="rect">
            <a:avLst/>
          </a:prstGeom>
          <a:noFill/>
        </p:spPr>
        <p:txBody>
          <a:bodyPr wrap="square" rtlCol="0">
            <a:spAutoFit/>
          </a:bodyPr>
          <a:lstStyle/>
          <a:p>
            <a:r>
              <a:rPr lang="en-US" sz="3200">
                <a:latin typeface="Times New Roman" pitchFamily="18" charset="0"/>
                <a:cs typeface="Times New Roman" pitchFamily="18" charset="0"/>
              </a:rPr>
              <a:t>x</a:t>
            </a:r>
            <a:r>
              <a:rPr lang="en-US" sz="3200" smtClean="0">
                <a:latin typeface="Times New Roman" pitchFamily="18" charset="0"/>
                <a:cs typeface="Times New Roman" pitchFamily="18" charset="0"/>
              </a:rPr>
              <a:t>(x + 1) = x(x + 2)</a:t>
            </a:r>
            <a:endParaRPr lang="en-US" sz="3200">
              <a:latin typeface="Times New Roman" pitchFamily="18" charset="0"/>
              <a:cs typeface="Times New Roman" pitchFamily="18" charset="0"/>
            </a:endParaRPr>
          </a:p>
        </p:txBody>
      </p:sp>
      <p:sp>
        <p:nvSpPr>
          <p:cNvPr id="3" name="TextBox 2"/>
          <p:cNvSpPr txBox="1"/>
          <p:nvPr/>
        </p:nvSpPr>
        <p:spPr>
          <a:xfrm>
            <a:off x="1066800" y="2362200"/>
            <a:ext cx="4267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x</a:t>
            </a:r>
            <a:r>
              <a:rPr lang="en-US" sz="3200" baseline="30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x  = x</a:t>
            </a:r>
            <a:r>
              <a:rPr lang="en-US" sz="3200" baseline="30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+ 2x</a:t>
            </a:r>
            <a:endParaRPr lang="en-US" sz="3200">
              <a:latin typeface="Times New Roman" pitchFamily="18" charset="0"/>
              <a:cs typeface="Times New Roman" pitchFamily="18" charset="0"/>
            </a:endParaRPr>
          </a:p>
        </p:txBody>
      </p:sp>
      <p:sp>
        <p:nvSpPr>
          <p:cNvPr id="4" name="TextBox 3"/>
          <p:cNvSpPr txBox="1"/>
          <p:nvPr/>
        </p:nvSpPr>
        <p:spPr>
          <a:xfrm>
            <a:off x="1066800" y="3099375"/>
            <a:ext cx="4267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x</a:t>
            </a:r>
            <a:r>
              <a:rPr lang="en-US" sz="3200" baseline="30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x  - x</a:t>
            </a:r>
            <a:r>
              <a:rPr lang="en-US" sz="3200" baseline="30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- 2x = 0</a:t>
            </a:r>
            <a:endParaRPr lang="en-US" sz="3200">
              <a:latin typeface="Times New Roman" pitchFamily="18" charset="0"/>
              <a:cs typeface="Times New Roman" pitchFamily="18" charset="0"/>
            </a:endParaRPr>
          </a:p>
        </p:txBody>
      </p:sp>
      <p:sp>
        <p:nvSpPr>
          <p:cNvPr id="5" name="TextBox 4"/>
          <p:cNvSpPr txBox="1"/>
          <p:nvPr/>
        </p:nvSpPr>
        <p:spPr>
          <a:xfrm>
            <a:off x="1066800" y="3834825"/>
            <a:ext cx="4267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                    - x = 0</a:t>
            </a:r>
            <a:endParaRPr lang="en-US" sz="3200">
              <a:latin typeface="Times New Roman" pitchFamily="18" charset="0"/>
              <a:cs typeface="Times New Roman" pitchFamily="18" charset="0"/>
            </a:endParaRPr>
          </a:p>
        </p:txBody>
      </p:sp>
      <p:sp>
        <p:nvSpPr>
          <p:cNvPr id="6" name="TextBox 5"/>
          <p:cNvSpPr txBox="1"/>
          <p:nvPr/>
        </p:nvSpPr>
        <p:spPr>
          <a:xfrm>
            <a:off x="1087582" y="4461164"/>
            <a:ext cx="4267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                      x = 0  </a:t>
            </a:r>
            <a:endParaRPr lang="en-US" sz="3200">
              <a:latin typeface="Times New Roman" pitchFamily="18" charset="0"/>
              <a:cs typeface="Times New Roman" pitchFamily="18" charset="0"/>
            </a:endParaRPr>
          </a:p>
        </p:txBody>
      </p:sp>
      <p:sp>
        <p:nvSpPr>
          <p:cNvPr id="7" name="TextBox 6"/>
          <p:cNvSpPr txBox="1"/>
          <p:nvPr/>
        </p:nvSpPr>
        <p:spPr>
          <a:xfrm>
            <a:off x="838200" y="5054025"/>
            <a:ext cx="64008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 Vậy phương trình có nghiệm x = 0  </a:t>
            </a:r>
            <a:endParaRPr lang="en-US" sz="3200">
              <a:latin typeface="Times New Roman" pitchFamily="18" charset="0"/>
              <a:cs typeface="Times New Roman" pitchFamily="18" charset="0"/>
            </a:endParaRPr>
          </a:p>
        </p:txBody>
      </p:sp>
      <p:sp>
        <p:nvSpPr>
          <p:cNvPr id="8" name="TextBox 7"/>
          <p:cNvSpPr txBox="1"/>
          <p:nvPr/>
        </p:nvSpPr>
        <p:spPr>
          <a:xfrm>
            <a:off x="810491" y="557435"/>
            <a:ext cx="22098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Bài 7.13</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969818" y="2209800"/>
                <a:ext cx="6324600" cy="43967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a:latin typeface="Cambria Math"/>
                            </a:rPr>
                          </m:ctrlPr>
                        </m:fPr>
                        <m:num>
                          <m:r>
                            <a:rPr lang="en-US" sz="3200" i="1">
                              <a:latin typeface="Cambria Math"/>
                            </a:rPr>
                            <m:t>1</m:t>
                          </m:r>
                        </m:num>
                        <m:den>
                          <m:r>
                            <a:rPr lang="en-US" sz="3200" i="1">
                              <a:latin typeface="Cambria Math"/>
                            </a:rPr>
                            <m:t>3</m:t>
                          </m:r>
                        </m:den>
                      </m:f>
                      <m:d>
                        <m:dPr>
                          <m:ctrlPr>
                            <a:rPr lang="en-US" sz="3200" i="1">
                              <a:latin typeface="Cambria Math"/>
                            </a:rPr>
                          </m:ctrlPr>
                        </m:dPr>
                        <m:e>
                          <m:r>
                            <a:rPr lang="en-US" sz="3200" i="1">
                              <a:latin typeface="Cambria Math"/>
                            </a:rPr>
                            <m:t>𝑥</m:t>
                          </m:r>
                          <m:r>
                            <a:rPr lang="en-US" sz="3200" i="1">
                              <a:latin typeface="Cambria Math"/>
                            </a:rPr>
                            <m:t>−2</m:t>
                          </m:r>
                        </m:e>
                      </m:d>
                      <m:r>
                        <a:rPr lang="en-US" sz="3200" i="1">
                          <a:latin typeface="Cambria Math"/>
                        </a:rPr>
                        <m:t>−</m:t>
                      </m:r>
                      <m:f>
                        <m:fPr>
                          <m:ctrlPr>
                            <a:rPr lang="en-US" sz="3200" i="1">
                              <a:latin typeface="Cambria Math"/>
                            </a:rPr>
                          </m:ctrlPr>
                        </m:fPr>
                        <m:num>
                          <m:r>
                            <a:rPr lang="en-US" sz="3200" i="1">
                              <a:latin typeface="Cambria Math"/>
                            </a:rPr>
                            <m:t>𝑥</m:t>
                          </m:r>
                          <m:r>
                            <a:rPr lang="en-US" sz="3200" i="1">
                              <a:latin typeface="Cambria Math"/>
                            </a:rPr>
                            <m:t>−1</m:t>
                          </m:r>
                        </m:num>
                        <m:den>
                          <m:r>
                            <a:rPr lang="en-US" sz="3200" i="1">
                              <a:latin typeface="Cambria Math"/>
                            </a:rPr>
                            <m:t>2</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5</m:t>
                          </m:r>
                        </m:den>
                      </m:f>
                      <m:d>
                        <m:dPr>
                          <m:ctrlPr>
                            <a:rPr lang="en-US" sz="3200" i="1">
                              <a:latin typeface="Cambria Math"/>
                            </a:rPr>
                          </m:ctrlPr>
                        </m:dPr>
                        <m:e>
                          <m:r>
                            <a:rPr lang="en-US" sz="3200" i="1">
                              <a:latin typeface="Cambria Math"/>
                            </a:rPr>
                            <m:t>1−</m:t>
                          </m:r>
                          <m:r>
                            <a:rPr lang="en-US" sz="3200" i="1">
                              <a:latin typeface="Cambria Math"/>
                            </a:rPr>
                            <m:t>𝑥</m:t>
                          </m:r>
                        </m:e>
                      </m:d>
                    </m:oMath>
                  </m:oMathPara>
                </a14:m>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a:t>
                </a:r>
                <a14:m>
                  <m:oMath xmlns:m="http://schemas.openxmlformats.org/officeDocument/2006/math">
                    <m:f>
                      <m:fPr>
                        <m:ctrlPr>
                          <a:rPr lang="en-US" sz="4000" i="1">
                            <a:latin typeface="Cambria Math"/>
                          </a:rPr>
                        </m:ctrlPr>
                      </m:fPr>
                      <m:num>
                        <m:r>
                          <a:rPr lang="en-US" sz="4000" i="1">
                            <a:latin typeface="Cambria Math"/>
                          </a:rPr>
                          <m:t>10</m:t>
                        </m:r>
                        <m:d>
                          <m:dPr>
                            <m:ctrlPr>
                              <a:rPr lang="en-US" sz="4000" i="1">
                                <a:latin typeface="Cambria Math"/>
                              </a:rPr>
                            </m:ctrlPr>
                          </m:dPr>
                          <m:e>
                            <m:r>
                              <a:rPr lang="en-US" sz="4000" i="1">
                                <a:latin typeface="Cambria Math"/>
                              </a:rPr>
                              <m:t>𝑥</m:t>
                            </m:r>
                            <m:r>
                              <a:rPr lang="en-US" sz="4000" i="1">
                                <a:latin typeface="Cambria Math"/>
                              </a:rPr>
                              <m:t>−2</m:t>
                            </m:r>
                          </m:e>
                        </m:d>
                        <m:r>
                          <a:rPr lang="en-US" sz="4000" i="1">
                            <a:latin typeface="Cambria Math"/>
                          </a:rPr>
                          <m:t>−15(</m:t>
                        </m:r>
                        <m:r>
                          <a:rPr lang="en-US" sz="4000" i="1">
                            <a:latin typeface="Cambria Math"/>
                          </a:rPr>
                          <m:t>𝑥</m:t>
                        </m:r>
                        <m:r>
                          <a:rPr lang="en-US" sz="4000" i="1">
                            <a:latin typeface="Cambria Math"/>
                          </a:rPr>
                          <m:t>−1)</m:t>
                        </m:r>
                      </m:num>
                      <m:den>
                        <m:r>
                          <a:rPr lang="en-US" sz="4000" i="1">
                            <a:latin typeface="Cambria Math"/>
                          </a:rPr>
                          <m:t>30</m:t>
                        </m:r>
                      </m:den>
                    </m:f>
                    <m:r>
                      <a:rPr lang="en-US" sz="4000" i="1">
                        <a:latin typeface="Cambria Math"/>
                      </a:rPr>
                      <m:t>=</m:t>
                    </m:r>
                    <m:f>
                      <m:fPr>
                        <m:ctrlPr>
                          <a:rPr lang="en-US" sz="4000" i="1">
                            <a:latin typeface="Cambria Math"/>
                          </a:rPr>
                        </m:ctrlPr>
                      </m:fPr>
                      <m:num>
                        <m:r>
                          <a:rPr lang="en-US" sz="4000" i="1">
                            <a:latin typeface="Cambria Math"/>
                          </a:rPr>
                          <m:t>6(1−</m:t>
                        </m:r>
                        <m:r>
                          <a:rPr lang="en-US" sz="4000" i="1">
                            <a:latin typeface="Cambria Math"/>
                          </a:rPr>
                          <m:t>𝑥</m:t>
                        </m:r>
                        <m:r>
                          <a:rPr lang="en-US" sz="4000" i="1">
                            <a:latin typeface="Cambria Math"/>
                          </a:rPr>
                          <m:t>)</m:t>
                        </m:r>
                      </m:num>
                      <m:den>
                        <m:r>
                          <a:rPr lang="en-US" sz="4000" i="1">
                            <a:latin typeface="Cambria Math"/>
                          </a:rPr>
                          <m:t>30</m:t>
                        </m:r>
                      </m:den>
                    </m:f>
                  </m:oMath>
                </a14:m>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10(x – 2) – 15(x – 1) = 6(1 – x)</a:t>
                </a:r>
              </a:p>
              <a:p>
                <a:r>
                  <a:rPr lang="en-US" sz="3200">
                    <a:latin typeface="Times New Roman" pitchFamily="18" charset="0"/>
                    <a:cs typeface="Times New Roman" pitchFamily="18" charset="0"/>
                  </a:rPr>
                  <a:t> 10x – 20 – 15x + 15  = 6 – 6x</a:t>
                </a:r>
              </a:p>
              <a:p>
                <a:r>
                  <a:rPr lang="en-US" sz="3200">
                    <a:latin typeface="Times New Roman" pitchFamily="18" charset="0"/>
                    <a:cs typeface="Times New Roman" pitchFamily="18" charset="0"/>
                  </a:rPr>
                  <a:t> 10x – 15x + 6x          = 6 + 20 – 15 </a:t>
                </a:r>
              </a:p>
              <a:p>
                <a:r>
                  <a:rPr lang="en-US" sz="3200">
                    <a:latin typeface="Times New Roman" pitchFamily="18" charset="0"/>
                    <a:cs typeface="Times New Roman" pitchFamily="18" charset="0"/>
                  </a:rPr>
                  <a:t>  x                             </a:t>
                </a:r>
                <a:r>
                  <a:rPr lang="en-US" sz="3200" smtClean="0">
                    <a:latin typeface="Times New Roman" pitchFamily="18" charset="0"/>
                    <a:cs typeface="Times New Roman" pitchFamily="18" charset="0"/>
                  </a:rPr>
                  <a:t>  = 11</a:t>
                </a:r>
              </a:p>
              <a:p>
                <a:r>
                  <a:rPr lang="en-US" sz="3200">
                    <a:latin typeface="Times New Roman" pitchFamily="18" charset="0"/>
                    <a:cs typeface="Times New Roman" pitchFamily="18" charset="0"/>
                  </a:rPr>
                  <a:t>Vậy PT đã cho có nghiệm: x = 11</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69818" y="2209800"/>
                <a:ext cx="6324600" cy="4396716"/>
              </a:xfrm>
              <a:prstGeom prst="rect">
                <a:avLst/>
              </a:prstGeom>
              <a:blipFill rotWithShape="1">
                <a:blip r:embed="rId2"/>
                <a:stretch>
                  <a:fillRect l="-2408" b="-34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81000" y="304800"/>
                <a:ext cx="6629400" cy="1283236"/>
              </a:xfrm>
              <a:prstGeom prst="rect">
                <a:avLst/>
              </a:prstGeom>
            </p:spPr>
            <p:txBody>
              <a:bodyPr wrap="square">
                <a:spAutoFit/>
              </a:bodyPr>
              <a:lstStyle/>
              <a:p>
                <a:r>
                  <a:rPr lang="en-US" sz="3200" b="1">
                    <a:latin typeface="Times New Roman" pitchFamily="18" charset="0"/>
                    <a:cs typeface="Times New Roman" pitchFamily="18" charset="0"/>
                  </a:rPr>
                  <a:t>Ví dụ 1: </a:t>
                </a:r>
                <a:r>
                  <a:rPr lang="en-US" sz="3200">
                    <a:latin typeface="Times New Roman" pitchFamily="18" charset="0"/>
                    <a:cs typeface="Times New Roman" pitchFamily="18" charset="0"/>
                  </a:rPr>
                  <a:t>Giải PT: </a:t>
                </a:r>
              </a:p>
              <a:p>
                <a:r>
                  <a:rPr lang="en-US" sz="3200">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i="1">
                            <a:latin typeface="Cambria Math"/>
                          </a:rPr>
                          <m:t>1</m:t>
                        </m:r>
                      </m:num>
                      <m:den>
                        <m:r>
                          <a:rPr lang="en-US" sz="3200" i="1">
                            <a:latin typeface="Cambria Math"/>
                          </a:rPr>
                          <m:t>3</m:t>
                        </m:r>
                      </m:den>
                    </m:f>
                    <m:d>
                      <m:dPr>
                        <m:ctrlPr>
                          <a:rPr lang="en-US" sz="3200" i="1">
                            <a:latin typeface="Cambria Math"/>
                          </a:rPr>
                        </m:ctrlPr>
                      </m:dPr>
                      <m:e>
                        <m:r>
                          <a:rPr lang="en-US" sz="3200" i="1">
                            <a:latin typeface="Cambria Math"/>
                          </a:rPr>
                          <m:t>𝑥</m:t>
                        </m:r>
                        <m:r>
                          <a:rPr lang="en-US" sz="3200" i="1">
                            <a:latin typeface="Cambria Math"/>
                          </a:rPr>
                          <m:t>−2</m:t>
                        </m:r>
                      </m:e>
                    </m:d>
                    <m:r>
                      <a:rPr lang="en-US" sz="3200" i="1">
                        <a:latin typeface="Cambria Math"/>
                      </a:rPr>
                      <m:t>−</m:t>
                    </m:r>
                    <m:f>
                      <m:fPr>
                        <m:ctrlPr>
                          <a:rPr lang="en-US" sz="3200" i="1">
                            <a:latin typeface="Cambria Math"/>
                          </a:rPr>
                        </m:ctrlPr>
                      </m:fPr>
                      <m:num>
                        <m:r>
                          <a:rPr lang="en-US" sz="3200" i="1">
                            <a:latin typeface="Cambria Math"/>
                          </a:rPr>
                          <m:t>𝑥</m:t>
                        </m:r>
                        <m:r>
                          <a:rPr lang="en-US" sz="3200" i="1">
                            <a:latin typeface="Cambria Math"/>
                          </a:rPr>
                          <m:t>−1</m:t>
                        </m:r>
                      </m:num>
                      <m:den>
                        <m:r>
                          <a:rPr lang="en-US" sz="3200" i="1">
                            <a:latin typeface="Cambria Math"/>
                          </a:rPr>
                          <m:t>2</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5</m:t>
                        </m:r>
                      </m:den>
                    </m:f>
                    <m:d>
                      <m:dPr>
                        <m:ctrlPr>
                          <a:rPr lang="en-US" sz="3200" i="1">
                            <a:latin typeface="Cambria Math"/>
                          </a:rPr>
                        </m:ctrlPr>
                      </m:dPr>
                      <m:e>
                        <m:r>
                          <a:rPr lang="en-US" sz="3200" i="1">
                            <a:latin typeface="Cambria Math"/>
                          </a:rPr>
                          <m:t>1−</m:t>
                        </m:r>
                        <m:r>
                          <a:rPr lang="en-US" sz="3200" i="1">
                            <a:latin typeface="Cambria Math"/>
                          </a:rPr>
                          <m:t>𝑥</m:t>
                        </m:r>
                      </m:e>
                    </m:d>
                  </m:oMath>
                </a14:m>
                <a:endParaRPr lang="en-US" sz="3200"/>
              </a:p>
            </p:txBody>
          </p:sp>
        </mc:Choice>
        <mc:Fallback xmlns="">
          <p:sp>
            <p:nvSpPr>
              <p:cNvPr id="4" name="Rectangle 3"/>
              <p:cNvSpPr>
                <a:spLocks noRot="1" noChangeAspect="1" noMove="1" noResize="1" noEditPoints="1" noAdjustHandles="1" noChangeArrowheads="1" noChangeShapeType="1" noTextEdit="1"/>
              </p:cNvSpPr>
              <p:nvPr/>
            </p:nvSpPr>
            <p:spPr>
              <a:xfrm>
                <a:off x="381000" y="304800"/>
                <a:ext cx="6629400" cy="1283236"/>
              </a:xfrm>
              <a:prstGeom prst="rect">
                <a:avLst/>
              </a:prstGeom>
              <a:blipFill rotWithShape="1">
                <a:blip r:embed="rId3"/>
                <a:stretch>
                  <a:fillRect l="-2392" t="-6635" b="-6635"/>
                </a:stretch>
              </a:blipFill>
            </p:spPr>
            <p:txBody>
              <a:bodyPr/>
              <a:lstStyle/>
              <a:p>
                <a:r>
                  <a:rPr lang="en-US">
                    <a:noFill/>
                  </a:rPr>
                  <a:t> </a:t>
                </a:r>
              </a:p>
            </p:txBody>
          </p:sp>
        </mc:Fallback>
      </mc:AlternateContent>
      <p:sp>
        <p:nvSpPr>
          <p:cNvPr id="6" name="TextBox 5"/>
          <p:cNvSpPr txBox="1"/>
          <p:nvPr/>
        </p:nvSpPr>
        <p:spPr>
          <a:xfrm>
            <a:off x="457200" y="1752600"/>
            <a:ext cx="1447800"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GIẢI:</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5846618" y="76200"/>
            <a:ext cx="3200400" cy="1200329"/>
          </a:xfrm>
          <a:prstGeom prst="rect">
            <a:avLst/>
          </a:prstGeom>
          <a:noFill/>
        </p:spPr>
        <p:txBody>
          <a:bodyPr wrap="square" rtlCol="0">
            <a:spAutoFit/>
          </a:bodyPr>
          <a:lstStyle/>
          <a:p>
            <a:pPr algn="ctr">
              <a:lnSpc>
                <a:spcPct val="150000"/>
              </a:lnSpc>
            </a:pPr>
            <a:r>
              <a:rPr lang="en-US" sz="2400" b="1" smtClean="0">
                <a:solidFill>
                  <a:srgbClr val="FF0000"/>
                </a:solidFill>
                <a:latin typeface="Times New Roman" pitchFamily="18" charset="0"/>
                <a:cs typeface="Times New Roman" pitchFamily="18" charset="0"/>
              </a:rPr>
              <a:t>HOẠT ĐỘNG NHÓM</a:t>
            </a:r>
          </a:p>
          <a:p>
            <a:pPr algn="ctr">
              <a:lnSpc>
                <a:spcPct val="150000"/>
              </a:lnSpc>
            </a:pPr>
            <a:r>
              <a:rPr lang="en-US" sz="2400" b="1" smtClean="0">
                <a:latin typeface="Times New Roman" pitchFamily="18" charset="0"/>
                <a:cs typeface="Times New Roman" pitchFamily="18" charset="0"/>
              </a:rPr>
              <a:t>Thời gian: 4 phút</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04800"/>
            <a:ext cx="7696200" cy="1077218"/>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Nêu các bước giải một bài toán bằng cách lập phương trình.</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616527" y="1569054"/>
            <a:ext cx="7696200" cy="5170646"/>
          </a:xfrm>
          <a:prstGeom prst="rect">
            <a:avLst/>
          </a:prstGeom>
          <a:noFill/>
        </p:spPr>
        <p:txBody>
          <a:bodyPr wrap="square" rtlCol="0">
            <a:spAutoFit/>
          </a:bodyPr>
          <a:lstStyle/>
          <a:p>
            <a:pPr algn="just"/>
            <a:r>
              <a:rPr lang="en-US" sz="3000" b="1" smtClean="0">
                <a:latin typeface="Times New Roman" pitchFamily="18" charset="0"/>
                <a:cs typeface="Times New Roman" pitchFamily="18" charset="0"/>
              </a:rPr>
              <a:t>B1. </a:t>
            </a:r>
            <a:r>
              <a:rPr lang="en-US" sz="3000" smtClean="0">
                <a:solidFill>
                  <a:srgbClr val="002060"/>
                </a:solidFill>
                <a:latin typeface="Times New Roman" pitchFamily="18" charset="0"/>
                <a:cs typeface="Times New Roman" pitchFamily="18" charset="0"/>
              </a:rPr>
              <a:t>Lập phương trình:</a:t>
            </a:r>
          </a:p>
          <a:p>
            <a:pPr algn="just"/>
            <a:r>
              <a:rPr lang="en-US" sz="3000" smtClean="0">
                <a:latin typeface="Times New Roman" pitchFamily="18" charset="0"/>
                <a:cs typeface="Times New Roman" pitchFamily="18" charset="0"/>
              </a:rPr>
              <a:t>   - Chọn  ẩn số và đặt điều kiện thích hợp cho ẩn số</a:t>
            </a:r>
          </a:p>
          <a:p>
            <a:pPr algn="just"/>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  - Biểu diễn các đại lượng chưa biết theo ẩn và đại lượng đã biết</a:t>
            </a:r>
          </a:p>
          <a:p>
            <a:pPr algn="just"/>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  - Lập phương trình biểu thị mối quan hệ giữa các đại lượng</a:t>
            </a:r>
          </a:p>
          <a:p>
            <a:pPr algn="just"/>
            <a:r>
              <a:rPr lang="en-US" sz="3000" b="1" smtClean="0">
                <a:latin typeface="Times New Roman" pitchFamily="18" charset="0"/>
                <a:cs typeface="Times New Roman" pitchFamily="18" charset="0"/>
              </a:rPr>
              <a:t>B2. </a:t>
            </a:r>
            <a:r>
              <a:rPr lang="en-US" sz="3000" smtClean="0">
                <a:solidFill>
                  <a:srgbClr val="002060"/>
                </a:solidFill>
                <a:latin typeface="Times New Roman" pitchFamily="18" charset="0"/>
                <a:cs typeface="Times New Roman" pitchFamily="18" charset="0"/>
              </a:rPr>
              <a:t>Giải phương trình</a:t>
            </a:r>
            <a:r>
              <a:rPr lang="en-US" sz="3000" smtClean="0">
                <a:latin typeface="Times New Roman" pitchFamily="18" charset="0"/>
                <a:cs typeface="Times New Roman" pitchFamily="18" charset="0"/>
              </a:rPr>
              <a:t>.</a:t>
            </a:r>
          </a:p>
          <a:p>
            <a:pPr algn="just"/>
            <a:r>
              <a:rPr lang="en-US" sz="3000" b="1" smtClean="0">
                <a:latin typeface="Times New Roman" pitchFamily="18" charset="0"/>
                <a:cs typeface="Times New Roman" pitchFamily="18" charset="0"/>
              </a:rPr>
              <a:t>B3. </a:t>
            </a:r>
            <a:r>
              <a:rPr lang="en-US" sz="3000" smtClean="0">
                <a:solidFill>
                  <a:srgbClr val="002060"/>
                </a:solidFill>
                <a:latin typeface="Times New Roman" pitchFamily="18" charset="0"/>
                <a:cs typeface="Times New Roman" pitchFamily="18" charset="0"/>
              </a:rPr>
              <a:t>Trả lời:</a:t>
            </a:r>
            <a:r>
              <a:rPr lang="en-US" sz="3000" smtClean="0">
                <a:latin typeface="Times New Roman" pitchFamily="18" charset="0"/>
                <a:cs typeface="Times New Roman" pitchFamily="18" charset="0"/>
              </a:rPr>
              <a:t> kiểm tra xem trong các nghiệm của phương trình, nghiệm nào thoả mãn điều kiện của ẩn, nghiệm nào không, rồi kết luận.</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61594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4111" y="990600"/>
            <a:ext cx="7774781" cy="5509200"/>
          </a:xfrm>
          <a:prstGeom prst="rect">
            <a:avLst/>
          </a:prstGeom>
        </p:spPr>
        <p:txBody>
          <a:bodyPr wrap="square">
            <a:spAutoFit/>
          </a:bodyPr>
          <a:lstStyle/>
          <a:p>
            <a:pPr algn="just"/>
            <a:r>
              <a:rPr lang="en-US" sz="3200" smtClean="0">
                <a:latin typeface="Times New Roman" pitchFamily="18" charset="0"/>
                <a:cs typeface="Times New Roman" pitchFamily="18" charset="0"/>
              </a:rPr>
              <a:t>4,5 </a:t>
            </a:r>
            <a:r>
              <a:rPr lang="en-US" sz="3200">
                <a:latin typeface="Times New Roman" pitchFamily="18" charset="0"/>
                <a:cs typeface="Times New Roman" pitchFamily="18" charset="0"/>
              </a:rPr>
              <a:t>triệu = 4 500 nghìn đồng</a:t>
            </a:r>
          </a:p>
          <a:p>
            <a:pPr algn="just"/>
            <a:r>
              <a:rPr lang="en-US" sz="3200">
                <a:latin typeface="Times New Roman" pitchFamily="18" charset="0"/>
                <a:cs typeface="Times New Roman" pitchFamily="18" charset="0"/>
              </a:rPr>
              <a:t>Gọi x (km) là quãng đường bác Hưng đã di chuyển. ĐK: x &gt; 0.</a:t>
            </a:r>
          </a:p>
          <a:p>
            <a:pPr algn="just"/>
            <a:r>
              <a:rPr lang="en-US" sz="3200">
                <a:latin typeface="Times New Roman" pitchFamily="18" charset="0"/>
                <a:cs typeface="Times New Roman" pitchFamily="18" charset="0"/>
              </a:rPr>
              <a:t>Số tiền bác Hưng phải trả khi di chuyển x km: 10x</a:t>
            </a:r>
          </a:p>
          <a:p>
            <a:pPr algn="just"/>
            <a:r>
              <a:rPr lang="en-US" sz="3200">
                <a:latin typeface="Times New Roman" pitchFamily="18" charset="0"/>
                <a:cs typeface="Times New Roman" pitchFamily="18" charset="0"/>
              </a:rPr>
              <a:t>Số tiền phí cố định bác Hưng phải trả: </a:t>
            </a:r>
          </a:p>
          <a:p>
            <a:pPr algn="just"/>
            <a:r>
              <a:rPr lang="en-US" sz="3200">
                <a:latin typeface="Times New Roman" pitchFamily="18" charset="0"/>
                <a:cs typeface="Times New Roman" pitchFamily="18" charset="0"/>
              </a:rPr>
              <a:t>900.2 = 1 800 </a:t>
            </a:r>
          </a:p>
          <a:p>
            <a:pPr algn="just"/>
            <a:r>
              <a:rPr lang="en-US" sz="3200">
                <a:latin typeface="Times New Roman" pitchFamily="18" charset="0"/>
                <a:cs typeface="Times New Roman" pitchFamily="18" charset="0"/>
              </a:rPr>
              <a:t>Theo đề ta có PT: 10x + 1 800 = 4 500</a:t>
            </a:r>
          </a:p>
          <a:p>
            <a:pPr algn="just"/>
            <a:r>
              <a:rPr lang="en-US" sz="3200">
                <a:latin typeface="Times New Roman" pitchFamily="18" charset="0"/>
                <a:cs typeface="Times New Roman" pitchFamily="18" charset="0"/>
              </a:rPr>
              <a:t>Giải PT ta được: x = 270 (thoả mãn ĐK)</a:t>
            </a:r>
          </a:p>
          <a:p>
            <a:pPr algn="just"/>
            <a:r>
              <a:rPr lang="en-US" sz="3200">
                <a:latin typeface="Times New Roman" pitchFamily="18" charset="0"/>
                <a:cs typeface="Times New Roman" pitchFamily="18" charset="0"/>
              </a:rPr>
              <a:t>Vậy trong hai ngày, bác Hưng đã di chuyển 270 km.</a:t>
            </a:r>
          </a:p>
        </p:txBody>
      </p:sp>
      <p:sp>
        <p:nvSpPr>
          <p:cNvPr id="4" name="Rectangle 3"/>
          <p:cNvSpPr/>
          <p:nvPr/>
        </p:nvSpPr>
        <p:spPr>
          <a:xfrm>
            <a:off x="681038" y="616327"/>
            <a:ext cx="7777162" cy="4031873"/>
          </a:xfrm>
          <a:prstGeom prst="rect">
            <a:avLst/>
          </a:prstGeom>
        </p:spPr>
        <p:txBody>
          <a:bodyPr wrap="square">
            <a:spAutoFit/>
          </a:bodyPr>
          <a:lstStyle/>
          <a:p>
            <a:pPr algn="just"/>
            <a:r>
              <a:rPr lang="en-US" sz="3200" b="1">
                <a:latin typeface="Times New Roman" pitchFamily="18" charset="0"/>
                <a:cs typeface="Times New Roman" pitchFamily="18" charset="0"/>
              </a:rPr>
              <a:t>Ví dụ 2</a:t>
            </a:r>
            <a:r>
              <a:rPr lang="en-US" sz="3200" b="1" smtClean="0">
                <a:latin typeface="Times New Roman" pitchFamily="18" charset="0"/>
                <a:cs typeface="Times New Roman" pitchFamily="18" charset="0"/>
              </a:rPr>
              <a:t>:</a:t>
            </a:r>
            <a:r>
              <a:rPr lang="en-US" sz="3200" smtClean="0">
                <a:latin typeface="Times New Roman" pitchFamily="18" charset="0"/>
                <a:cs typeface="Times New Roman" pitchFamily="18" charset="0"/>
              </a:rPr>
              <a:t> </a:t>
            </a:r>
          </a:p>
          <a:p>
            <a:pPr algn="just"/>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Một công ty cho thuê ô tô (có lái xe) tính phí cố định là 900 nghìn đồng một ngày và 10 nghìn đồng cho mỗi kilômét di chuyển. Bác Hưng thuê một chiếc ô tô trong hai ngày và phải trả 4,5 triệu đồng. Tính quãng đường mà bác Hưng đã di chuyển trên chiếc ô tô này trong hai ngày đó.</a:t>
            </a:r>
            <a:endParaRPr lang="en-US" sz="3200">
              <a:latin typeface="Times New Roman" pitchFamily="18" charset="0"/>
              <a:cs typeface="Times New Roman" pitchFamily="18" charset="0"/>
            </a:endParaRPr>
          </a:p>
        </p:txBody>
      </p:sp>
      <p:sp>
        <p:nvSpPr>
          <p:cNvPr id="5" name="TextBox 4"/>
          <p:cNvSpPr txBox="1"/>
          <p:nvPr/>
        </p:nvSpPr>
        <p:spPr>
          <a:xfrm>
            <a:off x="6858000" y="381000"/>
            <a:ext cx="2057400" cy="523220"/>
          </a:xfrm>
          <a:prstGeom prst="rect">
            <a:avLst/>
          </a:prstGeom>
          <a:noFill/>
        </p:spPr>
        <p:txBody>
          <a:bodyPr wrap="square" rtlCol="0">
            <a:spAutoFit/>
          </a:bodyPr>
          <a:lstStyle/>
          <a:p>
            <a:r>
              <a:rPr lang="en-US" sz="2800" b="1" smtClean="0">
                <a:solidFill>
                  <a:schemeClr val="accent6">
                    <a:lumMod val="75000"/>
                  </a:schemeClr>
                </a:solidFill>
                <a:latin typeface="Times New Roman" pitchFamily="18" charset="0"/>
                <a:cs typeface="Times New Roman" pitchFamily="18" charset="0"/>
              </a:rPr>
              <a:t>CÁ NHÂN</a:t>
            </a:r>
            <a:endParaRPr lang="en-US" sz="2800" b="1">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95400" y="685800"/>
                <a:ext cx="7162800" cy="4005327"/>
              </a:xfrm>
              <a:prstGeom prst="rect">
                <a:avLst/>
              </a:prstGeom>
            </p:spPr>
            <p:txBody>
              <a:bodyPr wrap="square">
                <a:spAutoFit/>
              </a:bodyPr>
              <a:lstStyle/>
              <a:p>
                <a:pPr>
                  <a:lnSpc>
                    <a:spcPct val="150000"/>
                  </a:lnSpc>
                </a:pPr>
                <a:r>
                  <a:rPr lang="en-US" sz="3200" b="1">
                    <a:latin typeface="Times New Roman" pitchFamily="18" charset="0"/>
                    <a:cs typeface="Times New Roman" pitchFamily="18" charset="0"/>
                  </a:rPr>
                  <a:t>Bài 7.12:</a:t>
                </a:r>
                <a:r>
                  <a:rPr lang="en-US" sz="3200">
                    <a:latin typeface="Times New Roman" pitchFamily="18" charset="0"/>
                    <a:cs typeface="Times New Roman" pitchFamily="18" charset="0"/>
                  </a:rPr>
                  <a:t> Giải các PT sau:</a:t>
                </a:r>
              </a:p>
              <a:p>
                <a:pPr>
                  <a:lnSpc>
                    <a:spcPct val="150000"/>
                  </a:lnSpc>
                </a:pPr>
                <a:r>
                  <a:rPr lang="en-US" sz="3200">
                    <a:latin typeface="Times New Roman" pitchFamily="18" charset="0"/>
                    <a:cs typeface="Times New Roman" pitchFamily="18" charset="0"/>
                  </a:rPr>
                  <a:t>a) x – 3(2 – x) = 2x – 4 </a:t>
                </a:r>
              </a:p>
              <a:p>
                <a:pPr>
                  <a:lnSpc>
                    <a:spcPct val="150000"/>
                  </a:lnSpc>
                </a:pPr>
                <a:r>
                  <a:rPr lang="en-US" sz="3200">
                    <a:latin typeface="Times New Roman" pitchFamily="18" charset="0"/>
                    <a:cs typeface="Times New Roman" pitchFamily="18" charset="0"/>
                  </a:rPr>
                  <a:t>b) </a:t>
                </a:r>
                <a14:m>
                  <m:oMath xmlns:m="http://schemas.openxmlformats.org/officeDocument/2006/math">
                    <m:f>
                      <m:fPr>
                        <m:ctrlPr>
                          <a:rPr lang="en-US" sz="3200" i="1">
                            <a:latin typeface="Cambria Math"/>
                          </a:rPr>
                        </m:ctrlPr>
                      </m:fPr>
                      <m:num>
                        <m:r>
                          <a:rPr lang="en-US" sz="3200" i="1">
                            <a:latin typeface="Cambria Math"/>
                          </a:rPr>
                          <m:t>1</m:t>
                        </m:r>
                      </m:num>
                      <m:den>
                        <m:r>
                          <a:rPr lang="en-US" sz="3200" i="1">
                            <a:latin typeface="Cambria Math"/>
                          </a:rPr>
                          <m:t>2</m:t>
                        </m:r>
                      </m:den>
                    </m:f>
                    <m:d>
                      <m:dPr>
                        <m:ctrlPr>
                          <a:rPr lang="en-US" sz="3200" i="1">
                            <a:latin typeface="Cambria Math"/>
                          </a:rPr>
                        </m:ctrlPr>
                      </m:dPr>
                      <m:e>
                        <m:r>
                          <a:rPr lang="en-US" sz="3200" i="1">
                            <a:latin typeface="Cambria Math"/>
                          </a:rPr>
                          <m:t>𝑥</m:t>
                        </m:r>
                        <m:r>
                          <a:rPr lang="en-US" sz="3200" i="1">
                            <a:latin typeface="Cambria Math"/>
                          </a:rPr>
                          <m:t>+5</m:t>
                        </m:r>
                      </m:e>
                    </m:d>
                    <m:r>
                      <a:rPr lang="en-US" sz="3200" i="1">
                        <a:latin typeface="Cambria Math"/>
                      </a:rPr>
                      <m:t>−4= </m:t>
                    </m:r>
                    <m:f>
                      <m:fPr>
                        <m:ctrlPr>
                          <a:rPr lang="en-US" sz="3200" i="1">
                            <a:latin typeface="Cambria Math"/>
                          </a:rPr>
                        </m:ctrlPr>
                      </m:fPr>
                      <m:num>
                        <m:r>
                          <a:rPr lang="en-US" sz="3200" i="1">
                            <a:latin typeface="Cambria Math"/>
                          </a:rPr>
                          <m:t>1</m:t>
                        </m:r>
                      </m:num>
                      <m:den>
                        <m:r>
                          <a:rPr lang="en-US" sz="3200" i="1">
                            <a:latin typeface="Cambria Math"/>
                          </a:rPr>
                          <m:t>3</m:t>
                        </m:r>
                      </m:den>
                    </m:f>
                    <m:r>
                      <a:rPr lang="en-US" sz="3200" i="1">
                        <a:latin typeface="Cambria Math"/>
                      </a:rPr>
                      <m:t>(</m:t>
                    </m:r>
                    <m:r>
                      <a:rPr lang="en-US" sz="3200" i="1">
                        <a:latin typeface="Cambria Math"/>
                      </a:rPr>
                      <m:t>𝑥</m:t>
                    </m:r>
                    <m:r>
                      <a:rPr lang="en-US" sz="3200" i="1">
                        <a:latin typeface="Cambria Math"/>
                      </a:rPr>
                      <m:t>−1)</m:t>
                    </m:r>
                  </m:oMath>
                </a14:m>
                <a:endParaRPr lang="en-US" sz="3200">
                  <a:latin typeface="Times New Roman" pitchFamily="18" charset="0"/>
                  <a:cs typeface="Times New Roman" pitchFamily="18" charset="0"/>
                </a:endParaRPr>
              </a:p>
              <a:p>
                <a:pPr>
                  <a:lnSpc>
                    <a:spcPct val="150000"/>
                  </a:lnSpc>
                </a:pPr>
                <a:r>
                  <a:rPr lang="en-US" sz="3200">
                    <a:latin typeface="Times New Roman" pitchFamily="18" charset="0"/>
                    <a:cs typeface="Times New Roman" pitchFamily="18" charset="0"/>
                  </a:rPr>
                  <a:t>c) 3(x – 2) – (x + 1) = 2x – 4 </a:t>
                </a:r>
              </a:p>
              <a:p>
                <a:pPr>
                  <a:lnSpc>
                    <a:spcPct val="150000"/>
                  </a:lnSpc>
                </a:pPr>
                <a:r>
                  <a:rPr lang="en-US" sz="3200">
                    <a:latin typeface="Times New Roman" pitchFamily="18" charset="0"/>
                    <a:cs typeface="Times New Roman" pitchFamily="18" charset="0"/>
                  </a:rPr>
                  <a:t>d) 3x – 4 = 2(x – 1) – (2 – x) </a:t>
                </a:r>
              </a:p>
            </p:txBody>
          </p:sp>
        </mc:Choice>
        <mc:Fallback xmlns="">
          <p:sp>
            <p:nvSpPr>
              <p:cNvPr id="2" name="Rectangle 1"/>
              <p:cNvSpPr>
                <a:spLocks noRot="1" noChangeAspect="1" noMove="1" noResize="1" noEditPoints="1" noAdjustHandles="1" noChangeArrowheads="1" noChangeShapeType="1" noTextEdit="1"/>
              </p:cNvSpPr>
              <p:nvPr/>
            </p:nvSpPr>
            <p:spPr>
              <a:xfrm>
                <a:off x="1295400" y="685800"/>
                <a:ext cx="7162800" cy="4005327"/>
              </a:xfrm>
              <a:prstGeom prst="rect">
                <a:avLst/>
              </a:prstGeom>
              <a:blipFill rotWithShape="1">
                <a:blip r:embed="rId2"/>
                <a:stretch>
                  <a:fillRect l="-2213" b="-3805"/>
                </a:stretch>
              </a:blipFill>
            </p:spPr>
            <p:txBody>
              <a:bodyPr/>
              <a:lstStyle/>
              <a:p>
                <a:r>
                  <a:rPr lang="en-US">
                    <a:noFill/>
                  </a:rPr>
                  <a:t> </a:t>
                </a:r>
              </a:p>
            </p:txBody>
          </p:sp>
        </mc:Fallback>
      </mc:AlternateContent>
      <p:sp>
        <p:nvSpPr>
          <p:cNvPr id="3" name="TextBox 2"/>
          <p:cNvSpPr txBox="1"/>
          <p:nvPr/>
        </p:nvSpPr>
        <p:spPr>
          <a:xfrm>
            <a:off x="6858000" y="685800"/>
            <a:ext cx="2057400" cy="523220"/>
          </a:xfrm>
          <a:prstGeom prst="rect">
            <a:avLst/>
          </a:prstGeom>
          <a:noFill/>
        </p:spPr>
        <p:txBody>
          <a:bodyPr wrap="square" rtlCol="0">
            <a:spAutoFit/>
          </a:bodyPr>
          <a:lstStyle/>
          <a:p>
            <a:r>
              <a:rPr lang="en-US" sz="2800" b="1" smtClean="0">
                <a:solidFill>
                  <a:schemeClr val="accent6">
                    <a:lumMod val="75000"/>
                  </a:schemeClr>
                </a:solidFill>
                <a:latin typeface="Times New Roman" pitchFamily="18" charset="0"/>
                <a:cs typeface="Times New Roman" pitchFamily="18" charset="0"/>
              </a:rPr>
              <a:t>CÁ NHÂN</a:t>
            </a:r>
            <a:endParaRPr lang="en-US" sz="2800" b="1">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1806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28600"/>
            <a:ext cx="7259782" cy="2677656"/>
          </a:xfrm>
          <a:prstGeom prst="rect">
            <a:avLst/>
          </a:prstGeom>
        </p:spPr>
        <p:txBody>
          <a:bodyPr wrap="square">
            <a:spAutoFit/>
          </a:bodyPr>
          <a:lstStyle/>
          <a:p>
            <a:r>
              <a:rPr lang="en-US" sz="2800" smtClean="0">
                <a:latin typeface="Times New Roman" pitchFamily="18" charset="0"/>
                <a:cs typeface="Times New Roman" pitchFamily="18" charset="0"/>
              </a:rPr>
              <a:t>a</a:t>
            </a:r>
            <a:r>
              <a:rPr lang="en-US" sz="2800">
                <a:latin typeface="Times New Roman" pitchFamily="18" charset="0"/>
                <a:cs typeface="Times New Roman" pitchFamily="18" charset="0"/>
              </a:rPr>
              <a:t>) x – 3(2 – x) = 2x – 4 </a:t>
            </a:r>
          </a:p>
          <a:p>
            <a:r>
              <a:rPr lang="en-US" sz="2800">
                <a:latin typeface="Times New Roman" pitchFamily="18" charset="0"/>
                <a:cs typeface="Times New Roman" pitchFamily="18" charset="0"/>
              </a:rPr>
              <a:t>    x – 6 + 3x   = 2x – 4 </a:t>
            </a:r>
          </a:p>
          <a:p>
            <a:r>
              <a:rPr lang="en-US" sz="2800">
                <a:latin typeface="Times New Roman" pitchFamily="18" charset="0"/>
                <a:cs typeface="Times New Roman" pitchFamily="18" charset="0"/>
              </a:rPr>
              <a:t>    x + 3x – 2x = -4 + 6</a:t>
            </a:r>
          </a:p>
          <a:p>
            <a:r>
              <a:rPr lang="en-US" sz="2800">
                <a:latin typeface="Times New Roman" pitchFamily="18" charset="0"/>
                <a:cs typeface="Times New Roman" pitchFamily="18" charset="0"/>
              </a:rPr>
              <a:t>    2x               = 2</a:t>
            </a:r>
          </a:p>
          <a:p>
            <a:r>
              <a:rPr lang="en-US" sz="2800">
                <a:latin typeface="Times New Roman" pitchFamily="18" charset="0"/>
                <a:cs typeface="Times New Roman" pitchFamily="18" charset="0"/>
              </a:rPr>
              <a:t>    x                </a:t>
            </a:r>
            <a:r>
              <a:rPr lang="en-US" sz="2800" smtClean="0">
                <a:latin typeface="Times New Roman" pitchFamily="18" charset="0"/>
                <a:cs typeface="Times New Roman" pitchFamily="18" charset="0"/>
              </a:rPr>
              <a:t> = </a:t>
            </a:r>
            <a:r>
              <a:rPr lang="en-US" sz="2800">
                <a:latin typeface="Times New Roman" pitchFamily="18" charset="0"/>
                <a:cs typeface="Times New Roman" pitchFamily="18" charset="0"/>
              </a:rPr>
              <a:t>1</a:t>
            </a:r>
          </a:p>
          <a:p>
            <a:r>
              <a:rPr lang="en-US" sz="2800">
                <a:latin typeface="Times New Roman" pitchFamily="18" charset="0"/>
                <a:cs typeface="Times New Roman" pitchFamily="18" charset="0"/>
              </a:rPr>
              <a:t>Vậy PT đã cho có nghiệm duy nhất x = </a:t>
            </a:r>
            <a:r>
              <a:rPr lang="en-US" sz="2800" smtClean="0">
                <a:latin typeface="Times New Roman" pitchFamily="18" charset="0"/>
                <a:cs typeface="Times New Roman" pitchFamily="18" charset="0"/>
              </a:rPr>
              <a:t>1</a:t>
            </a:r>
            <a:endParaRPr lang="en-US" sz="280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066800" y="2971800"/>
                <a:ext cx="6934200" cy="3775201"/>
              </a:xfrm>
              <a:prstGeom prst="rect">
                <a:avLst/>
              </a:prstGeom>
            </p:spPr>
            <p:txBody>
              <a:bodyPr wrap="square">
                <a:spAutoFit/>
              </a:bodyPr>
              <a:lstStyle/>
              <a:p>
                <a:r>
                  <a:rPr lang="en-US" sz="2800" smtClean="0">
                    <a:solidFill>
                      <a:srgbClr val="002060"/>
                    </a:solidFill>
                    <a:latin typeface="Times New Roman" pitchFamily="18" charset="0"/>
                    <a:cs typeface="Times New Roman" pitchFamily="18" charset="0"/>
                  </a:rPr>
                  <a:t>b) </a:t>
                </a:r>
                <a14:m>
                  <m:oMath xmlns:m="http://schemas.openxmlformats.org/officeDocument/2006/math">
                    <m:f>
                      <m:fPr>
                        <m:ctrlPr>
                          <a:rPr lang="en-US" sz="2800" i="1">
                            <a:solidFill>
                              <a:srgbClr val="002060"/>
                            </a:solidFill>
                            <a:latin typeface="Cambria Math"/>
                          </a:rPr>
                        </m:ctrlPr>
                      </m:fPr>
                      <m:num>
                        <m:r>
                          <a:rPr lang="en-US" sz="2800" i="1">
                            <a:solidFill>
                              <a:srgbClr val="002060"/>
                            </a:solidFill>
                            <a:latin typeface="Cambria Math"/>
                          </a:rPr>
                          <m:t>1</m:t>
                        </m:r>
                      </m:num>
                      <m:den>
                        <m:r>
                          <a:rPr lang="en-US" sz="2800" i="1">
                            <a:solidFill>
                              <a:srgbClr val="002060"/>
                            </a:solidFill>
                            <a:latin typeface="Cambria Math"/>
                          </a:rPr>
                          <m:t>2</m:t>
                        </m:r>
                      </m:den>
                    </m:f>
                    <m:d>
                      <m:dPr>
                        <m:ctrlPr>
                          <a:rPr lang="en-US" sz="2800" i="1">
                            <a:solidFill>
                              <a:srgbClr val="002060"/>
                            </a:solidFill>
                            <a:latin typeface="Cambria Math"/>
                          </a:rPr>
                        </m:ctrlPr>
                      </m:dPr>
                      <m:e>
                        <m:r>
                          <a:rPr lang="en-US" sz="2800" i="1">
                            <a:solidFill>
                              <a:srgbClr val="002060"/>
                            </a:solidFill>
                            <a:latin typeface="Cambria Math"/>
                          </a:rPr>
                          <m:t>𝑥</m:t>
                        </m:r>
                        <m:r>
                          <a:rPr lang="en-US" sz="2800" i="1">
                            <a:solidFill>
                              <a:srgbClr val="002060"/>
                            </a:solidFill>
                            <a:latin typeface="Cambria Math"/>
                          </a:rPr>
                          <m:t>+5</m:t>
                        </m:r>
                      </m:e>
                    </m:d>
                    <m:r>
                      <a:rPr lang="en-US" sz="2800" i="1">
                        <a:solidFill>
                          <a:srgbClr val="002060"/>
                        </a:solidFill>
                        <a:latin typeface="Cambria Math"/>
                      </a:rPr>
                      <m:t>−4= </m:t>
                    </m:r>
                    <m:f>
                      <m:fPr>
                        <m:ctrlPr>
                          <a:rPr lang="en-US" sz="2800" i="1">
                            <a:solidFill>
                              <a:srgbClr val="002060"/>
                            </a:solidFill>
                            <a:latin typeface="Cambria Math"/>
                          </a:rPr>
                        </m:ctrlPr>
                      </m:fPr>
                      <m:num>
                        <m:r>
                          <a:rPr lang="en-US" sz="2800" i="1">
                            <a:solidFill>
                              <a:srgbClr val="002060"/>
                            </a:solidFill>
                            <a:latin typeface="Cambria Math"/>
                          </a:rPr>
                          <m:t>1</m:t>
                        </m:r>
                      </m:num>
                      <m:den>
                        <m:r>
                          <a:rPr lang="en-US" sz="2800" i="1">
                            <a:solidFill>
                              <a:srgbClr val="002060"/>
                            </a:solidFill>
                            <a:latin typeface="Cambria Math"/>
                          </a:rPr>
                          <m:t>3</m:t>
                        </m:r>
                      </m:den>
                    </m:f>
                    <m:r>
                      <a:rPr lang="en-US" sz="2800" i="1">
                        <a:solidFill>
                          <a:srgbClr val="002060"/>
                        </a:solidFill>
                        <a:latin typeface="Cambria Math"/>
                      </a:rPr>
                      <m:t>(</m:t>
                    </m:r>
                    <m:r>
                      <a:rPr lang="en-US" sz="2800" i="1">
                        <a:solidFill>
                          <a:srgbClr val="002060"/>
                        </a:solidFill>
                        <a:latin typeface="Cambria Math"/>
                      </a:rPr>
                      <m:t>𝑥</m:t>
                    </m:r>
                    <m:r>
                      <a:rPr lang="en-US" sz="2800" i="1">
                        <a:solidFill>
                          <a:srgbClr val="002060"/>
                        </a:solidFill>
                        <a:latin typeface="Cambria Math"/>
                      </a:rPr>
                      <m:t>−1)</m:t>
                    </m:r>
                  </m:oMath>
                </a14:m>
                <a:endParaRPr lang="en-US" sz="2800">
                  <a:solidFill>
                    <a:srgbClr val="002060"/>
                  </a:solidFill>
                  <a:latin typeface="Times New Roman" pitchFamily="18" charset="0"/>
                  <a:cs typeface="Times New Roman" pitchFamily="18" charset="0"/>
                </a:endParaRPr>
              </a:p>
              <a:p>
                <a:r>
                  <a:rPr lang="en-US" sz="2800">
                    <a:solidFill>
                      <a:srgbClr val="002060"/>
                    </a:solidFill>
                    <a:latin typeface="Times New Roman" pitchFamily="18" charset="0"/>
                    <a:cs typeface="Times New Roman" pitchFamily="18" charset="0"/>
                  </a:rPr>
                  <a:t>     </a:t>
                </a:r>
                <a14:m>
                  <m:oMath xmlns:m="http://schemas.openxmlformats.org/officeDocument/2006/math">
                    <m:f>
                      <m:fPr>
                        <m:ctrlPr>
                          <a:rPr lang="en-US" sz="4000" i="1">
                            <a:solidFill>
                              <a:srgbClr val="002060"/>
                            </a:solidFill>
                            <a:latin typeface="Cambria Math"/>
                          </a:rPr>
                        </m:ctrlPr>
                      </m:fPr>
                      <m:num>
                        <m:r>
                          <a:rPr lang="en-US" sz="4000" i="1">
                            <a:solidFill>
                              <a:srgbClr val="002060"/>
                            </a:solidFill>
                            <a:latin typeface="Cambria Math"/>
                          </a:rPr>
                          <m:t>3</m:t>
                        </m:r>
                        <m:d>
                          <m:dPr>
                            <m:ctrlPr>
                              <a:rPr lang="en-US" sz="4000" i="1">
                                <a:solidFill>
                                  <a:srgbClr val="002060"/>
                                </a:solidFill>
                                <a:latin typeface="Cambria Math"/>
                              </a:rPr>
                            </m:ctrlPr>
                          </m:dPr>
                          <m:e>
                            <m:r>
                              <a:rPr lang="en-US" sz="4000" i="1">
                                <a:solidFill>
                                  <a:srgbClr val="002060"/>
                                </a:solidFill>
                                <a:latin typeface="Cambria Math"/>
                              </a:rPr>
                              <m:t>𝑥</m:t>
                            </m:r>
                            <m:r>
                              <a:rPr lang="en-US" sz="4000" i="1">
                                <a:solidFill>
                                  <a:srgbClr val="002060"/>
                                </a:solidFill>
                                <a:latin typeface="Cambria Math"/>
                              </a:rPr>
                              <m:t>+5</m:t>
                            </m:r>
                          </m:e>
                        </m:d>
                        <m:r>
                          <a:rPr lang="en-US" sz="4000" i="1">
                            <a:solidFill>
                              <a:srgbClr val="002060"/>
                            </a:solidFill>
                            <a:latin typeface="Cambria Math"/>
                          </a:rPr>
                          <m:t>−6.4</m:t>
                        </m:r>
                      </m:num>
                      <m:den>
                        <m:r>
                          <a:rPr lang="en-US" sz="4000" i="1">
                            <a:solidFill>
                              <a:srgbClr val="002060"/>
                            </a:solidFill>
                            <a:latin typeface="Cambria Math"/>
                          </a:rPr>
                          <m:t>6</m:t>
                        </m:r>
                      </m:den>
                    </m:f>
                    <m:r>
                      <a:rPr lang="en-US" sz="4000" i="1">
                        <a:solidFill>
                          <a:srgbClr val="002060"/>
                        </a:solidFill>
                        <a:latin typeface="Cambria Math"/>
                      </a:rPr>
                      <m:t>= </m:t>
                    </m:r>
                    <m:f>
                      <m:fPr>
                        <m:ctrlPr>
                          <a:rPr lang="en-US" sz="4000" i="1">
                            <a:solidFill>
                              <a:srgbClr val="002060"/>
                            </a:solidFill>
                            <a:latin typeface="Cambria Math"/>
                          </a:rPr>
                        </m:ctrlPr>
                      </m:fPr>
                      <m:num>
                        <m:r>
                          <a:rPr lang="en-US" sz="4000" i="1">
                            <a:solidFill>
                              <a:srgbClr val="002060"/>
                            </a:solidFill>
                            <a:latin typeface="Cambria Math"/>
                          </a:rPr>
                          <m:t>2(</m:t>
                        </m:r>
                        <m:r>
                          <a:rPr lang="en-US" sz="4000" i="1">
                            <a:solidFill>
                              <a:srgbClr val="002060"/>
                            </a:solidFill>
                            <a:latin typeface="Cambria Math"/>
                          </a:rPr>
                          <m:t>𝑥</m:t>
                        </m:r>
                        <m:r>
                          <a:rPr lang="en-US" sz="4000" i="1">
                            <a:solidFill>
                              <a:srgbClr val="002060"/>
                            </a:solidFill>
                            <a:latin typeface="Cambria Math"/>
                          </a:rPr>
                          <m:t>−1)</m:t>
                        </m:r>
                      </m:num>
                      <m:den>
                        <m:r>
                          <a:rPr lang="en-US" sz="4000" i="1">
                            <a:solidFill>
                              <a:srgbClr val="002060"/>
                            </a:solidFill>
                            <a:latin typeface="Cambria Math"/>
                          </a:rPr>
                          <m:t>6</m:t>
                        </m:r>
                      </m:den>
                    </m:f>
                  </m:oMath>
                </a14:m>
                <a:endParaRPr lang="en-US" sz="2800">
                  <a:solidFill>
                    <a:srgbClr val="002060"/>
                  </a:solidFill>
                  <a:latin typeface="Times New Roman" pitchFamily="18" charset="0"/>
                  <a:cs typeface="Times New Roman" pitchFamily="18" charset="0"/>
                </a:endParaRPr>
              </a:p>
              <a:p>
                <a:r>
                  <a:rPr lang="en-US" sz="2800">
                    <a:solidFill>
                      <a:srgbClr val="002060"/>
                    </a:solidFill>
                    <a:latin typeface="Times New Roman" pitchFamily="18" charset="0"/>
                    <a:cs typeface="Times New Roman" pitchFamily="18" charset="0"/>
                  </a:rPr>
                  <a:t>    3(x + 5) – 6.4 = 2(x – 1)</a:t>
                </a:r>
              </a:p>
              <a:p>
                <a:r>
                  <a:rPr lang="en-US" sz="2800">
                    <a:solidFill>
                      <a:srgbClr val="002060"/>
                    </a:solidFill>
                    <a:latin typeface="Times New Roman" pitchFamily="18" charset="0"/>
                    <a:cs typeface="Times New Roman" pitchFamily="18" charset="0"/>
                  </a:rPr>
                  <a:t>    3x + 15 –  24  = 2x – 2 </a:t>
                </a:r>
              </a:p>
              <a:p>
                <a:r>
                  <a:rPr lang="en-US" sz="2800">
                    <a:solidFill>
                      <a:srgbClr val="002060"/>
                    </a:solidFill>
                    <a:latin typeface="Times New Roman" pitchFamily="18" charset="0"/>
                    <a:cs typeface="Times New Roman" pitchFamily="18" charset="0"/>
                  </a:rPr>
                  <a:t>    3x – 2x           = -2 – 15 + 24</a:t>
                </a:r>
              </a:p>
              <a:p>
                <a:r>
                  <a:rPr lang="en-US" sz="2800">
                    <a:solidFill>
                      <a:srgbClr val="002060"/>
                    </a:solidFill>
                    <a:latin typeface="Times New Roman" pitchFamily="18" charset="0"/>
                    <a:cs typeface="Times New Roman" pitchFamily="18" charset="0"/>
                  </a:rPr>
                  <a:t>    x                     = 7</a:t>
                </a:r>
              </a:p>
              <a:p>
                <a:r>
                  <a:rPr lang="en-US" sz="2800">
                    <a:solidFill>
                      <a:srgbClr val="002060"/>
                    </a:solidFill>
                    <a:latin typeface="Times New Roman" pitchFamily="18" charset="0"/>
                    <a:cs typeface="Times New Roman" pitchFamily="18" charset="0"/>
                  </a:rPr>
                  <a:t>Vậy PT đã cho có nghiệm duy nhất x = 7</a:t>
                </a:r>
              </a:p>
            </p:txBody>
          </p:sp>
        </mc:Choice>
        <mc:Fallback xmlns="">
          <p:sp>
            <p:nvSpPr>
              <p:cNvPr id="5" name="Rectangle 4"/>
              <p:cNvSpPr>
                <a:spLocks noRot="1" noChangeAspect="1" noMove="1" noResize="1" noEditPoints="1" noAdjustHandles="1" noChangeArrowheads="1" noChangeShapeType="1" noTextEdit="1"/>
              </p:cNvSpPr>
              <p:nvPr/>
            </p:nvSpPr>
            <p:spPr>
              <a:xfrm>
                <a:off x="1066800" y="2971800"/>
                <a:ext cx="6934200" cy="3775201"/>
              </a:xfrm>
              <a:prstGeom prst="rect">
                <a:avLst/>
              </a:prstGeom>
              <a:blipFill rotWithShape="1">
                <a:blip r:embed="rId2"/>
                <a:stretch>
                  <a:fillRect l="-1757" b="-3554"/>
                </a:stretch>
              </a:blipFill>
            </p:spPr>
            <p:txBody>
              <a:bodyPr/>
              <a:lstStyle/>
              <a:p>
                <a:r>
                  <a:rPr lang="en-US">
                    <a:noFill/>
                  </a:rPr>
                  <a:t> </a:t>
                </a:r>
              </a:p>
            </p:txBody>
          </p:sp>
        </mc:Fallback>
      </mc:AlternateContent>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086600" cy="2862322"/>
          </a:xfrm>
          <a:prstGeom prst="rect">
            <a:avLst/>
          </a:prstGeom>
        </p:spPr>
        <p:txBody>
          <a:bodyPr wrap="square">
            <a:spAutoFit/>
          </a:bodyPr>
          <a:lstStyle/>
          <a:p>
            <a:pPr>
              <a:spcBef>
                <a:spcPts val="600"/>
              </a:spcBef>
            </a:pPr>
            <a:r>
              <a:rPr lang="en-US" sz="3200" smtClean="0">
                <a:latin typeface="Times New Roman" pitchFamily="18" charset="0"/>
                <a:cs typeface="Times New Roman" pitchFamily="18" charset="0"/>
              </a:rPr>
              <a:t>c</a:t>
            </a:r>
            <a:r>
              <a:rPr lang="en-US" sz="3200">
                <a:latin typeface="Times New Roman" pitchFamily="18" charset="0"/>
                <a:cs typeface="Times New Roman" pitchFamily="18" charset="0"/>
              </a:rPr>
              <a:t>) 3(x – 2) – (x + 1) = 2x – 4 </a:t>
            </a:r>
          </a:p>
          <a:p>
            <a:pPr>
              <a:spcBef>
                <a:spcPts val="600"/>
              </a:spcBef>
            </a:pPr>
            <a:r>
              <a:rPr lang="en-US" sz="3200">
                <a:latin typeface="Times New Roman" pitchFamily="18" charset="0"/>
                <a:cs typeface="Times New Roman" pitchFamily="18" charset="0"/>
              </a:rPr>
              <a:t>   3x – 6 – x – 1     </a:t>
            </a:r>
            <a:r>
              <a:rPr lang="en-US" sz="3200" smtClean="0">
                <a:latin typeface="Times New Roman" pitchFamily="18" charset="0"/>
                <a:cs typeface="Times New Roman" pitchFamily="18" charset="0"/>
              </a:rPr>
              <a:t>   = </a:t>
            </a:r>
            <a:r>
              <a:rPr lang="en-US" sz="3200">
                <a:latin typeface="Times New Roman" pitchFamily="18" charset="0"/>
                <a:cs typeface="Times New Roman" pitchFamily="18" charset="0"/>
              </a:rPr>
              <a:t>2x – 4 </a:t>
            </a:r>
          </a:p>
          <a:p>
            <a:pPr>
              <a:spcBef>
                <a:spcPts val="600"/>
              </a:spcBef>
            </a:pPr>
            <a:r>
              <a:rPr lang="en-US" sz="3200">
                <a:latin typeface="Times New Roman" pitchFamily="18" charset="0"/>
                <a:cs typeface="Times New Roman" pitchFamily="18" charset="0"/>
              </a:rPr>
              <a:t>   3x – x – 2x         </a:t>
            </a:r>
            <a:r>
              <a:rPr lang="en-US" sz="3200" smtClean="0">
                <a:latin typeface="Times New Roman" pitchFamily="18" charset="0"/>
                <a:cs typeface="Times New Roman" pitchFamily="18" charset="0"/>
              </a:rPr>
              <a:t>   = </a:t>
            </a:r>
            <a:r>
              <a:rPr lang="en-US" sz="3200">
                <a:latin typeface="Times New Roman" pitchFamily="18" charset="0"/>
                <a:cs typeface="Times New Roman" pitchFamily="18" charset="0"/>
              </a:rPr>
              <a:t>-4 + 6 + 1</a:t>
            </a:r>
          </a:p>
          <a:p>
            <a:pPr>
              <a:spcBef>
                <a:spcPts val="600"/>
              </a:spcBef>
            </a:pPr>
            <a:r>
              <a:rPr lang="en-US" sz="3200">
                <a:latin typeface="Times New Roman" pitchFamily="18" charset="0"/>
                <a:cs typeface="Times New Roman" pitchFamily="18" charset="0"/>
              </a:rPr>
              <a:t>   0x                      </a:t>
            </a:r>
            <a:r>
              <a:rPr lang="en-US" sz="3200" smtClean="0">
                <a:latin typeface="Times New Roman" pitchFamily="18" charset="0"/>
                <a:cs typeface="Times New Roman" pitchFamily="18" charset="0"/>
              </a:rPr>
              <a:t>    = </a:t>
            </a:r>
            <a:r>
              <a:rPr lang="en-US" sz="3200">
                <a:latin typeface="Times New Roman" pitchFamily="18" charset="0"/>
                <a:cs typeface="Times New Roman" pitchFamily="18" charset="0"/>
              </a:rPr>
              <a:t>3</a:t>
            </a:r>
          </a:p>
          <a:p>
            <a:pPr>
              <a:spcBef>
                <a:spcPts val="600"/>
              </a:spcBef>
            </a:pPr>
            <a:r>
              <a:rPr lang="en-US" sz="3200">
                <a:latin typeface="Times New Roman" pitchFamily="18" charset="0"/>
                <a:cs typeface="Times New Roman" pitchFamily="18" charset="0"/>
              </a:rPr>
              <a:t>Vậy PT đã cho vô nghiệm. </a:t>
            </a:r>
          </a:p>
        </p:txBody>
      </p:sp>
      <p:sp>
        <p:nvSpPr>
          <p:cNvPr id="3" name="Rectangle 2"/>
          <p:cNvSpPr/>
          <p:nvPr/>
        </p:nvSpPr>
        <p:spPr>
          <a:xfrm>
            <a:off x="914400" y="3581400"/>
            <a:ext cx="7010400" cy="2862322"/>
          </a:xfrm>
          <a:prstGeom prst="rect">
            <a:avLst/>
          </a:prstGeom>
        </p:spPr>
        <p:txBody>
          <a:bodyPr wrap="square">
            <a:spAutoFit/>
          </a:bodyPr>
          <a:lstStyle/>
          <a:p>
            <a:pPr>
              <a:spcBef>
                <a:spcPts val="600"/>
              </a:spcBef>
            </a:pPr>
            <a:r>
              <a:rPr lang="en-US" sz="3200">
                <a:solidFill>
                  <a:srgbClr val="002060"/>
                </a:solidFill>
                <a:latin typeface="Times New Roman" pitchFamily="18" charset="0"/>
                <a:cs typeface="Times New Roman" pitchFamily="18" charset="0"/>
              </a:rPr>
              <a:t>d) 3x – 4 = 2(x – 1) – (2 – x) </a:t>
            </a:r>
          </a:p>
          <a:p>
            <a:pPr>
              <a:spcBef>
                <a:spcPts val="600"/>
              </a:spcBef>
            </a:pPr>
            <a:r>
              <a:rPr lang="en-US" sz="3200">
                <a:solidFill>
                  <a:srgbClr val="002060"/>
                </a:solidFill>
                <a:latin typeface="Times New Roman" pitchFamily="18" charset="0"/>
                <a:cs typeface="Times New Roman" pitchFamily="18" charset="0"/>
              </a:rPr>
              <a:t>    3x – 4 = 2x – 2 – 2 + x</a:t>
            </a:r>
          </a:p>
          <a:p>
            <a:pPr>
              <a:spcBef>
                <a:spcPts val="600"/>
              </a:spcBef>
            </a:pPr>
            <a:r>
              <a:rPr lang="en-US" sz="3200">
                <a:solidFill>
                  <a:srgbClr val="002060"/>
                </a:solidFill>
                <a:latin typeface="Times New Roman" pitchFamily="18" charset="0"/>
                <a:cs typeface="Times New Roman" pitchFamily="18" charset="0"/>
              </a:rPr>
              <a:t>    3x – 2x – x = -2 – 2 + 4</a:t>
            </a:r>
          </a:p>
          <a:p>
            <a:pPr>
              <a:spcBef>
                <a:spcPts val="600"/>
              </a:spcBef>
            </a:pPr>
            <a:r>
              <a:rPr lang="en-US" sz="3200">
                <a:solidFill>
                  <a:srgbClr val="002060"/>
                </a:solidFill>
                <a:latin typeface="Times New Roman" pitchFamily="18" charset="0"/>
                <a:cs typeface="Times New Roman" pitchFamily="18" charset="0"/>
              </a:rPr>
              <a:t>    0x               </a:t>
            </a:r>
            <a:r>
              <a:rPr lang="en-US" sz="3200" smtClean="0">
                <a:solidFill>
                  <a:srgbClr val="002060"/>
                </a:solidFill>
                <a:latin typeface="Times New Roman" pitchFamily="18" charset="0"/>
                <a:cs typeface="Times New Roman" pitchFamily="18" charset="0"/>
              </a:rPr>
              <a:t>= </a:t>
            </a:r>
            <a:r>
              <a:rPr lang="en-US" sz="3200">
                <a:solidFill>
                  <a:srgbClr val="002060"/>
                </a:solidFill>
                <a:latin typeface="Times New Roman" pitchFamily="18" charset="0"/>
                <a:cs typeface="Times New Roman" pitchFamily="18" charset="0"/>
              </a:rPr>
              <a:t>0</a:t>
            </a:r>
          </a:p>
          <a:p>
            <a:pPr>
              <a:spcBef>
                <a:spcPts val="600"/>
              </a:spcBef>
            </a:pPr>
            <a:r>
              <a:rPr lang="en-US" sz="3200">
                <a:solidFill>
                  <a:srgbClr val="002060"/>
                </a:solidFill>
                <a:latin typeface="Times New Roman" pitchFamily="18" charset="0"/>
                <a:cs typeface="Times New Roman" pitchFamily="18" charset="0"/>
              </a:rPr>
              <a:t>Vậy PT đã cho nghiệm đúng với mọi x. </a:t>
            </a: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479" y="1828800"/>
            <a:ext cx="8382000" cy="4524315"/>
          </a:xfrm>
          <a:prstGeom prst="rect">
            <a:avLst/>
          </a:prstGeom>
        </p:spPr>
        <p:txBody>
          <a:bodyPr wrap="square">
            <a:spAutoFit/>
          </a:bodyPr>
          <a:lstStyle/>
          <a:p>
            <a:pPr>
              <a:lnSpc>
                <a:spcPct val="150000"/>
              </a:lnSpc>
            </a:pPr>
            <a:r>
              <a:rPr lang="en-US" sz="3200" smtClean="0">
                <a:latin typeface="Times New Roman" pitchFamily="18" charset="0"/>
                <a:cs typeface="Times New Roman" pitchFamily="18" charset="0"/>
              </a:rPr>
              <a:t>Gọi </a:t>
            </a:r>
            <a:r>
              <a:rPr lang="en-US" sz="3200">
                <a:latin typeface="Times New Roman" pitchFamily="18" charset="0"/>
                <a:cs typeface="Times New Roman" pitchFamily="18" charset="0"/>
              </a:rPr>
              <a:t>x (m) là chiều dài của mảnh vườn. </a:t>
            </a:r>
            <a:r>
              <a:rPr lang="en-US" sz="3200" smtClean="0">
                <a:latin typeface="Times New Roman" pitchFamily="18" charset="0"/>
                <a:cs typeface="Times New Roman" pitchFamily="18" charset="0"/>
              </a:rPr>
              <a:t>ĐK: </a:t>
            </a:r>
            <a:r>
              <a:rPr lang="en-US" sz="3200">
                <a:latin typeface="Times New Roman" pitchFamily="18" charset="0"/>
                <a:cs typeface="Times New Roman" pitchFamily="18" charset="0"/>
              </a:rPr>
              <a:t>x &gt; 3</a:t>
            </a:r>
          </a:p>
          <a:p>
            <a:pPr>
              <a:lnSpc>
                <a:spcPct val="150000"/>
              </a:lnSpc>
            </a:pPr>
            <a:r>
              <a:rPr lang="en-US" sz="3200">
                <a:latin typeface="Times New Roman" pitchFamily="18" charset="0"/>
                <a:cs typeface="Times New Roman" pitchFamily="18" charset="0"/>
              </a:rPr>
              <a:t>Chiều rộng của mảnh vườn: x – 3</a:t>
            </a:r>
          </a:p>
          <a:p>
            <a:pPr>
              <a:lnSpc>
                <a:spcPct val="150000"/>
              </a:lnSpc>
            </a:pPr>
            <a:r>
              <a:rPr lang="en-US" sz="3200">
                <a:latin typeface="Times New Roman" pitchFamily="18" charset="0"/>
                <a:cs typeface="Times New Roman" pitchFamily="18" charset="0"/>
              </a:rPr>
              <a:t>Theo đề ta có PT: 2x + 2(x – 3) = 42</a:t>
            </a:r>
          </a:p>
          <a:p>
            <a:pPr>
              <a:lnSpc>
                <a:spcPct val="150000"/>
              </a:lnSpc>
            </a:pPr>
            <a:r>
              <a:rPr lang="en-US" sz="3200">
                <a:latin typeface="Times New Roman" pitchFamily="18" charset="0"/>
                <a:cs typeface="Times New Roman" pitchFamily="18" charset="0"/>
              </a:rPr>
              <a:t>Giải PT ta được: x = 12 (thoả mãn ĐK)</a:t>
            </a:r>
          </a:p>
          <a:p>
            <a:pPr>
              <a:lnSpc>
                <a:spcPct val="150000"/>
              </a:lnSpc>
            </a:pPr>
            <a:r>
              <a:rPr lang="en-US" sz="3200">
                <a:latin typeface="Times New Roman" pitchFamily="18" charset="0"/>
                <a:cs typeface="Times New Roman" pitchFamily="18" charset="0"/>
              </a:rPr>
              <a:t>Vậy chiều dài của mảnh vườn là 12 </a:t>
            </a:r>
            <a:r>
              <a:rPr lang="en-US" sz="3200" smtClean="0">
                <a:latin typeface="Times New Roman" pitchFamily="18" charset="0"/>
                <a:cs typeface="Times New Roman" pitchFamily="18" charset="0"/>
              </a:rPr>
              <a:t>m</a:t>
            </a:r>
          </a:p>
          <a:p>
            <a:pPr>
              <a:lnSpc>
                <a:spcPct val="150000"/>
              </a:lnSpc>
            </a:pP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      </a:t>
            </a:r>
            <a:r>
              <a:rPr lang="en-US" sz="3200">
                <a:latin typeface="Times New Roman" pitchFamily="18" charset="0"/>
                <a:cs typeface="Times New Roman" pitchFamily="18" charset="0"/>
              </a:rPr>
              <a:t>chiều rộng của mảnh vườn là 12 – 3 = 9 m.</a:t>
            </a:r>
          </a:p>
        </p:txBody>
      </p:sp>
      <p:sp>
        <p:nvSpPr>
          <p:cNvPr id="4" name="Rectangle 3"/>
          <p:cNvSpPr/>
          <p:nvPr/>
        </p:nvSpPr>
        <p:spPr>
          <a:xfrm>
            <a:off x="442478" y="1706940"/>
            <a:ext cx="8106641" cy="1569660"/>
          </a:xfrm>
          <a:prstGeom prst="rect">
            <a:avLst/>
          </a:prstGeom>
        </p:spPr>
        <p:txBody>
          <a:bodyPr wrap="square">
            <a:spAutoFit/>
          </a:bodyPr>
          <a:lstStyle/>
          <a:p>
            <a:pPr algn="just"/>
            <a:r>
              <a:rPr lang="en-US" sz="3200" smtClean="0">
                <a:latin typeface="Times New Roman" pitchFamily="18" charset="0"/>
                <a:cs typeface="Times New Roman" pitchFamily="18" charset="0"/>
              </a:rPr>
              <a:t>Chu vi của một mảnh vườn hình chữ nhật là 42m. Tìm chiều dài và chiều rộng của mảnh vườn, biết chiều rộng ngắn hơn chiều dài là 3m.</a:t>
            </a:r>
            <a:endParaRPr lang="en-US" sz="3200">
              <a:latin typeface="Times New Roman" pitchFamily="18" charset="0"/>
              <a:cs typeface="Times New Roman" pitchFamily="18" charset="0"/>
            </a:endParaRPr>
          </a:p>
        </p:txBody>
      </p:sp>
      <p:sp>
        <p:nvSpPr>
          <p:cNvPr id="5" name="Rectangle 4"/>
          <p:cNvSpPr/>
          <p:nvPr/>
        </p:nvSpPr>
        <p:spPr>
          <a:xfrm>
            <a:off x="533400" y="939225"/>
            <a:ext cx="1734770" cy="584775"/>
          </a:xfrm>
          <a:prstGeom prst="rect">
            <a:avLst/>
          </a:prstGeom>
        </p:spPr>
        <p:txBody>
          <a:bodyPr wrap="none">
            <a:spAutoFit/>
          </a:bodyPr>
          <a:lstStyle/>
          <a:p>
            <a:pPr algn="just"/>
            <a:r>
              <a:rPr lang="en-US" sz="3200" b="1">
                <a:latin typeface="Times New Roman" pitchFamily="18" charset="0"/>
                <a:cs typeface="Times New Roman" pitchFamily="18" charset="0"/>
              </a:rPr>
              <a:t>Bài 7.14:</a:t>
            </a:r>
            <a:endParaRPr lang="en-US" sz="3200">
              <a:latin typeface="Times New Roman" pitchFamily="18" charset="0"/>
              <a:cs typeface="Times New Roman" pitchFamily="18" charset="0"/>
            </a:endParaRPr>
          </a:p>
        </p:txBody>
      </p:sp>
      <p:sp>
        <p:nvSpPr>
          <p:cNvPr id="6" name="TextBox 5"/>
          <p:cNvSpPr txBox="1"/>
          <p:nvPr/>
        </p:nvSpPr>
        <p:spPr>
          <a:xfrm>
            <a:off x="5846618" y="76200"/>
            <a:ext cx="3200400" cy="1200329"/>
          </a:xfrm>
          <a:prstGeom prst="rect">
            <a:avLst/>
          </a:prstGeom>
          <a:noFill/>
        </p:spPr>
        <p:txBody>
          <a:bodyPr wrap="square" rtlCol="0">
            <a:spAutoFit/>
          </a:bodyPr>
          <a:lstStyle/>
          <a:p>
            <a:pPr algn="ctr">
              <a:lnSpc>
                <a:spcPct val="150000"/>
              </a:lnSpc>
            </a:pPr>
            <a:r>
              <a:rPr lang="en-US" sz="2400" b="1" smtClean="0">
                <a:solidFill>
                  <a:srgbClr val="FF0000"/>
                </a:solidFill>
                <a:latin typeface="Times New Roman" pitchFamily="18" charset="0"/>
                <a:cs typeface="Times New Roman" pitchFamily="18" charset="0"/>
              </a:rPr>
              <a:t>HOẠT ĐỘNG NHÓM</a:t>
            </a:r>
          </a:p>
          <a:p>
            <a:pPr algn="ctr">
              <a:lnSpc>
                <a:spcPct val="150000"/>
              </a:lnSpc>
            </a:pPr>
            <a:r>
              <a:rPr lang="en-US" sz="2400" b="1" smtClean="0">
                <a:solidFill>
                  <a:srgbClr val="0070C0"/>
                </a:solidFill>
                <a:latin typeface="Times New Roman" pitchFamily="18" charset="0"/>
                <a:cs typeface="Times New Roman" pitchFamily="18" charset="0"/>
              </a:rPr>
              <a:t>Thời gian: 5 phút</a:t>
            </a:r>
            <a:endParaRPr lang="en-US" sz="24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2674" y="1375350"/>
            <a:ext cx="7924799" cy="4339650"/>
          </a:xfrm>
          <a:prstGeom prst="rect">
            <a:avLst/>
          </a:prstGeom>
        </p:spPr>
        <p:txBody>
          <a:bodyPr wrap="square">
            <a:spAutoFit/>
          </a:bodyPr>
          <a:lstStyle/>
          <a:p>
            <a:pPr algn="just">
              <a:spcBef>
                <a:spcPts val="600"/>
              </a:spcBef>
            </a:pPr>
            <a:r>
              <a:rPr lang="en-US" sz="3200" smtClean="0">
                <a:latin typeface="Times New Roman" pitchFamily="18" charset="0"/>
                <a:cs typeface="Times New Roman" pitchFamily="18" charset="0"/>
              </a:rPr>
              <a:t>Gọi </a:t>
            </a:r>
            <a:r>
              <a:rPr lang="en-US" sz="3200">
                <a:latin typeface="Times New Roman" pitchFamily="18" charset="0"/>
                <a:cs typeface="Times New Roman" pitchFamily="18" charset="0"/>
              </a:rPr>
              <a:t>x (nghìn đồng) là giá ban đầu của chiếc áo len. ĐK: x &gt; 399.</a:t>
            </a:r>
          </a:p>
          <a:p>
            <a:pPr algn="just">
              <a:spcBef>
                <a:spcPts val="600"/>
              </a:spcBef>
            </a:pPr>
            <a:r>
              <a:rPr lang="en-US" sz="3200">
                <a:latin typeface="Times New Roman" pitchFamily="18" charset="0"/>
                <a:cs typeface="Times New Roman" pitchFamily="18" charset="0"/>
              </a:rPr>
              <a:t>Khi giảm giá chiếc áo len 30% thì số tiền được giảm: 0,3x</a:t>
            </a:r>
          </a:p>
          <a:p>
            <a:pPr algn="just">
              <a:spcBef>
                <a:spcPts val="600"/>
              </a:spcBef>
            </a:pPr>
            <a:r>
              <a:rPr lang="en-US" sz="3200">
                <a:latin typeface="Times New Roman" pitchFamily="18" charset="0"/>
                <a:cs typeface="Times New Roman" pitchFamily="18" charset="0"/>
              </a:rPr>
              <a:t>Theo đề ta có PT: x – 0,3x = 399</a:t>
            </a:r>
          </a:p>
          <a:p>
            <a:pPr algn="just">
              <a:spcBef>
                <a:spcPts val="600"/>
              </a:spcBef>
            </a:pPr>
            <a:r>
              <a:rPr lang="en-US" sz="3200">
                <a:latin typeface="Times New Roman" pitchFamily="18" charset="0"/>
                <a:cs typeface="Times New Roman" pitchFamily="18" charset="0"/>
              </a:rPr>
              <a:t>Giải PT ta được: x = 570 (thoả mãn ĐK)</a:t>
            </a:r>
          </a:p>
          <a:p>
            <a:pPr algn="just">
              <a:spcBef>
                <a:spcPts val="600"/>
              </a:spcBef>
            </a:pPr>
            <a:r>
              <a:rPr lang="en-US" sz="3200">
                <a:latin typeface="Times New Roman" pitchFamily="18" charset="0"/>
                <a:cs typeface="Times New Roman" pitchFamily="18" charset="0"/>
              </a:rPr>
              <a:t>Vậy giá ban đầu của chiếc áo len là 570 nghìn đồng.</a:t>
            </a:r>
          </a:p>
        </p:txBody>
      </p:sp>
      <p:sp>
        <p:nvSpPr>
          <p:cNvPr id="4" name="Rectangle 3"/>
          <p:cNvSpPr/>
          <p:nvPr/>
        </p:nvSpPr>
        <p:spPr>
          <a:xfrm>
            <a:off x="838200" y="457200"/>
            <a:ext cx="1734770" cy="584775"/>
          </a:xfrm>
          <a:prstGeom prst="rect">
            <a:avLst/>
          </a:prstGeom>
        </p:spPr>
        <p:txBody>
          <a:bodyPr wrap="none">
            <a:spAutoFit/>
          </a:bodyPr>
          <a:lstStyle/>
          <a:p>
            <a:r>
              <a:rPr lang="en-US" sz="3200" b="1">
                <a:latin typeface="Times New Roman" pitchFamily="18" charset="0"/>
                <a:cs typeface="Times New Roman" pitchFamily="18" charset="0"/>
              </a:rPr>
              <a:t>Bài 7.15:</a:t>
            </a:r>
            <a:endParaRPr lang="en-US" sz="3200">
              <a:latin typeface="Times New Roman" pitchFamily="18" charset="0"/>
              <a:cs typeface="Times New Roman" pitchFamily="18" charset="0"/>
            </a:endParaRPr>
          </a:p>
        </p:txBody>
      </p:sp>
      <p:sp>
        <p:nvSpPr>
          <p:cNvPr id="6" name="Rectangle 5"/>
          <p:cNvSpPr/>
          <p:nvPr/>
        </p:nvSpPr>
        <p:spPr>
          <a:xfrm>
            <a:off x="609601" y="1402140"/>
            <a:ext cx="7924799" cy="1569660"/>
          </a:xfrm>
          <a:prstGeom prst="rect">
            <a:avLst/>
          </a:prstGeom>
        </p:spPr>
        <p:txBody>
          <a:bodyPr wrap="square">
            <a:spAutoFit/>
          </a:bodyPr>
          <a:lstStyle/>
          <a:p>
            <a:pPr algn="just"/>
            <a:r>
              <a:rPr lang="en-US" sz="3200" smtClean="0">
                <a:latin typeface="Times New Roman" pitchFamily="18" charset="0"/>
                <a:cs typeface="Times New Roman" pitchFamily="18" charset="0"/>
              </a:rPr>
              <a:t>Một chiếc áo len sau khi giảm giá 30% được bán với giá 399 nghìn đồng. Hỏi giá ban đầu của chiếc áo len đó là bao nhiêu?</a:t>
            </a:r>
            <a:endParaRPr lang="en-US" sz="3200">
              <a:latin typeface="Times New Roman" pitchFamily="18" charset="0"/>
              <a:cs typeface="Times New Roman" pitchFamily="18" charset="0"/>
            </a:endParaRPr>
          </a:p>
        </p:txBody>
      </p:sp>
      <p:sp>
        <p:nvSpPr>
          <p:cNvPr id="5" name="TextBox 4"/>
          <p:cNvSpPr txBox="1"/>
          <p:nvPr/>
        </p:nvSpPr>
        <p:spPr>
          <a:xfrm>
            <a:off x="6206837" y="228599"/>
            <a:ext cx="2514600" cy="584775"/>
          </a:xfrm>
          <a:prstGeom prst="rect">
            <a:avLst/>
          </a:prstGeom>
          <a:noFill/>
        </p:spPr>
        <p:txBody>
          <a:bodyPr wrap="square" rtlCol="0">
            <a:spAutoFit/>
          </a:bodyPr>
          <a:lstStyle/>
          <a:p>
            <a:r>
              <a:rPr lang="en-US" sz="3200" b="1" smtClean="0">
                <a:solidFill>
                  <a:srgbClr val="0070C0"/>
                </a:solidFill>
                <a:latin typeface="Times New Roman" pitchFamily="18" charset="0"/>
                <a:cs typeface="Times New Roman" pitchFamily="18" charset="0"/>
              </a:rPr>
              <a:t>CẶP ĐÔI</a:t>
            </a:r>
            <a:endParaRPr lang="en-US" sz="32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6" grpId="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81000" y="1524000"/>
                <a:ext cx="8534400" cy="4714560"/>
              </a:xfrm>
              <a:prstGeom prst="rect">
                <a:avLst/>
              </a:prstGeom>
            </p:spPr>
            <p:txBody>
              <a:bodyPr wrap="square">
                <a:spAutoFit/>
              </a:bodyPr>
              <a:lstStyle/>
              <a:p>
                <a:pPr>
                  <a:spcBef>
                    <a:spcPts val="600"/>
                  </a:spcBef>
                </a:pPr>
                <a:r>
                  <a:rPr lang="nl-NL" sz="3200" smtClean="0">
                    <a:latin typeface="Times New Roman" pitchFamily="18" charset="0"/>
                    <a:cs typeface="Times New Roman" pitchFamily="18" charset="0"/>
                  </a:rPr>
                  <a:t>Gọi </a:t>
                </a:r>
                <a:r>
                  <a:rPr lang="nl-NL" sz="3200">
                    <a:latin typeface="Times New Roman" pitchFamily="18" charset="0"/>
                    <a:cs typeface="Times New Roman" pitchFamily="18" charset="0"/>
                  </a:rPr>
                  <a:t>x là số áo sơ mi xưởng may được giao theo kế hoạch. ĐK: x </a:t>
                </a:r>
                <a14:m>
                  <m:oMath xmlns:m="http://schemas.openxmlformats.org/officeDocument/2006/math">
                    <m:r>
                      <a:rPr lang="nl-NL" sz="3200" i="1">
                        <a:latin typeface="Cambria Math"/>
                      </a:rPr>
                      <m:t>𝜖</m:t>
                    </m:r>
                  </m:oMath>
                </a14:m>
                <a:r>
                  <a:rPr lang="nl-NL" sz="3200">
                    <a:latin typeface="Times New Roman" pitchFamily="18" charset="0"/>
                    <a:cs typeface="Times New Roman" pitchFamily="18" charset="0"/>
                  </a:rPr>
                  <a:t> N*.</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Số áo sơ mi may được trong thực tế: x + 8</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Số áo mỗi ngày may </a:t>
                </a:r>
                <a:r>
                  <a:rPr lang="nl-NL" sz="3200" smtClean="0">
                    <a:latin typeface="Times New Roman" pitchFamily="18" charset="0"/>
                    <a:cs typeface="Times New Roman" pitchFamily="18" charset="0"/>
                  </a:rPr>
                  <a:t>được </a:t>
                </a:r>
                <a:r>
                  <a:rPr lang="nl-NL" sz="3200">
                    <a:latin typeface="Times New Roman" pitchFamily="18" charset="0"/>
                    <a:cs typeface="Times New Roman" pitchFamily="18" charset="0"/>
                  </a:rPr>
                  <a:t>trong thực tế: </a:t>
                </a:r>
                <a14:m>
                  <m:oMath xmlns:m="http://schemas.openxmlformats.org/officeDocument/2006/math">
                    <m:f>
                      <m:fPr>
                        <m:ctrlPr>
                          <a:rPr lang="en-US" sz="4000" i="1">
                            <a:latin typeface="Cambria Math"/>
                          </a:rPr>
                        </m:ctrlPr>
                      </m:fPr>
                      <m:num>
                        <m:r>
                          <a:rPr lang="nl-NL" sz="4000" i="1">
                            <a:latin typeface="Cambria Math"/>
                          </a:rPr>
                          <m:t>𝑥</m:t>
                        </m:r>
                        <m:r>
                          <a:rPr lang="nl-NL" sz="4000" i="1">
                            <a:latin typeface="Cambria Math"/>
                          </a:rPr>
                          <m:t>+8</m:t>
                        </m:r>
                      </m:num>
                      <m:den>
                        <m:r>
                          <a:rPr lang="nl-NL" sz="4000" i="1">
                            <a:latin typeface="Cambria Math"/>
                          </a:rPr>
                          <m:t>24</m:t>
                        </m:r>
                      </m:den>
                    </m:f>
                  </m:oMath>
                </a14:m>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Theo đề ta có PT</a:t>
                </a:r>
                <a:r>
                  <a:rPr lang="nl-NL" sz="3200" smtClean="0">
                    <a:latin typeface="Times New Roman" pitchFamily="18" charset="0"/>
                    <a:cs typeface="Times New Roman" pitchFamily="18" charset="0"/>
                  </a:rPr>
                  <a:t>:  </a:t>
                </a:r>
                <a14:m>
                  <m:oMath xmlns:m="http://schemas.openxmlformats.org/officeDocument/2006/math">
                    <m:f>
                      <m:fPr>
                        <m:ctrlPr>
                          <a:rPr lang="en-US" sz="4000" i="1">
                            <a:latin typeface="Cambria Math"/>
                          </a:rPr>
                        </m:ctrlPr>
                      </m:fPr>
                      <m:num>
                        <m:r>
                          <a:rPr lang="nl-NL" sz="4000" i="1">
                            <a:latin typeface="Cambria Math"/>
                          </a:rPr>
                          <m:t>𝑥</m:t>
                        </m:r>
                      </m:num>
                      <m:den>
                        <m:r>
                          <a:rPr lang="nl-NL" sz="4000" i="1">
                            <a:latin typeface="Cambria Math"/>
                          </a:rPr>
                          <m:t>25</m:t>
                        </m:r>
                      </m:den>
                    </m:f>
                    <m:r>
                      <a:rPr lang="nl-NL" sz="4000" i="1">
                        <a:latin typeface="Cambria Math"/>
                      </a:rPr>
                      <m:t>+2= </m:t>
                    </m:r>
                    <m:f>
                      <m:fPr>
                        <m:ctrlPr>
                          <a:rPr lang="en-US" sz="4000" i="1">
                            <a:latin typeface="Cambria Math"/>
                          </a:rPr>
                        </m:ctrlPr>
                      </m:fPr>
                      <m:num>
                        <m:r>
                          <a:rPr lang="nl-NL" sz="4000" i="1">
                            <a:latin typeface="Cambria Math"/>
                          </a:rPr>
                          <m:t>𝑥</m:t>
                        </m:r>
                        <m:r>
                          <a:rPr lang="nl-NL" sz="4000" i="1">
                            <a:latin typeface="Cambria Math"/>
                          </a:rPr>
                          <m:t>+8</m:t>
                        </m:r>
                      </m:num>
                      <m:den>
                        <m:r>
                          <a:rPr lang="nl-NL" sz="4000" i="1">
                            <a:latin typeface="Cambria Math"/>
                          </a:rPr>
                          <m:t>24</m:t>
                        </m:r>
                      </m:den>
                    </m:f>
                  </m:oMath>
                </a14:m>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Giải PT ta được x = 1 000 (thoả mãn ĐK)</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Vậy số áo sơ mi xưởng may được giao là 1 000 áo.</a:t>
                </a:r>
                <a:endParaRPr lang="en-US" sz="3200">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81000" y="1524000"/>
                <a:ext cx="8534400" cy="4714560"/>
              </a:xfrm>
              <a:prstGeom prst="rect">
                <a:avLst/>
              </a:prstGeom>
              <a:blipFill rotWithShape="1">
                <a:blip r:embed="rId2"/>
                <a:stretch>
                  <a:fillRect l="-1857" t="-1811" r="-2429" b="-3234"/>
                </a:stretch>
              </a:blipFill>
            </p:spPr>
            <p:txBody>
              <a:bodyPr/>
              <a:lstStyle/>
              <a:p>
                <a:r>
                  <a:rPr lang="en-US">
                    <a:noFill/>
                  </a:rPr>
                  <a:t> </a:t>
                </a:r>
              </a:p>
            </p:txBody>
          </p:sp>
        </mc:Fallback>
      </mc:AlternateContent>
      <p:sp>
        <p:nvSpPr>
          <p:cNvPr id="4" name="Rectangle 3"/>
          <p:cNvSpPr/>
          <p:nvPr/>
        </p:nvSpPr>
        <p:spPr>
          <a:xfrm>
            <a:off x="762000" y="304800"/>
            <a:ext cx="1734770" cy="584775"/>
          </a:xfrm>
          <a:prstGeom prst="rect">
            <a:avLst/>
          </a:prstGeom>
        </p:spPr>
        <p:txBody>
          <a:bodyPr wrap="none">
            <a:spAutoFit/>
          </a:bodyPr>
          <a:lstStyle/>
          <a:p>
            <a:r>
              <a:rPr lang="nl-NL" sz="3200" b="1">
                <a:latin typeface="Times New Roman" pitchFamily="18" charset="0"/>
                <a:cs typeface="Times New Roman" pitchFamily="18" charset="0"/>
              </a:rPr>
              <a:t>Bài 7.16:</a:t>
            </a:r>
            <a:endParaRPr lang="en-US" sz="3200">
              <a:latin typeface="Times New Roman" pitchFamily="18" charset="0"/>
              <a:cs typeface="Times New Roman" pitchFamily="18" charset="0"/>
            </a:endParaRPr>
          </a:p>
        </p:txBody>
      </p:sp>
      <p:sp>
        <p:nvSpPr>
          <p:cNvPr id="6" name="Rectangle 5"/>
          <p:cNvSpPr/>
          <p:nvPr/>
        </p:nvSpPr>
        <p:spPr>
          <a:xfrm>
            <a:off x="609600" y="1067812"/>
            <a:ext cx="7924800" cy="3046988"/>
          </a:xfrm>
          <a:prstGeom prst="rect">
            <a:avLst/>
          </a:prstGeom>
        </p:spPr>
        <p:txBody>
          <a:bodyPr wrap="square">
            <a:spAutoFit/>
          </a:bodyPr>
          <a:lstStyle/>
          <a:p>
            <a:pPr algn="just">
              <a:spcBef>
                <a:spcPts val="600"/>
              </a:spcBef>
            </a:pPr>
            <a:r>
              <a:rPr lang="nl-NL" sz="3200" smtClean="0">
                <a:latin typeface="Times New Roman" pitchFamily="18" charset="0"/>
                <a:cs typeface="Times New Roman" pitchFamily="18" charset="0"/>
              </a:rPr>
              <a:t>Một xưởng may áo sơ mi dự định hoàn thành kế hoạch trong 25 ngày. Nhưng mỗi ngày đã vượt năng suất so với dự định là 2 áo nên đã hoàn thành sớm hơn 1 ngày và vượt kế hoạch được giao là 8 áo. Hỏi số áo sơ mi mà xưởng may được giao là bao nhiêu?</a:t>
            </a:r>
            <a:endParaRPr lang="en-US" sz="3200">
              <a:latin typeface="Times New Roman" pitchFamily="18" charset="0"/>
              <a:cs typeface="Times New Roman" pitchFamily="18" charset="0"/>
            </a:endParaRPr>
          </a:p>
        </p:txBody>
      </p:sp>
      <p:sp>
        <p:nvSpPr>
          <p:cNvPr id="5" name="TextBox 4"/>
          <p:cNvSpPr txBox="1"/>
          <p:nvPr/>
        </p:nvSpPr>
        <p:spPr>
          <a:xfrm>
            <a:off x="6705600" y="304800"/>
            <a:ext cx="2057400" cy="523220"/>
          </a:xfrm>
          <a:prstGeom prst="rect">
            <a:avLst/>
          </a:prstGeom>
          <a:noFill/>
        </p:spPr>
        <p:txBody>
          <a:bodyPr wrap="square" rtlCol="0">
            <a:spAutoFit/>
          </a:bodyPr>
          <a:lstStyle/>
          <a:p>
            <a:r>
              <a:rPr lang="en-US" sz="2800" b="1" smtClean="0">
                <a:solidFill>
                  <a:schemeClr val="accent6">
                    <a:lumMod val="75000"/>
                  </a:schemeClr>
                </a:solidFill>
                <a:latin typeface="Times New Roman" pitchFamily="18" charset="0"/>
                <a:cs typeface="Times New Roman" pitchFamily="18" charset="0"/>
              </a:rPr>
              <a:t>CÁ NHÂN</a:t>
            </a:r>
            <a:endParaRPr lang="en-US" sz="2800" b="1">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6" grpId="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6335562D-47C3-42BC-BC7D-7AF52EE5A71A}"/>
              </a:ext>
            </a:extLst>
          </p:cNvPr>
          <p:cNvSpPr/>
          <p:nvPr/>
        </p:nvSpPr>
        <p:spPr>
          <a:xfrm>
            <a:off x="0" y="1839350"/>
            <a:ext cx="9144000" cy="1141745"/>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0DE8E057-79AF-4679-8F0F-5F578B85F19A}"/>
              </a:ext>
            </a:extLst>
          </p:cNvPr>
          <p:cNvSpPr/>
          <p:nvPr/>
        </p:nvSpPr>
        <p:spPr>
          <a:xfrm>
            <a:off x="0" y="5174660"/>
            <a:ext cx="9144000" cy="1141745"/>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6" action="ppaction://hlinksldjump"/>
            <a:extLst>
              <a:ext uri="{FF2B5EF4-FFF2-40B4-BE49-F238E27FC236}">
                <a16:creationId xmlns:a16="http://schemas.microsoft.com/office/drawing/2014/main" xmlns="" id="{165D02D2-111C-48DA-B806-17EDA77B2D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993" y="930651"/>
            <a:ext cx="1476884" cy="1743607"/>
          </a:xfrm>
          <a:prstGeom prst="rect">
            <a:avLst/>
          </a:prstGeom>
        </p:spPr>
      </p:pic>
      <p:pic>
        <p:nvPicPr>
          <p:cNvPr id="9" name="Picture 8">
            <a:extLst>
              <a:ext uri="{FF2B5EF4-FFF2-40B4-BE49-F238E27FC236}">
                <a16:creationId xmlns:a16="http://schemas.microsoft.com/office/drawing/2014/main" xmlns="" id="{DE93B167-9DF8-4F7B-A15E-DCA0F1988F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699" y="418541"/>
            <a:ext cx="1545470" cy="1383912"/>
          </a:xfrm>
          <a:prstGeom prst="rect">
            <a:avLst/>
          </a:prstGeom>
        </p:spPr>
      </p:pic>
      <p:pic>
        <p:nvPicPr>
          <p:cNvPr id="10" name="Picture 9">
            <a:hlinkClick r:id="rId9" action="ppaction://hlinksldjump"/>
            <a:extLst>
              <a:ext uri="{FF2B5EF4-FFF2-40B4-BE49-F238E27FC236}">
                <a16:creationId xmlns:a16="http://schemas.microsoft.com/office/drawing/2014/main" xmlns="" id="{99F79902-D845-4948-9A8D-BC737DA839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50050" y="930650"/>
            <a:ext cx="1476884" cy="1743607"/>
          </a:xfrm>
          <a:prstGeom prst="rect">
            <a:avLst/>
          </a:prstGeom>
        </p:spPr>
      </p:pic>
      <p:pic>
        <p:nvPicPr>
          <p:cNvPr id="11" name="Picture 10">
            <a:extLst>
              <a:ext uri="{FF2B5EF4-FFF2-40B4-BE49-F238E27FC236}">
                <a16:creationId xmlns:a16="http://schemas.microsoft.com/office/drawing/2014/main" xmlns="" id="{F5A3D29D-2006-4BE0-AEF2-ABC918DCEA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5756" y="418540"/>
            <a:ext cx="1545470" cy="1383912"/>
          </a:xfrm>
          <a:prstGeom prst="rect">
            <a:avLst/>
          </a:prstGeom>
        </p:spPr>
      </p:pic>
      <p:pic>
        <p:nvPicPr>
          <p:cNvPr id="12" name="Picture 11">
            <a:hlinkClick r:id="rId12" action="ppaction://hlinksldjump"/>
            <a:extLst>
              <a:ext uri="{FF2B5EF4-FFF2-40B4-BE49-F238E27FC236}">
                <a16:creationId xmlns:a16="http://schemas.microsoft.com/office/drawing/2014/main" xmlns="" id="{B9F6EF56-EFE5-46AA-BEED-938FE1E31A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7619" y="930647"/>
            <a:ext cx="1476884" cy="1743607"/>
          </a:xfrm>
          <a:prstGeom prst="rect">
            <a:avLst/>
          </a:prstGeom>
        </p:spPr>
      </p:pic>
      <p:pic>
        <p:nvPicPr>
          <p:cNvPr id="13" name="Picture 12">
            <a:extLst>
              <a:ext uri="{FF2B5EF4-FFF2-40B4-BE49-F238E27FC236}">
                <a16:creationId xmlns:a16="http://schemas.microsoft.com/office/drawing/2014/main" xmlns="" id="{CABCEBFF-5DE1-4042-94D0-113FF0A7D80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24813" y="418540"/>
            <a:ext cx="1545470" cy="1383912"/>
          </a:xfrm>
          <a:prstGeom prst="rect">
            <a:avLst/>
          </a:prstGeom>
        </p:spPr>
      </p:pic>
      <p:pic>
        <p:nvPicPr>
          <p:cNvPr id="14" name="Picture 13">
            <a:hlinkClick r:id="rId15" action="ppaction://hlinksldjump"/>
            <a:extLst>
              <a:ext uri="{FF2B5EF4-FFF2-40B4-BE49-F238E27FC236}">
                <a16:creationId xmlns:a16="http://schemas.microsoft.com/office/drawing/2014/main" xmlns="" id="{633EC59B-FCA1-44AA-9210-1F72A9C855E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02455" y="930648"/>
            <a:ext cx="1476884" cy="1743607"/>
          </a:xfrm>
          <a:prstGeom prst="rect">
            <a:avLst/>
          </a:prstGeom>
        </p:spPr>
      </p:pic>
      <p:pic>
        <p:nvPicPr>
          <p:cNvPr id="15" name="Picture 14">
            <a:extLst>
              <a:ext uri="{FF2B5EF4-FFF2-40B4-BE49-F238E27FC236}">
                <a16:creationId xmlns:a16="http://schemas.microsoft.com/office/drawing/2014/main" xmlns="" id="{AD65FD14-A8FF-49BD-BB2A-1A81849D35A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68161" y="418539"/>
            <a:ext cx="1545470" cy="1383912"/>
          </a:xfrm>
          <a:prstGeom prst="rect">
            <a:avLst/>
          </a:prstGeom>
        </p:spPr>
      </p:pic>
      <p:pic>
        <p:nvPicPr>
          <p:cNvPr id="16" name="Picture 15">
            <a:hlinkClick r:id="rId18" action="ppaction://hlinksldjump"/>
            <a:extLst>
              <a:ext uri="{FF2B5EF4-FFF2-40B4-BE49-F238E27FC236}">
                <a16:creationId xmlns:a16="http://schemas.microsoft.com/office/drawing/2014/main" xmlns="" id="{6FB1DCEB-4C74-4EB6-8AC6-7F38A1717E0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77218" y="930647"/>
            <a:ext cx="1476884" cy="1743607"/>
          </a:xfrm>
          <a:prstGeom prst="rect">
            <a:avLst/>
          </a:prstGeom>
        </p:spPr>
      </p:pic>
      <p:pic>
        <p:nvPicPr>
          <p:cNvPr id="17" name="Picture 16">
            <a:extLst>
              <a:ext uri="{FF2B5EF4-FFF2-40B4-BE49-F238E27FC236}">
                <a16:creationId xmlns:a16="http://schemas.microsoft.com/office/drawing/2014/main" xmlns="" id="{769360CF-BDF1-45A9-8C3E-6AEF4338A20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42924" y="418538"/>
            <a:ext cx="1545470" cy="1383912"/>
          </a:xfrm>
          <a:prstGeom prst="rect">
            <a:avLst/>
          </a:prstGeom>
        </p:spPr>
      </p:pic>
      <p:pic>
        <p:nvPicPr>
          <p:cNvPr id="37" name="Picture 36">
            <a:extLst>
              <a:ext uri="{FF2B5EF4-FFF2-40B4-BE49-F238E27FC236}">
                <a16:creationId xmlns:a16="http://schemas.microsoft.com/office/drawing/2014/main" xmlns="" id="{16677DD5-4B38-44EE-AE03-4CE69860F1F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 y="6308766"/>
            <a:ext cx="4571999" cy="334819"/>
          </a:xfrm>
          <a:prstGeom prst="rect">
            <a:avLst/>
          </a:prstGeom>
        </p:spPr>
      </p:pic>
      <p:pic>
        <p:nvPicPr>
          <p:cNvPr id="38" name="Picture 37">
            <a:extLst>
              <a:ext uri="{FF2B5EF4-FFF2-40B4-BE49-F238E27FC236}">
                <a16:creationId xmlns:a16="http://schemas.microsoft.com/office/drawing/2014/main" xmlns="" id="{8E58EB64-C11F-4AA8-BD51-6B7EDB33655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72001" y="6308766"/>
            <a:ext cx="4571999" cy="334819"/>
          </a:xfrm>
          <a:prstGeom prst="rect">
            <a:avLst/>
          </a:prstGeom>
        </p:spPr>
      </p:pic>
      <p:pic>
        <p:nvPicPr>
          <p:cNvPr id="39" name="Picture 38">
            <a:extLst>
              <a:ext uri="{FF2B5EF4-FFF2-40B4-BE49-F238E27FC236}">
                <a16:creationId xmlns:a16="http://schemas.microsoft.com/office/drawing/2014/main" xmlns="" id="{468116E2-9E2A-444E-92F8-B1A7CB14769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0837" y="2946650"/>
            <a:ext cx="4571999" cy="334819"/>
          </a:xfrm>
          <a:prstGeom prst="rect">
            <a:avLst/>
          </a:prstGeom>
        </p:spPr>
      </p:pic>
      <p:pic>
        <p:nvPicPr>
          <p:cNvPr id="40" name="Picture 39">
            <a:extLst>
              <a:ext uri="{FF2B5EF4-FFF2-40B4-BE49-F238E27FC236}">
                <a16:creationId xmlns:a16="http://schemas.microsoft.com/office/drawing/2014/main" xmlns="" id="{4AF2A1C0-A62D-4A01-AB2A-74ABC46C1AC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72001" y="2974630"/>
            <a:ext cx="4571999" cy="334819"/>
          </a:xfrm>
          <a:prstGeom prst="rect">
            <a:avLst/>
          </a:prstGeom>
        </p:spPr>
      </p:pic>
      <p:sp>
        <p:nvSpPr>
          <p:cNvPr id="42" name="Flowchart: Summing Junction 41">
            <a:hlinkClick r:id="rId22" action="ppaction://hlinksldjump"/>
            <a:extLst>
              <a:ext uri="{FF2B5EF4-FFF2-40B4-BE49-F238E27FC236}">
                <a16:creationId xmlns:a16="http://schemas.microsoft.com/office/drawing/2014/main" xmlns="" id="{E51D645D-F5EB-48AD-9720-05E0BE57DF46}"/>
              </a:ext>
            </a:extLst>
          </p:cNvPr>
          <p:cNvSpPr/>
          <p:nvPr/>
        </p:nvSpPr>
        <p:spPr>
          <a:xfrm>
            <a:off x="8509576" y="5351577"/>
            <a:ext cx="486801"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6FE0A47F-DE0D-4AFB-A019-3B65ECEF2308}"/>
              </a:ext>
            </a:extLst>
          </p:cNvPr>
          <p:cNvSpPr/>
          <p:nvPr/>
        </p:nvSpPr>
        <p:spPr>
          <a:xfrm>
            <a:off x="1133913" y="3902844"/>
            <a:ext cx="6727942" cy="1569660"/>
          </a:xfrm>
          <a:prstGeom prst="rect">
            <a:avLst/>
          </a:prstGeom>
          <a:noFill/>
        </p:spPr>
        <p:txBody>
          <a:bodyPr wrap="square" lIns="91440" tIns="45720" rIns="91440" bIns="45720">
            <a:spAutoFit/>
          </a:bodyPr>
          <a:lstStyle/>
          <a:p>
            <a:pPr algn="ctr"/>
            <a:r>
              <a:rPr lang="en-US" sz="4800" b="1" dirty="0">
                <a:ln w="6600">
                  <a:solidFill>
                    <a:srgbClr val="7030A0"/>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TRÒ CH</a:t>
            </a:r>
            <a:r>
              <a:rPr lang="vi-VN" sz="4800" b="1" dirty="0">
                <a:ln w="6600">
                  <a:solidFill>
                    <a:srgbClr val="7030A0"/>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Ơ</a:t>
            </a:r>
            <a:r>
              <a:rPr lang="en-US" sz="4800" b="1" dirty="0">
                <a:ln w="6600">
                  <a:solidFill>
                    <a:srgbClr val="7030A0"/>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HỘP QUÀ BÍ MẬT</a:t>
            </a:r>
            <a:endParaRPr lang="en-US" sz="4800" b="1" cap="none" spc="0" dirty="0">
              <a:ln w="6600">
                <a:solidFill>
                  <a:srgbClr val="7030A0"/>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0" name="Intro_mở_màn_200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8592668" y="6154396"/>
            <a:ext cx="457200" cy="609600"/>
          </a:xfrm>
          <a:prstGeom prst="rect">
            <a:avLst/>
          </a:prstGeom>
        </p:spPr>
      </p:pic>
    </p:spTree>
    <p:extLst>
      <p:ext uri="{BB962C8B-B14F-4D97-AF65-F5344CB8AC3E}">
        <p14:creationId xmlns:p14="http://schemas.microsoft.com/office/powerpoint/2010/main" val="281031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19"/>
                                        </p:tgtEl>
                                        <p:attrNameLst>
                                          <p:attrName>style.color</p:attrName>
                                        </p:attrNameLst>
                                      </p:cBhvr>
                                      <p:by>
                                        <p:hsl h="7200000" s="0" l="0"/>
                                      </p:by>
                                    </p:animClr>
                                    <p:animClr clrSpc="hsl" dir="cw">
                                      <p:cBhvr>
                                        <p:cTn id="7" dur="500" fill="hold"/>
                                        <p:tgtEl>
                                          <p:spTgt spid="19"/>
                                        </p:tgtEl>
                                        <p:attrNameLst>
                                          <p:attrName>fillcolor</p:attrName>
                                        </p:attrNameLst>
                                      </p:cBhvr>
                                      <p:by>
                                        <p:hsl h="7200000" s="0" l="0"/>
                                      </p:by>
                                    </p:animClr>
                                    <p:animClr clrSpc="hsl" dir="cw">
                                      <p:cBhvr>
                                        <p:cTn id="8" dur="500" fill="hold"/>
                                        <p:tgtEl>
                                          <p:spTgt spid="19"/>
                                        </p:tgtEl>
                                        <p:attrNameLst>
                                          <p:attrName>stroke.color</p:attrName>
                                        </p:attrNameLst>
                                      </p:cBhvr>
                                      <p:by>
                                        <p:hsl h="7200000" s="0" l="0"/>
                                      </p:by>
                                    </p:animClr>
                                    <p:set>
                                      <p:cBhvr>
                                        <p:cTn id="9" dur="500" fill="hold"/>
                                        <p:tgtEl>
                                          <p:spTgt spid="19"/>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3.125E-6 3.7037E-7 L 3.125E-6 -0.07222 " pathEditMode="relative" rAng="0" ptsTypes="AA">
                                      <p:cBhvr>
                                        <p:cTn id="11" dur="250" accel="50000" decel="50000" autoRev="1" fill="hold">
                                          <p:stCondLst>
                                            <p:cond delay="0"/>
                                          </p:stCondLst>
                                        </p:cTn>
                                        <p:tgtEl>
                                          <p:spTgt spid="19"/>
                                        </p:tgtEl>
                                        <p:attrNameLst>
                                          <p:attrName>ppt_x</p:attrName>
                                          <p:attrName>ppt_y</p:attrName>
                                        </p:attrNameLst>
                                      </p:cBhvr>
                                      <p:rCtr x="0" y="-3611"/>
                                    </p:animMotion>
                                    <p:animRot by="1500000">
                                      <p:cBhvr>
                                        <p:cTn id="12" dur="125" fill="hold">
                                          <p:stCondLst>
                                            <p:cond delay="0"/>
                                          </p:stCondLst>
                                        </p:cTn>
                                        <p:tgtEl>
                                          <p:spTgt spid="19"/>
                                        </p:tgtEl>
                                        <p:attrNameLst>
                                          <p:attrName>r</p:attrName>
                                        </p:attrNameLst>
                                      </p:cBhvr>
                                    </p:animRot>
                                    <p:animRot by="-1500000">
                                      <p:cBhvr>
                                        <p:cTn id="13" dur="125" fill="hold">
                                          <p:stCondLst>
                                            <p:cond delay="125"/>
                                          </p:stCondLst>
                                        </p:cTn>
                                        <p:tgtEl>
                                          <p:spTgt spid="19"/>
                                        </p:tgtEl>
                                        <p:attrNameLst>
                                          <p:attrName>r</p:attrName>
                                        </p:attrNameLst>
                                      </p:cBhvr>
                                    </p:animRot>
                                    <p:animRot by="-1500000">
                                      <p:cBhvr>
                                        <p:cTn id="14" dur="125" fill="hold">
                                          <p:stCondLst>
                                            <p:cond delay="250"/>
                                          </p:stCondLst>
                                        </p:cTn>
                                        <p:tgtEl>
                                          <p:spTgt spid="19"/>
                                        </p:tgtEl>
                                        <p:attrNameLst>
                                          <p:attrName>r</p:attrName>
                                        </p:attrNameLst>
                                      </p:cBhvr>
                                    </p:animRot>
                                    <p:animRot by="1500000">
                                      <p:cBhvr>
                                        <p:cTn id="15" dur="125" fill="hold">
                                          <p:stCondLst>
                                            <p:cond delay="375"/>
                                          </p:stCondLst>
                                        </p:cTn>
                                        <p:tgtEl>
                                          <p:spTgt spid="19"/>
                                        </p:tgtEl>
                                        <p:attrNameLst>
                                          <p:attrName>r</p:attrName>
                                        </p:attrNameLst>
                                      </p:cBhvr>
                                    </p:animRot>
                                  </p:childTnLst>
                                </p:cTn>
                              </p:par>
                              <p:par>
                                <p:cTn id="16" presetID="1" presetClass="mediacall" presetSubtype="0" fill="hold" nodeType="withEffect">
                                  <p:stCondLst>
                                    <p:cond delay="0"/>
                                  </p:stCondLst>
                                  <p:childTnLst>
                                    <p:cmd type="call" cmd="playFrom(0.0)">
                                      <p:cBhvr>
                                        <p:cTn id="17" dur="1593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14"/>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4" restart="whenNotActive" fill="hold" evtFilter="cancelBubble" nodeType="interactiveSeq">
                <p:stCondLst>
                  <p:cond evt="onClick" delay="0">
                    <p:tgtEl>
                      <p:spTgt spid="16"/>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61224">
                <p:cTn id="63" fill="hold" display="0">
                  <p:stCondLst>
                    <p:cond delay="indefinite"/>
                  </p:stCondLst>
                  <p:endCondLst>
                    <p:cond evt="onStopAudio" delay="0">
                      <p:tgtEl>
                        <p:sldTgt/>
                      </p:tgtEl>
                    </p:cond>
                  </p:endCondLst>
                </p:cTn>
                <p:tgtEl>
                  <p:spTgt spid="20"/>
                </p:tgtEl>
              </p:cMediaNode>
            </p:audio>
          </p:childTnLst>
        </p:cTn>
      </p:par>
    </p:tnLst>
    <p:bldLst>
      <p:bldP spid="19" grpId="0"/>
      <p:bldP spid="1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458200" cy="6555641"/>
          </a:xfrm>
          <a:prstGeom prst="rect">
            <a:avLst/>
          </a:prstGeom>
          <a:noFill/>
        </p:spPr>
        <p:txBody>
          <a:bodyPr wrap="square" rtlCol="0">
            <a:spAutoFit/>
          </a:bodyPr>
          <a:lstStyle/>
          <a:p>
            <a:pPr algn="just"/>
            <a:r>
              <a:rPr lang="nl-NL" sz="2800" b="1">
                <a:latin typeface="Times New Roman" pitchFamily="18" charset="0"/>
                <a:cs typeface="Times New Roman" pitchFamily="18" charset="0"/>
              </a:rPr>
              <a:t>Bài </a:t>
            </a:r>
            <a:r>
              <a:rPr lang="nl-NL" sz="2800" b="1" smtClean="0">
                <a:latin typeface="Times New Roman" pitchFamily="18" charset="0"/>
                <a:cs typeface="Times New Roman" pitchFamily="18" charset="0"/>
              </a:rPr>
              <a:t>7.17.</a:t>
            </a:r>
            <a:r>
              <a:rPr lang="en-US" sz="2800" smtClean="0">
                <a:latin typeface="Times New Roman" pitchFamily="18" charset="0"/>
                <a:cs typeface="Times New Roman" pitchFamily="18" charset="0"/>
              </a:rPr>
              <a:t> Để khuyến khích tiết kiệm điện, giá điện sinh hoạt được tính theo kiểu luỹ tiến, nghĩa là nếu người sử dụng càng dùng nhiều điện thì giá mỗi số điện (1 kWh) càng tăng theo các mức như sau:</a:t>
            </a:r>
          </a:p>
          <a:p>
            <a:pPr algn="just"/>
            <a:r>
              <a:rPr lang="en-US" sz="2800" smtClean="0">
                <a:latin typeface="Times New Roman" pitchFamily="18" charset="0"/>
                <a:cs typeface="Times New Roman" pitchFamily="18" charset="0"/>
              </a:rPr>
              <a:t>Mức 1: Tính cho số điện từ 0 đến 50.</a:t>
            </a:r>
          </a:p>
          <a:p>
            <a:pPr algn="just"/>
            <a:r>
              <a:rPr lang="en-US" sz="2800">
                <a:latin typeface="Times New Roman" pitchFamily="18" charset="0"/>
                <a:cs typeface="Times New Roman" pitchFamily="18" charset="0"/>
              </a:rPr>
              <a:t>Mức </a:t>
            </a:r>
            <a:r>
              <a:rPr lang="en-US" sz="2800" smtClean="0">
                <a:latin typeface="Times New Roman" pitchFamily="18" charset="0"/>
                <a:cs typeface="Times New Roman" pitchFamily="18" charset="0"/>
              </a:rPr>
              <a:t>2: </a:t>
            </a:r>
            <a:r>
              <a:rPr lang="en-US" sz="2800">
                <a:latin typeface="Times New Roman" pitchFamily="18" charset="0"/>
                <a:cs typeface="Times New Roman" pitchFamily="18" charset="0"/>
              </a:rPr>
              <a:t>Tính cho số điện từ </a:t>
            </a:r>
            <a:r>
              <a:rPr lang="en-US" sz="2800" smtClean="0">
                <a:latin typeface="Times New Roman" pitchFamily="18" charset="0"/>
                <a:cs typeface="Times New Roman" pitchFamily="18" charset="0"/>
              </a:rPr>
              <a:t>51 </a:t>
            </a:r>
            <a:r>
              <a:rPr lang="en-US" sz="2800">
                <a:latin typeface="Times New Roman" pitchFamily="18" charset="0"/>
                <a:cs typeface="Times New Roman" pitchFamily="18" charset="0"/>
              </a:rPr>
              <a:t>đến </a:t>
            </a:r>
            <a:r>
              <a:rPr lang="en-US" sz="2800" smtClean="0">
                <a:latin typeface="Times New Roman" pitchFamily="18" charset="0"/>
                <a:cs typeface="Times New Roman" pitchFamily="18" charset="0"/>
              </a:rPr>
              <a:t>100, mỗi số điện đắt hơn 56 đồng so với mức 1.</a:t>
            </a:r>
            <a:endParaRPr lang="en-US" sz="2800">
              <a:latin typeface="Times New Roman" pitchFamily="18" charset="0"/>
              <a:cs typeface="Times New Roman" pitchFamily="18" charset="0"/>
            </a:endParaRPr>
          </a:p>
          <a:p>
            <a:pPr algn="just"/>
            <a:r>
              <a:rPr lang="en-US" sz="2800">
                <a:latin typeface="Times New Roman" pitchFamily="18" charset="0"/>
                <a:cs typeface="Times New Roman" pitchFamily="18" charset="0"/>
              </a:rPr>
              <a:t>Mức </a:t>
            </a:r>
            <a:r>
              <a:rPr lang="en-US" sz="2800" smtClean="0">
                <a:latin typeface="Times New Roman" pitchFamily="18" charset="0"/>
                <a:cs typeface="Times New Roman" pitchFamily="18" charset="0"/>
              </a:rPr>
              <a:t>3: </a:t>
            </a:r>
            <a:r>
              <a:rPr lang="en-US" sz="2800">
                <a:latin typeface="Times New Roman" pitchFamily="18" charset="0"/>
                <a:cs typeface="Times New Roman" pitchFamily="18" charset="0"/>
              </a:rPr>
              <a:t>Tính cho số điện từ </a:t>
            </a:r>
            <a:r>
              <a:rPr lang="en-US" sz="2800" smtClean="0">
                <a:latin typeface="Times New Roman" pitchFamily="18" charset="0"/>
                <a:cs typeface="Times New Roman" pitchFamily="18" charset="0"/>
              </a:rPr>
              <a:t>101 </a:t>
            </a:r>
            <a:r>
              <a:rPr lang="en-US" sz="2800">
                <a:latin typeface="Times New Roman" pitchFamily="18" charset="0"/>
                <a:cs typeface="Times New Roman" pitchFamily="18" charset="0"/>
              </a:rPr>
              <a:t>đến </a:t>
            </a:r>
            <a:r>
              <a:rPr lang="en-US" sz="2800" smtClean="0">
                <a:latin typeface="Times New Roman" pitchFamily="18" charset="0"/>
                <a:cs typeface="Times New Roman" pitchFamily="18" charset="0"/>
              </a:rPr>
              <a:t>200</a:t>
            </a:r>
            <a:r>
              <a:rPr lang="en-US" sz="2800">
                <a:latin typeface="Times New Roman" pitchFamily="18" charset="0"/>
                <a:cs typeface="Times New Roman" pitchFamily="18" charset="0"/>
              </a:rPr>
              <a:t>, mỗi số điện đắt hơn </a:t>
            </a:r>
            <a:r>
              <a:rPr lang="en-US" sz="2800" smtClean="0">
                <a:latin typeface="Times New Roman" pitchFamily="18" charset="0"/>
                <a:cs typeface="Times New Roman" pitchFamily="18" charset="0"/>
              </a:rPr>
              <a:t>280 </a:t>
            </a:r>
            <a:r>
              <a:rPr lang="en-US" sz="2800">
                <a:latin typeface="Times New Roman" pitchFamily="18" charset="0"/>
                <a:cs typeface="Times New Roman" pitchFamily="18" charset="0"/>
              </a:rPr>
              <a:t>đồng so với mức </a:t>
            </a:r>
            <a:r>
              <a:rPr lang="en-US" sz="2800" smtClean="0">
                <a:latin typeface="Times New Roman" pitchFamily="18" charset="0"/>
                <a:cs typeface="Times New Roman" pitchFamily="18" charset="0"/>
              </a:rPr>
              <a:t>2.</a:t>
            </a:r>
            <a:endParaRPr lang="en-US" sz="280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a:t>
            </a:r>
          </a:p>
          <a:p>
            <a:pPr algn="just"/>
            <a:r>
              <a:rPr lang="en-US" sz="2800" smtClean="0">
                <a:latin typeface="Times New Roman" pitchFamily="18" charset="0"/>
                <a:cs typeface="Times New Roman" pitchFamily="18" charset="0"/>
              </a:rPr>
              <a:t>Ngoài ra, người sử dụng còn phải trả thêm 10% thuế giá trị gia tăng (VAT).</a:t>
            </a:r>
          </a:p>
          <a:p>
            <a:pPr algn="just"/>
            <a:r>
              <a:rPr lang="en-US" sz="2800" smtClean="0">
                <a:latin typeface="Times New Roman" pitchFamily="18" charset="0"/>
                <a:cs typeface="Times New Roman" pitchFamily="18" charset="0"/>
              </a:rPr>
              <a:t>Tháng vừa qua, gia đình bạn Tuấn dùng hết 95 số điện và phải trả 176 123 đồng. Hỏi giá của mỗi số điện ở mức 1 là bao nhiêu?</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83130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991600" cy="6694140"/>
          </a:xfrm>
          <a:prstGeom prst="rect">
            <a:avLst/>
          </a:prstGeom>
        </p:spPr>
        <p:txBody>
          <a:bodyPr wrap="square">
            <a:spAutoFit/>
          </a:bodyPr>
          <a:lstStyle/>
          <a:p>
            <a:pPr>
              <a:spcBef>
                <a:spcPts val="600"/>
              </a:spcBef>
            </a:pPr>
            <a:r>
              <a:rPr lang="nl-NL" sz="3200" b="1" smtClean="0">
                <a:latin typeface="Times New Roman" pitchFamily="18" charset="0"/>
                <a:cs typeface="Times New Roman" pitchFamily="18" charset="0"/>
              </a:rPr>
              <a:t>Bài 7.17</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Gọi x (đồng) là giá của mỗi số điện ở mức 1. </a:t>
            </a:r>
            <a:endParaRPr lang="nl-NL" sz="3200" smtClean="0">
              <a:latin typeface="Times New Roman" pitchFamily="18" charset="0"/>
              <a:cs typeface="Times New Roman" pitchFamily="18" charset="0"/>
            </a:endParaRPr>
          </a:p>
          <a:p>
            <a:pPr>
              <a:spcBef>
                <a:spcPts val="600"/>
              </a:spcBef>
            </a:pPr>
            <a:r>
              <a:rPr lang="nl-NL" sz="3200" smtClean="0">
                <a:latin typeface="Times New Roman" pitchFamily="18" charset="0"/>
                <a:cs typeface="Times New Roman" pitchFamily="18" charset="0"/>
              </a:rPr>
              <a:t>ĐK</a:t>
            </a:r>
            <a:r>
              <a:rPr lang="nl-NL" sz="3200">
                <a:latin typeface="Times New Roman" pitchFamily="18" charset="0"/>
                <a:cs typeface="Times New Roman" pitchFamily="18" charset="0"/>
              </a:rPr>
              <a:t>: </a:t>
            </a:r>
            <a:r>
              <a:rPr lang="nl-NL" sz="3200" smtClean="0">
                <a:latin typeface="Times New Roman" pitchFamily="18" charset="0"/>
                <a:cs typeface="Times New Roman" pitchFamily="18" charset="0"/>
              </a:rPr>
              <a:t>x &gt; 0</a:t>
            </a:r>
            <a:r>
              <a:rPr lang="nl-NL" sz="3200">
                <a:latin typeface="Times New Roman" pitchFamily="18" charset="0"/>
                <a:cs typeface="Times New Roman" pitchFamily="18" charset="0"/>
              </a:rPr>
              <a:t>.</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Giá tiền cho mỗi số điện ở mức 2: x + 56</a:t>
            </a:r>
            <a:endParaRPr lang="en-US" sz="3200">
              <a:latin typeface="Times New Roman" pitchFamily="18" charset="0"/>
              <a:cs typeface="Times New Roman" pitchFamily="18" charset="0"/>
            </a:endParaRPr>
          </a:p>
          <a:p>
            <a:pPr>
              <a:spcBef>
                <a:spcPts val="600"/>
              </a:spcBef>
            </a:pPr>
            <a:r>
              <a:rPr lang="en-US" sz="3200">
                <a:latin typeface="Times New Roman" pitchFamily="18" charset="0"/>
                <a:cs typeface="Times New Roman" pitchFamily="18" charset="0"/>
              </a:rPr>
              <a:t>Số tiền gia đình Tuấn phải trả khi dùng 50 số điện ở mức 1: 50x</a:t>
            </a:r>
          </a:p>
          <a:p>
            <a:pPr>
              <a:spcBef>
                <a:spcPts val="600"/>
              </a:spcBef>
            </a:pPr>
            <a:r>
              <a:rPr lang="en-US" sz="3200">
                <a:latin typeface="Times New Roman" pitchFamily="18" charset="0"/>
                <a:cs typeface="Times New Roman" pitchFamily="18" charset="0"/>
              </a:rPr>
              <a:t>Số tiền gia đình Tuấn phải trả khi dùng 45 số điện ở mức 2: 45(x + 56)</a:t>
            </a:r>
          </a:p>
          <a:p>
            <a:pPr>
              <a:spcBef>
                <a:spcPts val="600"/>
              </a:spcBef>
            </a:pPr>
            <a:r>
              <a:rPr lang="en-US" sz="3200">
                <a:latin typeface="Times New Roman" pitchFamily="18" charset="0"/>
                <a:cs typeface="Times New Roman" pitchFamily="18" charset="0"/>
              </a:rPr>
              <a:t>Theo đề ta có PT:</a:t>
            </a:r>
          </a:p>
          <a:p>
            <a:pPr>
              <a:spcBef>
                <a:spcPts val="600"/>
              </a:spcBef>
            </a:pPr>
            <a:r>
              <a:rPr lang="en-US" sz="3200">
                <a:latin typeface="Times New Roman" pitchFamily="18" charset="0"/>
                <a:cs typeface="Times New Roman" pitchFamily="18" charset="0"/>
              </a:rPr>
              <a:t>50x + 45(x + 56) + 10%[50x + 45(x + 56)] = 178 123</a:t>
            </a:r>
          </a:p>
          <a:p>
            <a:pPr>
              <a:spcBef>
                <a:spcPts val="600"/>
              </a:spcBef>
            </a:pPr>
            <a:r>
              <a:rPr lang="en-US" sz="3200">
                <a:latin typeface="Times New Roman" pitchFamily="18" charset="0"/>
                <a:cs typeface="Times New Roman" pitchFamily="18" charset="0"/>
              </a:rPr>
              <a:t>Giải PT ta được: x = 1 678 (thoả mãn ĐK)</a:t>
            </a:r>
          </a:p>
          <a:p>
            <a:pPr>
              <a:spcBef>
                <a:spcPts val="600"/>
              </a:spcBef>
            </a:pPr>
            <a:r>
              <a:rPr lang="en-US" sz="3200">
                <a:latin typeface="Times New Roman" pitchFamily="18" charset="0"/>
                <a:cs typeface="Times New Roman" pitchFamily="18" charset="0"/>
              </a:rPr>
              <a:t>Vậy mỗi số điện ở mức 1 có giá 1 678 đồng.</a:t>
            </a: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Hướng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endParaRPr lang="en-US" dirty="0">
              <a:latin typeface="Times New Roman" pitchFamily="18" charset="0"/>
              <a:cs typeface="Times New Roman" pitchFamily="18" charset="0"/>
            </a:endParaRPr>
          </a:p>
        </p:txBody>
      </p:sp>
      <p:pic>
        <p:nvPicPr>
          <p:cNvPr id="4" name="Picture 8" descr="97"/>
          <p:cNvPicPr>
            <a:picLocks noChangeAspect="1" noChangeArrowheads="1" noCrop="1"/>
          </p:cNvPicPr>
          <p:nvPr/>
        </p:nvPicPr>
        <p:blipFill>
          <a:blip r:embed="rId2"/>
          <a:srcRect/>
          <a:stretch>
            <a:fillRect/>
          </a:stretch>
        </p:blipFill>
        <p:spPr bwMode="auto">
          <a:xfrm rot="1027884">
            <a:off x="6859555" y="3849072"/>
            <a:ext cx="1143000" cy="2374132"/>
          </a:xfrm>
          <a:prstGeom prst="rect">
            <a:avLst/>
          </a:prstGeom>
          <a:noFill/>
          <a:ln w="9525">
            <a:noFill/>
            <a:miter lim="800000"/>
            <a:headEnd/>
            <a:tailEnd/>
          </a:ln>
        </p:spPr>
      </p:pic>
      <p:pic>
        <p:nvPicPr>
          <p:cNvPr id="5" name="Picture 8" descr="97"/>
          <p:cNvPicPr>
            <a:picLocks noChangeAspect="1" noChangeArrowheads="1" noCrop="1"/>
          </p:cNvPicPr>
          <p:nvPr/>
        </p:nvPicPr>
        <p:blipFill>
          <a:blip r:embed="rId2"/>
          <a:srcRect/>
          <a:stretch>
            <a:fillRect/>
          </a:stretch>
        </p:blipFill>
        <p:spPr bwMode="auto">
          <a:xfrm rot="21178330">
            <a:off x="6470417" y="4076079"/>
            <a:ext cx="1143000" cy="2374132"/>
          </a:xfrm>
          <a:prstGeom prst="rect">
            <a:avLst/>
          </a:prstGeom>
          <a:noFill/>
          <a:ln w="9525">
            <a:noFill/>
            <a:miter lim="800000"/>
            <a:headEnd/>
            <a:tailEnd/>
          </a:ln>
        </p:spPr>
      </p:pic>
      <p:pic>
        <p:nvPicPr>
          <p:cNvPr id="6" name="Picture 8" descr="97"/>
          <p:cNvPicPr>
            <a:picLocks noChangeAspect="1" noChangeArrowheads="1" noCrop="1"/>
          </p:cNvPicPr>
          <p:nvPr/>
        </p:nvPicPr>
        <p:blipFill>
          <a:blip r:embed="rId2"/>
          <a:srcRect/>
          <a:stretch>
            <a:fillRect/>
          </a:stretch>
        </p:blipFill>
        <p:spPr bwMode="auto">
          <a:xfrm rot="1958687">
            <a:off x="7146141" y="4363103"/>
            <a:ext cx="1143000" cy="2374132"/>
          </a:xfrm>
          <a:prstGeom prst="rect">
            <a:avLst/>
          </a:prstGeom>
          <a:noFill/>
          <a:ln w="9525">
            <a:noFill/>
            <a:miter lim="800000"/>
            <a:headEnd/>
            <a:tailEnd/>
          </a:ln>
        </p:spPr>
      </p:pic>
      <p:sp>
        <p:nvSpPr>
          <p:cNvPr id="9" name="Rectangle 8"/>
          <p:cNvSpPr/>
          <p:nvPr/>
        </p:nvSpPr>
        <p:spPr>
          <a:xfrm>
            <a:off x="808415" y="1637943"/>
            <a:ext cx="7772400" cy="2400657"/>
          </a:xfrm>
          <a:prstGeom prst="rect">
            <a:avLst/>
          </a:prstGeom>
        </p:spPr>
        <p:txBody>
          <a:bodyPr wrap="square">
            <a:spAutoFit/>
          </a:bodyPr>
          <a:lstStyle/>
          <a:p>
            <a:pPr algn="just">
              <a:spcBef>
                <a:spcPts val="600"/>
              </a:spcBef>
            </a:pPr>
            <a:r>
              <a:rPr lang="pt-BR" sz="2800">
                <a:latin typeface="Times New Roman" pitchFamily="18" charset="0"/>
                <a:cs typeface="Times New Roman" pitchFamily="18" charset="0"/>
              </a:rPr>
              <a:t>- Ôn lại cách giải PT bậc nhất một ẩn, PT đưa được về dạng ax + b = 0, giải bài toán bằng cách lập PT.</a:t>
            </a:r>
            <a:endParaRPr lang="en-US" sz="2800">
              <a:latin typeface="Times New Roman" pitchFamily="18" charset="0"/>
              <a:cs typeface="Times New Roman" pitchFamily="18" charset="0"/>
            </a:endParaRPr>
          </a:p>
          <a:p>
            <a:pPr algn="just">
              <a:spcBef>
                <a:spcPts val="600"/>
              </a:spcBef>
            </a:pPr>
            <a:r>
              <a:rPr lang="pt-BR" sz="2800">
                <a:latin typeface="Times New Roman" pitchFamily="18" charset="0"/>
                <a:cs typeface="Times New Roman" pitchFamily="18" charset="0"/>
              </a:rPr>
              <a:t>- Hoàn thành nốt các bài tập còn thiếu trên lớp.</a:t>
            </a:r>
            <a:endParaRPr lang="en-US" sz="2800">
              <a:latin typeface="Times New Roman" pitchFamily="18" charset="0"/>
              <a:cs typeface="Times New Roman" pitchFamily="18" charset="0"/>
            </a:endParaRPr>
          </a:p>
          <a:p>
            <a:pPr algn="just">
              <a:spcBef>
                <a:spcPts val="600"/>
              </a:spcBef>
            </a:pPr>
            <a:r>
              <a:rPr lang="pt-BR" sz="2800">
                <a:latin typeface="Times New Roman" pitchFamily="18" charset="0"/>
                <a:cs typeface="Times New Roman" pitchFamily="18" charset="0"/>
              </a:rPr>
              <a:t>- </a:t>
            </a:r>
            <a:r>
              <a:rPr lang="en-US" sz="2800">
                <a:latin typeface="Times New Roman" pitchFamily="18" charset="0"/>
                <a:cs typeface="Times New Roman" pitchFamily="18" charset="0"/>
              </a:rPr>
              <a:t>Xem trước bài 27 </a:t>
            </a:r>
            <a:r>
              <a:rPr lang="en-US" sz="2800" b="1">
                <a:latin typeface="Times New Roman" pitchFamily="18" charset="0"/>
                <a:cs typeface="Times New Roman" pitchFamily="18" charset="0"/>
              </a:rPr>
              <a:t>Khái niệm hàm số và đồ thị của hàm số.</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61085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9"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par>
                                <p:cTn id="15" presetID="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5327" y="303569"/>
            <a:ext cx="1456072"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Điểm</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10</a:t>
            </a: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1818703" y="5025485"/>
            <a:ext cx="2438330" cy="188234"/>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30">
            <a:hlinkClick r:id="rId11" action="ppaction://hlinksldjump"/>
            <a:extLst>
              <a:ext uri="{FF2B5EF4-FFF2-40B4-BE49-F238E27FC236}">
                <a16:creationId xmlns:a16="http://schemas.microsoft.com/office/drawing/2014/main" xmlns="" id="{AA693000-41B6-4481-BACC-F3E8F4F6DBBA}"/>
              </a:ext>
            </a:extLst>
          </p:cNvPr>
          <p:cNvSpPr/>
          <p:nvPr/>
        </p:nvSpPr>
        <p:spPr>
          <a:xfrm rot="586976" flipH="1">
            <a:off x="2101055" y="4069021"/>
            <a:ext cx="1733204"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AutoShape 36"/>
          <p:cNvSpPr>
            <a:spLocks noChangeArrowheads="1"/>
          </p:cNvSpPr>
          <p:nvPr/>
        </p:nvSpPr>
        <p:spPr bwMode="auto">
          <a:xfrm>
            <a:off x="114300" y="4921251"/>
            <a:ext cx="3257550" cy="752475"/>
          </a:xfrm>
          <a:prstGeom prst="flowChartPreparation">
            <a:avLst/>
          </a:prstGeom>
          <a:solidFill>
            <a:schemeClr val="tx1"/>
          </a:solidFill>
          <a:ln w="57150">
            <a:solidFill>
              <a:srgbClr val="00B0F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ctr">
              <a:buFontTx/>
              <a:buAutoNum type="alphaUcPeriod"/>
              <a:defRPr/>
            </a:pPr>
            <a:r>
              <a:rPr lang="en-US" altLang="en-US" sz="2400" b="1" smtClean="0">
                <a:solidFill>
                  <a:schemeClr val="bg1"/>
                </a:solidFill>
                <a:latin typeface="Times New Roman" panose="02020603050405020304" pitchFamily="18" charset="0"/>
                <a:cs typeface="Times New Roman" panose="02020603050405020304" pitchFamily="18" charset="0"/>
              </a:rPr>
              <a:t>3x – 7 = 0</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19" name="AutoShape 36"/>
          <p:cNvSpPr>
            <a:spLocks noChangeArrowheads="1"/>
          </p:cNvSpPr>
          <p:nvPr/>
        </p:nvSpPr>
        <p:spPr bwMode="auto">
          <a:xfrm>
            <a:off x="1714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C</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x</a:t>
            </a:r>
            <a:r>
              <a:rPr lang="en-US" altLang="en-US" sz="2400" b="1" baseline="30000" smtClean="0">
                <a:solidFill>
                  <a:schemeClr val="bg1"/>
                </a:solidFill>
                <a:latin typeface="Times New Roman" panose="02020603050405020304" pitchFamily="18" charset="0"/>
                <a:cs typeface="Times New Roman" panose="02020603050405020304" pitchFamily="18" charset="0"/>
              </a:rPr>
              <a:t>2</a:t>
            </a:r>
            <a:r>
              <a:rPr lang="en-US" altLang="en-US" sz="2400" b="1" smtClean="0">
                <a:solidFill>
                  <a:schemeClr val="bg1"/>
                </a:solidFill>
                <a:latin typeface="Times New Roman" panose="02020603050405020304" pitchFamily="18" charset="0"/>
                <a:cs typeface="Times New Roman" panose="02020603050405020304" pitchFamily="18" charset="0"/>
              </a:rPr>
              <a:t> + 18 = 0</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348615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B</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0x – 5 = 0</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3486150" y="601980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2400" b="1" dirty="0">
                <a:solidFill>
                  <a:schemeClr val="bg1"/>
                </a:solidFill>
                <a:latin typeface="Times New Roman" panose="02020603050405020304" pitchFamily="18" charset="0"/>
                <a:cs typeface="Times New Roman" panose="02020603050405020304" pitchFamily="18" charset="0"/>
              </a:rPr>
              <a:t>D</a:t>
            </a:r>
            <a:r>
              <a:rPr lang="en-US" altLang="en-US" sz="2400" b="1">
                <a:solidFill>
                  <a:schemeClr val="bg1"/>
                </a:solidFill>
                <a:latin typeface="Times New Roman" panose="02020603050405020304" pitchFamily="18" charset="0"/>
                <a:cs typeface="Times New Roman" panose="02020603050405020304" pitchFamily="18" charset="0"/>
              </a:rPr>
              <a:t>.  x</a:t>
            </a:r>
            <a:r>
              <a:rPr lang="en-US" altLang="en-US" sz="2400" b="1" smtClean="0">
                <a:solidFill>
                  <a:schemeClr val="bg1"/>
                </a:solidFill>
                <a:latin typeface="Times New Roman" panose="02020603050405020304" pitchFamily="18" charset="0"/>
                <a:cs typeface="Times New Roman" panose="02020603050405020304" pitchFamily="18" charset="0"/>
              </a:rPr>
              <a:t> + y = 0</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64564" y="2309087"/>
            <a:ext cx="2195365" cy="2195365"/>
          </a:xfrm>
          <a:prstGeom prst="rect">
            <a:avLst/>
          </a:prstGeom>
        </p:spPr>
      </p:pic>
      <p:pic>
        <p:nvPicPr>
          <p:cNvPr id="4" name="Picture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55406" y="1920078"/>
            <a:ext cx="2326258" cy="2607347"/>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44034" y="2334243"/>
            <a:ext cx="2195365" cy="2195365"/>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80311" y="2309087"/>
            <a:ext cx="2195365" cy="2195365"/>
          </a:xfrm>
          <a:prstGeom prst="rect">
            <a:avLst/>
          </a:prstGeom>
        </p:spPr>
      </p:pic>
      <p:sp>
        <p:nvSpPr>
          <p:cNvPr id="25" name="TextBox 24"/>
          <p:cNvSpPr txBox="1"/>
          <p:nvPr/>
        </p:nvSpPr>
        <p:spPr>
          <a:xfrm>
            <a:off x="420341" y="301152"/>
            <a:ext cx="6729642" cy="1569660"/>
          </a:xfrm>
          <a:prstGeom prst="rect">
            <a:avLst/>
          </a:prstGeom>
          <a:noFill/>
        </p:spPr>
        <p:txBody>
          <a:bodyPr wrap="square" rtlCol="0">
            <a:spAutoFit/>
          </a:bodyPr>
          <a:lstStyle/>
          <a:p>
            <a:pPr algn="just"/>
            <a:r>
              <a:rPr lang="en-US" sz="3200" b="1" smtClean="0">
                <a:solidFill>
                  <a:srgbClr val="FF0000"/>
                </a:solidFill>
                <a:latin typeface="Times New Roman" pitchFamily="18" charset="0"/>
                <a:cs typeface="Times New Roman" pitchFamily="18" charset="0"/>
              </a:rPr>
              <a:t>Câu 1: </a:t>
            </a:r>
            <a:r>
              <a:rPr lang="en-US" sz="3200" smtClean="0">
                <a:latin typeface="Times New Roman" pitchFamily="18" charset="0"/>
                <a:cs typeface="Times New Roman" pitchFamily="18" charset="0"/>
              </a:rPr>
              <a:t>Trong các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3200" smtClean="0">
                <a:latin typeface="Times New Roman" pitchFamily="18" charset="0"/>
                <a:cs typeface="Times New Roman" pitchFamily="18" charset="0"/>
              </a:rPr>
              <a:t> sau,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3200" smtClean="0">
                <a:latin typeface="Times New Roman" pitchFamily="18" charset="0"/>
                <a:cs typeface="Times New Roman" pitchFamily="18" charset="0"/>
              </a:rPr>
              <a:t> nào là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3200" smtClean="0">
                <a:latin typeface="Times New Roman" pitchFamily="18" charset="0"/>
                <a:cs typeface="Times New Roman" pitchFamily="18" charset="0"/>
              </a:rPr>
              <a:t> bậc nhất một ẩn?</a:t>
            </a:r>
          </a:p>
        </p:txBody>
      </p:sp>
    </p:spTree>
    <p:extLst>
      <p:ext uri="{BB962C8B-B14F-4D97-AF65-F5344CB8AC3E}">
        <p14:creationId xmlns:p14="http://schemas.microsoft.com/office/powerpoint/2010/main" val="3355532894"/>
      </p:ext>
    </p:extLst>
  </p:cSld>
  <p:clrMapOvr>
    <a:masterClrMapping/>
  </p:clrMapOvr>
  <mc:AlternateContent xmlns:mc="http://schemas.openxmlformats.org/markup-compatibility/2006" xmlns:p14="http://schemas.microsoft.com/office/powerpoint/2010/main">
    <mc:Choice Requires="p14">
      <p:transition p14:dur="10">
        <p:sndAc>
          <p:stSnd>
            <p:snd r:embed="rId3" name="chimes.wav"/>
          </p:stSnd>
        </p:sndAc>
      </p:transition>
    </mc:Choice>
    <mc:Fallback xmlns="">
      <p:transition>
        <p:sndAc>
          <p:stSnd>
            <p:snd r:embed="rId2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
                                    </p:animMotion>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9"/>
                                        </p:tgtEl>
                                        <p:attrNameLst>
                                          <p:attrName>fillcolor</p:attrName>
                                        </p:attrNameLst>
                                      </p:cBhvr>
                                      <p:to>
                                        <a:srgbClr val="FC4122"/>
                                      </p:to>
                                    </p:animClr>
                                    <p:set>
                                      <p:cBhvr>
                                        <p:cTn id="40" dur="500" fill="hold"/>
                                        <p:tgtEl>
                                          <p:spTgt spid="19"/>
                                        </p:tgtEl>
                                        <p:attrNameLst>
                                          <p:attrName>fill.type</p:attrName>
                                        </p:attrNameLst>
                                      </p:cBhvr>
                                      <p:to>
                                        <p:strVal val="solid"/>
                                      </p:to>
                                    </p:set>
                                    <p:set>
                                      <p:cBhvr>
                                        <p:cTn id="41" dur="500" fill="hold"/>
                                        <p:tgtEl>
                                          <p:spTgt spid="19"/>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5" name="TT_sai.wav"/>
                                        </p:tgtEl>
                                      </p:cMediaNode>
                                    </p:audio>
                                  </p:subTnLst>
                                </p:cTn>
                              </p:par>
                              <p:par>
                                <p:cTn id="42" presetID="1"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1"/>
                                        </p:tgtEl>
                                        <p:attrNameLst>
                                          <p:attrName>fillcolor</p:attrName>
                                        </p:attrNameLst>
                                      </p:cBhvr>
                                      <p:to>
                                        <a:srgbClr val="FC4122"/>
                                      </p:to>
                                    </p:animClr>
                                    <p:set>
                                      <p:cBhvr>
                                        <p:cTn id="49" dur="500" fill="hold"/>
                                        <p:tgtEl>
                                          <p:spTgt spid="21"/>
                                        </p:tgtEl>
                                        <p:attrNameLst>
                                          <p:attrName>fill.type</p:attrName>
                                        </p:attrNameLst>
                                      </p:cBhvr>
                                      <p:to>
                                        <p:strVal val="solid"/>
                                      </p:to>
                                    </p:set>
                                    <p:set>
                                      <p:cBhvr>
                                        <p:cTn id="50" dur="500" fill="hold"/>
                                        <p:tgtEl>
                                          <p:spTgt spid="21"/>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5" name="TT_sai.wav"/>
                                        </p:tgtEl>
                                      </p:cMediaNode>
                                    </p:audio>
                                  </p:sub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3" restart="whenNotActive" fill="hold" evtFilter="cancelBubble" nodeType="interactiveSeq">
                <p:stCondLst>
                  <p:cond evt="onClick" delay="0">
                    <p:tgtEl>
                      <p:spTgt spid="18"/>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8"/>
                                        </p:tgtEl>
                                        <p:attrNameLst>
                                          <p:attrName>fillcolor</p:attrName>
                                        </p:attrNameLst>
                                      </p:cBhvr>
                                      <p:to>
                                        <a:srgbClr val="77E23C"/>
                                      </p:to>
                                    </p:animClr>
                                    <p:set>
                                      <p:cBhvr>
                                        <p:cTn id="58" dur="500" fill="hold"/>
                                        <p:tgtEl>
                                          <p:spTgt spid="18"/>
                                        </p:tgtEl>
                                        <p:attrNameLst>
                                          <p:attrName>fill.type</p:attrName>
                                        </p:attrNameLst>
                                      </p:cBhvr>
                                      <p:to>
                                        <p:strVal val="solid"/>
                                      </p:to>
                                    </p:set>
                                    <p:set>
                                      <p:cBhvr>
                                        <p:cTn id="59" dur="500" fill="hold"/>
                                        <p:tgtEl>
                                          <p:spTgt spid="18"/>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6" name="KĐ_hoàn_thành.wav"/>
                                        </p:tgtEl>
                                      </p:cMediaNode>
                                    </p:audio>
                                  </p:subTnLst>
                                </p:cTn>
                              </p:par>
                              <p:par>
                                <p:cTn id="60" presetID="1"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2"/>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9" grpId="0" animBg="1"/>
      <p:bldP spid="9" grpId="1"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9621" y="34636"/>
            <a:ext cx="1456072"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món</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quà</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nhỏ</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1818703" y="5025485"/>
            <a:ext cx="2438330" cy="188234"/>
          </a:xfrm>
          <a:prstGeom prst="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10" action="ppaction://hlinksldjump"/>
            <a:extLst>
              <a:ext uri="{FF2B5EF4-FFF2-40B4-BE49-F238E27FC236}">
                <a16:creationId xmlns:a16="http://schemas.microsoft.com/office/drawing/2014/main" xmlns="" id="{AA693000-41B6-4481-BACC-F3E8F4F6DBBA}"/>
              </a:ext>
            </a:extLst>
          </p:cNvPr>
          <p:cNvSpPr/>
          <p:nvPr/>
        </p:nvSpPr>
        <p:spPr>
          <a:xfrm rot="586976" flipH="1">
            <a:off x="2101055" y="4069021"/>
            <a:ext cx="1733204" cy="899514"/>
          </a:xfrm>
          <a:prstGeom prst="homePlate">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12491" y="3920234"/>
            <a:ext cx="371475" cy="438150"/>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AutoShape 36"/>
          <p:cNvSpPr>
            <a:spLocks noChangeArrowheads="1"/>
          </p:cNvSpPr>
          <p:nvPr/>
        </p:nvSpPr>
        <p:spPr bwMode="auto">
          <a:xfrm>
            <a:off x="17145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A</a:t>
            </a:r>
            <a:r>
              <a:rPr lang="en-US" altLang="en-US" sz="2800" b="1">
                <a:solidFill>
                  <a:schemeClr val="bg1"/>
                </a:solidFill>
                <a:latin typeface="Times New Roman" panose="02020603050405020304" pitchFamily="18" charset="0"/>
                <a:cs typeface="Times New Roman" panose="02020603050405020304" pitchFamily="18" charset="0"/>
              </a:rPr>
              <a:t>.  x</a:t>
            </a:r>
            <a:r>
              <a:rPr lang="en-US" altLang="en-US" sz="2800" b="1" smtClean="0">
                <a:solidFill>
                  <a:schemeClr val="bg1"/>
                </a:solidFill>
                <a:latin typeface="Times New Roman" panose="02020603050405020304" pitchFamily="18" charset="0"/>
                <a:cs typeface="Times New Roman" panose="02020603050405020304" pitchFamily="18" charset="0"/>
              </a:rPr>
              <a:t> + 3 = 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19" name="AutoShape 36"/>
          <p:cNvSpPr>
            <a:spLocks noChangeArrowheads="1"/>
          </p:cNvSpPr>
          <p:nvPr/>
        </p:nvSpPr>
        <p:spPr bwMode="auto">
          <a:xfrm>
            <a:off x="1714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C</a:t>
            </a:r>
            <a:r>
              <a:rPr lang="en-US" altLang="en-US" sz="2800" b="1">
                <a:solidFill>
                  <a:schemeClr val="bg1"/>
                </a:solidFill>
                <a:latin typeface="Times New Roman" panose="02020603050405020304" pitchFamily="18" charset="0"/>
                <a:cs typeface="Times New Roman" panose="02020603050405020304" pitchFamily="18" charset="0"/>
              </a:rPr>
              <a:t>.  x</a:t>
            </a:r>
            <a:r>
              <a:rPr lang="en-US" altLang="en-US" sz="2800" b="1" smtClean="0">
                <a:solidFill>
                  <a:schemeClr val="bg1"/>
                </a:solidFill>
                <a:latin typeface="Times New Roman" panose="02020603050405020304" pitchFamily="18" charset="0"/>
                <a:cs typeface="Times New Roman" panose="02020603050405020304" pitchFamily="18" charset="0"/>
              </a:rPr>
              <a:t> – 3 = 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350520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B</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3x + 3 = 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3484960" y="5997575"/>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D</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3x – 3 = 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80311" y="2309087"/>
            <a:ext cx="2195365" cy="2195365"/>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78721" y="1990510"/>
            <a:ext cx="2326258" cy="2607347"/>
          </a:xfrm>
          <a:prstGeom prst="rect">
            <a:avLst/>
          </a:prstGeom>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56440" y="2285547"/>
            <a:ext cx="2195365" cy="2195365"/>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000941" y="2309087"/>
            <a:ext cx="2195365" cy="2195365"/>
          </a:xfrm>
          <a:prstGeom prst="rect">
            <a:avLst/>
          </a:prstGeom>
        </p:spPr>
      </p:pic>
      <p:sp>
        <p:nvSpPr>
          <p:cNvPr id="29" name="Rectangle 1"/>
          <p:cNvSpPr>
            <a:spLocks noChangeArrowheads="1"/>
          </p:cNvSpPr>
          <p:nvPr/>
        </p:nvSpPr>
        <p:spPr bwMode="auto">
          <a:xfrm>
            <a:off x="464230" y="424327"/>
            <a:ext cx="634612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32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Câu 2.</a:t>
            </a:r>
            <a:r>
              <a:rPr kumimoji="0" lang="sv-SE" sz="3200" b="0"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 </a:t>
            </a:r>
            <a:r>
              <a:rPr kumimoji="0" lang="sv-SE"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Giá trị x = 3 là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nghiệm của phương trình nào sau đây?</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3044881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2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
                                    </p:animMotion>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0"/>
                                        </p:tgtEl>
                                        <p:attrNameLst>
                                          <p:attrName>fillcolor</p:attrName>
                                        </p:attrNameLst>
                                      </p:cBhvr>
                                      <p:to>
                                        <a:srgbClr val="FC4122"/>
                                      </p:to>
                                    </p:animClr>
                                    <p:set>
                                      <p:cBhvr>
                                        <p:cTn id="35" dur="500" fill="hold"/>
                                        <p:tgtEl>
                                          <p:spTgt spid="20"/>
                                        </p:tgtEl>
                                        <p:attrNameLst>
                                          <p:attrName>fill.type</p:attrName>
                                        </p:attrNameLst>
                                      </p:cBhvr>
                                      <p:to>
                                        <p:strVal val="solid"/>
                                      </p:to>
                                    </p:set>
                                    <p:set>
                                      <p:cBhvr>
                                        <p:cTn id="36" dur="500" fill="hold"/>
                                        <p:tgtEl>
                                          <p:spTgt spid="20"/>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TT_sai.wav"/>
                                        </p:tgtEl>
                                      </p:cMediaNode>
                                    </p:audio>
                                  </p:sub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39" restart="whenNotActive" fill="hold" evtFilter="cancelBubble" nodeType="interactiveSeq">
                <p:stCondLst>
                  <p:cond evt="onClick" delay="0">
                    <p:tgtEl>
                      <p:spTgt spid="1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9"/>
                                        </p:tgtEl>
                                        <p:attrNameLst>
                                          <p:attrName>fillcolor</p:attrName>
                                        </p:attrNameLst>
                                      </p:cBhvr>
                                      <p:to>
                                        <a:srgbClr val="77E23C"/>
                                      </p:to>
                                    </p:animClr>
                                    <p:set>
                                      <p:cBhvr>
                                        <p:cTn id="44" dur="500" fill="hold"/>
                                        <p:tgtEl>
                                          <p:spTgt spid="19"/>
                                        </p:tgtEl>
                                        <p:attrNameLst>
                                          <p:attrName>fill.type</p:attrName>
                                        </p:attrNameLst>
                                      </p:cBhvr>
                                      <p:to>
                                        <p:strVal val="solid"/>
                                      </p:to>
                                    </p:set>
                                    <p:set>
                                      <p:cBhvr>
                                        <p:cTn id="45" dur="500" fill="hold"/>
                                        <p:tgtEl>
                                          <p:spTgt spid="19"/>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5" name="VCNV_ô_chữ_được_mở.wav"/>
                                        </p:tgtEl>
                                      </p:cMediaNode>
                                    </p:audio>
                                  </p:subTnLst>
                                </p:cTn>
                              </p:par>
                              <p:par>
                                <p:cTn id="46" presetID="1"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21"/>
                                        </p:tgtEl>
                                        <p:attrNameLst>
                                          <p:attrName>fillcolor</p:attrName>
                                        </p:attrNameLst>
                                      </p:cBhvr>
                                      <p:to>
                                        <a:srgbClr val="FC4122"/>
                                      </p:to>
                                    </p:animClr>
                                    <p:set>
                                      <p:cBhvr>
                                        <p:cTn id="53" dur="500" fill="hold"/>
                                        <p:tgtEl>
                                          <p:spTgt spid="21"/>
                                        </p:tgtEl>
                                        <p:attrNameLst>
                                          <p:attrName>fill.type</p:attrName>
                                        </p:attrNameLst>
                                      </p:cBhvr>
                                      <p:to>
                                        <p:strVal val="solid"/>
                                      </p:to>
                                    </p:set>
                                    <p:set>
                                      <p:cBhvr>
                                        <p:cTn id="54" dur="500" fill="hold"/>
                                        <p:tgtEl>
                                          <p:spTgt spid="21"/>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TT_sai.wav"/>
                                        </p:tgtEl>
                                      </p:cMediaNode>
                                    </p:audio>
                                  </p:sub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18"/>
                                        </p:tgtEl>
                                        <p:attrNameLst>
                                          <p:attrName>fillcolor</p:attrName>
                                        </p:attrNameLst>
                                      </p:cBhvr>
                                      <p:to>
                                        <a:srgbClr val="FC4122"/>
                                      </p:to>
                                    </p:animClr>
                                    <p:set>
                                      <p:cBhvr>
                                        <p:cTn id="62" dur="500" fill="hold"/>
                                        <p:tgtEl>
                                          <p:spTgt spid="18"/>
                                        </p:tgtEl>
                                        <p:attrNameLst>
                                          <p:attrName>fill.type</p:attrName>
                                        </p:attrNameLst>
                                      </p:cBhvr>
                                      <p:to>
                                        <p:strVal val="solid"/>
                                      </p:to>
                                    </p:set>
                                    <p:set>
                                      <p:cBhvr>
                                        <p:cTn id="63" dur="500" fill="hold"/>
                                        <p:tgtEl>
                                          <p:spTgt spid="18"/>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TT_sai.wav"/>
                                        </p:tgtEl>
                                      </p:cMediaNode>
                                    </p:audio>
                                  </p:subTnLst>
                                </p:cTn>
                              </p:par>
                              <p:par>
                                <p:cTn id="64" presetID="1"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6" restart="whenNotActive" fill="hold" evtFilter="cancelBubble" nodeType="interactiveSeq">
                <p:stCondLst>
                  <p:cond evt="onClick" delay="0">
                    <p:tgtEl>
                      <p:spTgt spid="22"/>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1" restart="whenNotActive" fill="hold" evtFilter="cancelBubble" nodeType="interactiveSeq">
                <p:stCondLst>
                  <p:cond evt="onClick" delay="0">
                    <p:tgtEl>
                      <p:spTgt spid="25"/>
                    </p:tgtEl>
                  </p:cond>
                </p:stCondLst>
                <p:endSync evt="end" delay="0">
                  <p:rtn val="all"/>
                </p:endSync>
                <p:childTnLst>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6" restart="whenNotActive" fill="hold" evtFilter="cancelBubble" nodeType="interactiveSeq">
                <p:stCondLst>
                  <p:cond evt="onClick" delay="0">
                    <p:tgtEl>
                      <p:spTgt spid="24"/>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9" grpId="0" animBg="1"/>
      <p:bldP spid="9" grpId="1"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8228" y="34636"/>
            <a:ext cx="1456072"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món</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quà</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to</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436521" y="914400"/>
            <a:ext cx="6893100" cy="8636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3</a:t>
            </a: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sz="3000">
                <a:solidFill>
                  <a:schemeClr val="tx1"/>
                </a:solidFill>
                <a:latin typeface="Times New Roman" pitchFamily="18" charset="0"/>
                <a:cs typeface="Times New Roman" pitchFamily="18" charset="0"/>
              </a:rPr>
              <a:t>Cho hình chữ nhật có chiều rộng là x cm (x &gt; 0). Chiều dài hơn chiều rộng 3cm. Biểu thức nào sau đây biểu thị diện tích của hình chữ nhật </a:t>
            </a:r>
            <a:r>
              <a:rPr lang="en-US" sz="3200"/>
              <a:t>đó?</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1818703" y="5025485"/>
            <a:ext cx="2438330" cy="188234"/>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11" action="ppaction://hlinksldjump"/>
            <a:extLst>
              <a:ext uri="{FF2B5EF4-FFF2-40B4-BE49-F238E27FC236}">
                <a16:creationId xmlns:a16="http://schemas.microsoft.com/office/drawing/2014/main" xmlns="" id="{AA693000-41B6-4481-BACC-F3E8F4F6DBBA}"/>
              </a:ext>
            </a:extLst>
          </p:cNvPr>
          <p:cNvSpPr/>
          <p:nvPr/>
        </p:nvSpPr>
        <p:spPr>
          <a:xfrm rot="586976" flipH="1">
            <a:off x="2101055" y="4069021"/>
            <a:ext cx="1733204"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AutoShape 36"/>
          <p:cNvSpPr>
            <a:spLocks noChangeArrowheads="1"/>
          </p:cNvSpPr>
          <p:nvPr/>
        </p:nvSpPr>
        <p:spPr bwMode="auto">
          <a:xfrm>
            <a:off x="171450" y="495300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A</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(2x + 3).2</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19" name="AutoShape 36"/>
          <p:cNvSpPr>
            <a:spLocks noChangeArrowheads="1"/>
          </p:cNvSpPr>
          <p:nvPr/>
        </p:nvSpPr>
        <p:spPr bwMode="auto">
          <a:xfrm>
            <a:off x="3520828" y="5947872"/>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D</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x(x + 3)</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3498423" y="4945966"/>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B</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x + 3</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171450" y="593374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C</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x</a:t>
            </a:r>
            <a:r>
              <a:rPr lang="en-US" altLang="en-US" sz="2800" b="1" baseline="30000" smtClean="0">
                <a:solidFill>
                  <a:schemeClr val="bg1"/>
                </a:solidFill>
                <a:latin typeface="Times New Roman" panose="02020603050405020304" pitchFamily="18" charset="0"/>
                <a:cs typeface="Times New Roman" panose="02020603050405020304" pitchFamily="18" charset="0"/>
              </a:rPr>
              <a:t>2</a:t>
            </a:r>
            <a:r>
              <a:rPr lang="en-US" altLang="en-US" sz="2800" b="1" smtClean="0">
                <a:solidFill>
                  <a:schemeClr val="bg1"/>
                </a:solidFill>
                <a:latin typeface="Times New Roman" panose="02020603050405020304" pitchFamily="18" charset="0"/>
                <a:cs typeface="Times New Roman" panose="02020603050405020304" pitchFamily="18" charset="0"/>
              </a:rPr>
              <a:t> + 3</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00941" y="2309087"/>
            <a:ext cx="2195365" cy="2195365"/>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48814" y="2280143"/>
            <a:ext cx="2326258" cy="2607347"/>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43698" y="2280143"/>
            <a:ext cx="2195365" cy="2195365"/>
          </a:xfrm>
          <a:prstGeom prst="rect">
            <a:avLst/>
          </a:prstGeom>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52271" y="2361988"/>
            <a:ext cx="2195365" cy="2195365"/>
          </a:xfrm>
          <a:prstGeom prst="rect">
            <a:avLst/>
          </a:prstGeom>
        </p:spPr>
      </p:pic>
    </p:spTree>
    <p:extLst>
      <p:ext uri="{BB962C8B-B14F-4D97-AF65-F5344CB8AC3E}">
        <p14:creationId xmlns:p14="http://schemas.microsoft.com/office/powerpoint/2010/main" val="1703046601"/>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2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20"/>
                                        </p:tgtEl>
                                        <p:attrNameLst>
                                          <p:attrName>fillcolor</p:attrName>
                                        </p:attrNameLst>
                                      </p:cBhvr>
                                      <p:to>
                                        <a:srgbClr val="FC4122"/>
                                      </p:to>
                                    </p:animClr>
                                    <p:set>
                                      <p:cBhvr>
                                        <p:cTn id="37" dur="500" fill="hold"/>
                                        <p:tgtEl>
                                          <p:spTgt spid="20"/>
                                        </p:tgtEl>
                                        <p:attrNameLst>
                                          <p:attrName>fill.type</p:attrName>
                                        </p:attrNameLst>
                                      </p:cBhvr>
                                      <p:to>
                                        <p:strVal val="solid"/>
                                      </p:to>
                                    </p:set>
                                    <p:set>
                                      <p:cBhvr>
                                        <p:cTn id="38" dur="500" fill="hold"/>
                                        <p:tgtEl>
                                          <p:spTgt spid="2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TT_sai.wav"/>
                                        </p:tgtEl>
                                      </p:cMediaNode>
                                    </p:audio>
                                  </p:sub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1" restart="whenNotActive" fill="hold" evtFilter="cancelBubble" nodeType="interactiveSeq">
                <p:stCondLst>
                  <p:cond evt="onClick" delay="0">
                    <p:tgtEl>
                      <p:spTgt spid="1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9"/>
                                        </p:tgtEl>
                                        <p:attrNameLst>
                                          <p:attrName>fillcolor</p:attrName>
                                        </p:attrNameLst>
                                      </p:cBhvr>
                                      <p:to>
                                        <a:srgbClr val="77E23C"/>
                                      </p:to>
                                    </p:animClr>
                                    <p:set>
                                      <p:cBhvr>
                                        <p:cTn id="46" dur="500" fill="hold"/>
                                        <p:tgtEl>
                                          <p:spTgt spid="19"/>
                                        </p:tgtEl>
                                        <p:attrNameLst>
                                          <p:attrName>fill.type</p:attrName>
                                        </p:attrNameLst>
                                      </p:cBhvr>
                                      <p:to>
                                        <p:strVal val="solid"/>
                                      </p:to>
                                    </p:set>
                                    <p:set>
                                      <p:cBhvr>
                                        <p:cTn id="47" dur="500" fill="hold"/>
                                        <p:tgtEl>
                                          <p:spTgt spid="19"/>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6" name="VCNV_ô_chữ_được_mở.wav"/>
                                        </p:tgtEl>
                                      </p:cMediaNode>
                                    </p:audio>
                                  </p:subTnLst>
                                </p:cTn>
                              </p:par>
                              <p:par>
                                <p:cTn id="48" presetID="1"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1"/>
                                        </p:tgtEl>
                                        <p:attrNameLst>
                                          <p:attrName>fillcolor</p:attrName>
                                        </p:attrNameLst>
                                      </p:cBhvr>
                                      <p:to>
                                        <a:srgbClr val="FC4122"/>
                                      </p:to>
                                    </p:animClr>
                                    <p:set>
                                      <p:cBhvr>
                                        <p:cTn id="55" dur="500" fill="hold"/>
                                        <p:tgtEl>
                                          <p:spTgt spid="21"/>
                                        </p:tgtEl>
                                        <p:attrNameLst>
                                          <p:attrName>fill.type</p:attrName>
                                        </p:attrNameLst>
                                      </p:cBhvr>
                                      <p:to>
                                        <p:strVal val="solid"/>
                                      </p:to>
                                    </p:set>
                                    <p:set>
                                      <p:cBhvr>
                                        <p:cTn id="56" dur="500" fill="hold"/>
                                        <p:tgtEl>
                                          <p:spTgt spid="21"/>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5" name="TT_sai.wav"/>
                                        </p:tgtEl>
                                      </p:cMediaNode>
                                    </p:audio>
                                  </p:sub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8"/>
                                        </p:tgtEl>
                                        <p:attrNameLst>
                                          <p:attrName>fillcolor</p:attrName>
                                        </p:attrNameLst>
                                      </p:cBhvr>
                                      <p:to>
                                        <a:srgbClr val="FC4122"/>
                                      </p:to>
                                    </p:animClr>
                                    <p:set>
                                      <p:cBhvr>
                                        <p:cTn id="64" dur="500" fill="hold"/>
                                        <p:tgtEl>
                                          <p:spTgt spid="18"/>
                                        </p:tgtEl>
                                        <p:attrNameLst>
                                          <p:attrName>fill.type</p:attrName>
                                        </p:attrNameLst>
                                      </p:cBhvr>
                                      <p:to>
                                        <p:strVal val="solid"/>
                                      </p:to>
                                    </p:set>
                                    <p:set>
                                      <p:cBhvr>
                                        <p:cTn id="65" dur="500" fill="hold"/>
                                        <p:tgtEl>
                                          <p:spTgt spid="18"/>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5" name="TT_sai.wav"/>
                                        </p:tgtEl>
                                      </p:cMediaNode>
                                    </p:audio>
                                  </p:subTnLst>
                                </p:cTn>
                              </p:par>
                              <p:par>
                                <p:cTn id="66" presetID="1" presetClass="entr" presetSubtype="0"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8" restart="whenNotActive" fill="hold" evtFilter="cancelBubble" nodeType="interactiveSeq">
                <p:stCondLst>
                  <p:cond evt="onClick" delay="0">
                    <p:tgtEl>
                      <p:spTgt spid="22"/>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8" restart="whenNotActive" fill="hold" evtFilter="cancelBubble" nodeType="interactiveSeq">
                <p:stCondLst>
                  <p:cond evt="onClick" delay="0">
                    <p:tgtEl>
                      <p:spTgt spid="25"/>
                    </p:tgtEl>
                  </p:cond>
                </p:stCondLst>
                <p:endSync evt="end" delay="0">
                  <p:rtn val="all"/>
                </p:endSync>
                <p:childTnLst>
                  <p:par>
                    <p:cTn id="79" fill="hold">
                      <p:stCondLst>
                        <p:cond delay="0"/>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9" grpId="0" animBg="1"/>
      <p:bldP spid="9"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8228" y="-50426"/>
            <a:ext cx="1456072"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Chúc</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may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mắn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lần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415739" y="304800"/>
            <a:ext cx="6572416"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3200" b="1" dirty="0" err="1">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4</a:t>
            </a:r>
            <a:r>
              <a:rPr lang="en-US" altLang="en-US" sz="3200" b="1">
                <a:solidFill>
                  <a:srgbClr val="FF0000"/>
                </a:solidFill>
                <a:latin typeface="Times New Roman" pitchFamily="18" charset="0"/>
                <a:cs typeface="Times New Roman" pitchFamily="18" charset="0"/>
              </a:rPr>
              <a:t>:  </a:t>
            </a:r>
            <a:r>
              <a:rPr lang="en-US" altLang="en-US" sz="3200" smtClean="0">
                <a:solidFill>
                  <a:schemeClr val="tx1"/>
                </a:solidFill>
                <a:latin typeface="Times New Roman" pitchFamily="18" charset="0"/>
                <a:cs typeface="Times New Roman" pitchFamily="18" charset="0"/>
              </a:rPr>
              <a:t>Phương trình 2x + 20 = 0 có nghiệm:</a:t>
            </a:r>
            <a:endParaRPr lang="en-US" altLang="en-US" sz="3200" dirty="0">
              <a:solidFill>
                <a:schemeClr val="tx1"/>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1818703" y="5025485"/>
            <a:ext cx="2438330" cy="188234"/>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11" action="ppaction://hlinksldjump"/>
            <a:extLst>
              <a:ext uri="{FF2B5EF4-FFF2-40B4-BE49-F238E27FC236}">
                <a16:creationId xmlns:a16="http://schemas.microsoft.com/office/drawing/2014/main" xmlns="" id="{AA693000-41B6-4481-BACC-F3E8F4F6DBBA}"/>
              </a:ext>
            </a:extLst>
          </p:cNvPr>
          <p:cNvSpPr/>
          <p:nvPr/>
        </p:nvSpPr>
        <p:spPr>
          <a:xfrm rot="586976" flipH="1">
            <a:off x="2101055" y="4069021"/>
            <a:ext cx="1733204"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9" name="AutoShape 36"/>
          <p:cNvSpPr>
            <a:spLocks noChangeArrowheads="1"/>
          </p:cNvSpPr>
          <p:nvPr/>
        </p:nvSpPr>
        <p:spPr bwMode="auto">
          <a:xfrm>
            <a:off x="171450" y="495300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A</a:t>
            </a:r>
            <a:r>
              <a:rPr lang="en-US" altLang="en-US" sz="2800" b="1" smtClean="0">
                <a:solidFill>
                  <a:schemeClr val="bg1"/>
                </a:solidFill>
                <a:latin typeface="Times New Roman" panose="02020603050405020304" pitchFamily="18" charset="0"/>
                <a:cs typeface="Times New Roman" panose="02020603050405020304" pitchFamily="18" charset="0"/>
              </a:rPr>
              <a:t>.   x = 10 </a:t>
            </a:r>
            <a:endParaRPr lang="en-US" altLang="en-US" sz="2800" b="1">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1714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C</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x = - 10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348615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chemeClr val="bg1"/>
                </a:solidFill>
                <a:latin typeface="Times New Roman" panose="02020603050405020304" pitchFamily="18" charset="0"/>
                <a:cs typeface="Times New Roman" panose="02020603050405020304" pitchFamily="18" charset="0"/>
              </a:rPr>
              <a:t>B</a:t>
            </a:r>
            <a:r>
              <a:rPr lang="en-US" altLang="en-US" b="1" smtClean="0">
                <a:solidFill>
                  <a:schemeClr val="bg1"/>
                </a:solidFill>
                <a:latin typeface="Times New Roman" panose="02020603050405020304" pitchFamily="18" charset="0"/>
                <a:cs typeface="Times New Roman" panose="02020603050405020304" pitchFamily="18" charset="0"/>
              </a:rPr>
              <a:t>.  x = - 20  </a:t>
            </a:r>
            <a:endParaRPr lang="en-US" altLang="en-US" b="1">
              <a:solidFill>
                <a:schemeClr val="bg1"/>
              </a:solidFill>
              <a:latin typeface="Times New Roman" panose="02020603050405020304" pitchFamily="18" charset="0"/>
              <a:cs typeface="Times New Roman" panose="02020603050405020304" pitchFamily="18" charset="0"/>
            </a:endParaRPr>
          </a:p>
        </p:txBody>
      </p:sp>
      <p:sp>
        <p:nvSpPr>
          <p:cNvPr id="22" name="AutoShape 36"/>
          <p:cNvSpPr>
            <a:spLocks noChangeArrowheads="1"/>
          </p:cNvSpPr>
          <p:nvPr/>
        </p:nvSpPr>
        <p:spPr bwMode="auto">
          <a:xfrm>
            <a:off x="34861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chemeClr val="bg1"/>
                </a:solidFill>
                <a:latin typeface="Times New Roman" panose="02020603050405020304" pitchFamily="18" charset="0"/>
                <a:cs typeface="Times New Roman" panose="02020603050405020304" pitchFamily="18" charset="0"/>
              </a:rPr>
              <a:t>D</a:t>
            </a:r>
            <a:r>
              <a:rPr lang="en-US" altLang="en-US" b="1" smtClean="0">
                <a:solidFill>
                  <a:schemeClr val="bg1"/>
                </a:solidFill>
                <a:latin typeface="Times New Roman" panose="02020603050405020304" pitchFamily="18" charset="0"/>
                <a:cs typeface="Times New Roman" panose="02020603050405020304" pitchFamily="18" charset="0"/>
              </a:rPr>
              <a:t>.  x = 2 </a:t>
            </a:r>
            <a:endParaRPr lang="en-US" altLang="en-US" b="1" dirty="0">
              <a:solidFill>
                <a:schemeClr val="bg1"/>
              </a:solidFill>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88793" y="2294615"/>
            <a:ext cx="2195365" cy="2195365"/>
          </a:xfrm>
          <a:prstGeom prst="rect">
            <a:avLst/>
          </a:prstGeom>
        </p:spPr>
      </p:pic>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142985" y="2258523"/>
            <a:ext cx="2195365" cy="2195365"/>
          </a:xfrm>
          <a:prstGeom prst="rect">
            <a:avLst/>
          </a:prstGeom>
        </p:spPr>
      </p:pic>
      <p:pic>
        <p:nvPicPr>
          <p:cNvPr id="32" name="Picture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29777" y="2281390"/>
            <a:ext cx="2195365" cy="2195365"/>
          </a:xfrm>
          <a:prstGeom prst="rect">
            <a:avLst/>
          </a:prstGeom>
        </p:spPr>
      </p:pic>
      <p:pic>
        <p:nvPicPr>
          <p:cNvPr id="34" name="Picture 3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75573" y="2002972"/>
            <a:ext cx="2326258" cy="2607347"/>
          </a:xfrm>
          <a:prstGeom prst="rect">
            <a:avLst/>
          </a:prstGeom>
        </p:spPr>
      </p:pic>
    </p:spTree>
    <p:extLst>
      <p:ext uri="{BB962C8B-B14F-4D97-AF65-F5344CB8AC3E}">
        <p14:creationId xmlns:p14="http://schemas.microsoft.com/office/powerpoint/2010/main" val="2342656628"/>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3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21"/>
                                        </p:tgtEl>
                                        <p:attrNameLst>
                                          <p:attrName>fillcolor</p:attrName>
                                        </p:attrNameLst>
                                      </p:cBhvr>
                                      <p:to>
                                        <a:srgbClr val="FC4122"/>
                                      </p:to>
                                    </p:animClr>
                                    <p:set>
                                      <p:cBhvr>
                                        <p:cTn id="37" dur="500" fill="hold"/>
                                        <p:tgtEl>
                                          <p:spTgt spid="21"/>
                                        </p:tgtEl>
                                        <p:attrNameLst>
                                          <p:attrName>fill.type</p:attrName>
                                        </p:attrNameLst>
                                      </p:cBhvr>
                                      <p:to>
                                        <p:strVal val="solid"/>
                                      </p:to>
                                    </p:set>
                                    <p:set>
                                      <p:cBhvr>
                                        <p:cTn id="38" dur="500" fill="hold"/>
                                        <p:tgtEl>
                                          <p:spTgt spid="21"/>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TT_sai.wav"/>
                                        </p:tgtEl>
                                      </p:cMediaNode>
                                    </p:audio>
                                  </p:sub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41" restart="whenNotActive" fill="hold" evtFilter="cancelBubble" nodeType="interactiveSeq">
                <p:stCondLst>
                  <p:cond evt="onClick" delay="0">
                    <p:tgtEl>
                      <p:spTgt spid="2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20"/>
                                        </p:tgtEl>
                                        <p:attrNameLst>
                                          <p:attrName>fillcolor</p:attrName>
                                        </p:attrNameLst>
                                      </p:cBhvr>
                                      <p:to>
                                        <a:srgbClr val="77E23C"/>
                                      </p:to>
                                    </p:animClr>
                                    <p:set>
                                      <p:cBhvr>
                                        <p:cTn id="46" dur="500" fill="hold"/>
                                        <p:tgtEl>
                                          <p:spTgt spid="20"/>
                                        </p:tgtEl>
                                        <p:attrNameLst>
                                          <p:attrName>fill.type</p:attrName>
                                        </p:attrNameLst>
                                      </p:cBhvr>
                                      <p:to>
                                        <p:strVal val="solid"/>
                                      </p:to>
                                    </p:set>
                                    <p:set>
                                      <p:cBhvr>
                                        <p:cTn id="47" dur="500" fill="hold"/>
                                        <p:tgtEl>
                                          <p:spTgt spid="20"/>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6" name="KĐ_hoàn_thành.wav"/>
                                        </p:tgtEl>
                                      </p:cMediaNode>
                                    </p:audio>
                                  </p:subTnLst>
                                </p:cTn>
                              </p:par>
                              <p:par>
                                <p:cTn id="48" presetID="1"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2"/>
                                        </p:tgtEl>
                                        <p:attrNameLst>
                                          <p:attrName>fillcolor</p:attrName>
                                        </p:attrNameLst>
                                      </p:cBhvr>
                                      <p:to>
                                        <a:srgbClr val="FC4122"/>
                                      </p:to>
                                    </p:animClr>
                                    <p:set>
                                      <p:cBhvr>
                                        <p:cTn id="55" dur="500" fill="hold"/>
                                        <p:tgtEl>
                                          <p:spTgt spid="22"/>
                                        </p:tgtEl>
                                        <p:attrNameLst>
                                          <p:attrName>fill.type</p:attrName>
                                        </p:attrNameLst>
                                      </p:cBhvr>
                                      <p:to>
                                        <p:strVal val="solid"/>
                                      </p:to>
                                    </p:set>
                                    <p:set>
                                      <p:cBhvr>
                                        <p:cTn id="56" dur="500" fill="hold"/>
                                        <p:tgtEl>
                                          <p:spTgt spid="22"/>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5" name="TT_sai.wav"/>
                                        </p:tgtEl>
                                      </p:cMediaNode>
                                    </p:audio>
                                  </p:sub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9"/>
                                        </p:tgtEl>
                                        <p:attrNameLst>
                                          <p:attrName>fillcolor</p:attrName>
                                        </p:attrNameLst>
                                      </p:cBhvr>
                                      <p:to>
                                        <a:srgbClr val="FC4122"/>
                                      </p:to>
                                    </p:animClr>
                                    <p:set>
                                      <p:cBhvr>
                                        <p:cTn id="64" dur="500" fill="hold"/>
                                        <p:tgtEl>
                                          <p:spTgt spid="19"/>
                                        </p:tgtEl>
                                        <p:attrNameLst>
                                          <p:attrName>fill.type</p:attrName>
                                        </p:attrNameLst>
                                      </p:cBhvr>
                                      <p:to>
                                        <p:strVal val="solid"/>
                                      </p:to>
                                    </p:set>
                                    <p:set>
                                      <p:cBhvr>
                                        <p:cTn id="65" dur="500" fill="hold"/>
                                        <p:tgtEl>
                                          <p:spTgt spid="19"/>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5" name="TT_sai.wav"/>
                                        </p:tgtEl>
                                      </p:cMediaNode>
                                    </p:audio>
                                  </p:subTnLst>
                                </p:cTn>
                              </p:par>
                              <p:par>
                                <p:cTn id="66" presetID="1"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29"/>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3" restart="whenNotActive" fill="hold" evtFilter="cancelBubble" nodeType="interactiveSeq">
                <p:stCondLst>
                  <p:cond evt="onClick" delay="0">
                    <p:tgtEl>
                      <p:spTgt spid="30"/>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8" restart="whenNotActive" fill="hold" evtFilter="cancelBubble" nodeType="interactiveSeq">
                <p:stCondLst>
                  <p:cond evt="onClick" delay="0">
                    <p:tgtEl>
                      <p:spTgt spid="32"/>
                    </p:tgtEl>
                  </p:cond>
                </p:stCondLst>
                <p:endSync evt="end" delay="0">
                  <p:rtn val="all"/>
                </p:endSync>
                <p:childTnLst>
                  <p:par>
                    <p:cTn id="79" fill="hold">
                      <p:stCondLst>
                        <p:cond delay="0"/>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9" grpId="0" animBg="1"/>
      <p:bldP spid="9" grpId="1"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7039" y="-50426"/>
            <a:ext cx="1456072"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MỘT TRÀNG VỖ TAY</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27" name="Rectangle: Folded Corner 26">
                <a:extLst>
                  <a:ext uri="{FF2B5EF4-FFF2-40B4-BE49-F238E27FC236}">
                    <a16:creationId xmlns:a16="http://schemas.microsoft.com/office/drawing/2014/main" xmlns="" id="{A468FF43-48BE-45C8-AE0E-72371E21D00D}"/>
                  </a:ext>
                </a:extLst>
              </p:cNvPr>
              <p:cNvSpPr/>
              <p:nvPr/>
            </p:nvSpPr>
            <p:spPr>
              <a:xfrm>
                <a:off x="248092" y="275772"/>
                <a:ext cx="7526573"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3200" b="1" dirty="0" smtClean="0">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5</a:t>
                </a:r>
                <a:r>
                  <a:rPr lang="en-US" altLang="en-US" sz="3200" b="1">
                    <a:solidFill>
                      <a:srgbClr val="FF0000"/>
                    </a:solidFill>
                    <a:latin typeface="Times New Roman" pitchFamily="18" charset="0"/>
                    <a:cs typeface="Times New Roman" pitchFamily="18" charset="0"/>
                  </a:rPr>
                  <a:t>: </a:t>
                </a:r>
                <a:r>
                  <a:rPr lang="en-US" altLang="en-US" sz="3200" smtClean="0">
                    <a:solidFill>
                      <a:schemeClr val="tx1"/>
                    </a:solidFill>
                    <a:latin typeface="Times New Roman" pitchFamily="18" charset="0"/>
                    <a:cs typeface="Times New Roman" pitchFamily="18" charset="0"/>
                  </a:rPr>
                  <a:t>Quy đồng mẫu hai vế của</a:t>
                </a:r>
                <a:r>
                  <a:rPr lang="en-US" altLang="en-US" sz="3200" smtClean="0">
                    <a:solidFill>
                      <a:srgbClr val="FF0000"/>
                    </a:solidFill>
                    <a:latin typeface="Times New Roman" pitchFamily="18" charset="0"/>
                    <a:cs typeface="Times New Roman" pitchFamily="18" charset="0"/>
                  </a:rPr>
                  <a:t> </a:t>
                </a:r>
                <a:r>
                  <a:rPr lang="en-US" altLang="en-US" sz="3200" smtClean="0">
                    <a:solidFill>
                      <a:schemeClr val="tx1"/>
                    </a:solidFill>
                    <a:latin typeface="Times New Roman" panose="02020603050405020304" pitchFamily="18" charset="0"/>
                    <a:cs typeface="Times New Roman" panose="02020603050405020304" pitchFamily="18" charset="0"/>
                  </a:rPr>
                  <a:t>phương trình </a:t>
                </a:r>
                <a14:m>
                  <m:oMath xmlns:m="http://schemas.openxmlformats.org/officeDocument/2006/math">
                    <m:f>
                      <m:fPr>
                        <m:ctrlPr>
                          <a:rPr lang="en-US" sz="3200" i="1">
                            <a:solidFill>
                              <a:schemeClr val="tx1"/>
                            </a:solidFill>
                            <a:latin typeface="Cambria Math"/>
                          </a:rPr>
                        </m:ctrlPr>
                      </m:fPr>
                      <m:num>
                        <m:r>
                          <a:rPr lang="en-US" sz="3200" i="1">
                            <a:solidFill>
                              <a:schemeClr val="tx1"/>
                            </a:solidFill>
                            <a:latin typeface="Cambria Math"/>
                          </a:rPr>
                          <m:t>1</m:t>
                        </m:r>
                      </m:num>
                      <m:den>
                        <m:r>
                          <a:rPr lang="en-US" sz="3200" i="1">
                            <a:solidFill>
                              <a:schemeClr val="tx1"/>
                            </a:solidFill>
                            <a:latin typeface="Cambria Math"/>
                          </a:rPr>
                          <m:t>3</m:t>
                        </m:r>
                      </m:den>
                    </m:f>
                    <m:d>
                      <m:dPr>
                        <m:ctrlPr>
                          <a:rPr lang="en-US" sz="3200" i="1">
                            <a:solidFill>
                              <a:schemeClr val="tx1"/>
                            </a:solidFill>
                            <a:latin typeface="Cambria Math"/>
                          </a:rPr>
                        </m:ctrlPr>
                      </m:dPr>
                      <m:e>
                        <m:r>
                          <a:rPr lang="en-US" sz="3200" i="1">
                            <a:solidFill>
                              <a:schemeClr val="tx1"/>
                            </a:solidFill>
                            <a:latin typeface="Cambria Math"/>
                          </a:rPr>
                          <m:t>𝑥</m:t>
                        </m:r>
                        <m:r>
                          <a:rPr lang="en-US" sz="3200" i="1">
                            <a:solidFill>
                              <a:schemeClr val="tx1"/>
                            </a:solidFill>
                            <a:latin typeface="Cambria Math"/>
                          </a:rPr>
                          <m:t>−2</m:t>
                        </m:r>
                      </m:e>
                    </m:d>
                    <m:r>
                      <a:rPr lang="en-US" sz="3200" i="1">
                        <a:solidFill>
                          <a:schemeClr val="tx1"/>
                        </a:solidFill>
                        <a:latin typeface="Cambria Math"/>
                      </a:rPr>
                      <m:t>−</m:t>
                    </m:r>
                    <m:f>
                      <m:fPr>
                        <m:ctrlPr>
                          <a:rPr lang="en-US" sz="3200" i="1">
                            <a:solidFill>
                              <a:schemeClr val="tx1"/>
                            </a:solidFill>
                            <a:latin typeface="Cambria Math"/>
                          </a:rPr>
                        </m:ctrlPr>
                      </m:fPr>
                      <m:num>
                        <m:r>
                          <a:rPr lang="en-US" sz="3200" i="1">
                            <a:solidFill>
                              <a:schemeClr val="tx1"/>
                            </a:solidFill>
                            <a:latin typeface="Cambria Math"/>
                          </a:rPr>
                          <m:t>𝑥</m:t>
                        </m:r>
                        <m:r>
                          <a:rPr lang="en-US" sz="3200" i="1">
                            <a:solidFill>
                              <a:schemeClr val="tx1"/>
                            </a:solidFill>
                            <a:latin typeface="Cambria Math"/>
                          </a:rPr>
                          <m:t>−1</m:t>
                        </m:r>
                      </m:num>
                      <m:den>
                        <m:r>
                          <a:rPr lang="en-US" sz="3200" i="1">
                            <a:solidFill>
                              <a:schemeClr val="tx1"/>
                            </a:solidFill>
                            <a:latin typeface="Cambria Math"/>
                          </a:rPr>
                          <m:t>2</m:t>
                        </m:r>
                      </m:den>
                    </m:f>
                    <m:r>
                      <a:rPr lang="en-US" sz="3200" i="1">
                        <a:solidFill>
                          <a:schemeClr val="tx1"/>
                        </a:solidFill>
                        <a:latin typeface="Cambria Math"/>
                      </a:rPr>
                      <m:t>=</m:t>
                    </m:r>
                    <m:f>
                      <m:fPr>
                        <m:ctrlPr>
                          <a:rPr lang="en-US" sz="3200" i="1">
                            <a:solidFill>
                              <a:schemeClr val="tx1"/>
                            </a:solidFill>
                            <a:latin typeface="Cambria Math"/>
                          </a:rPr>
                        </m:ctrlPr>
                      </m:fPr>
                      <m:num>
                        <m:r>
                          <a:rPr lang="en-US" sz="3200" i="1">
                            <a:solidFill>
                              <a:schemeClr val="tx1"/>
                            </a:solidFill>
                            <a:latin typeface="Cambria Math"/>
                          </a:rPr>
                          <m:t>1</m:t>
                        </m:r>
                      </m:num>
                      <m:den>
                        <m:r>
                          <a:rPr lang="en-US" sz="3200" i="1">
                            <a:solidFill>
                              <a:schemeClr val="tx1"/>
                            </a:solidFill>
                            <a:latin typeface="Cambria Math"/>
                          </a:rPr>
                          <m:t>5</m:t>
                        </m:r>
                      </m:den>
                    </m:f>
                    <m:d>
                      <m:dPr>
                        <m:ctrlPr>
                          <a:rPr lang="en-US" sz="3200" i="1">
                            <a:solidFill>
                              <a:schemeClr val="tx1"/>
                            </a:solidFill>
                            <a:latin typeface="Cambria Math"/>
                          </a:rPr>
                        </m:ctrlPr>
                      </m:dPr>
                      <m:e>
                        <m:r>
                          <a:rPr lang="en-US" sz="3200" i="1">
                            <a:solidFill>
                              <a:schemeClr val="tx1"/>
                            </a:solidFill>
                            <a:latin typeface="Cambria Math"/>
                          </a:rPr>
                          <m:t>1−</m:t>
                        </m:r>
                        <m:r>
                          <a:rPr lang="en-US" sz="3200" i="1">
                            <a:solidFill>
                              <a:schemeClr val="tx1"/>
                            </a:solidFill>
                            <a:latin typeface="Cambria Math"/>
                          </a:rPr>
                          <m:t>𝑥</m:t>
                        </m:r>
                      </m:e>
                    </m:d>
                    <m:r>
                      <a:rPr lang="en-US" sz="3200" b="0" i="0" smtClean="0">
                        <a:solidFill>
                          <a:schemeClr val="tx1"/>
                        </a:solidFill>
                        <a:latin typeface="Cambria Math"/>
                      </a:rPr>
                      <m:t> </m:t>
                    </m:r>
                  </m:oMath>
                </a14:m>
                <a:r>
                  <a:rPr lang="en-US" sz="3200" smtClean="0">
                    <a:solidFill>
                      <a:schemeClr val="tx1"/>
                    </a:solidFill>
                    <a:latin typeface="Times New Roman" pitchFamily="18" charset="0"/>
                    <a:cs typeface="Times New Roman" pitchFamily="18" charset="0"/>
                  </a:rPr>
                  <a:t>ta được mẫu chung là:</a:t>
                </a:r>
                <a:endParaRPr lang="en-US" sz="3200">
                  <a:solidFill>
                    <a:schemeClr val="tx1"/>
                  </a:solidFill>
                  <a:latin typeface="Times New Roman" pitchFamily="18" charset="0"/>
                  <a:cs typeface="Times New Roman" pitchFamily="18" charset="0"/>
                </a:endParaRPr>
              </a:p>
            </p:txBody>
          </p:sp>
        </mc:Choice>
        <mc:Fallback xmlns="">
          <p:sp>
            <p:nvSpPr>
              <p:cNvPr id="27" name="Rectangle: Folded Corner 26">
                <a:extLst>
                  <a:ext uri="{FF2B5EF4-FFF2-40B4-BE49-F238E27FC236}">
                    <a16:creationId xmlns:a16="http://schemas.microsoft.com/office/drawing/2014/main" xmlns="" id="{A468FF43-48BE-45C8-AE0E-72371E21D00D}"/>
                  </a:ext>
                </a:extLst>
              </p:cNvPr>
              <p:cNvSpPr>
                <a:spLocks noRot="1" noChangeAspect="1" noMove="1" noResize="1" noEditPoints="1" noAdjustHandles="1" noChangeArrowheads="1" noChangeShapeType="1" noTextEdit="1"/>
              </p:cNvSpPr>
              <p:nvPr/>
            </p:nvSpPr>
            <p:spPr>
              <a:xfrm>
                <a:off x="248092" y="275772"/>
                <a:ext cx="7526573" cy="1727200"/>
              </a:xfrm>
              <a:prstGeom prst="foldedCorner">
                <a:avLst/>
              </a:prstGeom>
              <a:blipFill rotWithShape="1">
                <a:blip r:embed="rId10"/>
                <a:stretch>
                  <a:fillRect l="-2107" t="-14085" b="-3873"/>
                </a:stretch>
              </a:blipFill>
              <a:ln>
                <a:noFill/>
              </a:ln>
            </p:spPr>
            <p:txBody>
              <a:bodyPr/>
              <a:lstStyle/>
              <a:p>
                <a:r>
                  <a:rPr lang="en-US">
                    <a:noFill/>
                  </a:rPr>
                  <a:t> </a:t>
                </a:r>
              </a:p>
            </p:txBody>
          </p:sp>
        </mc:Fallback>
      </mc:AlternateContent>
      <p:sp>
        <p:nvSpPr>
          <p:cNvPr id="33" name="Rectangle 32">
            <a:extLst>
              <a:ext uri="{FF2B5EF4-FFF2-40B4-BE49-F238E27FC236}">
                <a16:creationId xmlns:a16="http://schemas.microsoft.com/office/drawing/2014/main" xmlns="" id="{8A1AF95E-ACBD-46E9-8F43-1F6D65A0D221}"/>
              </a:ext>
            </a:extLst>
          </p:cNvPr>
          <p:cNvSpPr/>
          <p:nvPr/>
        </p:nvSpPr>
        <p:spPr>
          <a:xfrm rot="5600923">
            <a:off x="1818703" y="5025485"/>
            <a:ext cx="2438330" cy="188234"/>
          </a:xfrm>
          <a:prstGeom prst="rect">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12" action="ppaction://hlinksldjump"/>
            <a:extLst>
              <a:ext uri="{FF2B5EF4-FFF2-40B4-BE49-F238E27FC236}">
                <a16:creationId xmlns:a16="http://schemas.microsoft.com/office/drawing/2014/main" xmlns="" id="{AA693000-41B6-4481-BACC-F3E8F4F6DBBA}"/>
              </a:ext>
            </a:extLst>
          </p:cNvPr>
          <p:cNvSpPr/>
          <p:nvPr/>
        </p:nvSpPr>
        <p:spPr>
          <a:xfrm rot="586976" flipH="1">
            <a:off x="2101055" y="4069021"/>
            <a:ext cx="1733204" cy="899514"/>
          </a:xfrm>
          <a:prstGeom prst="homePlate">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AutoShape 36"/>
          <p:cNvSpPr>
            <a:spLocks noChangeArrowheads="1"/>
          </p:cNvSpPr>
          <p:nvPr/>
        </p:nvSpPr>
        <p:spPr bwMode="auto">
          <a:xfrm>
            <a:off x="17145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A</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6 </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19" name="AutoShape 36"/>
          <p:cNvSpPr>
            <a:spLocks noChangeArrowheads="1"/>
          </p:cNvSpPr>
          <p:nvPr/>
        </p:nvSpPr>
        <p:spPr bwMode="auto">
          <a:xfrm>
            <a:off x="1714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C</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10</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3538538" y="4938713"/>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2400" b="1" dirty="0">
                <a:solidFill>
                  <a:schemeClr val="bg1"/>
                </a:solidFill>
                <a:latin typeface="Times New Roman" panose="02020603050405020304" pitchFamily="18" charset="0"/>
                <a:cs typeface="Times New Roman" panose="02020603050405020304" pitchFamily="18" charset="0"/>
              </a:rPr>
              <a:t>B</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30 </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3523060" y="601980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D</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15</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75573" y="2002972"/>
            <a:ext cx="2326258" cy="2607347"/>
          </a:xfrm>
          <a:prstGeom prst="rect">
            <a:avLst/>
          </a:prstGeom>
        </p:spPr>
      </p:pic>
      <p:pic>
        <p:nvPicPr>
          <p:cNvPr id="29" name="Picture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29777" y="2281390"/>
            <a:ext cx="2195365" cy="2195365"/>
          </a:xfrm>
          <a:prstGeom prst="rect">
            <a:avLst/>
          </a:prstGeom>
        </p:spPr>
      </p:pic>
      <p:pic>
        <p:nvPicPr>
          <p:cNvPr id="30" name="Picture 2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86811" y="2292293"/>
            <a:ext cx="2195365" cy="2195365"/>
          </a:xfrm>
          <a:prstGeom prst="rect">
            <a:avLst/>
          </a:prstGeom>
        </p:spPr>
      </p:pic>
      <p:pic>
        <p:nvPicPr>
          <p:cNvPr id="32" name="Picture 3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88610" y="2307067"/>
            <a:ext cx="2195365" cy="2195365"/>
          </a:xfrm>
          <a:prstGeom prst="rect">
            <a:avLst/>
          </a:prstGeom>
        </p:spPr>
      </p:pic>
    </p:spTree>
    <p:extLst>
      <p:ext uri="{BB962C8B-B14F-4D97-AF65-F5344CB8AC3E}">
        <p14:creationId xmlns:p14="http://schemas.microsoft.com/office/powerpoint/2010/main" val="115056828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2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20"/>
                                        </p:tgtEl>
                                        <p:attrNameLst>
                                          <p:attrName>fillcolor</p:attrName>
                                        </p:attrNameLst>
                                      </p:cBhvr>
                                      <p:to>
                                        <a:srgbClr val="77E23C"/>
                                      </p:to>
                                    </p:animClr>
                                    <p:set>
                                      <p:cBhvr>
                                        <p:cTn id="37" dur="500" fill="hold"/>
                                        <p:tgtEl>
                                          <p:spTgt spid="20"/>
                                        </p:tgtEl>
                                        <p:attrNameLst>
                                          <p:attrName>fill.type</p:attrName>
                                        </p:attrNameLst>
                                      </p:cBhvr>
                                      <p:to>
                                        <p:strVal val="solid"/>
                                      </p:to>
                                    </p:set>
                                    <p:set>
                                      <p:cBhvr>
                                        <p:cTn id="38" dur="500" fill="hold"/>
                                        <p:tgtEl>
                                          <p:spTgt spid="2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VCNV_ô_chữ_được_mở.wav"/>
                                        </p:tgtEl>
                                      </p:cMediaNode>
                                    </p:audio>
                                  </p:sub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1" restart="whenNotActive" fill="hold" evtFilter="cancelBubble" nodeType="interactiveSeq">
                <p:stCondLst>
                  <p:cond evt="onClick" delay="0">
                    <p:tgtEl>
                      <p:spTgt spid="1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9"/>
                                        </p:tgtEl>
                                        <p:attrNameLst>
                                          <p:attrName>fillcolor</p:attrName>
                                        </p:attrNameLst>
                                      </p:cBhvr>
                                      <p:to>
                                        <a:srgbClr val="FC4122"/>
                                      </p:to>
                                    </p:animClr>
                                    <p:set>
                                      <p:cBhvr>
                                        <p:cTn id="46" dur="500" fill="hold"/>
                                        <p:tgtEl>
                                          <p:spTgt spid="19"/>
                                        </p:tgtEl>
                                        <p:attrNameLst>
                                          <p:attrName>fill.type</p:attrName>
                                        </p:attrNameLst>
                                      </p:cBhvr>
                                      <p:to>
                                        <p:strVal val="solid"/>
                                      </p:to>
                                    </p:set>
                                    <p:set>
                                      <p:cBhvr>
                                        <p:cTn id="47" dur="500" fill="hold"/>
                                        <p:tgtEl>
                                          <p:spTgt spid="19"/>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6" name="TT_sai.wav"/>
                                        </p:tgtEl>
                                      </p:cMediaNode>
                                    </p:audio>
                                  </p:subTnLst>
                                </p:cTn>
                              </p:par>
                              <p:par>
                                <p:cTn id="48" presetID="1"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1"/>
                                        </p:tgtEl>
                                        <p:attrNameLst>
                                          <p:attrName>fillcolor</p:attrName>
                                        </p:attrNameLst>
                                      </p:cBhvr>
                                      <p:to>
                                        <a:srgbClr val="FC4122"/>
                                      </p:to>
                                    </p:animClr>
                                    <p:set>
                                      <p:cBhvr>
                                        <p:cTn id="55" dur="500" fill="hold"/>
                                        <p:tgtEl>
                                          <p:spTgt spid="21"/>
                                        </p:tgtEl>
                                        <p:attrNameLst>
                                          <p:attrName>fill.type</p:attrName>
                                        </p:attrNameLst>
                                      </p:cBhvr>
                                      <p:to>
                                        <p:strVal val="solid"/>
                                      </p:to>
                                    </p:set>
                                    <p:set>
                                      <p:cBhvr>
                                        <p:cTn id="56" dur="500" fill="hold"/>
                                        <p:tgtEl>
                                          <p:spTgt spid="21"/>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6" name="TT_sai.wav"/>
                                        </p:tgtEl>
                                      </p:cMediaNode>
                                    </p:audio>
                                  </p:sub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8"/>
                                        </p:tgtEl>
                                        <p:attrNameLst>
                                          <p:attrName>fillcolor</p:attrName>
                                        </p:attrNameLst>
                                      </p:cBhvr>
                                      <p:to>
                                        <a:srgbClr val="FC4122"/>
                                      </p:to>
                                    </p:animClr>
                                    <p:set>
                                      <p:cBhvr>
                                        <p:cTn id="64" dur="500" fill="hold"/>
                                        <p:tgtEl>
                                          <p:spTgt spid="18"/>
                                        </p:tgtEl>
                                        <p:attrNameLst>
                                          <p:attrName>fill.type</p:attrName>
                                        </p:attrNameLst>
                                      </p:cBhvr>
                                      <p:to>
                                        <p:strVal val="solid"/>
                                      </p:to>
                                    </p:set>
                                    <p:set>
                                      <p:cBhvr>
                                        <p:cTn id="65" dur="500" fill="hold"/>
                                        <p:tgtEl>
                                          <p:spTgt spid="18"/>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6" name="TT_sai.wav"/>
                                        </p:tgtEl>
                                      </p:cMediaNode>
                                    </p:audio>
                                  </p:subTnLst>
                                </p:cTn>
                              </p:par>
                              <p:par>
                                <p:cTn id="66" presetID="1"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8" restart="whenNotActive" fill="hold" evtFilter="cancelBubble" nodeType="interactiveSeq">
                <p:stCondLst>
                  <p:cond evt="onClick" delay="0">
                    <p:tgtEl>
                      <p:spTgt spid="29"/>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3" restart="whenNotActive" fill="hold" evtFilter="cancelBubble" nodeType="interactiveSeq">
                <p:stCondLst>
                  <p:cond evt="onClick" delay="0">
                    <p:tgtEl>
                      <p:spTgt spid="30"/>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8" restart="whenNotActive" fill="hold" evtFilter="cancelBubble" nodeType="interactiveSeq">
                <p:stCondLst>
                  <p:cond evt="onClick" delay="0">
                    <p:tgtEl>
                      <p:spTgt spid="32"/>
                    </p:tgtEl>
                  </p:cond>
                </p:stCondLst>
                <p:endSync evt="end" delay="0">
                  <p:rtn val="all"/>
                </p:endSync>
                <p:childTnLst>
                  <p:par>
                    <p:cTn id="79" fill="hold">
                      <p:stCondLst>
                        <p:cond delay="0"/>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9" grpId="0" animBg="1"/>
      <p:bldP spid="9" grpId="1"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043" y="1531976"/>
            <a:ext cx="8675783" cy="923330"/>
          </a:xfrm>
          <a:prstGeom prst="rect">
            <a:avLst/>
          </a:prstGeom>
          <a:noFill/>
        </p:spPr>
        <p:txBody>
          <a:bodyPr wrap="square" rtlCol="0">
            <a:spAutoFit/>
          </a:bodyPr>
          <a:lstStyle/>
          <a:p>
            <a:pPr algn="ctr"/>
            <a:r>
              <a:rPr lang="en-US" sz="5400" b="1" smtClean="0">
                <a:solidFill>
                  <a:srgbClr val="FF0000"/>
                </a:solidFill>
                <a:latin typeface="Times New Roman" panose="02020603050405020304" pitchFamily="18" charset="0"/>
                <a:cs typeface="Times New Roman" panose="02020603050405020304" pitchFamily="18" charset="0"/>
              </a:rPr>
              <a:t>Bài: </a:t>
            </a:r>
            <a:r>
              <a:rPr lang="en-US" sz="5400" b="1" dirty="0">
                <a:solidFill>
                  <a:srgbClr val="FF0000"/>
                </a:solidFill>
                <a:latin typeface="Times New Roman" panose="02020603050405020304" pitchFamily="18" charset="0"/>
                <a:cs typeface="Times New Roman" panose="02020603050405020304" pitchFamily="18" charset="0"/>
              </a:rPr>
              <a:t>LUYỆN TẬP CHUNG</a:t>
            </a:r>
          </a:p>
        </p:txBody>
      </p:sp>
    </p:spTree>
    <p:extLst>
      <p:ext uri="{BB962C8B-B14F-4D97-AF65-F5344CB8AC3E}">
        <p14:creationId xmlns:p14="http://schemas.microsoft.com/office/powerpoint/2010/main" val="44486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914400"/>
            <a:ext cx="22098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Bài 7.13</a:t>
            </a:r>
            <a:endParaRPr lang="en-US" sz="2800" b="1">
              <a:latin typeface="Times New Roman" pitchFamily="18" charset="0"/>
              <a:cs typeface="Times New Roman" pitchFamily="18" charset="0"/>
            </a:endParaRPr>
          </a:p>
        </p:txBody>
      </p:sp>
      <p:sp>
        <p:nvSpPr>
          <p:cNvPr id="3" name="TextBox 2"/>
          <p:cNvSpPr txBox="1"/>
          <p:nvPr/>
        </p:nvSpPr>
        <p:spPr>
          <a:xfrm>
            <a:off x="533400" y="1776948"/>
            <a:ext cx="8229600" cy="3785652"/>
          </a:xfrm>
          <a:prstGeom prst="rect">
            <a:avLst/>
          </a:prstGeom>
          <a:noFill/>
        </p:spPr>
        <p:txBody>
          <a:bodyPr wrap="square" rtlCol="0">
            <a:spAutoFit/>
          </a:bodyPr>
          <a:lstStyle/>
          <a:p>
            <a:pPr algn="just"/>
            <a:r>
              <a:rPr lang="en-US" sz="3000" smtClean="0">
                <a:latin typeface="Times New Roman" pitchFamily="18" charset="0"/>
                <a:cs typeface="Times New Roman" pitchFamily="18" charset="0"/>
              </a:rPr>
              <a:t>Bạn  Nam giải phương trình x(x + 1) = x(x + 2) như sau:</a:t>
            </a:r>
          </a:p>
          <a:p>
            <a:pPr algn="just"/>
            <a:r>
              <a:rPr lang="en-US" sz="3000" smtClean="0">
                <a:latin typeface="Times New Roman" pitchFamily="18" charset="0"/>
                <a:cs typeface="Times New Roman" pitchFamily="18" charset="0"/>
              </a:rPr>
              <a:t>		x(x </a:t>
            </a:r>
            <a:r>
              <a:rPr lang="en-US" sz="3000">
                <a:latin typeface="Times New Roman" pitchFamily="18" charset="0"/>
                <a:cs typeface="Times New Roman" pitchFamily="18" charset="0"/>
              </a:rPr>
              <a:t>+ 1) = x(x + 2</a:t>
            </a:r>
            <a:r>
              <a:rPr lang="en-US" sz="3000" smtClean="0">
                <a:latin typeface="Times New Roman" pitchFamily="18" charset="0"/>
                <a:cs typeface="Times New Roman" pitchFamily="18" charset="0"/>
              </a:rPr>
              <a:t>)</a:t>
            </a:r>
          </a:p>
          <a:p>
            <a:pPr algn="just"/>
            <a:r>
              <a:rPr lang="en-US" sz="3000" smtClean="0">
                <a:latin typeface="Times New Roman" pitchFamily="18" charset="0"/>
                <a:cs typeface="Times New Roman" pitchFamily="18" charset="0"/>
              </a:rPr>
              <a:t>		     x </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1 </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x </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2</a:t>
            </a:r>
          </a:p>
          <a:p>
            <a:pPr algn="just"/>
            <a:r>
              <a:rPr lang="en-US" sz="3000" smtClean="0">
                <a:latin typeface="Times New Roman" pitchFamily="18" charset="0"/>
                <a:cs typeface="Times New Roman" pitchFamily="18" charset="0"/>
              </a:rPr>
              <a:t>		     x – x = 2 – 1 </a:t>
            </a:r>
          </a:p>
          <a:p>
            <a:pPr algn="just"/>
            <a:r>
              <a:rPr lang="en-US" sz="3000" smtClean="0">
                <a:latin typeface="Times New Roman" pitchFamily="18" charset="0"/>
                <a:cs typeface="Times New Roman" pitchFamily="18" charset="0"/>
              </a:rPr>
              <a:t>		         0x = 1 (vô nghiệm)</a:t>
            </a:r>
          </a:p>
          <a:p>
            <a:pPr algn="just"/>
            <a:r>
              <a:rPr lang="en-US" sz="3000">
                <a:latin typeface="Times New Roman" pitchFamily="18" charset="0"/>
                <a:cs typeface="Times New Roman" pitchFamily="18" charset="0"/>
              </a:rPr>
              <a:t>Em có đồng ý với cách giải của bạn Nam không? Nếu không đồng ý, hãy trình bày cách giải của em</a:t>
            </a:r>
            <a:r>
              <a:rPr lang="en-US" sz="3000" smtClean="0">
                <a:latin typeface="Times New Roman" pitchFamily="18" charset="0"/>
                <a:cs typeface="Times New Roman" pitchFamily="18" charset="0"/>
              </a:rPr>
              <a:t>.</a:t>
            </a:r>
            <a:endParaRPr lang="en-US" sz="3000">
              <a:latin typeface="Times New Roman" pitchFamily="18" charset="0"/>
              <a:cs typeface="Times New Roman" pitchFamily="18" charset="0"/>
            </a:endParaRPr>
          </a:p>
        </p:txBody>
      </p:sp>
      <p:sp>
        <p:nvSpPr>
          <p:cNvPr id="7" name="TextBox 6"/>
          <p:cNvSpPr txBox="1"/>
          <p:nvPr/>
        </p:nvSpPr>
        <p:spPr>
          <a:xfrm>
            <a:off x="6241473" y="813374"/>
            <a:ext cx="2514600" cy="584775"/>
          </a:xfrm>
          <a:prstGeom prst="rect">
            <a:avLst/>
          </a:prstGeom>
          <a:noFill/>
        </p:spPr>
        <p:txBody>
          <a:bodyPr wrap="square" rtlCol="0">
            <a:spAutoFit/>
          </a:bodyPr>
          <a:lstStyle/>
          <a:p>
            <a:r>
              <a:rPr lang="en-US" sz="3200" b="1" smtClean="0">
                <a:solidFill>
                  <a:srgbClr val="0070C0"/>
                </a:solidFill>
                <a:latin typeface="Times New Roman" pitchFamily="18" charset="0"/>
                <a:cs typeface="Times New Roman" pitchFamily="18" charset="0"/>
              </a:rPr>
              <a:t>CẶP ĐÔI</a:t>
            </a:r>
            <a:endParaRPr lang="en-US" sz="32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1970</Words>
  <PresentationFormat>On-screen Show (4:3)</PresentationFormat>
  <Paragraphs>177</Paragraphs>
  <Slides>22</Slides>
  <Notes>6</Notes>
  <HiddenSlides>0</HiddenSlides>
  <MMClips>1</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2023-06-17T22:42:18Z</dcterms:created>
  <dcterms:modified xsi:type="dcterms:W3CDTF">2023-08-05T06:30:14Z</dcterms:modified>
</cp:coreProperties>
</file>