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sldIdLst>
    <p:sldId id="257" r:id="rId3"/>
    <p:sldId id="256" r:id="rId4"/>
    <p:sldId id="260" r:id="rId5"/>
    <p:sldId id="295" r:id="rId6"/>
    <p:sldId id="267" r:id="rId7"/>
    <p:sldId id="298" r:id="rId8"/>
    <p:sldId id="296" r:id="rId9"/>
    <p:sldId id="305" r:id="rId10"/>
    <p:sldId id="300" r:id="rId11"/>
    <p:sldId id="301" r:id="rId12"/>
    <p:sldId id="308" r:id="rId13"/>
    <p:sldId id="302" r:id="rId14"/>
    <p:sldId id="303" r:id="rId15"/>
    <p:sldId id="306" r:id="rId16"/>
    <p:sldId id="307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US" initials="A" lastIdx="1" clrIdx="0">
    <p:extLst>
      <p:ext uri="{19B8F6BF-5375-455C-9EA6-DF929625EA0E}">
        <p15:presenceInfo xmlns:p15="http://schemas.microsoft.com/office/powerpoint/2012/main" userId="ASU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vi-V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vi-VN" dirty="0"/>
              <a:t>Câu hỏi lí thuyết </a:t>
            </a:r>
            <a:endParaRPr lang="en-US" dirty="0"/>
          </a:p>
        </c:rich>
      </c:tx>
      <c:layout>
        <c:manualLayout>
          <c:xMode val="edge"/>
          <c:yMode val="edge"/>
          <c:x val="0.34197191270862848"/>
          <c:y val="0.149359049747148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vi-VN"/>
        </a:p>
      </c:txPr>
    </c:title>
    <c:autoTitleDeleted val="0"/>
    <c:plotArea>
      <c:layout>
        <c:manualLayout>
          <c:layoutTarget val="inner"/>
          <c:xMode val="edge"/>
          <c:yMode val="edge"/>
          <c:x val="0.14994915609359766"/>
          <c:y val="0.29073480368994981"/>
          <c:w val="0.36449848931765744"/>
          <c:h val="0.60195599081097606"/>
        </c:manualLayout>
      </c:layout>
      <c:doughnutChart>
        <c:varyColors val="1"/>
        <c:ser>
          <c:idx val="0"/>
          <c:order val="0"/>
          <c:tx>
            <c:strRef>
              <c:f>Trang_tính1!$B$1</c:f>
              <c:strCache>
                <c:ptCount val="1"/>
                <c:pt idx="0">
                  <c:v>Câu hỏi lí thuyết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9C7-4613-9E40-98ADE9BBCCC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BFA-4A89-A8D3-7B5FB1BF542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BFA-4A89-A8D3-7B5FB1BF542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BFA-4A89-A8D3-7B5FB1BF5426}"/>
              </c:ext>
            </c:extLst>
          </c:dPt>
          <c:dLbls>
            <c:dLbl>
              <c:idx val="0"/>
              <c:layout>
                <c:manualLayout>
                  <c:x val="-1.5246955051016071E-2"/>
                  <c:y val="9.9523774819230675E-3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9C7-4613-9E40-98ADE9BBCCCD}"/>
                </c:ext>
              </c:extLst>
            </c:dLbl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vi-VN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Trang_tính1!$A$2:$A$5</c:f>
              <c:strCache>
                <c:ptCount val="4"/>
                <c:pt idx="0">
                  <c:v>Nhận biết</c:v>
                </c:pt>
                <c:pt idx="1">
                  <c:v>Thông hiểu</c:v>
                </c:pt>
                <c:pt idx="2">
                  <c:v>Vận dung </c:v>
                </c:pt>
                <c:pt idx="3">
                  <c:v>Vận dụng cao </c:v>
                </c:pt>
              </c:strCache>
            </c:strRef>
          </c:cat>
          <c:val>
            <c:numRef>
              <c:f>Trang_tính1!$B$2:$B$5</c:f>
              <c:numCache>
                <c:formatCode>General</c:formatCode>
                <c:ptCount val="4"/>
                <c:pt idx="0">
                  <c:v>5</c:v>
                </c:pt>
                <c:pt idx="1">
                  <c:v>8</c:v>
                </c:pt>
                <c:pt idx="2">
                  <c:v>5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C7-4613-9E40-98ADE9BBCCC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8140745482459277"/>
          <c:y val="0.38918332429161623"/>
          <c:w val="0.39804733327154507"/>
          <c:h val="0.54256247859651108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vi-V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vi-V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0C1CA7-9605-4169-A864-236960BD28D0}" type="doc">
      <dgm:prSet loTypeId="urn:microsoft.com/office/officeart/2008/layout/VerticalCurvedList" loCatId="list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vi-VN"/>
        </a:p>
      </dgm:t>
    </dgm:pt>
    <dgm:pt modelId="{7F8B28BD-3E3D-4306-8FD6-8A3F0DBF5BBF}">
      <dgm:prSet custT="1"/>
      <dgm:spPr/>
      <dgm:t>
        <a:bodyPr/>
        <a:lstStyle/>
        <a:p>
          <a:r>
            <a:rPr lang="vi-VN" sz="4000" b="1" i="1" u="non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Trường hợp có từ khóa nhận dạng </a:t>
          </a:r>
          <a:endParaRPr lang="vi-VN" sz="4000" u="none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6AD09D-3087-4C9F-9C9C-4560125806D7}" type="parTrans" cxnId="{49550553-CEC7-42D1-84A6-746A85BEB9D6}">
      <dgm:prSet/>
      <dgm:spPr/>
      <dgm:t>
        <a:bodyPr/>
        <a:lstStyle/>
        <a:p>
          <a:endParaRPr lang="vi-VN"/>
        </a:p>
      </dgm:t>
    </dgm:pt>
    <dgm:pt modelId="{6DCEEF89-BCCD-4C97-9BC3-34EFD317EF64}" type="sibTrans" cxnId="{49550553-CEC7-42D1-84A6-746A85BEB9D6}">
      <dgm:prSet/>
      <dgm:spPr/>
      <dgm:t>
        <a:bodyPr/>
        <a:lstStyle/>
        <a:p>
          <a:endParaRPr lang="vi-VN"/>
        </a:p>
      </dgm:t>
    </dgm:pt>
    <dgm:pt modelId="{129E945A-92D2-47AD-B1AA-A453498A5282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vi-VN" sz="4000" b="1" i="1" u="non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Kokila" panose="01010601010101010101" pitchFamily="2"/>
            </a:rPr>
            <a:t> Trường hợp không có từ khóa nhận dạng </a:t>
          </a:r>
          <a:endParaRPr lang="vi-VN" sz="4000" u="none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DengXian" panose="02010600030101010101" pitchFamily="2" charset="-122"/>
            <a:cs typeface="Kokila" panose="01010601010101010101" pitchFamily="2"/>
          </a:endParaRPr>
        </a:p>
      </dgm:t>
    </dgm:pt>
    <dgm:pt modelId="{C30CBE9B-53F3-41D9-8F07-35C8D04D84D3}" type="parTrans" cxnId="{91FED58E-559C-4863-BF59-A59F13CFF237}">
      <dgm:prSet/>
      <dgm:spPr/>
      <dgm:t>
        <a:bodyPr/>
        <a:lstStyle/>
        <a:p>
          <a:endParaRPr lang="vi-VN"/>
        </a:p>
      </dgm:t>
    </dgm:pt>
    <dgm:pt modelId="{1FC2ED51-F8C4-4B6B-B40A-D8A542DC6230}" type="sibTrans" cxnId="{91FED58E-559C-4863-BF59-A59F13CFF237}">
      <dgm:prSet/>
      <dgm:spPr/>
      <dgm:t>
        <a:bodyPr/>
        <a:lstStyle/>
        <a:p>
          <a:endParaRPr lang="vi-VN"/>
        </a:p>
      </dgm:t>
    </dgm:pt>
    <dgm:pt modelId="{6BFD345B-24F5-428A-B12A-5B281B80E050}" type="pres">
      <dgm:prSet presAssocID="{8A0C1CA7-9605-4169-A864-236960BD28D0}" presName="Name0" presStyleCnt="0">
        <dgm:presLayoutVars>
          <dgm:chMax val="7"/>
          <dgm:chPref val="7"/>
          <dgm:dir/>
        </dgm:presLayoutVars>
      </dgm:prSet>
      <dgm:spPr/>
    </dgm:pt>
    <dgm:pt modelId="{5DAA92B6-1F14-4019-B16A-46F70AC64C61}" type="pres">
      <dgm:prSet presAssocID="{8A0C1CA7-9605-4169-A864-236960BD28D0}" presName="Name1" presStyleCnt="0"/>
      <dgm:spPr/>
    </dgm:pt>
    <dgm:pt modelId="{01217F28-564D-42A8-9CD0-325BBCE5EADA}" type="pres">
      <dgm:prSet presAssocID="{8A0C1CA7-9605-4169-A864-236960BD28D0}" presName="cycle" presStyleCnt="0"/>
      <dgm:spPr/>
    </dgm:pt>
    <dgm:pt modelId="{F095CAC4-CCB1-48B9-95CC-58C8C7509681}" type="pres">
      <dgm:prSet presAssocID="{8A0C1CA7-9605-4169-A864-236960BD28D0}" presName="srcNode" presStyleLbl="node1" presStyleIdx="0" presStyleCnt="2"/>
      <dgm:spPr/>
    </dgm:pt>
    <dgm:pt modelId="{137FAE3F-2D92-4774-87C1-927911AF823E}" type="pres">
      <dgm:prSet presAssocID="{8A0C1CA7-9605-4169-A864-236960BD28D0}" presName="conn" presStyleLbl="parChTrans1D2" presStyleIdx="0" presStyleCnt="1"/>
      <dgm:spPr/>
    </dgm:pt>
    <dgm:pt modelId="{64A948F7-0106-4268-9AE3-BC2A1E52D4E8}" type="pres">
      <dgm:prSet presAssocID="{8A0C1CA7-9605-4169-A864-236960BD28D0}" presName="extraNode" presStyleLbl="node1" presStyleIdx="0" presStyleCnt="2"/>
      <dgm:spPr/>
    </dgm:pt>
    <dgm:pt modelId="{F4CE8F59-59B7-4E14-8614-40BBF234DA14}" type="pres">
      <dgm:prSet presAssocID="{8A0C1CA7-9605-4169-A864-236960BD28D0}" presName="dstNode" presStyleLbl="node1" presStyleIdx="0" presStyleCnt="2"/>
      <dgm:spPr/>
    </dgm:pt>
    <dgm:pt modelId="{7FF46339-DD53-42BF-B9DD-B701B48099C4}" type="pres">
      <dgm:prSet presAssocID="{7F8B28BD-3E3D-4306-8FD6-8A3F0DBF5BBF}" presName="text_1" presStyleLbl="node1" presStyleIdx="0" presStyleCnt="2">
        <dgm:presLayoutVars>
          <dgm:bulletEnabled val="1"/>
        </dgm:presLayoutVars>
      </dgm:prSet>
      <dgm:spPr/>
    </dgm:pt>
    <dgm:pt modelId="{D6B15340-9861-4F00-9126-2B95209A2600}" type="pres">
      <dgm:prSet presAssocID="{7F8B28BD-3E3D-4306-8FD6-8A3F0DBF5BBF}" presName="accent_1" presStyleCnt="0"/>
      <dgm:spPr/>
    </dgm:pt>
    <dgm:pt modelId="{5672AB08-8F08-4687-BFF1-4F08D252A861}" type="pres">
      <dgm:prSet presAssocID="{7F8B28BD-3E3D-4306-8FD6-8A3F0DBF5BBF}" presName="accentRepeatNode" presStyleLbl="solidFgAcc1" presStyleIdx="0" presStyleCnt="2"/>
      <dgm:spPr/>
    </dgm:pt>
    <dgm:pt modelId="{40883BC7-838A-40F6-8A27-DBBC1D23ACB5}" type="pres">
      <dgm:prSet presAssocID="{129E945A-92D2-47AD-B1AA-A453498A5282}" presName="text_2" presStyleLbl="node1" presStyleIdx="1" presStyleCnt="2">
        <dgm:presLayoutVars>
          <dgm:bulletEnabled val="1"/>
        </dgm:presLayoutVars>
      </dgm:prSet>
      <dgm:spPr/>
    </dgm:pt>
    <dgm:pt modelId="{9EF30004-2841-4BE3-A055-354259857CA0}" type="pres">
      <dgm:prSet presAssocID="{129E945A-92D2-47AD-B1AA-A453498A5282}" presName="accent_2" presStyleCnt="0"/>
      <dgm:spPr/>
    </dgm:pt>
    <dgm:pt modelId="{D6E836EF-D65E-4936-A1F2-E62DC79D04AC}" type="pres">
      <dgm:prSet presAssocID="{129E945A-92D2-47AD-B1AA-A453498A5282}" presName="accentRepeatNode" presStyleLbl="solidFgAcc1" presStyleIdx="1" presStyleCnt="2"/>
      <dgm:spPr/>
    </dgm:pt>
  </dgm:ptLst>
  <dgm:cxnLst>
    <dgm:cxn modelId="{81726946-4303-4173-9989-2DDF72D49093}" type="presOf" srcId="{129E945A-92D2-47AD-B1AA-A453498A5282}" destId="{40883BC7-838A-40F6-8A27-DBBC1D23ACB5}" srcOrd="0" destOrd="0" presId="urn:microsoft.com/office/officeart/2008/layout/VerticalCurvedList"/>
    <dgm:cxn modelId="{49550553-CEC7-42D1-84A6-746A85BEB9D6}" srcId="{8A0C1CA7-9605-4169-A864-236960BD28D0}" destId="{7F8B28BD-3E3D-4306-8FD6-8A3F0DBF5BBF}" srcOrd="0" destOrd="0" parTransId="{276AD09D-3087-4C9F-9C9C-4560125806D7}" sibTransId="{6DCEEF89-BCCD-4C97-9BC3-34EFD317EF64}"/>
    <dgm:cxn modelId="{43CCD37D-D56D-40FF-BDA0-CAA8DDE06D1E}" type="presOf" srcId="{7F8B28BD-3E3D-4306-8FD6-8A3F0DBF5BBF}" destId="{7FF46339-DD53-42BF-B9DD-B701B48099C4}" srcOrd="0" destOrd="0" presId="urn:microsoft.com/office/officeart/2008/layout/VerticalCurvedList"/>
    <dgm:cxn modelId="{91FED58E-559C-4863-BF59-A59F13CFF237}" srcId="{8A0C1CA7-9605-4169-A864-236960BD28D0}" destId="{129E945A-92D2-47AD-B1AA-A453498A5282}" srcOrd="1" destOrd="0" parTransId="{C30CBE9B-53F3-41D9-8F07-35C8D04D84D3}" sibTransId="{1FC2ED51-F8C4-4B6B-B40A-D8A542DC6230}"/>
    <dgm:cxn modelId="{19C1A3D5-C73C-40EA-A857-3DFBB067EA07}" type="presOf" srcId="{8A0C1CA7-9605-4169-A864-236960BD28D0}" destId="{6BFD345B-24F5-428A-B12A-5B281B80E050}" srcOrd="0" destOrd="0" presId="urn:microsoft.com/office/officeart/2008/layout/VerticalCurvedList"/>
    <dgm:cxn modelId="{9A65C9DE-66B5-4F83-B994-9C18DCB1A73E}" type="presOf" srcId="{6DCEEF89-BCCD-4C97-9BC3-34EFD317EF64}" destId="{137FAE3F-2D92-4774-87C1-927911AF823E}" srcOrd="0" destOrd="0" presId="urn:microsoft.com/office/officeart/2008/layout/VerticalCurvedList"/>
    <dgm:cxn modelId="{FA9361CA-3209-4B4E-B5E1-0D86751A44AC}" type="presParOf" srcId="{6BFD345B-24F5-428A-B12A-5B281B80E050}" destId="{5DAA92B6-1F14-4019-B16A-46F70AC64C61}" srcOrd="0" destOrd="0" presId="urn:microsoft.com/office/officeart/2008/layout/VerticalCurvedList"/>
    <dgm:cxn modelId="{A9B5DC30-4CDF-472B-AE0A-61AC9114B3A6}" type="presParOf" srcId="{5DAA92B6-1F14-4019-B16A-46F70AC64C61}" destId="{01217F28-564D-42A8-9CD0-325BBCE5EADA}" srcOrd="0" destOrd="0" presId="urn:microsoft.com/office/officeart/2008/layout/VerticalCurvedList"/>
    <dgm:cxn modelId="{71635B1C-9131-41EF-9BFC-007126DC5909}" type="presParOf" srcId="{01217F28-564D-42A8-9CD0-325BBCE5EADA}" destId="{F095CAC4-CCB1-48B9-95CC-58C8C7509681}" srcOrd="0" destOrd="0" presId="urn:microsoft.com/office/officeart/2008/layout/VerticalCurvedList"/>
    <dgm:cxn modelId="{0FE539D6-2379-44A3-B6E4-6BD010937949}" type="presParOf" srcId="{01217F28-564D-42A8-9CD0-325BBCE5EADA}" destId="{137FAE3F-2D92-4774-87C1-927911AF823E}" srcOrd="1" destOrd="0" presId="urn:microsoft.com/office/officeart/2008/layout/VerticalCurvedList"/>
    <dgm:cxn modelId="{1C5BE56E-E84E-4997-B86C-34EF61B21184}" type="presParOf" srcId="{01217F28-564D-42A8-9CD0-325BBCE5EADA}" destId="{64A948F7-0106-4268-9AE3-BC2A1E52D4E8}" srcOrd="2" destOrd="0" presId="urn:microsoft.com/office/officeart/2008/layout/VerticalCurvedList"/>
    <dgm:cxn modelId="{F0EF7B9B-47A4-431C-AE7C-D945873F4441}" type="presParOf" srcId="{01217F28-564D-42A8-9CD0-325BBCE5EADA}" destId="{F4CE8F59-59B7-4E14-8614-40BBF234DA14}" srcOrd="3" destOrd="0" presId="urn:microsoft.com/office/officeart/2008/layout/VerticalCurvedList"/>
    <dgm:cxn modelId="{F491F0C0-A423-4618-8F1C-1BB293EFD5B7}" type="presParOf" srcId="{5DAA92B6-1F14-4019-B16A-46F70AC64C61}" destId="{7FF46339-DD53-42BF-B9DD-B701B48099C4}" srcOrd="1" destOrd="0" presId="urn:microsoft.com/office/officeart/2008/layout/VerticalCurvedList"/>
    <dgm:cxn modelId="{A9B03BB6-5A2F-4AB1-862F-C9796FCF9F6A}" type="presParOf" srcId="{5DAA92B6-1F14-4019-B16A-46F70AC64C61}" destId="{D6B15340-9861-4F00-9126-2B95209A2600}" srcOrd="2" destOrd="0" presId="urn:microsoft.com/office/officeart/2008/layout/VerticalCurvedList"/>
    <dgm:cxn modelId="{44D2D0E9-8163-4EC8-A3C8-9C10ECC1DEEF}" type="presParOf" srcId="{D6B15340-9861-4F00-9126-2B95209A2600}" destId="{5672AB08-8F08-4687-BFF1-4F08D252A861}" srcOrd="0" destOrd="0" presId="urn:microsoft.com/office/officeart/2008/layout/VerticalCurvedList"/>
    <dgm:cxn modelId="{FA52400C-BD11-4F6A-8762-D8121E709E12}" type="presParOf" srcId="{5DAA92B6-1F14-4019-B16A-46F70AC64C61}" destId="{40883BC7-838A-40F6-8A27-DBBC1D23ACB5}" srcOrd="3" destOrd="0" presId="urn:microsoft.com/office/officeart/2008/layout/VerticalCurvedList"/>
    <dgm:cxn modelId="{788DAF3E-F998-4423-9E17-59D3540B3ACE}" type="presParOf" srcId="{5DAA92B6-1F14-4019-B16A-46F70AC64C61}" destId="{9EF30004-2841-4BE3-A055-354259857CA0}" srcOrd="4" destOrd="0" presId="urn:microsoft.com/office/officeart/2008/layout/VerticalCurvedList"/>
    <dgm:cxn modelId="{3D917111-A2EB-4F1B-9BA1-DBD40C3BE65C}" type="presParOf" srcId="{9EF30004-2841-4BE3-A055-354259857CA0}" destId="{D6E836EF-D65E-4936-A1F2-E62DC79D04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0C1CA7-9605-4169-A864-236960BD28D0}" type="doc">
      <dgm:prSet loTypeId="urn:microsoft.com/office/officeart/2008/layout/VerticalCurvedList" loCatId="list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vi-VN"/>
        </a:p>
      </dgm:t>
    </dgm:pt>
    <dgm:pt modelId="{7F8B28BD-3E3D-4306-8FD6-8A3F0DBF5BBF}">
      <dgm:prSet custT="1"/>
      <dgm:spPr/>
      <dgm:t>
        <a:bodyPr/>
        <a:lstStyle/>
        <a:p>
          <a:r>
            <a:rPr lang="vi-VN" sz="4000" b="1" i="1" u="non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Trường hợp có từ khóa nhận dạng </a:t>
          </a:r>
          <a:endParaRPr lang="vi-VN" sz="4000" u="none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6AD09D-3087-4C9F-9C9C-4560125806D7}" type="parTrans" cxnId="{49550553-CEC7-42D1-84A6-746A85BEB9D6}">
      <dgm:prSet/>
      <dgm:spPr/>
      <dgm:t>
        <a:bodyPr/>
        <a:lstStyle/>
        <a:p>
          <a:endParaRPr lang="vi-VN"/>
        </a:p>
      </dgm:t>
    </dgm:pt>
    <dgm:pt modelId="{6DCEEF89-BCCD-4C97-9BC3-34EFD317EF64}" type="sibTrans" cxnId="{49550553-CEC7-42D1-84A6-746A85BEB9D6}">
      <dgm:prSet/>
      <dgm:spPr/>
      <dgm:t>
        <a:bodyPr/>
        <a:lstStyle/>
        <a:p>
          <a:endParaRPr lang="vi-VN"/>
        </a:p>
      </dgm:t>
    </dgm:pt>
    <dgm:pt modelId="{129E945A-92D2-47AD-B1AA-A453498A5282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vi-VN" sz="4000" b="1" i="1" u="non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Kokila" panose="01010601010101010101" pitchFamily="2"/>
            </a:rPr>
            <a:t> Trường hợp không có từ khóa nhận dạng </a:t>
          </a:r>
          <a:endParaRPr lang="vi-VN" sz="4000" u="none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DengXian" panose="02010600030101010101" pitchFamily="2" charset="-122"/>
            <a:cs typeface="Kokila" panose="01010601010101010101" pitchFamily="2"/>
          </a:endParaRPr>
        </a:p>
      </dgm:t>
    </dgm:pt>
    <dgm:pt modelId="{C30CBE9B-53F3-41D9-8F07-35C8D04D84D3}" type="parTrans" cxnId="{91FED58E-559C-4863-BF59-A59F13CFF237}">
      <dgm:prSet/>
      <dgm:spPr/>
      <dgm:t>
        <a:bodyPr/>
        <a:lstStyle/>
        <a:p>
          <a:endParaRPr lang="vi-VN"/>
        </a:p>
      </dgm:t>
    </dgm:pt>
    <dgm:pt modelId="{1FC2ED51-F8C4-4B6B-B40A-D8A542DC6230}" type="sibTrans" cxnId="{91FED58E-559C-4863-BF59-A59F13CFF237}">
      <dgm:prSet/>
      <dgm:spPr/>
      <dgm:t>
        <a:bodyPr/>
        <a:lstStyle/>
        <a:p>
          <a:endParaRPr lang="vi-VN"/>
        </a:p>
      </dgm:t>
    </dgm:pt>
    <dgm:pt modelId="{6BFD345B-24F5-428A-B12A-5B281B80E050}" type="pres">
      <dgm:prSet presAssocID="{8A0C1CA7-9605-4169-A864-236960BD28D0}" presName="Name0" presStyleCnt="0">
        <dgm:presLayoutVars>
          <dgm:chMax val="7"/>
          <dgm:chPref val="7"/>
          <dgm:dir/>
        </dgm:presLayoutVars>
      </dgm:prSet>
      <dgm:spPr/>
    </dgm:pt>
    <dgm:pt modelId="{5DAA92B6-1F14-4019-B16A-46F70AC64C61}" type="pres">
      <dgm:prSet presAssocID="{8A0C1CA7-9605-4169-A864-236960BD28D0}" presName="Name1" presStyleCnt="0"/>
      <dgm:spPr/>
    </dgm:pt>
    <dgm:pt modelId="{01217F28-564D-42A8-9CD0-325BBCE5EADA}" type="pres">
      <dgm:prSet presAssocID="{8A0C1CA7-9605-4169-A864-236960BD28D0}" presName="cycle" presStyleCnt="0"/>
      <dgm:spPr/>
    </dgm:pt>
    <dgm:pt modelId="{F095CAC4-CCB1-48B9-95CC-58C8C7509681}" type="pres">
      <dgm:prSet presAssocID="{8A0C1CA7-9605-4169-A864-236960BD28D0}" presName="srcNode" presStyleLbl="node1" presStyleIdx="0" presStyleCnt="2"/>
      <dgm:spPr/>
    </dgm:pt>
    <dgm:pt modelId="{137FAE3F-2D92-4774-87C1-927911AF823E}" type="pres">
      <dgm:prSet presAssocID="{8A0C1CA7-9605-4169-A864-236960BD28D0}" presName="conn" presStyleLbl="parChTrans1D2" presStyleIdx="0" presStyleCnt="1"/>
      <dgm:spPr/>
    </dgm:pt>
    <dgm:pt modelId="{64A948F7-0106-4268-9AE3-BC2A1E52D4E8}" type="pres">
      <dgm:prSet presAssocID="{8A0C1CA7-9605-4169-A864-236960BD28D0}" presName="extraNode" presStyleLbl="node1" presStyleIdx="0" presStyleCnt="2"/>
      <dgm:spPr/>
    </dgm:pt>
    <dgm:pt modelId="{F4CE8F59-59B7-4E14-8614-40BBF234DA14}" type="pres">
      <dgm:prSet presAssocID="{8A0C1CA7-9605-4169-A864-236960BD28D0}" presName="dstNode" presStyleLbl="node1" presStyleIdx="0" presStyleCnt="2"/>
      <dgm:spPr/>
    </dgm:pt>
    <dgm:pt modelId="{7FF46339-DD53-42BF-B9DD-B701B48099C4}" type="pres">
      <dgm:prSet presAssocID="{7F8B28BD-3E3D-4306-8FD6-8A3F0DBF5BBF}" presName="text_1" presStyleLbl="node1" presStyleIdx="0" presStyleCnt="2">
        <dgm:presLayoutVars>
          <dgm:bulletEnabled val="1"/>
        </dgm:presLayoutVars>
      </dgm:prSet>
      <dgm:spPr/>
    </dgm:pt>
    <dgm:pt modelId="{D6B15340-9861-4F00-9126-2B95209A2600}" type="pres">
      <dgm:prSet presAssocID="{7F8B28BD-3E3D-4306-8FD6-8A3F0DBF5BBF}" presName="accent_1" presStyleCnt="0"/>
      <dgm:spPr/>
    </dgm:pt>
    <dgm:pt modelId="{5672AB08-8F08-4687-BFF1-4F08D252A861}" type="pres">
      <dgm:prSet presAssocID="{7F8B28BD-3E3D-4306-8FD6-8A3F0DBF5BBF}" presName="accentRepeatNode" presStyleLbl="solidFgAcc1" presStyleIdx="0" presStyleCnt="2"/>
      <dgm:spPr/>
    </dgm:pt>
    <dgm:pt modelId="{40883BC7-838A-40F6-8A27-DBBC1D23ACB5}" type="pres">
      <dgm:prSet presAssocID="{129E945A-92D2-47AD-B1AA-A453498A5282}" presName="text_2" presStyleLbl="node1" presStyleIdx="1" presStyleCnt="2">
        <dgm:presLayoutVars>
          <dgm:bulletEnabled val="1"/>
        </dgm:presLayoutVars>
      </dgm:prSet>
      <dgm:spPr/>
    </dgm:pt>
    <dgm:pt modelId="{9EF30004-2841-4BE3-A055-354259857CA0}" type="pres">
      <dgm:prSet presAssocID="{129E945A-92D2-47AD-B1AA-A453498A5282}" presName="accent_2" presStyleCnt="0"/>
      <dgm:spPr/>
    </dgm:pt>
    <dgm:pt modelId="{D6E836EF-D65E-4936-A1F2-E62DC79D04AC}" type="pres">
      <dgm:prSet presAssocID="{129E945A-92D2-47AD-B1AA-A453498A5282}" presName="accentRepeatNode" presStyleLbl="solidFgAcc1" presStyleIdx="1" presStyleCnt="2"/>
      <dgm:spPr/>
    </dgm:pt>
  </dgm:ptLst>
  <dgm:cxnLst>
    <dgm:cxn modelId="{81726946-4303-4173-9989-2DDF72D49093}" type="presOf" srcId="{129E945A-92D2-47AD-B1AA-A453498A5282}" destId="{40883BC7-838A-40F6-8A27-DBBC1D23ACB5}" srcOrd="0" destOrd="0" presId="urn:microsoft.com/office/officeart/2008/layout/VerticalCurvedList"/>
    <dgm:cxn modelId="{49550553-CEC7-42D1-84A6-746A85BEB9D6}" srcId="{8A0C1CA7-9605-4169-A864-236960BD28D0}" destId="{7F8B28BD-3E3D-4306-8FD6-8A3F0DBF5BBF}" srcOrd="0" destOrd="0" parTransId="{276AD09D-3087-4C9F-9C9C-4560125806D7}" sibTransId="{6DCEEF89-BCCD-4C97-9BC3-34EFD317EF64}"/>
    <dgm:cxn modelId="{43CCD37D-D56D-40FF-BDA0-CAA8DDE06D1E}" type="presOf" srcId="{7F8B28BD-3E3D-4306-8FD6-8A3F0DBF5BBF}" destId="{7FF46339-DD53-42BF-B9DD-B701B48099C4}" srcOrd="0" destOrd="0" presId="urn:microsoft.com/office/officeart/2008/layout/VerticalCurvedList"/>
    <dgm:cxn modelId="{91FED58E-559C-4863-BF59-A59F13CFF237}" srcId="{8A0C1CA7-9605-4169-A864-236960BD28D0}" destId="{129E945A-92D2-47AD-B1AA-A453498A5282}" srcOrd="1" destOrd="0" parTransId="{C30CBE9B-53F3-41D9-8F07-35C8D04D84D3}" sibTransId="{1FC2ED51-F8C4-4B6B-B40A-D8A542DC6230}"/>
    <dgm:cxn modelId="{19C1A3D5-C73C-40EA-A857-3DFBB067EA07}" type="presOf" srcId="{8A0C1CA7-9605-4169-A864-236960BD28D0}" destId="{6BFD345B-24F5-428A-B12A-5B281B80E050}" srcOrd="0" destOrd="0" presId="urn:microsoft.com/office/officeart/2008/layout/VerticalCurvedList"/>
    <dgm:cxn modelId="{9A65C9DE-66B5-4F83-B994-9C18DCB1A73E}" type="presOf" srcId="{6DCEEF89-BCCD-4C97-9BC3-34EFD317EF64}" destId="{137FAE3F-2D92-4774-87C1-927911AF823E}" srcOrd="0" destOrd="0" presId="urn:microsoft.com/office/officeart/2008/layout/VerticalCurvedList"/>
    <dgm:cxn modelId="{FA9361CA-3209-4B4E-B5E1-0D86751A44AC}" type="presParOf" srcId="{6BFD345B-24F5-428A-B12A-5B281B80E050}" destId="{5DAA92B6-1F14-4019-B16A-46F70AC64C61}" srcOrd="0" destOrd="0" presId="urn:microsoft.com/office/officeart/2008/layout/VerticalCurvedList"/>
    <dgm:cxn modelId="{A9B5DC30-4CDF-472B-AE0A-61AC9114B3A6}" type="presParOf" srcId="{5DAA92B6-1F14-4019-B16A-46F70AC64C61}" destId="{01217F28-564D-42A8-9CD0-325BBCE5EADA}" srcOrd="0" destOrd="0" presId="urn:microsoft.com/office/officeart/2008/layout/VerticalCurvedList"/>
    <dgm:cxn modelId="{71635B1C-9131-41EF-9BFC-007126DC5909}" type="presParOf" srcId="{01217F28-564D-42A8-9CD0-325BBCE5EADA}" destId="{F095CAC4-CCB1-48B9-95CC-58C8C7509681}" srcOrd="0" destOrd="0" presId="urn:microsoft.com/office/officeart/2008/layout/VerticalCurvedList"/>
    <dgm:cxn modelId="{0FE539D6-2379-44A3-B6E4-6BD010937949}" type="presParOf" srcId="{01217F28-564D-42A8-9CD0-325BBCE5EADA}" destId="{137FAE3F-2D92-4774-87C1-927911AF823E}" srcOrd="1" destOrd="0" presId="urn:microsoft.com/office/officeart/2008/layout/VerticalCurvedList"/>
    <dgm:cxn modelId="{1C5BE56E-E84E-4997-B86C-34EF61B21184}" type="presParOf" srcId="{01217F28-564D-42A8-9CD0-325BBCE5EADA}" destId="{64A948F7-0106-4268-9AE3-BC2A1E52D4E8}" srcOrd="2" destOrd="0" presId="urn:microsoft.com/office/officeart/2008/layout/VerticalCurvedList"/>
    <dgm:cxn modelId="{F0EF7B9B-47A4-431C-AE7C-D945873F4441}" type="presParOf" srcId="{01217F28-564D-42A8-9CD0-325BBCE5EADA}" destId="{F4CE8F59-59B7-4E14-8614-40BBF234DA14}" srcOrd="3" destOrd="0" presId="urn:microsoft.com/office/officeart/2008/layout/VerticalCurvedList"/>
    <dgm:cxn modelId="{F491F0C0-A423-4618-8F1C-1BB293EFD5B7}" type="presParOf" srcId="{5DAA92B6-1F14-4019-B16A-46F70AC64C61}" destId="{7FF46339-DD53-42BF-B9DD-B701B48099C4}" srcOrd="1" destOrd="0" presId="urn:microsoft.com/office/officeart/2008/layout/VerticalCurvedList"/>
    <dgm:cxn modelId="{A9B03BB6-5A2F-4AB1-862F-C9796FCF9F6A}" type="presParOf" srcId="{5DAA92B6-1F14-4019-B16A-46F70AC64C61}" destId="{D6B15340-9861-4F00-9126-2B95209A2600}" srcOrd="2" destOrd="0" presId="urn:microsoft.com/office/officeart/2008/layout/VerticalCurvedList"/>
    <dgm:cxn modelId="{44D2D0E9-8163-4EC8-A3C8-9C10ECC1DEEF}" type="presParOf" srcId="{D6B15340-9861-4F00-9126-2B95209A2600}" destId="{5672AB08-8F08-4687-BFF1-4F08D252A861}" srcOrd="0" destOrd="0" presId="urn:microsoft.com/office/officeart/2008/layout/VerticalCurvedList"/>
    <dgm:cxn modelId="{FA52400C-BD11-4F6A-8762-D8121E709E12}" type="presParOf" srcId="{5DAA92B6-1F14-4019-B16A-46F70AC64C61}" destId="{40883BC7-838A-40F6-8A27-DBBC1D23ACB5}" srcOrd="3" destOrd="0" presId="urn:microsoft.com/office/officeart/2008/layout/VerticalCurvedList"/>
    <dgm:cxn modelId="{788DAF3E-F998-4423-9E17-59D3540B3ACE}" type="presParOf" srcId="{5DAA92B6-1F14-4019-B16A-46F70AC64C61}" destId="{9EF30004-2841-4BE3-A055-354259857CA0}" srcOrd="4" destOrd="0" presId="urn:microsoft.com/office/officeart/2008/layout/VerticalCurvedList"/>
    <dgm:cxn modelId="{3D917111-A2EB-4F1B-9BA1-DBD40C3BE65C}" type="presParOf" srcId="{9EF30004-2841-4BE3-A055-354259857CA0}" destId="{D6E836EF-D65E-4936-A1F2-E62DC79D04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7FAE3F-2D92-4774-87C1-927911AF823E}">
      <dsp:nvSpPr>
        <dsp:cNvPr id="0" name=""/>
        <dsp:cNvSpPr/>
      </dsp:nvSpPr>
      <dsp:spPr>
        <a:xfrm>
          <a:off x="-4882653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F46339-DD53-42BF-B9DD-B701B48099C4}">
      <dsp:nvSpPr>
        <dsp:cNvPr id="0" name=""/>
        <dsp:cNvSpPr/>
      </dsp:nvSpPr>
      <dsp:spPr>
        <a:xfrm>
          <a:off x="799884" y="621632"/>
          <a:ext cx="10257158" cy="124309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6703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4000" b="1" i="1" u="none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Trường hợp có từ khóa nhận dạng </a:t>
          </a:r>
          <a:endParaRPr lang="vi-VN" sz="4000" u="none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99884" y="621632"/>
        <a:ext cx="10257158" cy="1243090"/>
      </dsp:txXfrm>
    </dsp:sp>
    <dsp:sp modelId="{5672AB08-8F08-4687-BFF1-4F08D252A861}">
      <dsp:nvSpPr>
        <dsp:cNvPr id="0" name=""/>
        <dsp:cNvSpPr/>
      </dsp:nvSpPr>
      <dsp:spPr>
        <a:xfrm>
          <a:off x="22953" y="466245"/>
          <a:ext cx="1553862" cy="15538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883BC7-838A-40F6-8A27-DBBC1D23ACB5}">
      <dsp:nvSpPr>
        <dsp:cNvPr id="0" name=""/>
        <dsp:cNvSpPr/>
      </dsp:nvSpPr>
      <dsp:spPr>
        <a:xfrm>
          <a:off x="799884" y="2486615"/>
          <a:ext cx="10257158" cy="1243090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6703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4000" b="1" i="1" u="none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Kokila" panose="01010601010101010101" pitchFamily="2"/>
            </a:rPr>
            <a:t> Trường hợp không có từ khóa nhận dạng </a:t>
          </a:r>
          <a:endParaRPr lang="vi-VN" sz="4000" u="none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DengXian" panose="02010600030101010101" pitchFamily="2" charset="-122"/>
            <a:cs typeface="Kokila" panose="01010601010101010101" pitchFamily="2"/>
          </a:endParaRPr>
        </a:p>
      </dsp:txBody>
      <dsp:txXfrm>
        <a:off x="799884" y="2486615"/>
        <a:ext cx="10257158" cy="1243090"/>
      </dsp:txXfrm>
    </dsp:sp>
    <dsp:sp modelId="{D6E836EF-D65E-4936-A1F2-E62DC79D04AC}">
      <dsp:nvSpPr>
        <dsp:cNvPr id="0" name=""/>
        <dsp:cNvSpPr/>
      </dsp:nvSpPr>
      <dsp:spPr>
        <a:xfrm>
          <a:off x="22953" y="2331229"/>
          <a:ext cx="1553862" cy="15538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7FAE3F-2D92-4774-87C1-927911AF823E}">
      <dsp:nvSpPr>
        <dsp:cNvPr id="0" name=""/>
        <dsp:cNvSpPr/>
      </dsp:nvSpPr>
      <dsp:spPr>
        <a:xfrm>
          <a:off x="-4882653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F46339-DD53-42BF-B9DD-B701B48099C4}">
      <dsp:nvSpPr>
        <dsp:cNvPr id="0" name=""/>
        <dsp:cNvSpPr/>
      </dsp:nvSpPr>
      <dsp:spPr>
        <a:xfrm>
          <a:off x="799884" y="621632"/>
          <a:ext cx="10257158" cy="124309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6703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4000" b="1" i="1" u="none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Trường hợp có từ khóa nhận dạng </a:t>
          </a:r>
          <a:endParaRPr lang="vi-VN" sz="4000" u="none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99884" y="621632"/>
        <a:ext cx="10257158" cy="1243090"/>
      </dsp:txXfrm>
    </dsp:sp>
    <dsp:sp modelId="{5672AB08-8F08-4687-BFF1-4F08D252A861}">
      <dsp:nvSpPr>
        <dsp:cNvPr id="0" name=""/>
        <dsp:cNvSpPr/>
      </dsp:nvSpPr>
      <dsp:spPr>
        <a:xfrm>
          <a:off x="22953" y="466245"/>
          <a:ext cx="1553862" cy="15538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883BC7-838A-40F6-8A27-DBBC1D23ACB5}">
      <dsp:nvSpPr>
        <dsp:cNvPr id="0" name=""/>
        <dsp:cNvSpPr/>
      </dsp:nvSpPr>
      <dsp:spPr>
        <a:xfrm>
          <a:off x="799884" y="2486615"/>
          <a:ext cx="10257158" cy="1243090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6703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4000" b="1" i="1" u="none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Kokila" panose="01010601010101010101" pitchFamily="2"/>
            </a:rPr>
            <a:t> Trường hợp không có từ khóa nhận dạng </a:t>
          </a:r>
          <a:endParaRPr lang="vi-VN" sz="4000" u="none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DengXian" panose="02010600030101010101" pitchFamily="2" charset="-122"/>
            <a:cs typeface="Kokila" panose="01010601010101010101" pitchFamily="2"/>
          </a:endParaRPr>
        </a:p>
      </dsp:txBody>
      <dsp:txXfrm>
        <a:off x="799884" y="2486615"/>
        <a:ext cx="10257158" cy="1243090"/>
      </dsp:txXfrm>
    </dsp:sp>
    <dsp:sp modelId="{D6E836EF-D65E-4936-A1F2-E62DC79D04AC}">
      <dsp:nvSpPr>
        <dsp:cNvPr id="0" name=""/>
        <dsp:cNvSpPr/>
      </dsp:nvSpPr>
      <dsp:spPr>
        <a:xfrm>
          <a:off x="22953" y="2331229"/>
          <a:ext cx="1553862" cy="15538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1DA2C-6302-4387-AA66-BE1B4D59D2D1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136F9-8ECE-4A0C-B0D4-427F91264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8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1DA2C-6302-4387-AA66-BE1B4D59D2D1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136F9-8ECE-4A0C-B0D4-427F91264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63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1DA2C-6302-4387-AA66-BE1B4D59D2D1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136F9-8ECE-4A0C-B0D4-427F91264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49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strike="noStrike" noProof="1">
                <a:latin typeface="Calisto MT" panose="02040603050505030304" pitchFamily="18" charset="0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4243676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72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07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66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215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5317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5954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642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1DA2C-6302-4387-AA66-BE1B4D59D2D1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136F9-8ECE-4A0C-B0D4-427F91264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4206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389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747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1055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087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1DA2C-6302-4387-AA66-BE1B4D59D2D1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136F9-8ECE-4A0C-B0D4-427F91264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81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1DA2C-6302-4387-AA66-BE1B4D59D2D1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136F9-8ECE-4A0C-B0D4-427F91264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52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1DA2C-6302-4387-AA66-BE1B4D59D2D1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136F9-8ECE-4A0C-B0D4-427F91264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632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1DA2C-6302-4387-AA66-BE1B4D59D2D1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136F9-8ECE-4A0C-B0D4-427F91264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608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1DA2C-6302-4387-AA66-BE1B4D59D2D1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136F9-8ECE-4A0C-B0D4-427F91264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962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1DA2C-6302-4387-AA66-BE1B4D59D2D1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136F9-8ECE-4A0C-B0D4-427F91264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770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1DA2C-6302-4387-AA66-BE1B4D59D2D1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136F9-8ECE-4A0C-B0D4-427F91264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56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1DA2C-6302-4387-AA66-BE1B4D59D2D1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136F9-8ECE-4A0C-B0D4-427F91264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75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580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18" Type="http://schemas.openxmlformats.org/officeDocument/2006/relationships/image" Target="../media/image1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7.png"/><Relationship Id="rId2" Type="http://schemas.openxmlformats.org/officeDocument/2006/relationships/image" Target="../media/image2.jpeg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85" y="83890"/>
            <a:ext cx="11640185" cy="6774110"/>
          </a:xfrm>
          <a:prstGeom prst="rect">
            <a:avLst/>
          </a:prstGeom>
        </p:spPr>
      </p:pic>
      <p:sp>
        <p:nvSpPr>
          <p:cNvPr id="6" name="AutoShape 5"/>
          <p:cNvSpPr>
            <a:spLocks noChangeAspect="1" noChangeArrowheads="1" noTextEdit="1"/>
          </p:cNvSpPr>
          <p:nvPr/>
        </p:nvSpPr>
        <p:spPr bwMode="auto">
          <a:xfrm>
            <a:off x="1524000" y="3404278"/>
            <a:ext cx="9144000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02988" y="2551321"/>
            <a:ext cx="6086277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6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Times New Roman" panose="02020603050405020304" charset="0"/>
              </a:rPr>
              <a:t>Xin kính chào quý thầy cô </a:t>
            </a:r>
            <a:endParaRPr kumimoji="0" lang="en-US" altLang="zh-CN" sz="66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/>
              <a:ea typeface="Microsoft YaHei" panose="020B0503020204020204" pitchFamily="3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Bảng 11">
            <a:extLst>
              <a:ext uri="{FF2B5EF4-FFF2-40B4-BE49-F238E27FC236}">
                <a16:creationId xmlns:a16="http://schemas.microsoft.com/office/drawing/2014/main" id="{4E0E2FFA-8661-5CA5-C5AC-878C976A30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055279"/>
              </p:ext>
            </p:extLst>
          </p:nvPr>
        </p:nvGraphicFramePr>
        <p:xfrm>
          <a:off x="653144" y="403225"/>
          <a:ext cx="9862456" cy="111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20335">
                  <a:extLst>
                    <a:ext uri="{9D8B030D-6E8A-4147-A177-3AD203B41FA5}">
                      <a16:colId xmlns:a16="http://schemas.microsoft.com/office/drawing/2014/main" val="2805045019"/>
                    </a:ext>
                  </a:extLst>
                </a:gridCol>
                <a:gridCol w="6042121">
                  <a:extLst>
                    <a:ext uri="{9D8B030D-6E8A-4147-A177-3AD203B41FA5}">
                      <a16:colId xmlns:a16="http://schemas.microsoft.com/office/drawing/2014/main" val="16122944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nhập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khẩu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vi-VN" sz="2000" kern="100" dirty="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xuất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nghiệp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vi-VN" sz="20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Nhu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dùng</a:t>
                      </a:r>
                      <a:endParaRPr lang="vi-VN" sz="20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Đáp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ứng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yêu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xuất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khẩu</a:t>
                      </a:r>
                      <a:endParaRPr lang="vi-VN" sz="20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13114385"/>
                  </a:ext>
                </a:extLst>
              </a:tr>
            </a:tbl>
          </a:graphicData>
        </a:graphic>
      </p:graphicFrame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7F3F40BF-DC50-4D8C-EBCB-8EC9B910B539}"/>
              </a:ext>
            </a:extLst>
          </p:cNvPr>
          <p:cNvSpPr/>
          <p:nvPr/>
        </p:nvSpPr>
        <p:spPr>
          <a:xfrm>
            <a:off x="10627567" y="699796"/>
            <a:ext cx="1287625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CÂU 72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AC4E45DE-E2DC-DA38-2968-55C30008113D}"/>
              </a:ext>
            </a:extLst>
          </p:cNvPr>
          <p:cNvSpPr txBox="1"/>
          <p:nvPr/>
        </p:nvSpPr>
        <p:spPr>
          <a:xfrm>
            <a:off x="805541" y="1857791"/>
            <a:ext cx="1129004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2000" b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Kokila" panose="01010601010101010101" pitchFamily="2"/>
              </a:rPr>
              <a:t>Câu 3: ( Sở TH- TL2-2023)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2000" b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Kokila" panose="01010601010101010101" pitchFamily="2"/>
              </a:rPr>
              <a:t> </a:t>
            </a:r>
            <a:r>
              <a:rPr lang="vi-VN" sz="20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Kokila" panose="01010601010101010101" pitchFamily="2"/>
              </a:rPr>
              <a:t>Nhân tố nào sau đây có vai trò chủ yếu giúp </a:t>
            </a:r>
            <a:r>
              <a:rPr lang="vi-VN" sz="2000" kern="100" dirty="0">
                <a:effectLst/>
                <a:uFill>
                  <a:solidFill>
                    <a:srgbClr val="FF0000"/>
                  </a:solidFill>
                </a:uFill>
                <a:latin typeface="Times New Roman" panose="02020603050405020304" pitchFamily="18" charset="0"/>
                <a:ea typeface="SimSun" panose="02010600030101010101" pitchFamily="2" charset="-122"/>
                <a:cs typeface="Kokila" panose="01010601010101010101" pitchFamily="2"/>
              </a:rPr>
              <a:t>ngoại thương</a:t>
            </a:r>
            <a:r>
              <a:rPr lang="vi-VN" sz="20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Kokila" panose="01010601010101010101" pitchFamily="2"/>
              </a:rPr>
              <a:t> nước ta phát triển mạnh trong thời </a:t>
            </a:r>
            <a:endParaRPr lang="vi-VN" sz="2000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Kokila" panose="01010601010101010101" pitchFamily="2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20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Kokila" panose="01010601010101010101" pitchFamily="2"/>
              </a:rPr>
              <a:t>gian qua? </a:t>
            </a:r>
            <a:endParaRPr lang="vi-VN" sz="2000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Kokila" panose="01010601010101010101" pitchFamily="2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2000" b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Kokila" panose="01010601010101010101" pitchFamily="2"/>
              </a:rPr>
              <a:t>A</a:t>
            </a:r>
            <a:r>
              <a:rPr lang="vi-VN" sz="20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Kokila" panose="01010601010101010101" pitchFamily="2"/>
              </a:rPr>
              <a:t>. Đa dạng hóa thị trường, tăng cường sự quản lý của Nhà nước.</a:t>
            </a:r>
            <a:endParaRPr lang="vi-VN" sz="2000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Kokila" panose="01010601010101010101" pitchFamily="2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2000" b="1" u="sng" kern="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Kokila" panose="01010601010101010101" pitchFamily="2"/>
              </a:rPr>
              <a:t>B</a:t>
            </a:r>
            <a:r>
              <a:rPr lang="vi-VN" sz="2000" u="sng" kern="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Kokila" panose="01010601010101010101" pitchFamily="2"/>
              </a:rPr>
              <a:t>.</a:t>
            </a:r>
            <a:r>
              <a:rPr lang="vi-VN" sz="2000" kern="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SimSun" panose="02010600030101010101" pitchFamily="2" charset="-122"/>
                <a:cs typeface="Kokila" panose="01010601010101010101" pitchFamily="2"/>
              </a:rPr>
              <a:t> Tăng cường hội nhập quốc tế và sự phát triển của nền kinh tế.</a:t>
            </a:r>
            <a:endParaRPr lang="vi-VN" sz="2000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Kokila" panose="01010601010101010101" pitchFamily="2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2000" b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Kokila" panose="01010601010101010101" pitchFamily="2"/>
              </a:rPr>
              <a:t>C</a:t>
            </a:r>
            <a:r>
              <a:rPr lang="vi-VN" sz="20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Kokila" panose="01010601010101010101" pitchFamily="2"/>
              </a:rPr>
              <a:t>. Khai thác hiệu quả tài nguyên, nâng cao chất lượng sản phẩm.</a:t>
            </a:r>
            <a:endParaRPr lang="vi-VN" sz="2000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Kokila" panose="01010601010101010101" pitchFamily="2"/>
            </a:endParaRPr>
          </a:p>
          <a:p>
            <a:r>
              <a:rPr lang="vi-VN" sz="20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</a:t>
            </a:r>
            <a:r>
              <a:rPr lang="vi-VN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Nhu cầu tiêu dùng của dân cư và nguồn vốn đầu tư tăng nhanh</a:t>
            </a:r>
            <a:endParaRPr lang="vi-VN" sz="2000" dirty="0"/>
          </a:p>
        </p:txBody>
      </p:sp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80D355F4-B068-851B-1213-FD579AC019E8}"/>
              </a:ext>
            </a:extLst>
          </p:cNvPr>
          <p:cNvSpPr/>
          <p:nvPr/>
        </p:nvSpPr>
        <p:spPr>
          <a:xfrm>
            <a:off x="5430416" y="2584580"/>
            <a:ext cx="1614196" cy="41054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190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474916B-2D12-8598-60F8-84211AC6B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861" y="1825625"/>
            <a:ext cx="10877939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spcAft>
                <a:spcPts val="275"/>
              </a:spcAft>
              <a:buNone/>
            </a:pPr>
            <a:r>
              <a:rPr lang="vi-VN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Câu 5: (Sở NA- 2023)</a:t>
            </a:r>
            <a:r>
              <a:rPr lang="vi-VN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 Giải pháp chủ yếu trong ngành </a:t>
            </a:r>
            <a:r>
              <a:rPr lang="vi-VN" sz="2800" kern="100" dirty="0">
                <a:effectLst/>
                <a:uFill>
                  <a:solidFill>
                    <a:srgbClr val="FF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trồng trọt để ứng phó với biến đổi khí hậu</a:t>
            </a:r>
            <a:r>
              <a:rPr lang="vi-VN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 ở Đồng bằng sông Cửu Long là: </a:t>
            </a:r>
            <a:endParaRPr lang="vi-VN" sz="2400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Kokila" panose="01010601010101010101" pitchFamily="2"/>
            </a:endParaRPr>
          </a:p>
          <a:p>
            <a:pPr marL="0" indent="0">
              <a:lnSpc>
                <a:spcPct val="150000"/>
              </a:lnSpc>
              <a:spcAft>
                <a:spcPts val="275"/>
              </a:spcAft>
              <a:buNone/>
            </a:pPr>
            <a:r>
              <a:rPr lang="vi-VN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A</a:t>
            </a:r>
            <a:r>
              <a:rPr lang="vi-VN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. đẩy mạnh thâm canh, áp dụng công nghệ trồng mới, trồng rừng ngập mặn. </a:t>
            </a:r>
            <a:endParaRPr lang="vi-VN" sz="2400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Kokila" panose="01010601010101010101" pitchFamily="2"/>
            </a:endParaRPr>
          </a:p>
          <a:p>
            <a:pPr marL="0" indent="0">
              <a:lnSpc>
                <a:spcPct val="150000"/>
              </a:lnSpc>
              <a:spcAft>
                <a:spcPts val="275"/>
              </a:spcAft>
              <a:buNone/>
            </a:pPr>
            <a:r>
              <a:rPr lang="vi-VN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B.</a:t>
            </a:r>
            <a:r>
              <a:rPr lang="vi-VN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 xây dựng công trình thủy lợi, chú trọng cải tạo đất, tăng cường thâm canh. </a:t>
            </a:r>
            <a:endParaRPr lang="vi-VN" sz="2400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Kokila" panose="01010601010101010101" pitchFamily="2"/>
            </a:endParaRPr>
          </a:p>
          <a:p>
            <a:pPr marL="0" indent="0">
              <a:lnSpc>
                <a:spcPct val="150000"/>
              </a:lnSpc>
              <a:spcAft>
                <a:spcPts val="275"/>
              </a:spcAft>
              <a:buNone/>
            </a:pPr>
            <a:r>
              <a:rPr lang="vi-VN" sz="2800" b="1" kern="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C.</a:t>
            </a:r>
            <a:r>
              <a:rPr lang="vi-VN" sz="2800" kern="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 chuyển đổi cơ cấu sản xuất, bố trí mùa vụ hợp lí, đa dạng hóa cây trồng.</a:t>
            </a:r>
            <a:r>
              <a:rPr lang="vi-VN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 </a:t>
            </a:r>
            <a:endParaRPr lang="vi-VN" sz="2400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Kokila" panose="01010601010101010101" pitchFamily="2"/>
            </a:endParaRPr>
          </a:p>
          <a:p>
            <a:pPr marL="0" indent="0">
              <a:lnSpc>
                <a:spcPct val="150000"/>
              </a:lnSpc>
              <a:spcAft>
                <a:spcPts val="275"/>
              </a:spcAft>
              <a:buNone/>
            </a:pPr>
            <a:r>
              <a:rPr lang="vi-VN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D.</a:t>
            </a:r>
            <a:r>
              <a:rPr lang="vi-VN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 phát triển trang trại, đẩy mạnh sản xuất hàng hóa, tập trung sản xuất lúa. </a:t>
            </a:r>
            <a:endParaRPr lang="vi-VN" sz="2400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Kokila" panose="01010601010101010101" pitchFamily="2"/>
            </a:endParaRPr>
          </a:p>
          <a:p>
            <a:pPr marL="0" indent="0">
              <a:buNone/>
            </a:pPr>
            <a:endParaRPr lang="vi-VN" dirty="0"/>
          </a:p>
        </p:txBody>
      </p:sp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549B5C84-60C7-F862-1E00-1AF1289E9D80}"/>
              </a:ext>
            </a:extLst>
          </p:cNvPr>
          <p:cNvSpPr/>
          <p:nvPr/>
        </p:nvSpPr>
        <p:spPr>
          <a:xfrm>
            <a:off x="9479902" y="1987420"/>
            <a:ext cx="1287625" cy="55050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aphicFrame>
        <p:nvGraphicFramePr>
          <p:cNvPr id="5" name="Bảng 5">
            <a:extLst>
              <a:ext uri="{FF2B5EF4-FFF2-40B4-BE49-F238E27FC236}">
                <a16:creationId xmlns:a16="http://schemas.microsoft.com/office/drawing/2014/main" id="{63BA761B-6FBD-1DEB-7DFD-58CBB9F8F0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1646105"/>
              </p:ext>
            </p:extLst>
          </p:nvPr>
        </p:nvGraphicFramePr>
        <p:xfrm>
          <a:off x="737118" y="317241"/>
          <a:ext cx="10692882" cy="7898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46441">
                  <a:extLst>
                    <a:ext uri="{9D8B030D-6E8A-4147-A177-3AD203B41FA5}">
                      <a16:colId xmlns:a16="http://schemas.microsoft.com/office/drawing/2014/main" val="2485104316"/>
                    </a:ext>
                  </a:extLst>
                </a:gridCol>
                <a:gridCol w="5346441">
                  <a:extLst>
                    <a:ext uri="{9D8B030D-6E8A-4147-A177-3AD203B41FA5}">
                      <a16:colId xmlns:a16="http://schemas.microsoft.com/office/drawing/2014/main" val="3937028323"/>
                    </a:ext>
                  </a:extLst>
                </a:gridCol>
              </a:tblGrid>
              <a:tr h="78986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Ứng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phó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… ở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bằng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sông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Cửu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Long</a:t>
                      </a:r>
                      <a:endParaRPr lang="vi-VN" sz="2000" kern="100" dirty="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đổi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cấu, phát triển thủy lợi, sử dụng hợp lí và cải tạo TN</a:t>
                      </a:r>
                      <a:endParaRPr lang="vi-VN" sz="2000" kern="100" dirty="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308121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92560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E838019-F703-41B6-ACFF-870A03606D15}"/>
              </a:ext>
            </a:extLst>
          </p:cNvPr>
          <p:cNvSpPr txBox="1"/>
          <p:nvPr/>
        </p:nvSpPr>
        <p:spPr>
          <a:xfrm>
            <a:off x="494522" y="1984870"/>
            <a:ext cx="11821886" cy="3228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000" b="1" kern="0" dirty="0">
                <a:effectLst/>
                <a:ea typeface="Times New Roman" panose="02020603050405020304" pitchFamily="18" charset="0"/>
                <a:cs typeface="Kokila" panose="01010601010101010101" pitchFamily="2"/>
              </a:rPr>
              <a:t>Câu 2: (Sở VP-L2-2023) 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000" kern="0" dirty="0">
                <a:effectLst/>
                <a:ea typeface="Times New Roman" panose="02020603050405020304" pitchFamily="18" charset="0"/>
                <a:cs typeface="Kokila" panose="01010601010101010101" pitchFamily="2"/>
              </a:rPr>
              <a:t>Mục đích chủ yếu của việc phát triển </a:t>
            </a:r>
            <a:r>
              <a:rPr lang="vi-VN" sz="2000" kern="0" dirty="0">
                <a:effectLst/>
                <a:uFill>
                  <a:solidFill>
                    <a:srgbClr val="FF0000"/>
                  </a:solidFill>
                </a:uFill>
                <a:ea typeface="Times New Roman" panose="02020603050405020304" pitchFamily="18" charset="0"/>
                <a:cs typeface="Kokila" panose="01010601010101010101" pitchFamily="2"/>
              </a:rPr>
              <a:t>các khu kinh tế ven biển</a:t>
            </a:r>
            <a:r>
              <a:rPr lang="vi-VN" sz="2000" kern="0" dirty="0">
                <a:effectLst/>
                <a:ea typeface="Times New Roman" panose="02020603050405020304" pitchFamily="18" charset="0"/>
                <a:cs typeface="Kokila" panose="01010601010101010101" pitchFamily="2"/>
              </a:rPr>
              <a:t> ở Duyên hải Nam Trung Bộ là</a:t>
            </a:r>
            <a:endParaRPr lang="vi-VN" sz="2000" kern="100" dirty="0">
              <a:effectLst/>
              <a:ea typeface="DengXian" panose="02010600030101010101" pitchFamily="2" charset="-122"/>
              <a:cs typeface="Kokila" panose="01010601010101010101" pitchFamily="2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tabLst>
                <a:tab pos="127000" algn="l"/>
              </a:tabLst>
            </a:pPr>
            <a:r>
              <a:rPr lang="vi-VN" sz="2000" kern="0" dirty="0">
                <a:effectLst/>
                <a:ea typeface="Times New Roman" panose="02020603050405020304" pitchFamily="18" charset="0"/>
                <a:cs typeface="Kokila" panose="01010601010101010101" pitchFamily="2"/>
              </a:rPr>
              <a:t>	</a:t>
            </a:r>
            <a:r>
              <a:rPr lang="vi-VN" sz="2000" b="1" kern="0" dirty="0">
                <a:effectLst/>
                <a:ea typeface="Times New Roman" panose="02020603050405020304" pitchFamily="18" charset="0"/>
                <a:cs typeface="Kokila" panose="01010601010101010101" pitchFamily="2"/>
              </a:rPr>
              <a:t>A. </a:t>
            </a:r>
            <a:r>
              <a:rPr lang="vi-VN" sz="2000" kern="0" dirty="0">
                <a:effectLst/>
                <a:ea typeface="Times New Roman" panose="02020603050405020304" pitchFamily="18" charset="0"/>
                <a:cs typeface="Kokila" panose="01010601010101010101" pitchFamily="2"/>
              </a:rPr>
              <a:t>đổi mới vùng nông thôn ven biển, thúc đẩy chuyển dịch cơ cấu ngành.</a:t>
            </a:r>
            <a:endParaRPr lang="vi-VN" sz="2000" kern="100" dirty="0">
              <a:effectLst/>
              <a:ea typeface="DengXian" panose="02010600030101010101" pitchFamily="2" charset="-122"/>
              <a:cs typeface="Kokila" panose="01010601010101010101" pitchFamily="2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tabLst>
                <a:tab pos="127000" algn="l"/>
              </a:tabLst>
            </a:pPr>
            <a:r>
              <a:rPr lang="vi-VN" sz="2000" kern="0" dirty="0">
                <a:effectLst/>
                <a:ea typeface="Times New Roman" panose="02020603050405020304" pitchFamily="18" charset="0"/>
                <a:cs typeface="Kokila" panose="01010601010101010101" pitchFamily="2"/>
              </a:rPr>
              <a:t>	</a:t>
            </a:r>
            <a:r>
              <a:rPr lang="vi-VN" sz="2000" b="1" kern="0" dirty="0">
                <a:effectLst/>
                <a:ea typeface="Times New Roman" panose="02020603050405020304" pitchFamily="18" charset="0"/>
                <a:cs typeface="Kokila" panose="01010601010101010101" pitchFamily="2"/>
              </a:rPr>
              <a:t>B. </a:t>
            </a:r>
            <a:r>
              <a:rPr lang="vi-VN" sz="2000" kern="0" dirty="0">
                <a:effectLst/>
                <a:ea typeface="Times New Roman" panose="02020603050405020304" pitchFamily="18" charset="0"/>
                <a:cs typeface="Kokila" panose="01010601010101010101" pitchFamily="2"/>
              </a:rPr>
              <a:t>đào tạo kĩ thuật cho lực lượng lao động, tạo ra nhiều việc làm mới.</a:t>
            </a:r>
            <a:endParaRPr lang="vi-VN" sz="2000" kern="100" dirty="0">
              <a:effectLst/>
              <a:ea typeface="DengXian" panose="02010600030101010101" pitchFamily="2" charset="-122"/>
              <a:cs typeface="Kokila" panose="01010601010101010101" pitchFamily="2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tabLst>
                <a:tab pos="127000" algn="l"/>
              </a:tabLst>
            </a:pPr>
            <a:r>
              <a:rPr lang="vi-VN" sz="2000" kern="0" dirty="0">
                <a:effectLst/>
                <a:ea typeface="Times New Roman" panose="02020603050405020304" pitchFamily="18" charset="0"/>
                <a:cs typeface="Kokila" panose="01010601010101010101" pitchFamily="2"/>
              </a:rPr>
              <a:t>	</a:t>
            </a:r>
            <a:r>
              <a:rPr lang="vi-VN" sz="2000" b="1" kern="0" dirty="0">
                <a:effectLst/>
                <a:ea typeface="Times New Roman" panose="02020603050405020304" pitchFamily="18" charset="0"/>
                <a:cs typeface="Kokila" panose="01010601010101010101" pitchFamily="2"/>
              </a:rPr>
              <a:t>C. </a:t>
            </a:r>
            <a:r>
              <a:rPr lang="vi-VN" sz="2000" kern="0" dirty="0">
                <a:effectLst/>
                <a:ea typeface="Times New Roman" panose="02020603050405020304" pitchFamily="18" charset="0"/>
                <a:cs typeface="Kokila" panose="01010601010101010101" pitchFamily="2"/>
              </a:rPr>
              <a:t>sản xuất các sản phẩm phục vụ xuất khẩu, nâng cao vị thế của vùng.</a:t>
            </a:r>
            <a:endParaRPr lang="vi-VN" sz="2000" kern="100" dirty="0">
              <a:effectLst/>
              <a:ea typeface="DengXian" panose="02010600030101010101" pitchFamily="2" charset="-122"/>
              <a:cs typeface="Kokila" panose="01010601010101010101" pitchFamily="2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tabLst>
                <a:tab pos="127000" algn="l"/>
              </a:tabLst>
            </a:pPr>
            <a:r>
              <a:rPr lang="vi-VN" sz="2000" kern="0" dirty="0">
                <a:effectLst/>
                <a:ea typeface="Times New Roman" panose="02020603050405020304" pitchFamily="18" charset="0"/>
                <a:cs typeface="Kokila" panose="01010601010101010101" pitchFamily="2"/>
              </a:rPr>
              <a:t>	</a:t>
            </a:r>
            <a:r>
              <a:rPr lang="vi-VN" sz="2000" b="1" u="sng" kern="0" dirty="0">
                <a:effectLst/>
                <a:highlight>
                  <a:srgbClr val="FFFF00"/>
                </a:highlight>
                <a:ea typeface="Times New Roman" panose="02020603050405020304" pitchFamily="18" charset="0"/>
                <a:cs typeface="Kokila" panose="01010601010101010101" pitchFamily="2"/>
              </a:rPr>
              <a:t>D</a:t>
            </a:r>
            <a:r>
              <a:rPr lang="vi-VN" sz="2000" b="1" kern="0" dirty="0">
                <a:effectLst/>
                <a:highlight>
                  <a:srgbClr val="FFFF00"/>
                </a:highlight>
                <a:ea typeface="Times New Roman" panose="02020603050405020304" pitchFamily="18" charset="0"/>
                <a:cs typeface="Kokila" panose="01010601010101010101" pitchFamily="2"/>
              </a:rPr>
              <a:t>. </a:t>
            </a:r>
            <a:r>
              <a:rPr lang="vi-VN" sz="2000" kern="0" dirty="0">
                <a:effectLst/>
                <a:highlight>
                  <a:srgbClr val="FFFF00"/>
                </a:highlight>
                <a:ea typeface="Times New Roman" panose="02020603050405020304" pitchFamily="18" charset="0"/>
                <a:cs typeface="Kokila" panose="01010601010101010101" pitchFamily="2"/>
              </a:rPr>
              <a:t>thu hút đầu tư trong và ngoài nước, thúc đẩy sản xuất công nghiệp.</a:t>
            </a:r>
            <a:endParaRPr lang="vi-VN" sz="2000" kern="100" dirty="0">
              <a:effectLst/>
              <a:ea typeface="DengXian" panose="02010600030101010101" pitchFamily="2" charset="-122"/>
              <a:cs typeface="Kokila" panose="01010601010101010101" pitchFamily="2"/>
            </a:endParaRP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5C7EBAF9-8AF8-E01A-DCDE-9C76792F7A1E}"/>
              </a:ext>
            </a:extLst>
          </p:cNvPr>
          <p:cNvSpPr/>
          <p:nvPr/>
        </p:nvSpPr>
        <p:spPr>
          <a:xfrm>
            <a:off x="10636898" y="263409"/>
            <a:ext cx="1446245" cy="114458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 75</a:t>
            </a:r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4C6514A1-5DAC-E4DF-617B-7F291D69BD34}"/>
              </a:ext>
            </a:extLst>
          </p:cNvPr>
          <p:cNvSpPr/>
          <p:nvPr/>
        </p:nvSpPr>
        <p:spPr>
          <a:xfrm>
            <a:off x="5197150" y="2603240"/>
            <a:ext cx="2416629" cy="48519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aphicFrame>
        <p:nvGraphicFramePr>
          <p:cNvPr id="11" name="Bảng 5">
            <a:extLst>
              <a:ext uri="{FF2B5EF4-FFF2-40B4-BE49-F238E27FC236}">
                <a16:creationId xmlns:a16="http://schemas.microsoft.com/office/drawing/2014/main" id="{E6D36768-8B02-2647-8A87-F48990B958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9346435"/>
              </p:ext>
            </p:extLst>
          </p:nvPr>
        </p:nvGraphicFramePr>
        <p:xfrm>
          <a:off x="177281" y="327801"/>
          <a:ext cx="10459617" cy="1015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7725">
                  <a:extLst>
                    <a:ext uri="{9D8B030D-6E8A-4147-A177-3AD203B41FA5}">
                      <a16:colId xmlns:a16="http://schemas.microsoft.com/office/drawing/2014/main" val="1889095636"/>
                    </a:ext>
                  </a:extLst>
                </a:gridCol>
                <a:gridCol w="7161892">
                  <a:extLst>
                    <a:ext uri="{9D8B030D-6E8A-4147-A177-3AD203B41FA5}">
                      <a16:colId xmlns:a16="http://schemas.microsoft.com/office/drawing/2014/main" val="52237429"/>
                    </a:ext>
                  </a:extLst>
                </a:gridCol>
              </a:tblGrid>
              <a:tr h="10158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Khu</a:t>
                      </a:r>
                      <a:r>
                        <a:rPr kumimoji="0" lang="en-US" sz="2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kinh</a:t>
                      </a:r>
                      <a:r>
                        <a:rPr kumimoji="0" lang="en-US" sz="2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tế</a:t>
                      </a:r>
                      <a:r>
                        <a:rPr kumimoji="0" lang="en-US" sz="2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vi-VN" sz="2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KCN…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(công nghiệp)</a:t>
                      </a:r>
                      <a:endParaRPr kumimoji="0" lang="vi-VN" sz="24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vi-VN" sz="2400" kern="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Nhằm thu hút vốn đầu tư, sản xuất hàng hóa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vi-VN" sz="2400" kern="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Gắn với thị trường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9887678"/>
                  </a:ext>
                </a:extLst>
              </a:tr>
            </a:tbl>
          </a:graphicData>
        </a:graphic>
      </p:graphicFrame>
      <p:grpSp>
        <p:nvGrpSpPr>
          <p:cNvPr id="12" name="组合 1">
            <a:extLst>
              <a:ext uri="{FF2B5EF4-FFF2-40B4-BE49-F238E27FC236}">
                <a16:creationId xmlns:a16="http://schemas.microsoft.com/office/drawing/2014/main" id="{BDE6D19F-5B56-34B2-083A-8ACB7F80B82D}"/>
              </a:ext>
            </a:extLst>
          </p:cNvPr>
          <p:cNvGrpSpPr/>
          <p:nvPr/>
        </p:nvGrpSpPr>
        <p:grpSpPr>
          <a:xfrm>
            <a:off x="9961413" y="5094514"/>
            <a:ext cx="2230587" cy="1763486"/>
            <a:chOff x="3203575" y="1044711"/>
            <a:chExt cx="2733675" cy="3025775"/>
          </a:xfrm>
          <a:solidFill>
            <a:srgbClr val="00B050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074816CE-FA97-1454-7643-276444A28755}"/>
                </a:ext>
              </a:extLst>
            </p:cNvPr>
            <p:cNvSpPr/>
            <p:nvPr/>
          </p:nvSpPr>
          <p:spPr bwMode="auto">
            <a:xfrm>
              <a:off x="4248150" y="1044711"/>
              <a:ext cx="409575" cy="728663"/>
            </a:xfrm>
            <a:custGeom>
              <a:avLst/>
              <a:gdLst>
                <a:gd name="T0" fmla="*/ 79 w 160"/>
                <a:gd name="T1" fmla="*/ 0 h 285"/>
                <a:gd name="T2" fmla="*/ 160 w 160"/>
                <a:gd name="T3" fmla="*/ 137 h 285"/>
                <a:gd name="T4" fmla="*/ 82 w 160"/>
                <a:gd name="T5" fmla="*/ 285 h 285"/>
                <a:gd name="T6" fmla="*/ 0 w 160"/>
                <a:gd name="T7" fmla="*/ 142 h 285"/>
                <a:gd name="T8" fmla="*/ 79 w 160"/>
                <a:gd name="T9" fmla="*/ 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285">
                  <a:moveTo>
                    <a:pt x="79" y="0"/>
                  </a:moveTo>
                  <a:cubicBezTo>
                    <a:pt x="79" y="0"/>
                    <a:pt x="160" y="48"/>
                    <a:pt x="160" y="137"/>
                  </a:cubicBezTo>
                  <a:cubicBezTo>
                    <a:pt x="160" y="194"/>
                    <a:pt x="128" y="258"/>
                    <a:pt x="82" y="285"/>
                  </a:cubicBezTo>
                  <a:cubicBezTo>
                    <a:pt x="64" y="264"/>
                    <a:pt x="0" y="230"/>
                    <a:pt x="0" y="142"/>
                  </a:cubicBezTo>
                  <a:cubicBezTo>
                    <a:pt x="0" y="89"/>
                    <a:pt x="25" y="31"/>
                    <a:pt x="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6B49EEA-991B-93E7-E505-4EAF8ED2F3E3}"/>
                </a:ext>
              </a:extLst>
            </p:cNvPr>
            <p:cNvSpPr/>
            <p:nvPr/>
          </p:nvSpPr>
          <p:spPr bwMode="auto">
            <a:xfrm>
              <a:off x="4922838" y="1563824"/>
              <a:ext cx="614363" cy="609600"/>
            </a:xfrm>
            <a:custGeom>
              <a:avLst/>
              <a:gdLst>
                <a:gd name="T0" fmla="*/ 210 w 240"/>
                <a:gd name="T1" fmla="*/ 11 h 239"/>
                <a:gd name="T2" fmla="*/ 183 w 240"/>
                <a:gd name="T3" fmla="*/ 168 h 239"/>
                <a:gd name="T4" fmla="*/ 27 w 240"/>
                <a:gd name="T5" fmla="*/ 230 h 239"/>
                <a:gd name="T6" fmla="*/ 57 w 240"/>
                <a:gd name="T7" fmla="*/ 68 h 239"/>
                <a:gd name="T8" fmla="*/ 210 w 240"/>
                <a:gd name="T9" fmla="*/ 1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39">
                  <a:moveTo>
                    <a:pt x="210" y="11"/>
                  </a:moveTo>
                  <a:cubicBezTo>
                    <a:pt x="210" y="11"/>
                    <a:pt x="240" y="101"/>
                    <a:pt x="183" y="168"/>
                  </a:cubicBezTo>
                  <a:cubicBezTo>
                    <a:pt x="145" y="212"/>
                    <a:pt x="79" y="239"/>
                    <a:pt x="27" y="230"/>
                  </a:cubicBezTo>
                  <a:cubicBezTo>
                    <a:pt x="27" y="202"/>
                    <a:pt x="0" y="135"/>
                    <a:pt x="57" y="68"/>
                  </a:cubicBezTo>
                  <a:cubicBezTo>
                    <a:pt x="92" y="28"/>
                    <a:pt x="148" y="0"/>
                    <a:pt x="210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371E26EA-527F-5F5D-57E1-66F540CB03FF}"/>
                </a:ext>
              </a:extLst>
            </p:cNvPr>
            <p:cNvSpPr/>
            <p:nvPr/>
          </p:nvSpPr>
          <p:spPr bwMode="auto">
            <a:xfrm>
              <a:off x="3732213" y="1362211"/>
              <a:ext cx="452438" cy="635000"/>
            </a:xfrm>
            <a:custGeom>
              <a:avLst/>
              <a:gdLst>
                <a:gd name="T0" fmla="*/ 45 w 177"/>
                <a:gd name="T1" fmla="*/ 0 h 249"/>
                <a:gd name="T2" fmla="*/ 160 w 177"/>
                <a:gd name="T3" fmla="*/ 95 h 249"/>
                <a:gd name="T4" fmla="*/ 133 w 177"/>
                <a:gd name="T5" fmla="*/ 249 h 249"/>
                <a:gd name="T6" fmla="*/ 16 w 177"/>
                <a:gd name="T7" fmla="*/ 149 h 249"/>
                <a:gd name="T8" fmla="*/ 45 w 177"/>
                <a:gd name="T9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" h="249">
                  <a:moveTo>
                    <a:pt x="45" y="0"/>
                  </a:moveTo>
                  <a:cubicBezTo>
                    <a:pt x="45" y="0"/>
                    <a:pt x="134" y="16"/>
                    <a:pt x="160" y="95"/>
                  </a:cubicBezTo>
                  <a:cubicBezTo>
                    <a:pt x="177" y="145"/>
                    <a:pt x="167" y="211"/>
                    <a:pt x="133" y="249"/>
                  </a:cubicBezTo>
                  <a:cubicBezTo>
                    <a:pt x="110" y="236"/>
                    <a:pt x="42" y="226"/>
                    <a:pt x="16" y="149"/>
                  </a:cubicBezTo>
                  <a:cubicBezTo>
                    <a:pt x="0" y="102"/>
                    <a:pt x="5" y="44"/>
                    <a:pt x="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67A1D916-5291-A37F-0125-991739251BB6}"/>
                </a:ext>
              </a:extLst>
            </p:cNvPr>
            <p:cNvSpPr/>
            <p:nvPr/>
          </p:nvSpPr>
          <p:spPr bwMode="auto">
            <a:xfrm>
              <a:off x="3203575" y="2181361"/>
              <a:ext cx="649288" cy="503238"/>
            </a:xfrm>
            <a:custGeom>
              <a:avLst/>
              <a:gdLst>
                <a:gd name="T0" fmla="*/ 0 w 254"/>
                <a:gd name="T1" fmla="*/ 62 h 197"/>
                <a:gd name="T2" fmla="*/ 144 w 254"/>
                <a:gd name="T3" fmla="*/ 24 h 197"/>
                <a:gd name="T4" fmla="*/ 254 w 254"/>
                <a:gd name="T5" fmla="*/ 136 h 197"/>
                <a:gd name="T6" fmla="*/ 104 w 254"/>
                <a:gd name="T7" fmla="*/ 173 h 197"/>
                <a:gd name="T8" fmla="*/ 0 w 254"/>
                <a:gd name="T9" fmla="*/ 62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97">
                  <a:moveTo>
                    <a:pt x="0" y="62"/>
                  </a:moveTo>
                  <a:cubicBezTo>
                    <a:pt x="0" y="62"/>
                    <a:pt x="65" y="0"/>
                    <a:pt x="144" y="24"/>
                  </a:cubicBezTo>
                  <a:cubicBezTo>
                    <a:pt x="195" y="40"/>
                    <a:pt x="243" y="87"/>
                    <a:pt x="254" y="136"/>
                  </a:cubicBezTo>
                  <a:cubicBezTo>
                    <a:pt x="230" y="147"/>
                    <a:pt x="182" y="197"/>
                    <a:pt x="104" y="173"/>
                  </a:cubicBezTo>
                  <a:cubicBezTo>
                    <a:pt x="57" y="159"/>
                    <a:pt x="12" y="120"/>
                    <a:pt x="0" y="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5C5BC52A-5FFC-C19F-8460-2BFB3EEEA0A1}"/>
                </a:ext>
              </a:extLst>
            </p:cNvPr>
            <p:cNvSpPr/>
            <p:nvPr/>
          </p:nvSpPr>
          <p:spPr bwMode="auto">
            <a:xfrm>
              <a:off x="3887788" y="2181361"/>
              <a:ext cx="363538" cy="403225"/>
            </a:xfrm>
            <a:custGeom>
              <a:avLst/>
              <a:gdLst>
                <a:gd name="T0" fmla="*/ 16 w 142"/>
                <a:gd name="T1" fmla="*/ 9 h 158"/>
                <a:gd name="T2" fmla="*/ 113 w 142"/>
                <a:gd name="T3" fmla="*/ 46 h 158"/>
                <a:gd name="T4" fmla="*/ 128 w 142"/>
                <a:gd name="T5" fmla="*/ 153 h 158"/>
                <a:gd name="T6" fmla="*/ 30 w 142"/>
                <a:gd name="T7" fmla="*/ 113 h 158"/>
                <a:gd name="T8" fmla="*/ 16 w 142"/>
                <a:gd name="T9" fmla="*/ 9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" h="158">
                  <a:moveTo>
                    <a:pt x="16" y="9"/>
                  </a:moveTo>
                  <a:cubicBezTo>
                    <a:pt x="16" y="9"/>
                    <a:pt x="78" y="0"/>
                    <a:pt x="113" y="46"/>
                  </a:cubicBezTo>
                  <a:cubicBezTo>
                    <a:pt x="135" y="75"/>
                    <a:pt x="142" y="121"/>
                    <a:pt x="128" y="153"/>
                  </a:cubicBezTo>
                  <a:cubicBezTo>
                    <a:pt x="111" y="150"/>
                    <a:pt x="64" y="158"/>
                    <a:pt x="30" y="113"/>
                  </a:cubicBezTo>
                  <a:cubicBezTo>
                    <a:pt x="9" y="86"/>
                    <a:pt x="0" y="46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37E41FA5-F64D-D341-B9DC-74A3B29C922C}"/>
                </a:ext>
              </a:extLst>
            </p:cNvPr>
            <p:cNvSpPr/>
            <p:nvPr/>
          </p:nvSpPr>
          <p:spPr bwMode="auto">
            <a:xfrm>
              <a:off x="4575175" y="1774961"/>
              <a:ext cx="314325" cy="417513"/>
            </a:xfrm>
            <a:custGeom>
              <a:avLst/>
              <a:gdLst>
                <a:gd name="T0" fmla="*/ 83 w 123"/>
                <a:gd name="T1" fmla="*/ 0 h 163"/>
                <a:gd name="T2" fmla="*/ 109 w 123"/>
                <a:gd name="T3" fmla="*/ 91 h 163"/>
                <a:gd name="T4" fmla="*/ 39 w 123"/>
                <a:gd name="T5" fmla="*/ 163 h 163"/>
                <a:gd name="T6" fmla="*/ 13 w 123"/>
                <a:gd name="T7" fmla="*/ 68 h 163"/>
                <a:gd name="T8" fmla="*/ 83 w 123"/>
                <a:gd name="T9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63">
                  <a:moveTo>
                    <a:pt x="83" y="0"/>
                  </a:moveTo>
                  <a:cubicBezTo>
                    <a:pt x="83" y="0"/>
                    <a:pt x="123" y="40"/>
                    <a:pt x="109" y="91"/>
                  </a:cubicBezTo>
                  <a:cubicBezTo>
                    <a:pt x="100" y="124"/>
                    <a:pt x="71" y="155"/>
                    <a:pt x="39" y="163"/>
                  </a:cubicBezTo>
                  <a:cubicBezTo>
                    <a:pt x="32" y="148"/>
                    <a:pt x="0" y="119"/>
                    <a:pt x="13" y="68"/>
                  </a:cubicBezTo>
                  <a:cubicBezTo>
                    <a:pt x="22" y="38"/>
                    <a:pt x="46" y="9"/>
                    <a:pt x="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01D02D84-3F93-7CFE-ECAA-F37C84FE908C}"/>
                </a:ext>
              </a:extLst>
            </p:cNvPr>
            <p:cNvSpPr/>
            <p:nvPr/>
          </p:nvSpPr>
          <p:spPr bwMode="auto">
            <a:xfrm>
              <a:off x="5130800" y="2886211"/>
              <a:ext cx="441325" cy="349250"/>
            </a:xfrm>
            <a:custGeom>
              <a:avLst/>
              <a:gdLst>
                <a:gd name="T0" fmla="*/ 173 w 173"/>
                <a:gd name="T1" fmla="*/ 95 h 137"/>
                <a:gd name="T2" fmla="*/ 74 w 173"/>
                <a:gd name="T3" fmla="*/ 119 h 137"/>
                <a:gd name="T4" fmla="*/ 0 w 173"/>
                <a:gd name="T5" fmla="*/ 41 h 137"/>
                <a:gd name="T6" fmla="*/ 103 w 173"/>
                <a:gd name="T7" fmla="*/ 17 h 137"/>
                <a:gd name="T8" fmla="*/ 173 w 173"/>
                <a:gd name="T9" fmla="*/ 95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" h="137">
                  <a:moveTo>
                    <a:pt x="173" y="95"/>
                  </a:moveTo>
                  <a:cubicBezTo>
                    <a:pt x="173" y="95"/>
                    <a:pt x="128" y="137"/>
                    <a:pt x="74" y="119"/>
                  </a:cubicBezTo>
                  <a:cubicBezTo>
                    <a:pt x="39" y="108"/>
                    <a:pt x="7" y="75"/>
                    <a:pt x="0" y="41"/>
                  </a:cubicBezTo>
                  <a:cubicBezTo>
                    <a:pt x="16" y="34"/>
                    <a:pt x="49" y="0"/>
                    <a:pt x="103" y="17"/>
                  </a:cubicBezTo>
                  <a:cubicBezTo>
                    <a:pt x="135" y="28"/>
                    <a:pt x="165" y="55"/>
                    <a:pt x="173" y="9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337C5BC-8644-E8DA-3098-F83A31752402}"/>
                </a:ext>
              </a:extLst>
            </p:cNvPr>
            <p:cNvSpPr/>
            <p:nvPr/>
          </p:nvSpPr>
          <p:spPr bwMode="auto">
            <a:xfrm>
              <a:off x="3435350" y="2781436"/>
              <a:ext cx="425450" cy="258763"/>
            </a:xfrm>
            <a:custGeom>
              <a:avLst/>
              <a:gdLst>
                <a:gd name="T0" fmla="*/ 0 w 166"/>
                <a:gd name="T1" fmla="*/ 56 h 101"/>
                <a:gd name="T2" fmla="*/ 77 w 166"/>
                <a:gd name="T3" fmla="*/ 2 h 101"/>
                <a:gd name="T4" fmla="*/ 166 w 166"/>
                <a:gd name="T5" fmla="*/ 44 h 101"/>
                <a:gd name="T6" fmla="*/ 86 w 166"/>
                <a:gd name="T7" fmla="*/ 99 h 101"/>
                <a:gd name="T8" fmla="*/ 0 w 166"/>
                <a:gd name="T9" fmla="*/ 5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" h="101">
                  <a:moveTo>
                    <a:pt x="0" y="56"/>
                  </a:moveTo>
                  <a:cubicBezTo>
                    <a:pt x="0" y="56"/>
                    <a:pt x="25" y="5"/>
                    <a:pt x="77" y="2"/>
                  </a:cubicBezTo>
                  <a:cubicBezTo>
                    <a:pt x="111" y="0"/>
                    <a:pt x="149" y="17"/>
                    <a:pt x="166" y="44"/>
                  </a:cubicBezTo>
                  <a:cubicBezTo>
                    <a:pt x="155" y="56"/>
                    <a:pt x="137" y="96"/>
                    <a:pt x="86" y="99"/>
                  </a:cubicBezTo>
                  <a:cubicBezTo>
                    <a:pt x="55" y="101"/>
                    <a:pt x="21" y="88"/>
                    <a:pt x="0" y="5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DDBB4E36-6B1C-B461-FAE3-95D36C80C647}"/>
                </a:ext>
              </a:extLst>
            </p:cNvPr>
            <p:cNvSpPr/>
            <p:nvPr/>
          </p:nvSpPr>
          <p:spPr bwMode="auto">
            <a:xfrm>
              <a:off x="3479800" y="1874974"/>
              <a:ext cx="276225" cy="276225"/>
            </a:xfrm>
            <a:custGeom>
              <a:avLst/>
              <a:gdLst>
                <a:gd name="T0" fmla="*/ 5 w 108"/>
                <a:gd name="T1" fmla="*/ 15 h 108"/>
                <a:gd name="T2" fmla="*/ 76 w 108"/>
                <a:gd name="T3" fmla="*/ 25 h 108"/>
                <a:gd name="T4" fmla="*/ 103 w 108"/>
                <a:gd name="T5" fmla="*/ 95 h 108"/>
                <a:gd name="T6" fmla="*/ 31 w 108"/>
                <a:gd name="T7" fmla="*/ 83 h 108"/>
                <a:gd name="T8" fmla="*/ 5 w 108"/>
                <a:gd name="T9" fmla="*/ 1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8">
                  <a:moveTo>
                    <a:pt x="5" y="15"/>
                  </a:moveTo>
                  <a:cubicBezTo>
                    <a:pt x="5" y="15"/>
                    <a:pt x="45" y="0"/>
                    <a:pt x="76" y="25"/>
                  </a:cubicBezTo>
                  <a:cubicBezTo>
                    <a:pt x="95" y="41"/>
                    <a:pt x="108" y="71"/>
                    <a:pt x="103" y="95"/>
                  </a:cubicBezTo>
                  <a:cubicBezTo>
                    <a:pt x="91" y="95"/>
                    <a:pt x="61" y="108"/>
                    <a:pt x="31" y="83"/>
                  </a:cubicBezTo>
                  <a:cubicBezTo>
                    <a:pt x="13" y="68"/>
                    <a:pt x="0" y="43"/>
                    <a:pt x="5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2C699672-107C-B9A7-B84C-C8B781BB1BF8}"/>
                </a:ext>
              </a:extLst>
            </p:cNvPr>
            <p:cNvSpPr/>
            <p:nvPr/>
          </p:nvSpPr>
          <p:spPr bwMode="auto">
            <a:xfrm>
              <a:off x="4992688" y="2311536"/>
              <a:ext cx="277813" cy="234950"/>
            </a:xfrm>
            <a:custGeom>
              <a:avLst/>
              <a:gdLst>
                <a:gd name="T0" fmla="*/ 108 w 109"/>
                <a:gd name="T1" fmla="*/ 14 h 92"/>
                <a:gd name="T2" fmla="*/ 75 w 109"/>
                <a:gd name="T3" fmla="*/ 77 h 92"/>
                <a:gd name="T4" fmla="*/ 0 w 109"/>
                <a:gd name="T5" fmla="*/ 80 h 92"/>
                <a:gd name="T6" fmla="*/ 35 w 109"/>
                <a:gd name="T7" fmla="*/ 16 h 92"/>
                <a:gd name="T8" fmla="*/ 108 w 109"/>
                <a:gd name="T9" fmla="*/ 1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92">
                  <a:moveTo>
                    <a:pt x="108" y="14"/>
                  </a:moveTo>
                  <a:cubicBezTo>
                    <a:pt x="108" y="14"/>
                    <a:pt x="109" y="57"/>
                    <a:pt x="75" y="77"/>
                  </a:cubicBezTo>
                  <a:cubicBezTo>
                    <a:pt x="53" y="90"/>
                    <a:pt x="21" y="92"/>
                    <a:pt x="0" y="80"/>
                  </a:cubicBezTo>
                  <a:cubicBezTo>
                    <a:pt x="4" y="68"/>
                    <a:pt x="2" y="36"/>
                    <a:pt x="35" y="16"/>
                  </a:cubicBezTo>
                  <a:cubicBezTo>
                    <a:pt x="55" y="3"/>
                    <a:pt x="83" y="0"/>
                    <a:pt x="108" y="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0AE748DF-F70D-D807-6127-D1DC76D16691}"/>
                </a:ext>
              </a:extLst>
            </p:cNvPr>
            <p:cNvSpPr/>
            <p:nvPr/>
          </p:nvSpPr>
          <p:spPr bwMode="auto">
            <a:xfrm>
              <a:off x="5454650" y="1987686"/>
              <a:ext cx="279400" cy="236538"/>
            </a:xfrm>
            <a:custGeom>
              <a:avLst/>
              <a:gdLst>
                <a:gd name="T0" fmla="*/ 108 w 109"/>
                <a:gd name="T1" fmla="*/ 14 h 93"/>
                <a:gd name="T2" fmla="*/ 75 w 109"/>
                <a:gd name="T3" fmla="*/ 78 h 93"/>
                <a:gd name="T4" fmla="*/ 0 w 109"/>
                <a:gd name="T5" fmla="*/ 81 h 93"/>
                <a:gd name="T6" fmla="*/ 35 w 109"/>
                <a:gd name="T7" fmla="*/ 16 h 93"/>
                <a:gd name="T8" fmla="*/ 108 w 109"/>
                <a:gd name="T9" fmla="*/ 1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93">
                  <a:moveTo>
                    <a:pt x="108" y="14"/>
                  </a:moveTo>
                  <a:cubicBezTo>
                    <a:pt x="108" y="14"/>
                    <a:pt x="109" y="57"/>
                    <a:pt x="75" y="78"/>
                  </a:cubicBezTo>
                  <a:cubicBezTo>
                    <a:pt x="54" y="91"/>
                    <a:pt x="22" y="93"/>
                    <a:pt x="0" y="81"/>
                  </a:cubicBezTo>
                  <a:cubicBezTo>
                    <a:pt x="4" y="69"/>
                    <a:pt x="2" y="36"/>
                    <a:pt x="35" y="16"/>
                  </a:cubicBezTo>
                  <a:cubicBezTo>
                    <a:pt x="55" y="4"/>
                    <a:pt x="83" y="0"/>
                    <a:pt x="108" y="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E85FC357-08FC-E6E7-B93F-504A90C895E7}"/>
                </a:ext>
              </a:extLst>
            </p:cNvPr>
            <p:cNvSpPr/>
            <p:nvPr/>
          </p:nvSpPr>
          <p:spPr bwMode="auto">
            <a:xfrm>
              <a:off x="4841875" y="1351099"/>
              <a:ext cx="273050" cy="279400"/>
            </a:xfrm>
            <a:custGeom>
              <a:avLst/>
              <a:gdLst>
                <a:gd name="T0" fmla="*/ 90 w 107"/>
                <a:gd name="T1" fmla="*/ 4 h 109"/>
                <a:gd name="T2" fmla="*/ 84 w 107"/>
                <a:gd name="T3" fmla="*/ 75 h 109"/>
                <a:gd name="T4" fmla="*/ 16 w 107"/>
                <a:gd name="T5" fmla="*/ 106 h 109"/>
                <a:gd name="T6" fmla="*/ 23 w 107"/>
                <a:gd name="T7" fmla="*/ 33 h 109"/>
                <a:gd name="T8" fmla="*/ 90 w 107"/>
                <a:gd name="T9" fmla="*/ 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09">
                  <a:moveTo>
                    <a:pt x="90" y="4"/>
                  </a:moveTo>
                  <a:cubicBezTo>
                    <a:pt x="90" y="4"/>
                    <a:pt x="107" y="43"/>
                    <a:pt x="84" y="75"/>
                  </a:cubicBezTo>
                  <a:cubicBezTo>
                    <a:pt x="68" y="95"/>
                    <a:pt x="40" y="109"/>
                    <a:pt x="16" y="106"/>
                  </a:cubicBezTo>
                  <a:cubicBezTo>
                    <a:pt x="15" y="93"/>
                    <a:pt x="0" y="64"/>
                    <a:pt x="23" y="33"/>
                  </a:cubicBezTo>
                  <a:cubicBezTo>
                    <a:pt x="37" y="14"/>
                    <a:pt x="62" y="0"/>
                    <a:pt x="90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CF090025-DE57-DAF4-4949-CB5D5383E268}"/>
                </a:ext>
              </a:extLst>
            </p:cNvPr>
            <p:cNvSpPr/>
            <p:nvPr/>
          </p:nvSpPr>
          <p:spPr bwMode="auto">
            <a:xfrm>
              <a:off x="3873500" y="3075124"/>
              <a:ext cx="244475" cy="238125"/>
            </a:xfrm>
            <a:custGeom>
              <a:avLst/>
              <a:gdLst>
                <a:gd name="T0" fmla="*/ 11 w 96"/>
                <a:gd name="T1" fmla="*/ 87 h 93"/>
                <a:gd name="T2" fmla="*/ 24 w 96"/>
                <a:gd name="T3" fmla="*/ 25 h 93"/>
                <a:gd name="T4" fmla="*/ 87 w 96"/>
                <a:gd name="T5" fmla="*/ 6 h 93"/>
                <a:gd name="T6" fmla="*/ 73 w 96"/>
                <a:gd name="T7" fmla="*/ 69 h 93"/>
                <a:gd name="T8" fmla="*/ 11 w 96"/>
                <a:gd name="T9" fmla="*/ 8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93">
                  <a:moveTo>
                    <a:pt x="11" y="87"/>
                  </a:moveTo>
                  <a:cubicBezTo>
                    <a:pt x="11" y="87"/>
                    <a:pt x="0" y="50"/>
                    <a:pt x="24" y="25"/>
                  </a:cubicBezTo>
                  <a:cubicBezTo>
                    <a:pt x="40" y="9"/>
                    <a:pt x="67" y="0"/>
                    <a:pt x="87" y="6"/>
                  </a:cubicBezTo>
                  <a:cubicBezTo>
                    <a:pt x="87" y="17"/>
                    <a:pt x="96" y="44"/>
                    <a:pt x="73" y="69"/>
                  </a:cubicBezTo>
                  <a:cubicBezTo>
                    <a:pt x="58" y="84"/>
                    <a:pt x="35" y="93"/>
                    <a:pt x="11" y="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E324F8F5-D1AE-5276-BBA1-ABD9066C0C7F}"/>
                </a:ext>
              </a:extLst>
            </p:cNvPr>
            <p:cNvSpPr/>
            <p:nvPr/>
          </p:nvSpPr>
          <p:spPr bwMode="auto">
            <a:xfrm>
              <a:off x="5283200" y="2322649"/>
              <a:ext cx="654050" cy="441325"/>
            </a:xfrm>
            <a:custGeom>
              <a:avLst/>
              <a:gdLst>
                <a:gd name="T0" fmla="*/ 256 w 256"/>
                <a:gd name="T1" fmla="*/ 55 h 173"/>
                <a:gd name="T2" fmla="*/ 151 w 256"/>
                <a:gd name="T3" fmla="*/ 160 h 173"/>
                <a:gd name="T4" fmla="*/ 0 w 256"/>
                <a:gd name="T5" fmla="*/ 119 h 173"/>
                <a:gd name="T6" fmla="*/ 110 w 256"/>
                <a:gd name="T7" fmla="*/ 12 h 173"/>
                <a:gd name="T8" fmla="*/ 256 w 256"/>
                <a:gd name="T9" fmla="*/ 55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173">
                  <a:moveTo>
                    <a:pt x="256" y="55"/>
                  </a:moveTo>
                  <a:cubicBezTo>
                    <a:pt x="256" y="55"/>
                    <a:pt x="231" y="141"/>
                    <a:pt x="151" y="160"/>
                  </a:cubicBezTo>
                  <a:cubicBezTo>
                    <a:pt x="99" y="173"/>
                    <a:pt x="34" y="156"/>
                    <a:pt x="0" y="119"/>
                  </a:cubicBezTo>
                  <a:cubicBezTo>
                    <a:pt x="15" y="98"/>
                    <a:pt x="31" y="30"/>
                    <a:pt x="110" y="12"/>
                  </a:cubicBezTo>
                  <a:cubicBezTo>
                    <a:pt x="158" y="0"/>
                    <a:pt x="216" y="11"/>
                    <a:pt x="256" y="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B682580C-9F26-BD83-1B6D-B5BB495F4424}"/>
                </a:ext>
              </a:extLst>
            </p:cNvPr>
            <p:cNvSpPr/>
            <p:nvPr/>
          </p:nvSpPr>
          <p:spPr bwMode="auto">
            <a:xfrm>
              <a:off x="3819526" y="2105161"/>
              <a:ext cx="1397000" cy="1965325"/>
            </a:xfrm>
            <a:custGeom>
              <a:avLst/>
              <a:gdLst>
                <a:gd name="T0" fmla="*/ 0 w 547"/>
                <a:gd name="T1" fmla="*/ 766 h 770"/>
                <a:gd name="T2" fmla="*/ 192 w 547"/>
                <a:gd name="T3" fmla="*/ 701 h 770"/>
                <a:gd name="T4" fmla="*/ 245 w 547"/>
                <a:gd name="T5" fmla="*/ 527 h 770"/>
                <a:gd name="T6" fmla="*/ 35 w 547"/>
                <a:gd name="T7" fmla="*/ 243 h 770"/>
                <a:gd name="T8" fmla="*/ 257 w 547"/>
                <a:gd name="T9" fmla="*/ 386 h 770"/>
                <a:gd name="T10" fmla="*/ 239 w 547"/>
                <a:gd name="T11" fmla="*/ 180 h 770"/>
                <a:gd name="T12" fmla="*/ 229 w 547"/>
                <a:gd name="T13" fmla="*/ 0 h 770"/>
                <a:gd name="T14" fmla="*/ 265 w 547"/>
                <a:gd name="T15" fmla="*/ 130 h 770"/>
                <a:gd name="T16" fmla="*/ 294 w 547"/>
                <a:gd name="T17" fmla="*/ 198 h 770"/>
                <a:gd name="T18" fmla="*/ 317 w 547"/>
                <a:gd name="T19" fmla="*/ 204 h 770"/>
                <a:gd name="T20" fmla="*/ 394 w 547"/>
                <a:gd name="T21" fmla="*/ 103 h 770"/>
                <a:gd name="T22" fmla="*/ 336 w 547"/>
                <a:gd name="T23" fmla="*/ 273 h 770"/>
                <a:gd name="T24" fmla="*/ 356 w 547"/>
                <a:gd name="T25" fmla="*/ 358 h 770"/>
                <a:gd name="T26" fmla="*/ 507 w 547"/>
                <a:gd name="T27" fmla="*/ 242 h 770"/>
                <a:gd name="T28" fmla="*/ 385 w 547"/>
                <a:gd name="T29" fmla="*/ 408 h 770"/>
                <a:gd name="T30" fmla="*/ 378 w 547"/>
                <a:gd name="T31" fmla="*/ 478 h 770"/>
                <a:gd name="T32" fmla="*/ 382 w 547"/>
                <a:gd name="T33" fmla="*/ 590 h 770"/>
                <a:gd name="T34" fmla="*/ 365 w 547"/>
                <a:gd name="T35" fmla="*/ 689 h 770"/>
                <a:gd name="T36" fmla="*/ 547 w 547"/>
                <a:gd name="T37" fmla="*/ 770 h 770"/>
                <a:gd name="T38" fmla="*/ 0 w 547"/>
                <a:gd name="T39" fmla="*/ 766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7" h="770">
                  <a:moveTo>
                    <a:pt x="0" y="766"/>
                  </a:moveTo>
                  <a:cubicBezTo>
                    <a:pt x="0" y="766"/>
                    <a:pt x="84" y="704"/>
                    <a:pt x="192" y="701"/>
                  </a:cubicBezTo>
                  <a:cubicBezTo>
                    <a:pt x="220" y="629"/>
                    <a:pt x="247" y="587"/>
                    <a:pt x="245" y="527"/>
                  </a:cubicBezTo>
                  <a:cubicBezTo>
                    <a:pt x="243" y="477"/>
                    <a:pt x="171" y="349"/>
                    <a:pt x="35" y="243"/>
                  </a:cubicBezTo>
                  <a:cubicBezTo>
                    <a:pt x="71" y="249"/>
                    <a:pt x="208" y="338"/>
                    <a:pt x="257" y="386"/>
                  </a:cubicBezTo>
                  <a:cubicBezTo>
                    <a:pt x="262" y="307"/>
                    <a:pt x="256" y="265"/>
                    <a:pt x="239" y="180"/>
                  </a:cubicBezTo>
                  <a:cubicBezTo>
                    <a:pt x="222" y="94"/>
                    <a:pt x="216" y="31"/>
                    <a:pt x="229" y="0"/>
                  </a:cubicBezTo>
                  <a:cubicBezTo>
                    <a:pt x="234" y="68"/>
                    <a:pt x="243" y="85"/>
                    <a:pt x="265" y="130"/>
                  </a:cubicBezTo>
                  <a:cubicBezTo>
                    <a:pt x="287" y="175"/>
                    <a:pt x="292" y="187"/>
                    <a:pt x="294" y="198"/>
                  </a:cubicBezTo>
                  <a:cubicBezTo>
                    <a:pt x="296" y="210"/>
                    <a:pt x="309" y="217"/>
                    <a:pt x="317" y="204"/>
                  </a:cubicBezTo>
                  <a:cubicBezTo>
                    <a:pt x="324" y="192"/>
                    <a:pt x="364" y="125"/>
                    <a:pt x="394" y="103"/>
                  </a:cubicBezTo>
                  <a:cubicBezTo>
                    <a:pt x="366" y="162"/>
                    <a:pt x="335" y="238"/>
                    <a:pt x="336" y="273"/>
                  </a:cubicBezTo>
                  <a:cubicBezTo>
                    <a:pt x="338" y="309"/>
                    <a:pt x="339" y="350"/>
                    <a:pt x="356" y="358"/>
                  </a:cubicBezTo>
                  <a:cubicBezTo>
                    <a:pt x="370" y="346"/>
                    <a:pt x="458" y="255"/>
                    <a:pt x="507" y="242"/>
                  </a:cubicBezTo>
                  <a:cubicBezTo>
                    <a:pt x="463" y="296"/>
                    <a:pt x="394" y="390"/>
                    <a:pt x="385" y="408"/>
                  </a:cubicBezTo>
                  <a:cubicBezTo>
                    <a:pt x="373" y="431"/>
                    <a:pt x="377" y="446"/>
                    <a:pt x="378" y="478"/>
                  </a:cubicBezTo>
                  <a:cubicBezTo>
                    <a:pt x="378" y="510"/>
                    <a:pt x="384" y="565"/>
                    <a:pt x="382" y="590"/>
                  </a:cubicBezTo>
                  <a:cubicBezTo>
                    <a:pt x="380" y="614"/>
                    <a:pt x="370" y="684"/>
                    <a:pt x="365" y="689"/>
                  </a:cubicBezTo>
                  <a:cubicBezTo>
                    <a:pt x="415" y="692"/>
                    <a:pt x="519" y="730"/>
                    <a:pt x="547" y="770"/>
                  </a:cubicBezTo>
                  <a:cubicBezTo>
                    <a:pt x="279" y="770"/>
                    <a:pt x="0" y="766"/>
                    <a:pt x="0" y="76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46723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2AAE10-CC0A-F3EA-B3A6-C0B760F4B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894" y="290480"/>
            <a:ext cx="11142306" cy="1043797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vi-VN" sz="4400" b="1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2. Trường hợp </a:t>
            </a:r>
            <a:r>
              <a:rPr lang="vi-VN" sz="4400" b="1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không </a:t>
            </a:r>
            <a:r>
              <a:rPr lang="vi-VN" sz="4400" b="1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có từ khóa nhận dạng</a:t>
            </a:r>
            <a:endParaRPr lang="vi-VN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0796434-3949-8CD6-A066-E8D8DC3C69E8}"/>
              </a:ext>
            </a:extLst>
          </p:cNvPr>
          <p:cNvSpPr txBox="1"/>
          <p:nvPr/>
        </p:nvSpPr>
        <p:spPr>
          <a:xfrm>
            <a:off x="438540" y="2028617"/>
            <a:ext cx="3023117" cy="26776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0" lang="vi-VN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2.1. Với các câu hỏi về tự nhiên: tìm đáp án tổng thể có sức bao chứa các đáp án khác. </a:t>
            </a:r>
            <a:endParaRPr lang="vi-VN" sz="2800" dirty="0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2D7378A-F6EF-E1E3-B15A-CB23B9DFB94A}"/>
              </a:ext>
            </a:extLst>
          </p:cNvPr>
          <p:cNvSpPr txBox="1"/>
          <p:nvPr/>
        </p:nvSpPr>
        <p:spPr>
          <a:xfrm>
            <a:off x="3713585" y="1632643"/>
            <a:ext cx="8276252" cy="3985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vi-VN" sz="2000" b="1" kern="100" dirty="0">
                <a:effectLst/>
                <a:ea typeface="Calibri" panose="020F0502020204030204" pitchFamily="34" charset="0"/>
                <a:cs typeface="Kokila" panose="01010601010101010101" pitchFamily="2"/>
              </a:rPr>
              <a:t>Câu 3: ( Sở HD- TL1-2023) </a:t>
            </a:r>
            <a:r>
              <a:rPr lang="vi-VN" sz="2000" kern="100" dirty="0">
                <a:effectLst/>
                <a:ea typeface="Calibri" panose="020F0502020204030204" pitchFamily="34" charset="0"/>
                <a:cs typeface="Kokila" panose="01010601010101010101" pitchFamily="2"/>
              </a:rPr>
              <a:t>Phần lãnh thổ </a:t>
            </a:r>
            <a:r>
              <a:rPr lang="vi-VN" sz="2000" b="1" kern="100" dirty="0">
                <a:effectLst/>
                <a:ea typeface="Calibri" panose="020F0502020204030204" pitchFamily="34" charset="0"/>
                <a:cs typeface="Kokila" panose="01010601010101010101" pitchFamily="2"/>
              </a:rPr>
              <a:t>phía Bắc </a:t>
            </a:r>
            <a:r>
              <a:rPr lang="vi-VN" sz="2000" kern="100" dirty="0">
                <a:effectLst/>
                <a:ea typeface="Calibri" panose="020F0502020204030204" pitchFamily="34" charset="0"/>
                <a:cs typeface="Kokila" panose="01010601010101010101" pitchFamily="2"/>
              </a:rPr>
              <a:t>nước ta có </a:t>
            </a:r>
            <a:r>
              <a:rPr lang="vi-VN" sz="2000" b="1" kern="100" dirty="0">
                <a:effectLst/>
                <a:ea typeface="Calibri" panose="020F0502020204030204" pitchFamily="34" charset="0"/>
                <a:cs typeface="Kokila" panose="01010601010101010101" pitchFamily="2"/>
              </a:rPr>
              <a:t>khí hậu khác với </a:t>
            </a:r>
            <a:r>
              <a:rPr lang="vi-VN" sz="2000" kern="100" dirty="0">
                <a:effectLst/>
                <a:ea typeface="Calibri" panose="020F0502020204030204" pitchFamily="34" charset="0"/>
                <a:cs typeface="Kokila" panose="01010601010101010101" pitchFamily="2"/>
              </a:rPr>
              <a:t>phần lãnh thổ </a:t>
            </a:r>
            <a:r>
              <a:rPr lang="vi-VN" sz="2000" b="1" kern="100" dirty="0">
                <a:effectLst/>
                <a:ea typeface="Calibri" panose="020F0502020204030204" pitchFamily="34" charset="0"/>
                <a:cs typeface="Kokila" panose="01010601010101010101" pitchFamily="2"/>
              </a:rPr>
              <a:t>phía Nam </a:t>
            </a:r>
            <a:r>
              <a:rPr lang="vi-VN" sz="2000" kern="100" dirty="0">
                <a:effectLst/>
                <a:ea typeface="Calibri" panose="020F0502020204030204" pitchFamily="34" charset="0"/>
                <a:cs typeface="Kokila" panose="01010601010101010101" pitchFamily="2"/>
              </a:rPr>
              <a:t>chủ yếu do tác động của </a:t>
            </a:r>
            <a:endParaRPr lang="vi-VN" sz="2000" kern="100" dirty="0">
              <a:effectLst/>
              <a:ea typeface="DengXian" panose="02010600030101010101" pitchFamily="2" charset="-122"/>
              <a:cs typeface="Kokila" panose="01010601010101010101" pitchFamily="2"/>
            </a:endParaRPr>
          </a:p>
          <a:p>
            <a:pPr>
              <a:lnSpc>
                <a:spcPct val="200000"/>
              </a:lnSpc>
              <a:spcAft>
                <a:spcPts val="475"/>
              </a:spcAft>
            </a:pPr>
            <a:r>
              <a:rPr lang="vi-VN" sz="2000" b="1" kern="100" dirty="0">
                <a:effectLst/>
                <a:ea typeface="Calibri" panose="020F0502020204030204" pitchFamily="34" charset="0"/>
                <a:cs typeface="Kokila" panose="01010601010101010101" pitchFamily="2"/>
              </a:rPr>
              <a:t>A</a:t>
            </a:r>
            <a:r>
              <a:rPr lang="vi-VN" sz="2000" kern="100" dirty="0">
                <a:effectLst/>
                <a:ea typeface="Calibri" panose="020F0502020204030204" pitchFamily="34" charset="0"/>
                <a:cs typeface="Kokila" panose="01010601010101010101" pitchFamily="2"/>
              </a:rPr>
              <a:t>. gió mùa Tây Nam và dải hội tụ nhiệt đới, vị trí ở xa xích đạo, núi cao. </a:t>
            </a:r>
            <a:endParaRPr lang="vi-VN" sz="2000" kern="100" dirty="0">
              <a:effectLst/>
              <a:ea typeface="DengXian" panose="02010600030101010101" pitchFamily="2" charset="-122"/>
              <a:cs typeface="Kokila" panose="01010601010101010101" pitchFamily="2"/>
            </a:endParaRPr>
          </a:p>
          <a:p>
            <a:pPr>
              <a:lnSpc>
                <a:spcPct val="200000"/>
              </a:lnSpc>
              <a:spcAft>
                <a:spcPts val="475"/>
              </a:spcAft>
            </a:pPr>
            <a:r>
              <a:rPr lang="vi-VN" sz="2000" b="1" kern="100" dirty="0">
                <a:effectLst/>
                <a:ea typeface="Calibri" panose="020F0502020204030204" pitchFamily="34" charset="0"/>
                <a:cs typeface="Kokila" panose="01010601010101010101" pitchFamily="2"/>
              </a:rPr>
              <a:t>B</a:t>
            </a:r>
            <a:r>
              <a:rPr lang="vi-VN" sz="2000" kern="100" dirty="0">
                <a:effectLst/>
                <a:ea typeface="Calibri" panose="020F0502020204030204" pitchFamily="34" charset="0"/>
                <a:cs typeface="Kokila" panose="01010601010101010101" pitchFamily="2"/>
              </a:rPr>
              <a:t>. địa hình đồi núi, gió mùa Đông Bắc và gió Tây, vị trí ở nội chí tuyến. </a:t>
            </a:r>
            <a:endParaRPr lang="vi-VN" sz="2000" kern="100" dirty="0">
              <a:effectLst/>
              <a:ea typeface="DengXian" panose="02010600030101010101" pitchFamily="2" charset="-122"/>
              <a:cs typeface="Kokila" panose="01010601010101010101" pitchFamily="2"/>
            </a:endParaRPr>
          </a:p>
          <a:p>
            <a:pPr>
              <a:lnSpc>
                <a:spcPct val="200000"/>
              </a:lnSpc>
              <a:spcAft>
                <a:spcPts val="475"/>
              </a:spcAft>
            </a:pPr>
            <a:r>
              <a:rPr lang="vi-VN" sz="2000" b="1" kern="100" dirty="0">
                <a:effectLst/>
                <a:highlight>
                  <a:srgbClr val="FFFF00"/>
                </a:highlight>
                <a:ea typeface="Calibri" panose="020F0502020204030204" pitchFamily="34" charset="0"/>
                <a:cs typeface="Kokila" panose="01010601010101010101" pitchFamily="2"/>
              </a:rPr>
              <a:t>C</a:t>
            </a:r>
            <a:r>
              <a:rPr lang="vi-VN" sz="2000" kern="100" dirty="0">
                <a:effectLst/>
                <a:highlight>
                  <a:srgbClr val="FFFF00"/>
                </a:highlight>
                <a:ea typeface="Calibri" panose="020F0502020204030204" pitchFamily="34" charset="0"/>
                <a:cs typeface="Kokila" panose="01010601010101010101" pitchFamily="2"/>
              </a:rPr>
              <a:t>. vị trí gần chí tuyến, gió mùa và Tín phong bán cầu Bắc, địa hình núi.</a:t>
            </a:r>
            <a:r>
              <a:rPr lang="vi-VN" sz="2000" kern="100" dirty="0">
                <a:effectLst/>
                <a:ea typeface="Calibri" panose="020F0502020204030204" pitchFamily="34" charset="0"/>
                <a:cs typeface="Kokila" panose="01010601010101010101" pitchFamily="2"/>
              </a:rPr>
              <a:t> </a:t>
            </a:r>
            <a:endParaRPr lang="vi-VN" sz="2000" kern="100" dirty="0">
              <a:effectLst/>
              <a:ea typeface="DengXian" panose="02010600030101010101" pitchFamily="2" charset="-122"/>
              <a:cs typeface="Kokila" panose="01010601010101010101" pitchFamily="2"/>
            </a:endParaRPr>
          </a:p>
          <a:p>
            <a:pPr>
              <a:lnSpc>
                <a:spcPct val="200000"/>
              </a:lnSpc>
              <a:spcAft>
                <a:spcPts val="230"/>
              </a:spcAft>
            </a:pPr>
            <a:r>
              <a:rPr lang="vi-VN" sz="2000" b="1" kern="100" dirty="0">
                <a:effectLst/>
                <a:ea typeface="Calibri" panose="020F0502020204030204" pitchFamily="34" charset="0"/>
                <a:cs typeface="Kokila" panose="01010601010101010101" pitchFamily="2"/>
              </a:rPr>
              <a:t>D</a:t>
            </a:r>
            <a:r>
              <a:rPr lang="vi-VN" sz="2000" kern="100" dirty="0">
                <a:effectLst/>
                <a:ea typeface="Calibri" panose="020F0502020204030204" pitchFamily="34" charset="0"/>
                <a:cs typeface="Kokila" panose="01010601010101010101" pitchFamily="2"/>
              </a:rPr>
              <a:t>. Tín phong bán cầu Bắc, vị trí ở khu vực gió mùa, địa hình có núi cao. </a:t>
            </a:r>
            <a:endParaRPr lang="vi-VN" sz="2000" kern="100" dirty="0">
              <a:effectLst/>
              <a:ea typeface="DengXian" panose="02010600030101010101" pitchFamily="2" charset="-122"/>
              <a:cs typeface="Kokila" panose="01010601010101010101" pitchFamily="2"/>
            </a:endParaRPr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A77290E7-C9F0-8C43-584B-95EA6DD2D819}"/>
              </a:ext>
            </a:extLst>
          </p:cNvPr>
          <p:cNvSpPr/>
          <p:nvPr/>
        </p:nvSpPr>
        <p:spPr>
          <a:xfrm>
            <a:off x="6324600" y="4477671"/>
            <a:ext cx="933061" cy="475862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5929F2A0-7881-3F49-5DB2-925A35B22245}"/>
              </a:ext>
            </a:extLst>
          </p:cNvPr>
          <p:cNvSpPr/>
          <p:nvPr/>
        </p:nvSpPr>
        <p:spPr>
          <a:xfrm>
            <a:off x="10381860" y="4468342"/>
            <a:ext cx="1371600" cy="47586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97133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9A26672-D9FB-5FAF-734C-E262E206E152}"/>
              </a:ext>
            </a:extLst>
          </p:cNvPr>
          <p:cNvSpPr txBox="1"/>
          <p:nvPr/>
        </p:nvSpPr>
        <p:spPr>
          <a:xfrm>
            <a:off x="0" y="2281323"/>
            <a:ext cx="3610947" cy="201561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525"/>
              </a:spcAft>
            </a:pPr>
            <a:r>
              <a:rPr lang="vi-VN" sz="2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2.2. Với các câu hỏi </a:t>
            </a:r>
          </a:p>
          <a:p>
            <a:pPr algn="ctr">
              <a:lnSpc>
                <a:spcPct val="150000"/>
              </a:lnSpc>
              <a:spcAft>
                <a:spcPts val="525"/>
              </a:spcAft>
            </a:pPr>
            <a:r>
              <a:rPr lang="vi-VN" sz="2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“nguyên nhân”, “giải pháp”   </a:t>
            </a:r>
            <a:endParaRPr lang="vi-VN" sz="2800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Tiêu đề 1">
            <a:extLst>
              <a:ext uri="{FF2B5EF4-FFF2-40B4-BE49-F238E27FC236}">
                <a16:creationId xmlns:a16="http://schemas.microsoft.com/office/drawing/2014/main" id="{77E906DC-DEEB-4C46-E0A1-A21377BB6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894" y="290480"/>
            <a:ext cx="11142306" cy="754549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vi-VN" sz="4400" b="1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2. Trường hợp </a:t>
            </a:r>
            <a:r>
              <a:rPr lang="vi-VN" sz="4400" b="1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không </a:t>
            </a:r>
            <a:r>
              <a:rPr lang="vi-VN" sz="4400" b="1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có từ khóa nhận dạng</a:t>
            </a:r>
            <a:endParaRPr lang="vi-VN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A760236-083A-4895-5848-090BB1FC8110}"/>
              </a:ext>
            </a:extLst>
          </p:cNvPr>
          <p:cNvSpPr txBox="1"/>
          <p:nvPr/>
        </p:nvSpPr>
        <p:spPr>
          <a:xfrm>
            <a:off x="3937520" y="2281323"/>
            <a:ext cx="8322905" cy="3138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vi-VN" sz="2000" b="1" kern="100" dirty="0">
                <a:effectLst/>
                <a:ea typeface="Calibri" panose="020F0502020204030204" pitchFamily="34" charset="0"/>
                <a:cs typeface="Kokila" panose="01010601010101010101" pitchFamily="2"/>
              </a:rPr>
              <a:t>Câu 2:</a:t>
            </a:r>
            <a:r>
              <a:rPr lang="vi-VN" sz="2000" kern="100" dirty="0">
                <a:effectLst/>
                <a:ea typeface="Calibri" panose="020F0502020204030204" pitchFamily="34" charset="0"/>
                <a:cs typeface="Kokila" panose="01010601010101010101" pitchFamily="2"/>
              </a:rPr>
              <a:t> </a:t>
            </a:r>
            <a:r>
              <a:rPr lang="vi-VN" sz="2000" kern="100" dirty="0">
                <a:effectLst/>
                <a:uFill>
                  <a:solidFill>
                    <a:srgbClr val="FF0000"/>
                  </a:solidFill>
                </a:uFill>
                <a:ea typeface="Calibri" panose="020F0502020204030204" pitchFamily="34" charset="0"/>
                <a:cs typeface="Kokila" panose="01010601010101010101" pitchFamily="2"/>
              </a:rPr>
              <a:t>Giải pháp</a:t>
            </a:r>
            <a:r>
              <a:rPr lang="vi-VN" sz="2000" kern="100" dirty="0">
                <a:effectLst/>
                <a:ea typeface="Calibri" panose="020F0502020204030204" pitchFamily="34" charset="0"/>
                <a:cs typeface="Kokila" panose="01010601010101010101" pitchFamily="2"/>
              </a:rPr>
              <a:t> chủ yếu của </a:t>
            </a:r>
            <a:r>
              <a:rPr lang="vi-VN" sz="2000" kern="100" dirty="0">
                <a:effectLst/>
                <a:uFill>
                  <a:solidFill>
                    <a:srgbClr val="FF0000"/>
                  </a:solidFill>
                </a:uFill>
                <a:ea typeface="Calibri" panose="020F0502020204030204" pitchFamily="34" charset="0"/>
                <a:cs typeface="Kokila" panose="01010601010101010101" pitchFamily="2"/>
              </a:rPr>
              <a:t>phát triển khu công nghiệp</a:t>
            </a:r>
            <a:r>
              <a:rPr lang="vi-VN" sz="2000" kern="100" dirty="0">
                <a:effectLst/>
                <a:ea typeface="Calibri" panose="020F0502020204030204" pitchFamily="34" charset="0"/>
                <a:cs typeface="Kokila" panose="01010601010101010101" pitchFamily="2"/>
              </a:rPr>
              <a:t> ở Bắc Trung Bộ là </a:t>
            </a:r>
            <a:endParaRPr lang="vi-VN" sz="2000" kern="100" dirty="0">
              <a:effectLst/>
              <a:ea typeface="DengXian" panose="02010600030101010101" pitchFamily="2" charset="-122"/>
              <a:cs typeface="Kokila" panose="01010601010101010101" pitchFamily="2"/>
            </a:endParaRPr>
          </a:p>
          <a:p>
            <a:pPr>
              <a:lnSpc>
                <a:spcPct val="150000"/>
              </a:lnSpc>
              <a:spcAft>
                <a:spcPts val="475"/>
              </a:spcAft>
            </a:pPr>
            <a:r>
              <a:rPr lang="vi-VN" sz="2000" b="1" kern="100" dirty="0">
                <a:effectLst/>
                <a:ea typeface="Calibri" panose="020F0502020204030204" pitchFamily="34" charset="0"/>
                <a:cs typeface="Kokila" panose="01010601010101010101" pitchFamily="2"/>
              </a:rPr>
              <a:t>A</a:t>
            </a:r>
            <a:r>
              <a:rPr lang="vi-VN" sz="2000" kern="100" dirty="0">
                <a:effectLst/>
                <a:ea typeface="Calibri" panose="020F0502020204030204" pitchFamily="34" charset="0"/>
                <a:cs typeface="Kokila" panose="01010601010101010101" pitchFamily="2"/>
              </a:rPr>
              <a:t>. thay đổi cơ cấu kinh tế, đảm bảo nguyên liệu, gia tăng chế biến. </a:t>
            </a:r>
            <a:endParaRPr lang="vi-VN" sz="2000" kern="100" dirty="0">
              <a:effectLst/>
              <a:ea typeface="DengXian" panose="02010600030101010101" pitchFamily="2" charset="-122"/>
              <a:cs typeface="Kokila" panose="01010601010101010101" pitchFamily="2"/>
            </a:endParaRPr>
          </a:p>
          <a:p>
            <a:pPr>
              <a:lnSpc>
                <a:spcPct val="150000"/>
              </a:lnSpc>
              <a:spcAft>
                <a:spcPts val="475"/>
              </a:spcAft>
            </a:pPr>
            <a:r>
              <a:rPr lang="vi-VN" sz="2000" b="1" kern="100" dirty="0">
                <a:effectLst/>
                <a:highlight>
                  <a:srgbClr val="FFFF00"/>
                </a:highlight>
                <a:ea typeface="Calibri" panose="020F0502020204030204" pitchFamily="34" charset="0"/>
                <a:cs typeface="Kokila" panose="01010601010101010101" pitchFamily="2"/>
              </a:rPr>
              <a:t>B</a:t>
            </a:r>
            <a:r>
              <a:rPr lang="vi-VN" sz="2000" kern="100" dirty="0">
                <a:effectLst/>
                <a:highlight>
                  <a:srgbClr val="FFFF00"/>
                </a:highlight>
                <a:ea typeface="Calibri" panose="020F0502020204030204" pitchFamily="34" charset="0"/>
                <a:cs typeface="Kokila" panose="01010601010101010101" pitchFamily="2"/>
              </a:rPr>
              <a:t>. đào tạo lao động, thu hút đầu tư, trang bị cơ sở vật chất kĩ thuật</a:t>
            </a:r>
            <a:r>
              <a:rPr lang="vi-VN" sz="2000" kern="100" dirty="0">
                <a:effectLst/>
                <a:ea typeface="Calibri" panose="020F0502020204030204" pitchFamily="34" charset="0"/>
                <a:cs typeface="Kokila" panose="01010601010101010101" pitchFamily="2"/>
              </a:rPr>
              <a:t>. </a:t>
            </a:r>
            <a:endParaRPr lang="vi-VN" sz="2000" kern="100" dirty="0">
              <a:effectLst/>
              <a:ea typeface="DengXian" panose="02010600030101010101" pitchFamily="2" charset="-122"/>
              <a:cs typeface="Kokila" panose="01010601010101010101" pitchFamily="2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vi-VN" sz="2000" b="1" kern="100" dirty="0">
                <a:effectLst/>
                <a:ea typeface="Calibri" panose="020F0502020204030204" pitchFamily="34" charset="0"/>
                <a:cs typeface="Kokila" panose="01010601010101010101" pitchFamily="2"/>
              </a:rPr>
              <a:t>C</a:t>
            </a:r>
            <a:r>
              <a:rPr lang="vi-VN" sz="2000" kern="100" dirty="0">
                <a:effectLst/>
                <a:ea typeface="Calibri" panose="020F0502020204030204" pitchFamily="34" charset="0"/>
                <a:cs typeface="Kokila" panose="01010601010101010101" pitchFamily="2"/>
              </a:rPr>
              <a:t>. hình thành các trung tâm, tạo sản phẩm mới, mở rộng cảng biển. </a:t>
            </a:r>
            <a:endParaRPr lang="vi-VN" sz="2000" kern="100" dirty="0">
              <a:effectLst/>
              <a:ea typeface="DengXian" panose="02010600030101010101" pitchFamily="2" charset="-122"/>
              <a:cs typeface="Kokila" panose="01010601010101010101" pitchFamily="2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vi-VN" sz="2000" b="1" kern="100" dirty="0">
                <a:effectLst/>
                <a:ea typeface="Calibri" panose="020F0502020204030204" pitchFamily="34" charset="0"/>
                <a:cs typeface="Kokila" panose="01010601010101010101" pitchFamily="2"/>
              </a:rPr>
              <a:t>D. </a:t>
            </a:r>
            <a:r>
              <a:rPr lang="vi-VN" sz="2000" kern="100" dirty="0">
                <a:effectLst/>
                <a:ea typeface="Calibri" panose="020F0502020204030204" pitchFamily="34" charset="0"/>
                <a:cs typeface="Kokila" panose="01010601010101010101" pitchFamily="2"/>
              </a:rPr>
              <a:t>hoàn thiện cơ sở hạ tầng, mở rộng thị trường, tăng khai khoáng. </a:t>
            </a:r>
            <a:endParaRPr lang="vi-VN" sz="2000" kern="100" dirty="0">
              <a:effectLst/>
              <a:ea typeface="DengXian" panose="02010600030101010101" pitchFamily="2" charset="-122"/>
              <a:cs typeface="Kokila" panose="01010601010101010101" pitchFamily="2"/>
            </a:endParaRPr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1D355743-4D6F-9984-B864-1EF95E0EBE2F}"/>
              </a:ext>
            </a:extLst>
          </p:cNvPr>
          <p:cNvSpPr/>
          <p:nvPr/>
        </p:nvSpPr>
        <p:spPr>
          <a:xfrm>
            <a:off x="4851918" y="2360645"/>
            <a:ext cx="1244082" cy="48519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58B89785-1E07-A941-BD54-EF717988850B}"/>
              </a:ext>
            </a:extLst>
          </p:cNvPr>
          <p:cNvSpPr/>
          <p:nvPr/>
        </p:nvSpPr>
        <p:spPr>
          <a:xfrm>
            <a:off x="7380514" y="2360645"/>
            <a:ext cx="3144417" cy="48519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81639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870E20F-B10F-8BF4-15DF-774200F1B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A19137D8-70AC-6255-C065-0553319D1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6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07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061" t="22744" r="43478" b="313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382809">
            <a:off x="-1085660" y="4498943"/>
            <a:ext cx="4408110" cy="31517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b="18181"/>
          <a:stretch>
            <a:fillRect/>
          </a:stretch>
        </p:blipFill>
        <p:spPr>
          <a:xfrm flipV="1">
            <a:off x="854664" y="685800"/>
            <a:ext cx="10408693" cy="5486400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 rot="708194">
            <a:off x="10220050" y="528250"/>
            <a:ext cx="2671577" cy="1850314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l="-27159" t="-27602" b="-26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6"/>
              <a:stretch>
                <a:fillRect l="-2902" t="-10996" r="-2492" b="-11124"/>
              </a:stretch>
            </a:blip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15047">
            <a:off x="2573576" y="5272755"/>
            <a:ext cx="7946919" cy="17870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 t="24676" r="347" b="29980"/>
          <a:stretch>
            <a:fillRect/>
          </a:stretch>
        </p:blipFill>
        <p:spPr>
          <a:xfrm rot="2398492">
            <a:off x="8817170" y="869429"/>
            <a:ext cx="2981482" cy="7557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1728909">
            <a:off x="569471" y="4162818"/>
            <a:ext cx="991890" cy="180343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99020" y="207469"/>
            <a:ext cx="1745098" cy="175873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33211" y="936478"/>
            <a:ext cx="1515957" cy="75797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396558" y="409305"/>
            <a:ext cx="1350022" cy="135506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4795036" y="-1545174"/>
            <a:ext cx="2743200" cy="2658410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060C7CEE-A99A-07F3-10BC-73CE5C45B5DE}"/>
              </a:ext>
            </a:extLst>
          </p:cNvPr>
          <p:cNvSpPr txBox="1"/>
          <p:nvPr/>
        </p:nvSpPr>
        <p:spPr>
          <a:xfrm>
            <a:off x="4609675" y="1040638"/>
            <a:ext cx="3262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BÁO CÁO 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15A4125-B80C-2F9A-EFD7-B8235F3402C9}"/>
              </a:ext>
            </a:extLst>
          </p:cNvPr>
          <p:cNvSpPr txBox="1"/>
          <p:nvPr/>
        </p:nvSpPr>
        <p:spPr>
          <a:xfrm>
            <a:off x="1097478" y="2199620"/>
            <a:ext cx="10138315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vi-VN" sz="4400" b="1" kern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engXian" panose="02010600030101010101" pitchFamily="2" charset="-122"/>
                <a:cs typeface="Kokila" panose="01010601010101010101" pitchFamily="2"/>
              </a:rPr>
              <a:t>HƯỚNG DẪN HỌC SINH TRẢ LỜI CÂU HỎI TRẮC NGHIỆM LÍ THUYẾT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03B0C6DA-11A8-2B77-32FA-F26924DB6E13}"/>
              </a:ext>
            </a:extLst>
          </p:cNvPr>
          <p:cNvSpPr txBox="1"/>
          <p:nvPr/>
        </p:nvSpPr>
        <p:spPr>
          <a:xfrm>
            <a:off x="3185261" y="5701777"/>
            <a:ext cx="8825592" cy="975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Sans Serif" panose="020B0604020202020204" pitchFamily="34" charset="0"/>
                <a:cs typeface="Kokila" panose="01010601010101010101" pitchFamily="2"/>
              </a:rPr>
              <a:t>Người biên soạn: Vũ Thị Chi – THPT Gia Bình số 1</a:t>
            </a:r>
            <a:endParaRPr kumimoji="0" lang="vi-VN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DengXian" panose="02010600030101010101" pitchFamily="2" charset="-122"/>
              <a:cs typeface="Kokila" panose="01010601010101010101" pitchFamily="2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Sans Serif" panose="020B0604020202020204" pitchFamily="34" charset="0"/>
                <a:cs typeface="Kokila" panose="01010601010101010101" pitchFamily="2"/>
              </a:rPr>
              <a:t>                              Nguyễn Thị Hằng – THPT Lê Văn Thịnh </a:t>
            </a:r>
            <a:endParaRPr kumimoji="0" lang="vi-VN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DengXian" panose="02010600030101010101" pitchFamily="2" charset="-122"/>
              <a:cs typeface="Kokila" panose="01010601010101010101" pitchFamily="2"/>
            </a:endParaRP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8154" y="169854"/>
            <a:ext cx="5921046" cy="625757"/>
          </a:xfrm>
        </p:spPr>
        <p:txBody>
          <a:bodyPr>
            <a:normAutofit fontScale="90000"/>
          </a:bodyPr>
          <a:lstStyle/>
          <a:p>
            <a:pPr algn="ctr"/>
            <a:r>
              <a:rPr lang="vi-V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CẤP THIẾT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5" name="组合 79"/>
          <p:cNvGrpSpPr/>
          <p:nvPr/>
        </p:nvGrpSpPr>
        <p:grpSpPr>
          <a:xfrm>
            <a:off x="6517320" y="5175940"/>
            <a:ext cx="5674679" cy="1398721"/>
            <a:chOff x="2486519" y="3853980"/>
            <a:chExt cx="6572583" cy="1063321"/>
          </a:xfrm>
        </p:grpSpPr>
        <p:sp>
          <p:nvSpPr>
            <p:cNvPr id="6" name="Rectangle 13" descr="FD1DDF730CE4456e89755B07FE1653D0# #Rectangle 13"/>
            <p:cNvSpPr>
              <a:spLocks noChangeArrowheads="1"/>
            </p:cNvSpPr>
            <p:nvPr/>
          </p:nvSpPr>
          <p:spPr bwMode="auto">
            <a:xfrm>
              <a:off x="2486519" y="4145184"/>
              <a:ext cx="6572583" cy="772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HS </a:t>
              </a:r>
              <a:r>
                <a:rPr kumimoji="0" lang="vi-VN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hiểu hơn về các dạng câu hỏi </a:t>
              </a:r>
              <a:r>
                <a:rPr kumimoji="0" lang="vi-VN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thuờng</a:t>
              </a:r>
              <a:r>
                <a:rPr kumimoji="0" lang="vi-VN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 dùng </a:t>
              </a: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vi-VN" altLang="zh-CN" sz="2000" dirty="0">
                  <a:solidFill>
                    <a:prstClr val="black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=&gt; Cách khai thác tiếp cận câu, kiến thức tốt hơn. </a:t>
              </a:r>
              <a:endPara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" name="Rectangle 13" descr="FD1DDF730CE4456e89755B07FE1653D0# #Rectangle 13"/>
            <p:cNvSpPr>
              <a:spLocks noChangeArrowheads="1"/>
            </p:cNvSpPr>
            <p:nvPr/>
          </p:nvSpPr>
          <p:spPr bwMode="auto">
            <a:xfrm>
              <a:off x="2486521" y="3853980"/>
              <a:ext cx="4029821" cy="350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vi-VN" altLang="zh-CN" sz="2400" b="1" dirty="0">
                  <a:solidFill>
                    <a:srgbClr val="ED7D3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MỤC ĐÍCH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" name="组合 82"/>
          <p:cNvGrpSpPr/>
          <p:nvPr/>
        </p:nvGrpSpPr>
        <p:grpSpPr>
          <a:xfrm>
            <a:off x="3280164" y="3575362"/>
            <a:ext cx="6869716" cy="838342"/>
            <a:chOff x="1915311" y="3277443"/>
            <a:chExt cx="6084755" cy="637314"/>
          </a:xfrm>
        </p:grpSpPr>
        <p:sp>
          <p:nvSpPr>
            <p:cNvPr id="9" name="Rectangle 13" descr="FD1DDF730CE4456e89755B07FE1653D0# #Rectangle 13"/>
            <p:cNvSpPr>
              <a:spLocks noChangeArrowheads="1"/>
            </p:cNvSpPr>
            <p:nvPr/>
          </p:nvSpPr>
          <p:spPr bwMode="auto">
            <a:xfrm>
              <a:off x="1929082" y="3277443"/>
              <a:ext cx="6070984" cy="397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vi-VN" altLang="zh-CN" sz="2800" b="1" dirty="0">
                  <a:solidFill>
                    <a:srgbClr val="ED7D3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HỌC SINH 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0" name="Rectangle 13" descr="FD1DDF730CE4456e89755B07FE1653D0# #Rectangle 13"/>
            <p:cNvSpPr>
              <a:spLocks noChangeArrowheads="1"/>
            </p:cNvSpPr>
            <p:nvPr/>
          </p:nvSpPr>
          <p:spPr bwMode="auto">
            <a:xfrm>
              <a:off x="1915311" y="3610590"/>
              <a:ext cx="5947491" cy="30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altLang="zh-CN" sz="2000" dirty="0">
                  <a:solidFill>
                    <a:prstClr val="black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vi-VN" altLang="zh-CN" sz="2000" dirty="0">
                  <a:solidFill>
                    <a:prstClr val="black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Khả năng ôn học ghi nhớ kiến thức còn nhiều hạn chế.</a:t>
              </a:r>
            </a:p>
          </p:txBody>
        </p:sp>
      </p:grpSp>
      <p:grpSp>
        <p:nvGrpSpPr>
          <p:cNvPr id="14" name="组合 88"/>
          <p:cNvGrpSpPr/>
          <p:nvPr/>
        </p:nvGrpSpPr>
        <p:grpSpPr>
          <a:xfrm>
            <a:off x="1325288" y="1353289"/>
            <a:ext cx="6023467" cy="1299566"/>
            <a:chOff x="2931805" y="3252796"/>
            <a:chExt cx="3417312" cy="987939"/>
          </a:xfrm>
        </p:grpSpPr>
        <p:sp>
          <p:nvSpPr>
            <p:cNvPr id="15" name="Rectangle 13" descr="FD1DDF730CE4456e89755B07FE1653D0# #Rectangle 13"/>
            <p:cNvSpPr>
              <a:spLocks noChangeArrowheads="1"/>
            </p:cNvSpPr>
            <p:nvPr/>
          </p:nvSpPr>
          <p:spPr bwMode="auto">
            <a:xfrm>
              <a:off x="2931805" y="3252796"/>
              <a:ext cx="2780650" cy="397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altLang="zh-CN" sz="2800" b="1" dirty="0">
                  <a:solidFill>
                    <a:srgbClr val="ED7D3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  </a:t>
              </a:r>
              <a:r>
                <a:rPr lang="vi-VN" altLang="zh-CN" sz="2800" b="1" dirty="0">
                  <a:solidFill>
                    <a:srgbClr val="ED7D3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CẤU TRÚC ĐỀ MINH HỌA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6" name="Rectangle 13" descr="FD1DDF730CE4456e89755B07FE1653D0# #Rectangle 13"/>
            <p:cNvSpPr>
              <a:spLocks noChangeArrowheads="1"/>
            </p:cNvSpPr>
            <p:nvPr/>
          </p:nvSpPr>
          <p:spPr bwMode="auto">
            <a:xfrm>
              <a:off x="2989912" y="3609005"/>
              <a:ext cx="3359205" cy="631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vi-VN" sz="2400" dirty="0">
                  <a:solidFill>
                    <a:prstClr val="black"/>
                  </a:solidFill>
                  <a:latin typeface="+mn-lt"/>
                  <a:ea typeface="Microsoft YaHei" panose="020B0503020204020204" pitchFamily="34" charset="-122"/>
                  <a:cs typeface="Arial" panose="020B0604020202020204" pitchFamily="34" charset="0"/>
                </a:rPr>
                <a:t>C</a:t>
              </a:r>
              <a:r>
                <a:rPr lang="vi-VN" sz="2400" i="1" kern="0" dirty="0">
                  <a:solidFill>
                    <a:srgbClr val="000000"/>
                  </a:solidFill>
                  <a:effectLst/>
                  <a:latin typeface="+mn-lt"/>
                  <a:ea typeface="Microsoft Sans Serif" panose="020B0604020202020204" pitchFamily="34" charset="0"/>
                </a:rPr>
                <a:t>âu hỏi trắc nghiệm lí thuyết gồm </a:t>
              </a:r>
              <a:r>
                <a:rPr lang="vi-VN" sz="2400" b="1" i="1" kern="0" dirty="0">
                  <a:solidFill>
                    <a:srgbClr val="FF0000"/>
                  </a:solidFill>
                  <a:effectLst/>
                  <a:latin typeface="+mn-lt"/>
                  <a:ea typeface="Microsoft Sans Serif" panose="020B0604020202020204" pitchFamily="34" charset="0"/>
                </a:rPr>
                <a:t>21 câu </a:t>
              </a:r>
              <a:r>
                <a:rPr lang="vi-VN" sz="2400" i="1" kern="0" dirty="0">
                  <a:solidFill>
                    <a:srgbClr val="000000"/>
                  </a:solidFill>
                  <a:effectLst/>
                  <a:latin typeface="+mn-lt"/>
                  <a:ea typeface="Microsoft Sans Serif" panose="020B0604020202020204" pitchFamily="34" charset="0"/>
                </a:rPr>
                <a:t>được phân bố ở </a:t>
              </a:r>
              <a:r>
                <a:rPr lang="vi-VN" sz="2400" i="1" kern="0" dirty="0">
                  <a:solidFill>
                    <a:srgbClr val="FF0000"/>
                  </a:solidFill>
                  <a:effectLst/>
                  <a:latin typeface="+mn-lt"/>
                  <a:ea typeface="Microsoft Sans Serif" panose="020B0604020202020204" pitchFamily="34" charset="0"/>
                </a:rPr>
                <a:t>4 mức </a:t>
              </a:r>
              <a:r>
                <a:rPr lang="vi-VN" sz="2400" i="1" kern="0" dirty="0">
                  <a:solidFill>
                    <a:srgbClr val="000000"/>
                  </a:solidFill>
                  <a:effectLst/>
                  <a:latin typeface="+mn-lt"/>
                  <a:ea typeface="Microsoft Sans Serif" panose="020B0604020202020204" pitchFamily="34" charset="0"/>
                </a:rPr>
                <a:t>độ khác nhau</a:t>
              </a:r>
            </a:p>
          </p:txBody>
        </p:sp>
      </p:grpSp>
      <p:grpSp>
        <p:nvGrpSpPr>
          <p:cNvPr id="17" name="组合 91"/>
          <p:cNvGrpSpPr/>
          <p:nvPr/>
        </p:nvGrpSpPr>
        <p:grpSpPr>
          <a:xfrm rot="5400000">
            <a:off x="4761524" y="4597360"/>
            <a:ext cx="1025440" cy="1904618"/>
            <a:chOff x="8043962" y="4470410"/>
            <a:chExt cx="803845" cy="1550878"/>
          </a:xfrm>
          <a:solidFill>
            <a:srgbClr val="60B5CC"/>
          </a:solidFill>
        </p:grpSpPr>
        <p:grpSp>
          <p:nvGrpSpPr>
            <p:cNvPr id="18" name="组合 92"/>
            <p:cNvGrpSpPr/>
            <p:nvPr/>
          </p:nvGrpSpPr>
          <p:grpSpPr>
            <a:xfrm>
              <a:off x="8043962" y="4470410"/>
              <a:ext cx="803845" cy="1550878"/>
              <a:chOff x="5993390" y="3795886"/>
              <a:chExt cx="698490" cy="1347614"/>
            </a:xfrm>
            <a:grpFill/>
          </p:grpSpPr>
          <p:sp>
            <p:nvSpPr>
              <p:cNvPr id="21" name="右箭头 24"/>
              <p:cNvSpPr/>
              <p:nvPr/>
            </p:nvSpPr>
            <p:spPr>
              <a:xfrm rot="16200000">
                <a:off x="5668828" y="4120448"/>
                <a:ext cx="1347614" cy="698490"/>
              </a:xfrm>
              <a:custGeom>
                <a:avLst/>
                <a:gdLst/>
                <a:ahLst/>
                <a:cxnLst/>
                <a:rect l="l" t="t" r="r" b="b"/>
                <a:pathLst>
                  <a:path w="1347614" h="698490">
                    <a:moveTo>
                      <a:pt x="1347614" y="349245"/>
                    </a:moveTo>
                    <a:lnTo>
                      <a:pt x="998369" y="698490"/>
                    </a:lnTo>
                    <a:lnTo>
                      <a:pt x="998369" y="584517"/>
                    </a:lnTo>
                    <a:lnTo>
                      <a:pt x="0" y="584517"/>
                    </a:lnTo>
                    <a:lnTo>
                      <a:pt x="0" y="113973"/>
                    </a:lnTo>
                    <a:lnTo>
                      <a:pt x="998369" y="113973"/>
                    </a:lnTo>
                    <a:lnTo>
                      <a:pt x="998369" y="0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22" name="右箭头 25"/>
              <p:cNvSpPr/>
              <p:nvPr/>
            </p:nvSpPr>
            <p:spPr>
              <a:xfrm rot="16200000">
                <a:off x="5697446" y="4235447"/>
                <a:ext cx="1290380" cy="525725"/>
              </a:xfrm>
              <a:custGeom>
                <a:avLst/>
                <a:gdLst/>
                <a:ahLst/>
                <a:cxnLst/>
                <a:rect l="l" t="t" r="r" b="b"/>
                <a:pathLst>
                  <a:path w="1290380" h="525725">
                    <a:moveTo>
                      <a:pt x="1290380" y="262863"/>
                    </a:moveTo>
                    <a:lnTo>
                      <a:pt x="1027518" y="525725"/>
                    </a:lnTo>
                    <a:lnTo>
                      <a:pt x="1027518" y="460262"/>
                    </a:lnTo>
                    <a:lnTo>
                      <a:pt x="0" y="460262"/>
                    </a:lnTo>
                    <a:lnTo>
                      <a:pt x="0" y="65463"/>
                    </a:lnTo>
                    <a:lnTo>
                      <a:pt x="1027518" y="65463"/>
                    </a:lnTo>
                    <a:lnTo>
                      <a:pt x="1027518" y="0"/>
                    </a:lnTo>
                    <a:close/>
                  </a:path>
                </a:pathLst>
              </a:custGeom>
              <a:grpFill/>
              <a:ln w="6350" cap="flat" cmpd="sng" algn="ctr">
                <a:solidFill>
                  <a:srgbClr val="6BB76D">
                    <a:lumMod val="40000"/>
                    <a:lumOff val="60000"/>
                  </a:srgb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9" name="Rectangle 13" descr="FD1DDF730CE4456e89755B07FE1653D0# #Rectangle 13"/>
            <p:cNvSpPr>
              <a:spLocks noChangeArrowheads="1"/>
            </p:cNvSpPr>
            <p:nvPr/>
          </p:nvSpPr>
          <p:spPr bwMode="auto">
            <a:xfrm>
              <a:off x="8247676" y="5224459"/>
              <a:ext cx="413161" cy="16155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1200" b="0" i="0" u="none" strike="noStrike" kern="0" cap="none" spc="-11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247676" y="4843321"/>
              <a:ext cx="413161" cy="376971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3" name="组合 97"/>
          <p:cNvGrpSpPr/>
          <p:nvPr/>
        </p:nvGrpSpPr>
        <p:grpSpPr>
          <a:xfrm>
            <a:off x="2127134" y="3327191"/>
            <a:ext cx="1087690" cy="3437508"/>
            <a:chOff x="8790891" y="3467124"/>
            <a:chExt cx="803845" cy="2554163"/>
          </a:xfrm>
          <a:solidFill>
            <a:srgbClr val="E66C7D"/>
          </a:solidFill>
        </p:grpSpPr>
        <p:grpSp>
          <p:nvGrpSpPr>
            <p:cNvPr id="24" name="组合 98"/>
            <p:cNvGrpSpPr/>
            <p:nvPr/>
          </p:nvGrpSpPr>
          <p:grpSpPr>
            <a:xfrm>
              <a:off x="8790891" y="3467124"/>
              <a:ext cx="803845" cy="2554163"/>
              <a:chOff x="6642424" y="2924094"/>
              <a:chExt cx="698490" cy="2219405"/>
            </a:xfrm>
            <a:grpFill/>
          </p:grpSpPr>
          <p:sp>
            <p:nvSpPr>
              <p:cNvPr id="27" name="右箭头 28"/>
              <p:cNvSpPr/>
              <p:nvPr/>
            </p:nvSpPr>
            <p:spPr>
              <a:xfrm rot="16200000">
                <a:off x="5881966" y="3684552"/>
                <a:ext cx="2219405" cy="698490"/>
              </a:xfrm>
              <a:custGeom>
                <a:avLst/>
                <a:gdLst/>
                <a:ahLst/>
                <a:cxnLst/>
                <a:rect l="l" t="t" r="r" b="b"/>
                <a:pathLst>
                  <a:path w="2219405" h="698490">
                    <a:moveTo>
                      <a:pt x="2219405" y="349245"/>
                    </a:moveTo>
                    <a:lnTo>
                      <a:pt x="1870160" y="698490"/>
                    </a:lnTo>
                    <a:lnTo>
                      <a:pt x="1870160" y="584517"/>
                    </a:lnTo>
                    <a:lnTo>
                      <a:pt x="0" y="584517"/>
                    </a:lnTo>
                    <a:lnTo>
                      <a:pt x="0" y="113973"/>
                    </a:lnTo>
                    <a:lnTo>
                      <a:pt x="1870160" y="113973"/>
                    </a:lnTo>
                    <a:lnTo>
                      <a:pt x="1870160" y="0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28" name="右箭头 29"/>
              <p:cNvSpPr/>
              <p:nvPr/>
            </p:nvSpPr>
            <p:spPr>
              <a:xfrm rot="16200000">
                <a:off x="5867393" y="3756360"/>
                <a:ext cx="2162170" cy="612107"/>
              </a:xfrm>
              <a:custGeom>
                <a:avLst/>
                <a:gdLst/>
                <a:ahLst/>
                <a:cxnLst/>
                <a:rect l="l" t="t" r="r" b="b"/>
                <a:pathLst>
                  <a:path w="2162170" h="525725">
                    <a:moveTo>
                      <a:pt x="2162170" y="262863"/>
                    </a:moveTo>
                    <a:lnTo>
                      <a:pt x="1899308" y="525725"/>
                    </a:lnTo>
                    <a:lnTo>
                      <a:pt x="1899308" y="460262"/>
                    </a:lnTo>
                    <a:lnTo>
                      <a:pt x="0" y="460262"/>
                    </a:lnTo>
                    <a:lnTo>
                      <a:pt x="0" y="65463"/>
                    </a:lnTo>
                    <a:lnTo>
                      <a:pt x="1899308" y="65463"/>
                    </a:lnTo>
                    <a:lnTo>
                      <a:pt x="1899308" y="0"/>
                    </a:lnTo>
                    <a:close/>
                  </a:path>
                </a:pathLst>
              </a:custGeom>
              <a:grpFill/>
              <a:ln w="6350" cap="flat" cmpd="sng" algn="ctr">
                <a:solidFill>
                  <a:srgbClr val="6BB76D">
                    <a:lumMod val="40000"/>
                    <a:lumOff val="60000"/>
                  </a:srgb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8980245" y="3819271"/>
              <a:ext cx="362355" cy="320161"/>
            </a:xfrm>
            <a:prstGeom prst="rect">
              <a:avLst/>
            </a:prstGeom>
            <a:grpFill/>
            <a:ln w="28575">
              <a:solidFill>
                <a:srgbClr val="FFFF00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kern="0" dirty="0">
                  <a:solidFill>
                    <a:prstClr val="black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2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5" name="组合 109"/>
          <p:cNvGrpSpPr/>
          <p:nvPr/>
        </p:nvGrpSpPr>
        <p:grpSpPr>
          <a:xfrm>
            <a:off x="185351" y="1224367"/>
            <a:ext cx="1242357" cy="5540332"/>
            <a:chOff x="10284746" y="1460556"/>
            <a:chExt cx="803845" cy="4560731"/>
          </a:xfrm>
          <a:solidFill>
            <a:srgbClr val="6BB76D"/>
          </a:solidFill>
        </p:grpSpPr>
        <p:grpSp>
          <p:nvGrpSpPr>
            <p:cNvPr id="36" name="组合 110"/>
            <p:cNvGrpSpPr/>
            <p:nvPr/>
          </p:nvGrpSpPr>
          <p:grpSpPr>
            <a:xfrm>
              <a:off x="10284746" y="1460556"/>
              <a:ext cx="803845" cy="4560731"/>
              <a:chOff x="7940489" y="1180514"/>
              <a:chExt cx="698490" cy="3962985"/>
            </a:xfrm>
            <a:grpFill/>
          </p:grpSpPr>
          <p:sp>
            <p:nvSpPr>
              <p:cNvPr id="39" name="右箭头 34"/>
              <p:cNvSpPr/>
              <p:nvPr/>
            </p:nvSpPr>
            <p:spPr>
              <a:xfrm rot="16200000">
                <a:off x="6308241" y="2812762"/>
                <a:ext cx="3962985" cy="698490"/>
              </a:xfrm>
              <a:custGeom>
                <a:avLst/>
                <a:gdLst/>
                <a:ahLst/>
                <a:cxnLst/>
                <a:rect l="l" t="t" r="r" b="b"/>
                <a:pathLst>
                  <a:path w="3962985" h="698490">
                    <a:moveTo>
                      <a:pt x="3962985" y="349245"/>
                    </a:moveTo>
                    <a:lnTo>
                      <a:pt x="3613740" y="698490"/>
                    </a:lnTo>
                    <a:lnTo>
                      <a:pt x="3613740" y="584517"/>
                    </a:lnTo>
                    <a:lnTo>
                      <a:pt x="0" y="584517"/>
                    </a:lnTo>
                    <a:lnTo>
                      <a:pt x="0" y="113973"/>
                    </a:lnTo>
                    <a:lnTo>
                      <a:pt x="3613740" y="113973"/>
                    </a:lnTo>
                    <a:lnTo>
                      <a:pt x="3613740" y="0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40" name="右箭头 35"/>
              <p:cNvSpPr/>
              <p:nvPr/>
            </p:nvSpPr>
            <p:spPr>
              <a:xfrm rot="16200000">
                <a:off x="6336859" y="2927761"/>
                <a:ext cx="3905751" cy="525725"/>
              </a:xfrm>
              <a:custGeom>
                <a:avLst/>
                <a:gdLst/>
                <a:ahLst/>
                <a:cxnLst/>
                <a:rect l="l" t="t" r="r" b="b"/>
                <a:pathLst>
                  <a:path w="3905751" h="525725">
                    <a:moveTo>
                      <a:pt x="3905751" y="262863"/>
                    </a:moveTo>
                    <a:lnTo>
                      <a:pt x="3642889" y="525725"/>
                    </a:lnTo>
                    <a:lnTo>
                      <a:pt x="3642889" y="460263"/>
                    </a:lnTo>
                    <a:lnTo>
                      <a:pt x="0" y="460263"/>
                    </a:lnTo>
                    <a:lnTo>
                      <a:pt x="0" y="65463"/>
                    </a:lnTo>
                    <a:lnTo>
                      <a:pt x="3642889" y="65463"/>
                    </a:lnTo>
                    <a:lnTo>
                      <a:pt x="3642889" y="0"/>
                    </a:lnTo>
                    <a:close/>
                  </a:path>
                </a:pathLst>
              </a:custGeom>
              <a:grpFill/>
              <a:ln w="6350" cap="flat" cmpd="sng" algn="ctr">
                <a:solidFill>
                  <a:srgbClr val="6BB76D">
                    <a:lumMod val="40000"/>
                    <a:lumOff val="60000"/>
                  </a:srgb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37" name="Rectangle 13" descr="FD1DDF730CE4456e89755B07FE1653D0# #Rectangle 13"/>
            <p:cNvSpPr>
              <a:spLocks noChangeArrowheads="1"/>
            </p:cNvSpPr>
            <p:nvPr/>
          </p:nvSpPr>
          <p:spPr bwMode="auto">
            <a:xfrm>
              <a:off x="10472408" y="2242162"/>
              <a:ext cx="413161" cy="16155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1200" b="0" i="0" u="none" strike="noStrike" kern="0" cap="none" spc="-11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549587" y="1726955"/>
              <a:ext cx="335981" cy="376971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1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1" name="组合 116"/>
          <p:cNvGrpSpPr/>
          <p:nvPr/>
        </p:nvGrpSpPr>
        <p:grpSpPr>
          <a:xfrm>
            <a:off x="0" y="5648186"/>
            <a:ext cx="794065" cy="1209814"/>
            <a:chOff x="2626891" y="1310398"/>
            <a:chExt cx="1058431" cy="1058431"/>
          </a:xfrm>
        </p:grpSpPr>
        <p:sp>
          <p:nvSpPr>
            <p:cNvPr id="42" name="椭圆 117"/>
            <p:cNvSpPr/>
            <p:nvPr/>
          </p:nvSpPr>
          <p:spPr>
            <a:xfrm>
              <a:off x="2626891" y="1310398"/>
              <a:ext cx="1058431" cy="1058431"/>
            </a:xfrm>
            <a:prstGeom prst="ellipse">
              <a:avLst/>
            </a:prstGeom>
            <a:solidFill>
              <a:srgbClr val="60B5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43" name="Freeform 14"/>
            <p:cNvSpPr>
              <a:spLocks noEditPoints="1"/>
            </p:cNvSpPr>
            <p:nvPr/>
          </p:nvSpPr>
          <p:spPr bwMode="auto">
            <a:xfrm>
              <a:off x="2726007" y="1441330"/>
              <a:ext cx="860200" cy="796568"/>
            </a:xfrm>
            <a:custGeom>
              <a:avLst/>
              <a:gdLst>
                <a:gd name="T0" fmla="*/ 204 w 365"/>
                <a:gd name="T1" fmla="*/ 4 h 338"/>
                <a:gd name="T2" fmla="*/ 236 w 365"/>
                <a:gd name="T3" fmla="*/ 26 h 338"/>
                <a:gd name="T4" fmla="*/ 255 w 365"/>
                <a:gd name="T5" fmla="*/ 65 h 338"/>
                <a:gd name="T6" fmla="*/ 268 w 365"/>
                <a:gd name="T7" fmla="*/ 67 h 338"/>
                <a:gd name="T8" fmla="*/ 271 w 365"/>
                <a:gd name="T9" fmla="*/ 86 h 338"/>
                <a:gd name="T10" fmla="*/ 261 w 365"/>
                <a:gd name="T11" fmla="*/ 100 h 338"/>
                <a:gd name="T12" fmla="*/ 238 w 365"/>
                <a:gd name="T13" fmla="*/ 120 h 338"/>
                <a:gd name="T14" fmla="*/ 243 w 365"/>
                <a:gd name="T15" fmla="*/ 89 h 338"/>
                <a:gd name="T16" fmla="*/ 235 w 365"/>
                <a:gd name="T17" fmla="*/ 52 h 338"/>
                <a:gd name="T18" fmla="*/ 203 w 365"/>
                <a:gd name="T19" fmla="*/ 67 h 338"/>
                <a:gd name="T20" fmla="*/ 156 w 365"/>
                <a:gd name="T21" fmla="*/ 66 h 338"/>
                <a:gd name="T22" fmla="*/ 124 w 365"/>
                <a:gd name="T23" fmla="*/ 63 h 338"/>
                <a:gd name="T24" fmla="*/ 120 w 365"/>
                <a:gd name="T25" fmla="*/ 97 h 338"/>
                <a:gd name="T26" fmla="*/ 117 w 365"/>
                <a:gd name="T27" fmla="*/ 117 h 338"/>
                <a:gd name="T28" fmla="*/ 102 w 365"/>
                <a:gd name="T29" fmla="*/ 100 h 338"/>
                <a:gd name="T30" fmla="*/ 93 w 365"/>
                <a:gd name="T31" fmla="*/ 86 h 338"/>
                <a:gd name="T32" fmla="*/ 95 w 365"/>
                <a:gd name="T33" fmla="*/ 67 h 338"/>
                <a:gd name="T34" fmla="*/ 109 w 365"/>
                <a:gd name="T35" fmla="*/ 65 h 338"/>
                <a:gd name="T36" fmla="*/ 128 w 365"/>
                <a:gd name="T37" fmla="*/ 26 h 338"/>
                <a:gd name="T38" fmla="*/ 159 w 365"/>
                <a:gd name="T39" fmla="*/ 4 h 338"/>
                <a:gd name="T40" fmla="*/ 348 w 365"/>
                <a:gd name="T41" fmla="*/ 194 h 338"/>
                <a:gd name="T42" fmla="*/ 334 w 365"/>
                <a:gd name="T43" fmla="*/ 167 h 338"/>
                <a:gd name="T44" fmla="*/ 348 w 365"/>
                <a:gd name="T45" fmla="*/ 194 h 338"/>
                <a:gd name="T46" fmla="*/ 326 w 365"/>
                <a:gd name="T47" fmla="*/ 209 h 338"/>
                <a:gd name="T48" fmla="*/ 297 w 365"/>
                <a:gd name="T49" fmla="*/ 216 h 338"/>
                <a:gd name="T50" fmla="*/ 293 w 365"/>
                <a:gd name="T51" fmla="*/ 231 h 338"/>
                <a:gd name="T52" fmla="*/ 317 w 365"/>
                <a:gd name="T53" fmla="*/ 255 h 338"/>
                <a:gd name="T54" fmla="*/ 342 w 365"/>
                <a:gd name="T55" fmla="*/ 254 h 338"/>
                <a:gd name="T56" fmla="*/ 362 w 365"/>
                <a:gd name="T57" fmla="*/ 228 h 338"/>
                <a:gd name="T58" fmla="*/ 363 w 365"/>
                <a:gd name="T59" fmla="*/ 209 h 338"/>
                <a:gd name="T60" fmla="*/ 332 w 365"/>
                <a:gd name="T61" fmla="*/ 191 h 338"/>
                <a:gd name="T62" fmla="*/ 29 w 365"/>
                <a:gd name="T63" fmla="*/ 188 h 338"/>
                <a:gd name="T64" fmla="*/ 28 w 365"/>
                <a:gd name="T65" fmla="*/ 170 h 338"/>
                <a:gd name="T66" fmla="*/ 18 w 365"/>
                <a:gd name="T67" fmla="*/ 194 h 338"/>
                <a:gd name="T68" fmla="*/ 62 w 365"/>
                <a:gd name="T69" fmla="*/ 200 h 338"/>
                <a:gd name="T70" fmla="*/ 68 w 365"/>
                <a:gd name="T71" fmla="*/ 216 h 338"/>
                <a:gd name="T72" fmla="*/ 75 w 365"/>
                <a:gd name="T73" fmla="*/ 241 h 338"/>
                <a:gd name="T74" fmla="*/ 41 w 365"/>
                <a:gd name="T75" fmla="*/ 257 h 338"/>
                <a:gd name="T76" fmla="*/ 19 w 365"/>
                <a:gd name="T77" fmla="*/ 251 h 338"/>
                <a:gd name="T78" fmla="*/ 1 w 365"/>
                <a:gd name="T79" fmla="*/ 221 h 338"/>
                <a:gd name="T80" fmla="*/ 4 w 365"/>
                <a:gd name="T81" fmla="*/ 206 h 338"/>
                <a:gd name="T82" fmla="*/ 42 w 365"/>
                <a:gd name="T83" fmla="*/ 188 h 338"/>
                <a:gd name="T84" fmla="*/ 179 w 365"/>
                <a:gd name="T85" fmla="*/ 149 h 338"/>
                <a:gd name="T86" fmla="*/ 265 w 365"/>
                <a:gd name="T87" fmla="*/ 117 h 338"/>
                <a:gd name="T88" fmla="*/ 305 w 365"/>
                <a:gd name="T89" fmla="*/ 169 h 338"/>
                <a:gd name="T90" fmla="*/ 301 w 365"/>
                <a:gd name="T91" fmla="*/ 273 h 338"/>
                <a:gd name="T92" fmla="*/ 318 w 365"/>
                <a:gd name="T93" fmla="*/ 270 h 338"/>
                <a:gd name="T94" fmla="*/ 195 w 365"/>
                <a:gd name="T95" fmla="*/ 337 h 338"/>
                <a:gd name="T96" fmla="*/ 183 w 365"/>
                <a:gd name="T97" fmla="*/ 338 h 338"/>
                <a:gd name="T98" fmla="*/ 48 w 365"/>
                <a:gd name="T99" fmla="*/ 285 h 338"/>
                <a:gd name="T100" fmla="*/ 65 w 365"/>
                <a:gd name="T101" fmla="*/ 262 h 338"/>
                <a:gd name="T102" fmla="*/ 65 w 365"/>
                <a:gd name="T103" fmla="*/ 177 h 338"/>
                <a:gd name="T104" fmla="*/ 48 w 365"/>
                <a:gd name="T105" fmla="*/ 95 h 338"/>
                <a:gd name="T106" fmla="*/ 224 w 365"/>
                <a:gd name="T107" fmla="*/ 172 h 338"/>
                <a:gd name="T108" fmla="*/ 224 w 365"/>
                <a:gd name="T109" fmla="*/ 172 h 338"/>
                <a:gd name="T110" fmla="*/ 183 w 365"/>
                <a:gd name="T111" fmla="*/ 321 h 338"/>
                <a:gd name="T112" fmla="*/ 195 w 365"/>
                <a:gd name="T113" fmla="*/ 164 h 338"/>
                <a:gd name="T114" fmla="*/ 171 w 365"/>
                <a:gd name="T115" fmla="*/ 164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65" h="338">
                  <a:moveTo>
                    <a:pt x="182" y="0"/>
                  </a:moveTo>
                  <a:lnTo>
                    <a:pt x="182" y="0"/>
                  </a:lnTo>
                  <a:lnTo>
                    <a:pt x="189" y="1"/>
                  </a:lnTo>
                  <a:lnTo>
                    <a:pt x="197" y="2"/>
                  </a:lnTo>
                  <a:lnTo>
                    <a:pt x="204" y="4"/>
                  </a:lnTo>
                  <a:lnTo>
                    <a:pt x="211" y="7"/>
                  </a:lnTo>
                  <a:lnTo>
                    <a:pt x="218" y="11"/>
                  </a:lnTo>
                  <a:lnTo>
                    <a:pt x="224" y="15"/>
                  </a:lnTo>
                  <a:lnTo>
                    <a:pt x="230" y="21"/>
                  </a:lnTo>
                  <a:lnTo>
                    <a:pt x="236" y="26"/>
                  </a:lnTo>
                  <a:lnTo>
                    <a:pt x="236" y="26"/>
                  </a:lnTo>
                  <a:lnTo>
                    <a:pt x="242" y="35"/>
                  </a:lnTo>
                  <a:lnTo>
                    <a:pt x="247" y="44"/>
                  </a:lnTo>
                  <a:lnTo>
                    <a:pt x="251" y="54"/>
                  </a:lnTo>
                  <a:lnTo>
                    <a:pt x="255" y="65"/>
                  </a:lnTo>
                  <a:lnTo>
                    <a:pt x="255" y="65"/>
                  </a:lnTo>
                  <a:lnTo>
                    <a:pt x="259" y="64"/>
                  </a:lnTo>
                  <a:lnTo>
                    <a:pt x="263" y="64"/>
                  </a:lnTo>
                  <a:lnTo>
                    <a:pt x="267" y="66"/>
                  </a:lnTo>
                  <a:lnTo>
                    <a:pt x="268" y="67"/>
                  </a:lnTo>
                  <a:lnTo>
                    <a:pt x="269" y="69"/>
                  </a:lnTo>
                  <a:lnTo>
                    <a:pt x="269" y="69"/>
                  </a:lnTo>
                  <a:lnTo>
                    <a:pt x="270" y="72"/>
                  </a:lnTo>
                  <a:lnTo>
                    <a:pt x="271" y="77"/>
                  </a:lnTo>
                  <a:lnTo>
                    <a:pt x="271" y="86"/>
                  </a:lnTo>
                  <a:lnTo>
                    <a:pt x="269" y="95"/>
                  </a:lnTo>
                  <a:lnTo>
                    <a:pt x="267" y="98"/>
                  </a:lnTo>
                  <a:lnTo>
                    <a:pt x="265" y="99"/>
                  </a:lnTo>
                  <a:lnTo>
                    <a:pt x="265" y="99"/>
                  </a:lnTo>
                  <a:lnTo>
                    <a:pt x="261" y="100"/>
                  </a:lnTo>
                  <a:lnTo>
                    <a:pt x="257" y="100"/>
                  </a:lnTo>
                  <a:lnTo>
                    <a:pt x="257" y="100"/>
                  </a:lnTo>
                  <a:lnTo>
                    <a:pt x="254" y="115"/>
                  </a:lnTo>
                  <a:lnTo>
                    <a:pt x="254" y="115"/>
                  </a:lnTo>
                  <a:lnTo>
                    <a:pt x="238" y="120"/>
                  </a:lnTo>
                  <a:lnTo>
                    <a:pt x="238" y="120"/>
                  </a:lnTo>
                  <a:lnTo>
                    <a:pt x="240" y="113"/>
                  </a:lnTo>
                  <a:lnTo>
                    <a:pt x="242" y="105"/>
                  </a:lnTo>
                  <a:lnTo>
                    <a:pt x="243" y="97"/>
                  </a:lnTo>
                  <a:lnTo>
                    <a:pt x="243" y="89"/>
                  </a:lnTo>
                  <a:lnTo>
                    <a:pt x="243" y="89"/>
                  </a:lnTo>
                  <a:lnTo>
                    <a:pt x="243" y="79"/>
                  </a:lnTo>
                  <a:lnTo>
                    <a:pt x="241" y="70"/>
                  </a:lnTo>
                  <a:lnTo>
                    <a:pt x="239" y="61"/>
                  </a:lnTo>
                  <a:lnTo>
                    <a:pt x="235" y="52"/>
                  </a:lnTo>
                  <a:lnTo>
                    <a:pt x="235" y="52"/>
                  </a:lnTo>
                  <a:lnTo>
                    <a:pt x="227" y="58"/>
                  </a:lnTo>
                  <a:lnTo>
                    <a:pt x="219" y="62"/>
                  </a:lnTo>
                  <a:lnTo>
                    <a:pt x="211" y="65"/>
                  </a:lnTo>
                  <a:lnTo>
                    <a:pt x="203" y="67"/>
                  </a:lnTo>
                  <a:lnTo>
                    <a:pt x="194" y="69"/>
                  </a:lnTo>
                  <a:lnTo>
                    <a:pt x="186" y="69"/>
                  </a:lnTo>
                  <a:lnTo>
                    <a:pt x="178" y="69"/>
                  </a:lnTo>
                  <a:lnTo>
                    <a:pt x="170" y="68"/>
                  </a:lnTo>
                  <a:lnTo>
                    <a:pt x="156" y="66"/>
                  </a:lnTo>
                  <a:lnTo>
                    <a:pt x="144" y="62"/>
                  </a:lnTo>
                  <a:lnTo>
                    <a:pt x="134" y="58"/>
                  </a:lnTo>
                  <a:lnTo>
                    <a:pt x="127" y="55"/>
                  </a:lnTo>
                  <a:lnTo>
                    <a:pt x="127" y="55"/>
                  </a:lnTo>
                  <a:lnTo>
                    <a:pt x="124" y="63"/>
                  </a:lnTo>
                  <a:lnTo>
                    <a:pt x="122" y="71"/>
                  </a:lnTo>
                  <a:lnTo>
                    <a:pt x="121" y="80"/>
                  </a:lnTo>
                  <a:lnTo>
                    <a:pt x="120" y="89"/>
                  </a:lnTo>
                  <a:lnTo>
                    <a:pt x="120" y="89"/>
                  </a:lnTo>
                  <a:lnTo>
                    <a:pt x="120" y="97"/>
                  </a:lnTo>
                  <a:lnTo>
                    <a:pt x="121" y="105"/>
                  </a:lnTo>
                  <a:lnTo>
                    <a:pt x="123" y="113"/>
                  </a:lnTo>
                  <a:lnTo>
                    <a:pt x="125" y="120"/>
                  </a:lnTo>
                  <a:lnTo>
                    <a:pt x="125" y="120"/>
                  </a:lnTo>
                  <a:lnTo>
                    <a:pt x="117" y="117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7" y="100"/>
                  </a:lnTo>
                  <a:lnTo>
                    <a:pt x="107" y="100"/>
                  </a:lnTo>
                  <a:lnTo>
                    <a:pt x="102" y="100"/>
                  </a:lnTo>
                  <a:lnTo>
                    <a:pt x="98" y="99"/>
                  </a:lnTo>
                  <a:lnTo>
                    <a:pt x="98" y="99"/>
                  </a:lnTo>
                  <a:lnTo>
                    <a:pt x="96" y="98"/>
                  </a:lnTo>
                  <a:lnTo>
                    <a:pt x="95" y="95"/>
                  </a:lnTo>
                  <a:lnTo>
                    <a:pt x="93" y="86"/>
                  </a:lnTo>
                  <a:lnTo>
                    <a:pt x="92" y="77"/>
                  </a:lnTo>
                  <a:lnTo>
                    <a:pt x="93" y="72"/>
                  </a:lnTo>
                  <a:lnTo>
                    <a:pt x="94" y="69"/>
                  </a:lnTo>
                  <a:lnTo>
                    <a:pt x="94" y="69"/>
                  </a:lnTo>
                  <a:lnTo>
                    <a:pt x="95" y="67"/>
                  </a:lnTo>
                  <a:lnTo>
                    <a:pt x="96" y="66"/>
                  </a:lnTo>
                  <a:lnTo>
                    <a:pt x="100" y="64"/>
                  </a:lnTo>
                  <a:lnTo>
                    <a:pt x="104" y="64"/>
                  </a:lnTo>
                  <a:lnTo>
                    <a:pt x="109" y="65"/>
                  </a:lnTo>
                  <a:lnTo>
                    <a:pt x="109" y="65"/>
                  </a:lnTo>
                  <a:lnTo>
                    <a:pt x="112" y="54"/>
                  </a:lnTo>
                  <a:lnTo>
                    <a:pt x="116" y="44"/>
                  </a:lnTo>
                  <a:lnTo>
                    <a:pt x="121" y="35"/>
                  </a:lnTo>
                  <a:lnTo>
                    <a:pt x="128" y="26"/>
                  </a:lnTo>
                  <a:lnTo>
                    <a:pt x="128" y="26"/>
                  </a:lnTo>
                  <a:lnTo>
                    <a:pt x="133" y="21"/>
                  </a:lnTo>
                  <a:lnTo>
                    <a:pt x="139" y="15"/>
                  </a:lnTo>
                  <a:lnTo>
                    <a:pt x="145" y="11"/>
                  </a:lnTo>
                  <a:lnTo>
                    <a:pt x="152" y="7"/>
                  </a:lnTo>
                  <a:lnTo>
                    <a:pt x="159" y="4"/>
                  </a:lnTo>
                  <a:lnTo>
                    <a:pt x="166" y="2"/>
                  </a:lnTo>
                  <a:lnTo>
                    <a:pt x="174" y="1"/>
                  </a:lnTo>
                  <a:lnTo>
                    <a:pt x="182" y="0"/>
                  </a:lnTo>
                  <a:lnTo>
                    <a:pt x="182" y="0"/>
                  </a:lnTo>
                  <a:close/>
                  <a:moveTo>
                    <a:pt x="348" y="194"/>
                  </a:moveTo>
                  <a:lnTo>
                    <a:pt x="336" y="188"/>
                  </a:lnTo>
                  <a:lnTo>
                    <a:pt x="331" y="183"/>
                  </a:lnTo>
                  <a:lnTo>
                    <a:pt x="331" y="166"/>
                  </a:lnTo>
                  <a:lnTo>
                    <a:pt x="331" y="166"/>
                  </a:lnTo>
                  <a:lnTo>
                    <a:pt x="334" y="167"/>
                  </a:lnTo>
                  <a:lnTo>
                    <a:pt x="337" y="170"/>
                  </a:lnTo>
                  <a:lnTo>
                    <a:pt x="340" y="173"/>
                  </a:lnTo>
                  <a:lnTo>
                    <a:pt x="342" y="176"/>
                  </a:lnTo>
                  <a:lnTo>
                    <a:pt x="345" y="184"/>
                  </a:lnTo>
                  <a:lnTo>
                    <a:pt x="348" y="194"/>
                  </a:lnTo>
                  <a:lnTo>
                    <a:pt x="348" y="194"/>
                  </a:lnTo>
                  <a:close/>
                  <a:moveTo>
                    <a:pt x="310" y="185"/>
                  </a:moveTo>
                  <a:lnTo>
                    <a:pt x="310" y="185"/>
                  </a:lnTo>
                  <a:lnTo>
                    <a:pt x="305" y="196"/>
                  </a:lnTo>
                  <a:lnTo>
                    <a:pt x="326" y="209"/>
                  </a:lnTo>
                  <a:lnTo>
                    <a:pt x="303" y="200"/>
                  </a:lnTo>
                  <a:lnTo>
                    <a:pt x="303" y="200"/>
                  </a:lnTo>
                  <a:lnTo>
                    <a:pt x="298" y="212"/>
                  </a:lnTo>
                  <a:lnTo>
                    <a:pt x="318" y="224"/>
                  </a:lnTo>
                  <a:lnTo>
                    <a:pt x="297" y="216"/>
                  </a:lnTo>
                  <a:lnTo>
                    <a:pt x="297" y="216"/>
                  </a:lnTo>
                  <a:lnTo>
                    <a:pt x="293" y="229"/>
                  </a:lnTo>
                  <a:lnTo>
                    <a:pt x="311" y="238"/>
                  </a:lnTo>
                  <a:lnTo>
                    <a:pt x="293" y="231"/>
                  </a:lnTo>
                  <a:lnTo>
                    <a:pt x="293" y="231"/>
                  </a:lnTo>
                  <a:lnTo>
                    <a:pt x="290" y="241"/>
                  </a:lnTo>
                  <a:lnTo>
                    <a:pt x="290" y="241"/>
                  </a:lnTo>
                  <a:lnTo>
                    <a:pt x="297" y="245"/>
                  </a:lnTo>
                  <a:lnTo>
                    <a:pt x="310" y="252"/>
                  </a:lnTo>
                  <a:lnTo>
                    <a:pt x="317" y="255"/>
                  </a:lnTo>
                  <a:lnTo>
                    <a:pt x="324" y="257"/>
                  </a:lnTo>
                  <a:lnTo>
                    <a:pt x="331" y="258"/>
                  </a:lnTo>
                  <a:lnTo>
                    <a:pt x="337" y="257"/>
                  </a:lnTo>
                  <a:lnTo>
                    <a:pt x="337" y="257"/>
                  </a:lnTo>
                  <a:lnTo>
                    <a:pt x="342" y="254"/>
                  </a:lnTo>
                  <a:lnTo>
                    <a:pt x="347" y="251"/>
                  </a:lnTo>
                  <a:lnTo>
                    <a:pt x="352" y="246"/>
                  </a:lnTo>
                  <a:lnTo>
                    <a:pt x="356" y="241"/>
                  </a:lnTo>
                  <a:lnTo>
                    <a:pt x="359" y="234"/>
                  </a:lnTo>
                  <a:lnTo>
                    <a:pt x="362" y="228"/>
                  </a:lnTo>
                  <a:lnTo>
                    <a:pt x="364" y="221"/>
                  </a:lnTo>
                  <a:lnTo>
                    <a:pt x="365" y="215"/>
                  </a:lnTo>
                  <a:lnTo>
                    <a:pt x="365" y="215"/>
                  </a:lnTo>
                  <a:lnTo>
                    <a:pt x="365" y="212"/>
                  </a:lnTo>
                  <a:lnTo>
                    <a:pt x="363" y="209"/>
                  </a:lnTo>
                  <a:lnTo>
                    <a:pt x="361" y="206"/>
                  </a:lnTo>
                  <a:lnTo>
                    <a:pt x="358" y="203"/>
                  </a:lnTo>
                  <a:lnTo>
                    <a:pt x="351" y="198"/>
                  </a:lnTo>
                  <a:lnTo>
                    <a:pt x="342" y="194"/>
                  </a:lnTo>
                  <a:lnTo>
                    <a:pt x="332" y="191"/>
                  </a:lnTo>
                  <a:lnTo>
                    <a:pt x="323" y="188"/>
                  </a:lnTo>
                  <a:lnTo>
                    <a:pt x="310" y="185"/>
                  </a:lnTo>
                  <a:lnTo>
                    <a:pt x="310" y="185"/>
                  </a:lnTo>
                  <a:close/>
                  <a:moveTo>
                    <a:pt x="18" y="194"/>
                  </a:moveTo>
                  <a:lnTo>
                    <a:pt x="29" y="188"/>
                  </a:lnTo>
                  <a:lnTo>
                    <a:pt x="35" y="183"/>
                  </a:lnTo>
                  <a:lnTo>
                    <a:pt x="35" y="166"/>
                  </a:lnTo>
                  <a:lnTo>
                    <a:pt x="35" y="166"/>
                  </a:lnTo>
                  <a:lnTo>
                    <a:pt x="31" y="167"/>
                  </a:lnTo>
                  <a:lnTo>
                    <a:pt x="28" y="170"/>
                  </a:lnTo>
                  <a:lnTo>
                    <a:pt x="25" y="173"/>
                  </a:lnTo>
                  <a:lnTo>
                    <a:pt x="23" y="176"/>
                  </a:lnTo>
                  <a:lnTo>
                    <a:pt x="20" y="184"/>
                  </a:lnTo>
                  <a:lnTo>
                    <a:pt x="18" y="194"/>
                  </a:lnTo>
                  <a:lnTo>
                    <a:pt x="18" y="194"/>
                  </a:lnTo>
                  <a:close/>
                  <a:moveTo>
                    <a:pt x="55" y="185"/>
                  </a:moveTo>
                  <a:lnTo>
                    <a:pt x="55" y="185"/>
                  </a:lnTo>
                  <a:lnTo>
                    <a:pt x="60" y="196"/>
                  </a:lnTo>
                  <a:lnTo>
                    <a:pt x="40" y="209"/>
                  </a:lnTo>
                  <a:lnTo>
                    <a:pt x="62" y="200"/>
                  </a:lnTo>
                  <a:lnTo>
                    <a:pt x="62" y="200"/>
                  </a:lnTo>
                  <a:lnTo>
                    <a:pt x="67" y="212"/>
                  </a:lnTo>
                  <a:lnTo>
                    <a:pt x="48" y="224"/>
                  </a:lnTo>
                  <a:lnTo>
                    <a:pt x="68" y="216"/>
                  </a:lnTo>
                  <a:lnTo>
                    <a:pt x="68" y="216"/>
                  </a:lnTo>
                  <a:lnTo>
                    <a:pt x="72" y="229"/>
                  </a:lnTo>
                  <a:lnTo>
                    <a:pt x="55" y="238"/>
                  </a:lnTo>
                  <a:lnTo>
                    <a:pt x="73" y="231"/>
                  </a:lnTo>
                  <a:lnTo>
                    <a:pt x="73" y="231"/>
                  </a:lnTo>
                  <a:lnTo>
                    <a:pt x="75" y="241"/>
                  </a:lnTo>
                  <a:lnTo>
                    <a:pt x="75" y="241"/>
                  </a:lnTo>
                  <a:lnTo>
                    <a:pt x="68" y="245"/>
                  </a:lnTo>
                  <a:lnTo>
                    <a:pt x="56" y="252"/>
                  </a:lnTo>
                  <a:lnTo>
                    <a:pt x="48" y="255"/>
                  </a:lnTo>
                  <a:lnTo>
                    <a:pt x="41" y="257"/>
                  </a:lnTo>
                  <a:lnTo>
                    <a:pt x="34" y="258"/>
                  </a:lnTo>
                  <a:lnTo>
                    <a:pt x="29" y="257"/>
                  </a:lnTo>
                  <a:lnTo>
                    <a:pt x="29" y="257"/>
                  </a:lnTo>
                  <a:lnTo>
                    <a:pt x="24" y="254"/>
                  </a:lnTo>
                  <a:lnTo>
                    <a:pt x="19" y="251"/>
                  </a:lnTo>
                  <a:lnTo>
                    <a:pt x="14" y="246"/>
                  </a:lnTo>
                  <a:lnTo>
                    <a:pt x="10" y="241"/>
                  </a:lnTo>
                  <a:lnTo>
                    <a:pt x="6" y="234"/>
                  </a:lnTo>
                  <a:lnTo>
                    <a:pt x="3" y="228"/>
                  </a:lnTo>
                  <a:lnTo>
                    <a:pt x="1" y="221"/>
                  </a:lnTo>
                  <a:lnTo>
                    <a:pt x="0" y="215"/>
                  </a:lnTo>
                  <a:lnTo>
                    <a:pt x="0" y="215"/>
                  </a:lnTo>
                  <a:lnTo>
                    <a:pt x="1" y="212"/>
                  </a:lnTo>
                  <a:lnTo>
                    <a:pt x="2" y="209"/>
                  </a:lnTo>
                  <a:lnTo>
                    <a:pt x="4" y="206"/>
                  </a:lnTo>
                  <a:lnTo>
                    <a:pt x="7" y="203"/>
                  </a:lnTo>
                  <a:lnTo>
                    <a:pt x="15" y="198"/>
                  </a:lnTo>
                  <a:lnTo>
                    <a:pt x="24" y="194"/>
                  </a:lnTo>
                  <a:lnTo>
                    <a:pt x="33" y="191"/>
                  </a:lnTo>
                  <a:lnTo>
                    <a:pt x="42" y="188"/>
                  </a:lnTo>
                  <a:lnTo>
                    <a:pt x="55" y="185"/>
                  </a:lnTo>
                  <a:lnTo>
                    <a:pt x="55" y="185"/>
                  </a:lnTo>
                  <a:close/>
                  <a:moveTo>
                    <a:pt x="172" y="147"/>
                  </a:moveTo>
                  <a:lnTo>
                    <a:pt x="172" y="147"/>
                  </a:lnTo>
                  <a:lnTo>
                    <a:pt x="179" y="149"/>
                  </a:lnTo>
                  <a:lnTo>
                    <a:pt x="185" y="149"/>
                  </a:lnTo>
                  <a:lnTo>
                    <a:pt x="188" y="149"/>
                  </a:lnTo>
                  <a:lnTo>
                    <a:pt x="191" y="149"/>
                  </a:lnTo>
                  <a:lnTo>
                    <a:pt x="191" y="149"/>
                  </a:lnTo>
                  <a:lnTo>
                    <a:pt x="265" y="117"/>
                  </a:lnTo>
                  <a:lnTo>
                    <a:pt x="318" y="95"/>
                  </a:lnTo>
                  <a:lnTo>
                    <a:pt x="318" y="171"/>
                  </a:lnTo>
                  <a:lnTo>
                    <a:pt x="318" y="171"/>
                  </a:lnTo>
                  <a:lnTo>
                    <a:pt x="315" y="171"/>
                  </a:lnTo>
                  <a:lnTo>
                    <a:pt x="305" y="169"/>
                  </a:lnTo>
                  <a:lnTo>
                    <a:pt x="301" y="177"/>
                  </a:lnTo>
                  <a:lnTo>
                    <a:pt x="301" y="121"/>
                  </a:lnTo>
                  <a:lnTo>
                    <a:pt x="212" y="158"/>
                  </a:lnTo>
                  <a:lnTo>
                    <a:pt x="212" y="311"/>
                  </a:lnTo>
                  <a:lnTo>
                    <a:pt x="301" y="273"/>
                  </a:lnTo>
                  <a:lnTo>
                    <a:pt x="301" y="262"/>
                  </a:lnTo>
                  <a:lnTo>
                    <a:pt x="301" y="262"/>
                  </a:lnTo>
                  <a:lnTo>
                    <a:pt x="310" y="267"/>
                  </a:lnTo>
                  <a:lnTo>
                    <a:pt x="310" y="267"/>
                  </a:lnTo>
                  <a:lnTo>
                    <a:pt x="318" y="270"/>
                  </a:lnTo>
                  <a:lnTo>
                    <a:pt x="318" y="285"/>
                  </a:lnTo>
                  <a:lnTo>
                    <a:pt x="207" y="332"/>
                  </a:lnTo>
                  <a:lnTo>
                    <a:pt x="207" y="332"/>
                  </a:lnTo>
                  <a:lnTo>
                    <a:pt x="200" y="335"/>
                  </a:lnTo>
                  <a:lnTo>
                    <a:pt x="195" y="337"/>
                  </a:lnTo>
                  <a:lnTo>
                    <a:pt x="195" y="336"/>
                  </a:lnTo>
                  <a:lnTo>
                    <a:pt x="195" y="336"/>
                  </a:lnTo>
                  <a:lnTo>
                    <a:pt x="189" y="337"/>
                  </a:lnTo>
                  <a:lnTo>
                    <a:pt x="183" y="338"/>
                  </a:lnTo>
                  <a:lnTo>
                    <a:pt x="183" y="338"/>
                  </a:lnTo>
                  <a:lnTo>
                    <a:pt x="177" y="338"/>
                  </a:lnTo>
                  <a:lnTo>
                    <a:pt x="171" y="337"/>
                  </a:lnTo>
                  <a:lnTo>
                    <a:pt x="165" y="334"/>
                  </a:lnTo>
                  <a:lnTo>
                    <a:pt x="159" y="331"/>
                  </a:lnTo>
                  <a:lnTo>
                    <a:pt x="48" y="285"/>
                  </a:lnTo>
                  <a:lnTo>
                    <a:pt x="48" y="270"/>
                  </a:lnTo>
                  <a:lnTo>
                    <a:pt x="48" y="270"/>
                  </a:lnTo>
                  <a:lnTo>
                    <a:pt x="56" y="267"/>
                  </a:lnTo>
                  <a:lnTo>
                    <a:pt x="56" y="267"/>
                  </a:lnTo>
                  <a:lnTo>
                    <a:pt x="65" y="262"/>
                  </a:lnTo>
                  <a:lnTo>
                    <a:pt x="65" y="273"/>
                  </a:lnTo>
                  <a:lnTo>
                    <a:pt x="154" y="311"/>
                  </a:lnTo>
                  <a:lnTo>
                    <a:pt x="154" y="158"/>
                  </a:lnTo>
                  <a:lnTo>
                    <a:pt x="65" y="121"/>
                  </a:lnTo>
                  <a:lnTo>
                    <a:pt x="65" y="177"/>
                  </a:lnTo>
                  <a:lnTo>
                    <a:pt x="61" y="169"/>
                  </a:lnTo>
                  <a:lnTo>
                    <a:pt x="51" y="171"/>
                  </a:lnTo>
                  <a:lnTo>
                    <a:pt x="51" y="171"/>
                  </a:lnTo>
                  <a:lnTo>
                    <a:pt x="48" y="171"/>
                  </a:lnTo>
                  <a:lnTo>
                    <a:pt x="48" y="95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172" y="147"/>
                  </a:lnTo>
                  <a:lnTo>
                    <a:pt x="172" y="147"/>
                  </a:lnTo>
                  <a:close/>
                  <a:moveTo>
                    <a:pt x="224" y="172"/>
                  </a:moveTo>
                  <a:lnTo>
                    <a:pt x="292" y="145"/>
                  </a:lnTo>
                  <a:lnTo>
                    <a:pt x="292" y="173"/>
                  </a:lnTo>
                  <a:lnTo>
                    <a:pt x="224" y="200"/>
                  </a:lnTo>
                  <a:lnTo>
                    <a:pt x="224" y="172"/>
                  </a:lnTo>
                  <a:lnTo>
                    <a:pt x="224" y="172"/>
                  </a:lnTo>
                  <a:close/>
                  <a:moveTo>
                    <a:pt x="171" y="164"/>
                  </a:moveTo>
                  <a:lnTo>
                    <a:pt x="171" y="319"/>
                  </a:lnTo>
                  <a:lnTo>
                    <a:pt x="171" y="319"/>
                  </a:lnTo>
                  <a:lnTo>
                    <a:pt x="177" y="321"/>
                  </a:lnTo>
                  <a:lnTo>
                    <a:pt x="183" y="321"/>
                  </a:lnTo>
                  <a:lnTo>
                    <a:pt x="183" y="321"/>
                  </a:lnTo>
                  <a:lnTo>
                    <a:pt x="189" y="320"/>
                  </a:lnTo>
                  <a:lnTo>
                    <a:pt x="195" y="318"/>
                  </a:lnTo>
                  <a:lnTo>
                    <a:pt x="195" y="164"/>
                  </a:lnTo>
                  <a:lnTo>
                    <a:pt x="195" y="164"/>
                  </a:lnTo>
                  <a:lnTo>
                    <a:pt x="189" y="165"/>
                  </a:lnTo>
                  <a:lnTo>
                    <a:pt x="183" y="165"/>
                  </a:lnTo>
                  <a:lnTo>
                    <a:pt x="183" y="165"/>
                  </a:lnTo>
                  <a:lnTo>
                    <a:pt x="171" y="164"/>
                  </a:lnTo>
                  <a:lnTo>
                    <a:pt x="171" y="164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endParaRPr>
            </a:p>
          </p:txBody>
        </p:sp>
      </p:grpSp>
      <p:graphicFrame>
        <p:nvGraphicFramePr>
          <p:cNvPr id="25" name="Biểu đồ 24">
            <a:extLst>
              <a:ext uri="{FF2B5EF4-FFF2-40B4-BE49-F238E27FC236}">
                <a16:creationId xmlns:a16="http://schemas.microsoft.com/office/drawing/2014/main" id="{E36417AF-57C7-FB1F-782B-1C819940E3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256411"/>
              </p:ext>
            </p:extLst>
          </p:nvPr>
        </p:nvGraphicFramePr>
        <p:xfrm>
          <a:off x="7633981" y="1048212"/>
          <a:ext cx="4099803" cy="2482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5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7222F29-7869-1661-C218-C5C4D2704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47" y="365125"/>
            <a:ext cx="11711553" cy="1325563"/>
          </a:xfrm>
        </p:spPr>
        <p:txBody>
          <a:bodyPr>
            <a:normAutofit/>
          </a:bodyPr>
          <a:lstStyle/>
          <a:p>
            <a:pPr algn="ctr"/>
            <a:r>
              <a:rPr lang="vi-VN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TỪ KHÓA DẠNG </a:t>
            </a:r>
            <a:br>
              <a:rPr lang="vi-VN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vi-VN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CÂU NHẬN BIẾT- THÔNG HIỂU </a:t>
            </a:r>
            <a:endParaRPr lang="vi-VN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hỗ dành sẵn cho Nội dung 3">
            <a:extLst>
              <a:ext uri="{FF2B5EF4-FFF2-40B4-BE49-F238E27FC236}">
                <a16:creationId xmlns:a16="http://schemas.microsoft.com/office/drawing/2014/main" id="{50721988-EFEE-D3B8-CDC0-07A5BE965B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7009453"/>
              </p:ext>
            </p:extLst>
          </p:nvPr>
        </p:nvGraphicFramePr>
        <p:xfrm>
          <a:off x="838199" y="1825625"/>
          <a:ext cx="1107999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363F011-E820-E771-99E9-B217C1FD331F}"/>
              </a:ext>
            </a:extLst>
          </p:cNvPr>
          <p:cNvSpPr txBox="1"/>
          <p:nvPr/>
        </p:nvSpPr>
        <p:spPr>
          <a:xfrm>
            <a:off x="1275126" y="2438123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FC136A1-D34A-B614-9F0B-1305CEAB31BE}"/>
              </a:ext>
            </a:extLst>
          </p:cNvPr>
          <p:cNvSpPr txBox="1"/>
          <p:nvPr/>
        </p:nvSpPr>
        <p:spPr>
          <a:xfrm>
            <a:off x="1217417" y="4184432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8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34443900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/>
          <a:srcRect l="55555" t="27613" r="36774" b="25299"/>
          <a:stretch>
            <a:fillRect/>
          </a:stretch>
        </p:blipFill>
        <p:spPr>
          <a:xfrm rot="18808215" flipV="1">
            <a:off x="6574986" y="44202"/>
            <a:ext cx="188363" cy="4285215"/>
          </a:xfrm>
          <a:prstGeom prst="rect">
            <a:avLst/>
          </a:prstGeom>
        </p:spPr>
      </p:pic>
      <p:pic>
        <p:nvPicPr>
          <p:cNvPr id="5" name="图片 6"/>
          <p:cNvPicPr>
            <a:picLocks noChangeAspect="1"/>
          </p:cNvPicPr>
          <p:nvPr/>
        </p:nvPicPr>
        <p:blipFill rotWithShape="1">
          <a:blip r:embed="rId2" cstate="print"/>
          <a:srcRect l="55555" t="27613" r="36774" b="25299"/>
          <a:stretch>
            <a:fillRect/>
          </a:stretch>
        </p:blipFill>
        <p:spPr>
          <a:xfrm rot="18808215" flipV="1">
            <a:off x="10545749" y="272844"/>
            <a:ext cx="188363" cy="4285215"/>
          </a:xfrm>
          <a:prstGeom prst="rect">
            <a:avLst/>
          </a:prstGeom>
        </p:spPr>
      </p:pic>
      <p:pic>
        <p:nvPicPr>
          <p:cNvPr id="6" name="图片 15"/>
          <p:cNvPicPr>
            <a:picLocks noChangeAspect="1"/>
          </p:cNvPicPr>
          <p:nvPr/>
        </p:nvPicPr>
        <p:blipFill rotWithShape="1">
          <a:blip r:embed="rId2" cstate="print"/>
          <a:srcRect l="55555" t="27613" r="36774" b="25299"/>
          <a:stretch>
            <a:fillRect/>
          </a:stretch>
        </p:blipFill>
        <p:spPr>
          <a:xfrm rot="18808215" flipV="1">
            <a:off x="3113071" y="-177748"/>
            <a:ext cx="212806" cy="4841288"/>
          </a:xfrm>
          <a:prstGeom prst="rect">
            <a:avLst/>
          </a:prstGeom>
        </p:spPr>
      </p:pic>
      <p:grpSp>
        <p:nvGrpSpPr>
          <p:cNvPr id="7" name="组合 25"/>
          <p:cNvGrpSpPr/>
          <p:nvPr/>
        </p:nvGrpSpPr>
        <p:grpSpPr>
          <a:xfrm>
            <a:off x="556998" y="1790529"/>
            <a:ext cx="3049037" cy="4738017"/>
            <a:chOff x="1007934" y="1681967"/>
            <a:chExt cx="3018160" cy="4394372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8" name="组合 22"/>
            <p:cNvGrpSpPr/>
            <p:nvPr/>
          </p:nvGrpSpPr>
          <p:grpSpPr>
            <a:xfrm>
              <a:off x="1007934" y="1681967"/>
              <a:ext cx="3018160" cy="4394372"/>
              <a:chOff x="1007934" y="1681967"/>
              <a:chExt cx="3018160" cy="4394372"/>
            </a:xfrm>
            <a:grpFill/>
          </p:grpSpPr>
          <p:sp>
            <p:nvSpPr>
              <p:cNvPr id="13" name="任意多边形 7"/>
              <p:cNvSpPr/>
              <p:nvPr/>
            </p:nvSpPr>
            <p:spPr>
              <a:xfrm>
                <a:off x="1007934" y="2035280"/>
                <a:ext cx="3018160" cy="4041059"/>
              </a:xfrm>
              <a:custGeom>
                <a:avLst/>
                <a:gdLst>
                  <a:gd name="connsiteX0" fmla="*/ 0 w 2536723"/>
                  <a:gd name="connsiteY0" fmla="*/ 0 h 4041058"/>
                  <a:gd name="connsiteX1" fmla="*/ 1933522 w 2536723"/>
                  <a:gd name="connsiteY1" fmla="*/ 0 h 4041058"/>
                  <a:gd name="connsiteX2" fmla="*/ 2536723 w 2536723"/>
                  <a:gd name="connsiteY2" fmla="*/ 565395 h 4041058"/>
                  <a:gd name="connsiteX3" fmla="*/ 2536723 w 2536723"/>
                  <a:gd name="connsiteY3" fmla="*/ 4041058 h 4041058"/>
                  <a:gd name="connsiteX4" fmla="*/ 0 w 2536723"/>
                  <a:gd name="connsiteY4" fmla="*/ 4041058 h 4041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723" h="4041058">
                    <a:moveTo>
                      <a:pt x="0" y="0"/>
                    </a:moveTo>
                    <a:lnTo>
                      <a:pt x="1933522" y="0"/>
                    </a:lnTo>
                    <a:lnTo>
                      <a:pt x="2536723" y="565395"/>
                    </a:lnTo>
                    <a:lnTo>
                      <a:pt x="2536723" y="4041058"/>
                    </a:lnTo>
                    <a:lnTo>
                      <a:pt x="0" y="4041058"/>
                    </a:lnTo>
                    <a:close/>
                  </a:path>
                </a:pathLst>
              </a:custGeom>
              <a:grpFill/>
              <a:ln w="285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56" tIns="45728" rIns="91456" bIns="45728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4" name="任意多边形 8"/>
              <p:cNvSpPr/>
              <p:nvPr/>
            </p:nvSpPr>
            <p:spPr>
              <a:xfrm>
                <a:off x="2079304" y="1681967"/>
                <a:ext cx="1356852" cy="716154"/>
              </a:xfrm>
              <a:custGeom>
                <a:avLst/>
                <a:gdLst>
                  <a:gd name="connsiteX0" fmla="*/ 0 w 1356852"/>
                  <a:gd name="connsiteY0" fmla="*/ 0 h 716154"/>
                  <a:gd name="connsiteX1" fmla="*/ 971238 w 1356852"/>
                  <a:gd name="connsiteY1" fmla="*/ 0 h 716154"/>
                  <a:gd name="connsiteX2" fmla="*/ 1356852 w 1356852"/>
                  <a:gd name="connsiteY2" fmla="*/ 361446 h 716154"/>
                  <a:gd name="connsiteX3" fmla="*/ 1356852 w 1356852"/>
                  <a:gd name="connsiteY3" fmla="*/ 716154 h 716154"/>
                  <a:gd name="connsiteX4" fmla="*/ 0 w 1356852"/>
                  <a:gd name="connsiteY4" fmla="*/ 716154 h 716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56852" h="716154">
                    <a:moveTo>
                      <a:pt x="0" y="0"/>
                    </a:moveTo>
                    <a:lnTo>
                      <a:pt x="971238" y="0"/>
                    </a:lnTo>
                    <a:lnTo>
                      <a:pt x="1356852" y="361446"/>
                    </a:lnTo>
                    <a:lnTo>
                      <a:pt x="1356852" y="716154"/>
                    </a:lnTo>
                    <a:lnTo>
                      <a:pt x="0" y="716154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56" tIns="45728" rIns="91456" bIns="45728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Microsoft YaHei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2" name="文本框 19"/>
            <p:cNvSpPr txBox="1"/>
            <p:nvPr/>
          </p:nvSpPr>
          <p:spPr>
            <a:xfrm>
              <a:off x="2417426" y="1712115"/>
              <a:ext cx="685114" cy="61882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7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01</a:t>
              </a:r>
            </a:p>
          </p:txBody>
        </p:sp>
      </p:grpSp>
      <p:grpSp>
        <p:nvGrpSpPr>
          <p:cNvPr id="15" name="组合 29"/>
          <p:cNvGrpSpPr/>
          <p:nvPr/>
        </p:nvGrpSpPr>
        <p:grpSpPr>
          <a:xfrm>
            <a:off x="4098696" y="1643571"/>
            <a:ext cx="3088175" cy="4899706"/>
            <a:chOff x="4236579" y="1681967"/>
            <a:chExt cx="2962933" cy="4509287"/>
          </a:xfrm>
        </p:grpSpPr>
        <p:grpSp>
          <p:nvGrpSpPr>
            <p:cNvPr id="16" name="组合 23"/>
            <p:cNvGrpSpPr/>
            <p:nvPr/>
          </p:nvGrpSpPr>
          <p:grpSpPr>
            <a:xfrm>
              <a:off x="4236579" y="1681967"/>
              <a:ext cx="2953072" cy="4509287"/>
              <a:chOff x="4236579" y="1681967"/>
              <a:chExt cx="2953072" cy="4509287"/>
            </a:xfrm>
          </p:grpSpPr>
          <p:sp>
            <p:nvSpPr>
              <p:cNvPr id="21" name="任意多边形 1"/>
              <p:cNvSpPr/>
              <p:nvPr/>
            </p:nvSpPr>
            <p:spPr>
              <a:xfrm>
                <a:off x="4236579" y="2150195"/>
                <a:ext cx="2953072" cy="4041059"/>
              </a:xfrm>
              <a:custGeom>
                <a:avLst/>
                <a:gdLst>
                  <a:gd name="connsiteX0" fmla="*/ 0 w 2536723"/>
                  <a:gd name="connsiteY0" fmla="*/ 0 h 4041058"/>
                  <a:gd name="connsiteX1" fmla="*/ 1933522 w 2536723"/>
                  <a:gd name="connsiteY1" fmla="*/ 0 h 4041058"/>
                  <a:gd name="connsiteX2" fmla="*/ 2536723 w 2536723"/>
                  <a:gd name="connsiteY2" fmla="*/ 565395 h 4041058"/>
                  <a:gd name="connsiteX3" fmla="*/ 2536723 w 2536723"/>
                  <a:gd name="connsiteY3" fmla="*/ 4041058 h 4041058"/>
                  <a:gd name="connsiteX4" fmla="*/ 0 w 2536723"/>
                  <a:gd name="connsiteY4" fmla="*/ 4041058 h 4041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723" h="4041058">
                    <a:moveTo>
                      <a:pt x="0" y="0"/>
                    </a:moveTo>
                    <a:lnTo>
                      <a:pt x="1933522" y="0"/>
                    </a:lnTo>
                    <a:lnTo>
                      <a:pt x="2536723" y="565395"/>
                    </a:lnTo>
                    <a:lnTo>
                      <a:pt x="2536723" y="4041058"/>
                    </a:lnTo>
                    <a:lnTo>
                      <a:pt x="0" y="4041058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285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56" tIns="45728" rIns="91456" bIns="45728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22" name="任意多边形 2"/>
              <p:cNvSpPr/>
              <p:nvPr/>
            </p:nvSpPr>
            <p:spPr>
              <a:xfrm>
                <a:off x="5321720" y="1681967"/>
                <a:ext cx="1356852" cy="716154"/>
              </a:xfrm>
              <a:custGeom>
                <a:avLst/>
                <a:gdLst>
                  <a:gd name="connsiteX0" fmla="*/ 0 w 1356852"/>
                  <a:gd name="connsiteY0" fmla="*/ 0 h 716154"/>
                  <a:gd name="connsiteX1" fmla="*/ 971238 w 1356852"/>
                  <a:gd name="connsiteY1" fmla="*/ 0 h 716154"/>
                  <a:gd name="connsiteX2" fmla="*/ 1356852 w 1356852"/>
                  <a:gd name="connsiteY2" fmla="*/ 361446 h 716154"/>
                  <a:gd name="connsiteX3" fmla="*/ 1356852 w 1356852"/>
                  <a:gd name="connsiteY3" fmla="*/ 716154 h 716154"/>
                  <a:gd name="connsiteX4" fmla="*/ 0 w 1356852"/>
                  <a:gd name="connsiteY4" fmla="*/ 716154 h 716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56852" h="716154">
                    <a:moveTo>
                      <a:pt x="0" y="0"/>
                    </a:moveTo>
                    <a:lnTo>
                      <a:pt x="971238" y="0"/>
                    </a:lnTo>
                    <a:lnTo>
                      <a:pt x="1356852" y="361446"/>
                    </a:lnTo>
                    <a:lnTo>
                      <a:pt x="1356852" y="716154"/>
                    </a:lnTo>
                    <a:lnTo>
                      <a:pt x="0" y="716154"/>
                    </a:lnTo>
                    <a:close/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56" tIns="45728" rIns="91456" bIns="45728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Microsoft YaHei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7" name="文本框 11"/>
            <p:cNvSpPr txBox="1"/>
            <p:nvPr/>
          </p:nvSpPr>
          <p:spPr>
            <a:xfrm>
              <a:off x="4236579" y="3948579"/>
              <a:ext cx="2962933" cy="585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0" name="文本框 20"/>
            <p:cNvSpPr txBox="1"/>
            <p:nvPr/>
          </p:nvSpPr>
          <p:spPr>
            <a:xfrm>
              <a:off x="5661792" y="1712115"/>
              <a:ext cx="703209" cy="635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7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02</a:t>
              </a:r>
            </a:p>
          </p:txBody>
        </p:sp>
      </p:grpSp>
      <p:grpSp>
        <p:nvGrpSpPr>
          <p:cNvPr id="23" name="组合 28"/>
          <p:cNvGrpSpPr/>
          <p:nvPr/>
        </p:nvGrpSpPr>
        <p:grpSpPr>
          <a:xfrm>
            <a:off x="7447535" y="1527601"/>
            <a:ext cx="3418450" cy="4915728"/>
            <a:chOff x="7295697" y="2657413"/>
            <a:chExt cx="3832606" cy="4943005"/>
          </a:xfrm>
        </p:grpSpPr>
        <p:grpSp>
          <p:nvGrpSpPr>
            <p:cNvPr id="24" name="组合 24"/>
            <p:cNvGrpSpPr/>
            <p:nvPr/>
          </p:nvGrpSpPr>
          <p:grpSpPr>
            <a:xfrm>
              <a:off x="7927921" y="2657413"/>
              <a:ext cx="3200382" cy="4943005"/>
              <a:chOff x="7927921" y="2657413"/>
              <a:chExt cx="3200382" cy="4943005"/>
            </a:xfrm>
          </p:grpSpPr>
          <p:sp>
            <p:nvSpPr>
              <p:cNvPr id="29" name="任意多边形 4"/>
              <p:cNvSpPr/>
              <p:nvPr/>
            </p:nvSpPr>
            <p:spPr>
              <a:xfrm>
                <a:off x="7927921" y="3271559"/>
                <a:ext cx="3200382" cy="4328859"/>
              </a:xfrm>
              <a:custGeom>
                <a:avLst/>
                <a:gdLst>
                  <a:gd name="connsiteX0" fmla="*/ 0 w 2536723"/>
                  <a:gd name="connsiteY0" fmla="*/ 0 h 4041058"/>
                  <a:gd name="connsiteX1" fmla="*/ 1933522 w 2536723"/>
                  <a:gd name="connsiteY1" fmla="*/ 0 h 4041058"/>
                  <a:gd name="connsiteX2" fmla="*/ 2536723 w 2536723"/>
                  <a:gd name="connsiteY2" fmla="*/ 565395 h 4041058"/>
                  <a:gd name="connsiteX3" fmla="*/ 2536723 w 2536723"/>
                  <a:gd name="connsiteY3" fmla="*/ 4041058 h 4041058"/>
                  <a:gd name="connsiteX4" fmla="*/ 0 w 2536723"/>
                  <a:gd name="connsiteY4" fmla="*/ 4041058 h 4041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723" h="4041058">
                    <a:moveTo>
                      <a:pt x="0" y="0"/>
                    </a:moveTo>
                    <a:lnTo>
                      <a:pt x="1933522" y="0"/>
                    </a:lnTo>
                    <a:lnTo>
                      <a:pt x="2536723" y="565395"/>
                    </a:lnTo>
                    <a:lnTo>
                      <a:pt x="2536723" y="4041058"/>
                    </a:lnTo>
                    <a:lnTo>
                      <a:pt x="0" y="4041058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285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56" tIns="45728" rIns="91456" bIns="45728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30" name="任意多边形 5"/>
              <p:cNvSpPr/>
              <p:nvPr/>
            </p:nvSpPr>
            <p:spPr>
              <a:xfrm>
                <a:off x="8542124" y="2657413"/>
                <a:ext cx="1356851" cy="716154"/>
              </a:xfrm>
              <a:custGeom>
                <a:avLst/>
                <a:gdLst>
                  <a:gd name="connsiteX0" fmla="*/ 0 w 1356852"/>
                  <a:gd name="connsiteY0" fmla="*/ 0 h 716154"/>
                  <a:gd name="connsiteX1" fmla="*/ 971238 w 1356852"/>
                  <a:gd name="connsiteY1" fmla="*/ 0 h 716154"/>
                  <a:gd name="connsiteX2" fmla="*/ 1356852 w 1356852"/>
                  <a:gd name="connsiteY2" fmla="*/ 361446 h 716154"/>
                  <a:gd name="connsiteX3" fmla="*/ 1356852 w 1356852"/>
                  <a:gd name="connsiteY3" fmla="*/ 716154 h 716154"/>
                  <a:gd name="connsiteX4" fmla="*/ 0 w 1356852"/>
                  <a:gd name="connsiteY4" fmla="*/ 716154 h 716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56852" h="716154">
                    <a:moveTo>
                      <a:pt x="0" y="0"/>
                    </a:moveTo>
                    <a:lnTo>
                      <a:pt x="971238" y="0"/>
                    </a:lnTo>
                    <a:lnTo>
                      <a:pt x="1356852" y="361446"/>
                    </a:lnTo>
                    <a:lnTo>
                      <a:pt x="1356852" y="716154"/>
                    </a:lnTo>
                    <a:lnTo>
                      <a:pt x="0" y="716154"/>
                    </a:lnTo>
                    <a:close/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56" tIns="45728" rIns="91456" bIns="45728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Microsoft YaHei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文本框 13"/>
            <p:cNvSpPr txBox="1"/>
            <p:nvPr/>
          </p:nvSpPr>
          <p:spPr>
            <a:xfrm>
              <a:off x="7295697" y="4529156"/>
              <a:ext cx="3182577" cy="622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8" name="文本框 21"/>
            <p:cNvSpPr txBox="1"/>
            <p:nvPr/>
          </p:nvSpPr>
          <p:spPr>
            <a:xfrm>
              <a:off x="8844695" y="2712984"/>
              <a:ext cx="751710" cy="675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7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03</a:t>
              </a:r>
            </a:p>
          </p:txBody>
        </p:sp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4602B1F-04AE-D920-4C54-0A6F490EE0A1}"/>
              </a:ext>
            </a:extLst>
          </p:cNvPr>
          <p:cNvSpPr txBox="1"/>
          <p:nvPr/>
        </p:nvSpPr>
        <p:spPr>
          <a:xfrm>
            <a:off x="937037" y="264177"/>
            <a:ext cx="8934275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0" lang="vi-VN" sz="40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1. Trường hợp có từ khóa nhận dạng 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BE382EA1-34AE-4E5A-96D4-CD792F7833DA}"/>
              </a:ext>
            </a:extLst>
          </p:cNvPr>
          <p:cNvSpPr txBox="1"/>
          <p:nvPr/>
        </p:nvSpPr>
        <p:spPr>
          <a:xfrm>
            <a:off x="980213" y="2668117"/>
            <a:ext cx="218927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Từ khóa phi lí (mẹo): </a:t>
            </a:r>
            <a:r>
              <a:rPr kumimoji="0" lang="vi-VN" sz="2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rất, đều, hoàn toàn, không thay đổi, luôn, ít biến động, chỉ có, hầu hết…..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46A59203-ADC7-9062-CCD4-7E07AFB20B49}"/>
              </a:ext>
            </a:extLst>
          </p:cNvPr>
          <p:cNvSpPr txBox="1"/>
          <p:nvPr/>
        </p:nvSpPr>
        <p:spPr>
          <a:xfrm rot="10800000" flipV="1">
            <a:off x="4789483" y="2646638"/>
            <a:ext cx="210329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 minh họa 2023 có dấu hiệu ở các </a:t>
            </a:r>
            <a:r>
              <a:rPr lang="vi-VN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câu: 49, 60,  63, 65, 69, 70. </a:t>
            </a:r>
            <a:endParaRPr lang="vi-VN" sz="2800" b="1" dirty="0"/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4128BC2B-5A2F-FCF0-5CFE-DD1EA8C4C871}"/>
              </a:ext>
            </a:extLst>
          </p:cNvPr>
          <p:cNvSpPr txBox="1"/>
          <p:nvPr/>
        </p:nvSpPr>
        <p:spPr>
          <a:xfrm>
            <a:off x="8275505" y="2960755"/>
            <a:ext cx="2964614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kern="0" dirty="0">
                <a:effectLst/>
                <a:ea typeface="Times New Roman" panose="02020603050405020304" pitchFamily="18" charset="0"/>
              </a:rPr>
              <a:t>Mức điểm thường sẽ đạt </a:t>
            </a:r>
            <a:r>
              <a:rPr lang="vi-VN" sz="2400" b="1" i="1" kern="0" dirty="0">
                <a:effectLst/>
                <a:ea typeface="Times New Roman" panose="02020603050405020304" pitchFamily="18" charset="0"/>
              </a:rPr>
              <a:t>được 0,25 điểm đến 0,75 </a:t>
            </a:r>
            <a:r>
              <a:rPr lang="vi-VN" sz="2400" b="1" i="1" kern="0" dirty="0" err="1">
                <a:effectLst/>
                <a:ea typeface="Times New Roman" panose="02020603050405020304" pitchFamily="18" charset="0"/>
              </a:rPr>
              <a:t>đểm</a:t>
            </a:r>
            <a:r>
              <a:rPr lang="vi-VN" sz="2400" kern="0" dirty="0">
                <a:effectLst/>
                <a:ea typeface="Times New Roman" panose="02020603050405020304" pitchFamily="18" charset="0"/>
              </a:rPr>
              <a:t>. </a:t>
            </a:r>
            <a:endParaRPr lang="vi-VN" sz="2400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êu đề 1">
            <a:extLst>
              <a:ext uri="{FF2B5EF4-FFF2-40B4-BE49-F238E27FC236}">
                <a16:creationId xmlns:a16="http://schemas.microsoft.com/office/drawing/2014/main" id="{1D90A944-4CF6-3699-5E53-5646B41F91A5}"/>
              </a:ext>
            </a:extLst>
          </p:cNvPr>
          <p:cNvSpPr txBox="1">
            <a:spLocks/>
          </p:cNvSpPr>
          <p:nvPr/>
        </p:nvSpPr>
        <p:spPr>
          <a:xfrm>
            <a:off x="771088" y="97598"/>
            <a:ext cx="9200226" cy="900778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vi-V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Trường hợp có từ khóa nhận dạng </a:t>
            </a:r>
            <a:endParaRPr lang="vi-VN" dirty="0"/>
          </a:p>
        </p:txBody>
      </p:sp>
      <p:sp>
        <p:nvSpPr>
          <p:cNvPr id="5" name="Chỗ dành sẵn cho Nội dung 2">
            <a:extLst>
              <a:ext uri="{FF2B5EF4-FFF2-40B4-BE49-F238E27FC236}">
                <a16:creationId xmlns:a16="http://schemas.microsoft.com/office/drawing/2014/main" id="{FC8D0262-8C87-DAAF-2558-26079C9436D0}"/>
              </a:ext>
            </a:extLst>
          </p:cNvPr>
          <p:cNvSpPr txBox="1">
            <a:spLocks/>
          </p:cNvSpPr>
          <p:nvPr/>
        </p:nvSpPr>
        <p:spPr>
          <a:xfrm>
            <a:off x="155832" y="1449731"/>
            <a:ext cx="2027852" cy="483455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vi-VN" kern="0" dirty="0">
                <a:latin typeface="Times New Roman" panose="02020603050405020304" pitchFamily="18" charset="0"/>
                <a:ea typeface="Times New Roman" panose="02020603050405020304" pitchFamily="18" charset="0"/>
                <a:cs typeface="Kokila" panose="01010601010101010101" pitchFamily="2"/>
              </a:rPr>
              <a:t> Từ khóa phi lí (mẹo): </a:t>
            </a:r>
            <a:r>
              <a:rPr lang="vi-VN" b="1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Kokila" panose="01010601010101010101" pitchFamily="2"/>
              </a:rPr>
              <a:t>rất, đều, hoàn toàn, không thay đổi, luôn, ít biến động, chỉ có, hầu hết…..</a:t>
            </a:r>
            <a:endParaRPr lang="vi-VN" sz="2000" kern="100" dirty="0">
              <a:latin typeface="Arial" panose="020B0604020202020204" pitchFamily="34" charset="0"/>
              <a:ea typeface="DengXian" panose="02010600030101010101" pitchFamily="2" charset="-122"/>
              <a:cs typeface="Kokila" panose="01010601010101010101" pitchFamily="2"/>
            </a:endParaRPr>
          </a:p>
          <a:p>
            <a:endParaRPr lang="vi-VN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F649975-7F2E-5130-1B41-21731E7AC2D3}"/>
              </a:ext>
            </a:extLst>
          </p:cNvPr>
          <p:cNvSpPr txBox="1"/>
          <p:nvPr/>
        </p:nvSpPr>
        <p:spPr>
          <a:xfrm>
            <a:off x="3335402" y="1548882"/>
            <a:ext cx="7358105" cy="25497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24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CÂU 69: (Đề MH- 2023)</a:t>
            </a:r>
            <a:r>
              <a:rPr lang="vi-VN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 Các thành phố nước ta hiện nay</a:t>
            </a:r>
            <a:endParaRPr lang="vi-VN" sz="2400" kern="100" dirty="0">
              <a:latin typeface="Arial" panose="020B0604020202020204" pitchFamily="34" charset="0"/>
              <a:ea typeface="DengXian" panose="02010600030101010101" pitchFamily="2" charset="-122"/>
              <a:cs typeface="Kokila" panose="01010601010101010101" pitchFamily="2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24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A.</a:t>
            </a:r>
            <a:r>
              <a:rPr lang="vi-VN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 </a:t>
            </a:r>
            <a:r>
              <a:rPr lang="vi-VN" sz="2400" kern="0" dirty="0"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phân bố đều </a:t>
            </a:r>
            <a:r>
              <a:rPr lang="vi-VN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trong cả nước. 			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24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B.</a:t>
            </a:r>
            <a:r>
              <a:rPr lang="vi-VN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 rất hiện đại về cơ sở hạ tầng.</a:t>
            </a:r>
            <a:endParaRPr lang="vi-VN" sz="2400" kern="100" dirty="0">
              <a:effectLst/>
              <a:latin typeface="Arial" panose="020B0604020202020204" pitchFamily="34" charset="0"/>
              <a:ea typeface="DengXian" panose="02010600030101010101" pitchFamily="2" charset="-122"/>
              <a:cs typeface="Kokila" panose="01010601010101010101" pitchFamily="2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24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C.</a:t>
            </a:r>
            <a:r>
              <a:rPr lang="vi-VN" sz="24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 chỉ có lao động công nghiệp.			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A525579-A8C2-14A8-1E1E-BC586930CA86}"/>
              </a:ext>
            </a:extLst>
          </p:cNvPr>
          <p:cNvSpPr txBox="1"/>
          <p:nvPr/>
        </p:nvSpPr>
        <p:spPr>
          <a:xfrm>
            <a:off x="3335402" y="4136164"/>
            <a:ext cx="6092889" cy="1025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D.</a:t>
            </a:r>
            <a:r>
              <a:rPr kumimoji="0" lang="vi-VN" sz="2400" b="0" i="0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Kokila" panose="01010601010101010101" pitchFamily="2"/>
              </a:rPr>
              <a:t>có ngành dịch vụ phát triển.</a:t>
            </a:r>
            <a:endParaRPr kumimoji="0" lang="vi-VN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DengXian" panose="02010600030101010101" pitchFamily="2" charset="-122"/>
              <a:cs typeface="Kokila" panose="01010601010101010101" pitchFamily="2"/>
            </a:endParaRPr>
          </a:p>
          <a:p>
            <a:endParaRPr lang="vi-VN" dirty="0"/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0FE64068-CDCD-064D-97C0-23CF1D3366FA}"/>
              </a:ext>
            </a:extLst>
          </p:cNvPr>
          <p:cNvSpPr/>
          <p:nvPr/>
        </p:nvSpPr>
        <p:spPr>
          <a:xfrm>
            <a:off x="3657600" y="2286000"/>
            <a:ext cx="1716833" cy="59715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FAF28DA2-527E-4669-E7FB-EAFA5F8EBD78}"/>
              </a:ext>
            </a:extLst>
          </p:cNvPr>
          <p:cNvSpPr/>
          <p:nvPr/>
        </p:nvSpPr>
        <p:spPr>
          <a:xfrm>
            <a:off x="3769567" y="3004457"/>
            <a:ext cx="457200" cy="42454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F162C395-0D3D-0B6D-3978-8F91579E53C6}"/>
              </a:ext>
            </a:extLst>
          </p:cNvPr>
          <p:cNvSpPr/>
          <p:nvPr/>
        </p:nvSpPr>
        <p:spPr>
          <a:xfrm>
            <a:off x="3769567" y="3688487"/>
            <a:ext cx="457200" cy="35704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340A5E64-2217-6923-3989-B8083C864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9005" y="97598"/>
            <a:ext cx="1810669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276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B19B3B1-CBDE-C24A-CB5B-59133C8C5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088" y="97598"/>
            <a:ext cx="9471870" cy="678013"/>
          </a:xfrm>
          <a:ln w="28575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Trường hợp không có từ khóa nhận dạng </a:t>
            </a:r>
            <a:endParaRPr lang="vi-VN" dirty="0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6A416CD-4C78-4201-EE6D-F82745851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26" y="1414845"/>
            <a:ext cx="2769186" cy="186525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vi-VN" sz="3200" dirty="0"/>
              <a:t>2.1.Tìm từ khóa câu hỏi và tư duy thực tế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A811B05-6FE8-EB37-6B4C-A579170F8999}"/>
              </a:ext>
            </a:extLst>
          </p:cNvPr>
          <p:cNvSpPr txBox="1"/>
          <p:nvPr/>
        </p:nvSpPr>
        <p:spPr>
          <a:xfrm>
            <a:off x="3413656" y="980650"/>
            <a:ext cx="8373538" cy="24450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vi-VN" sz="2400" b="1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Kokila" panose="01010601010101010101" pitchFamily="2"/>
              </a:rPr>
              <a:t>CÂU 61:</a:t>
            </a:r>
            <a:r>
              <a:rPr lang="vi-VN" sz="24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Kokila" panose="01010601010101010101" pitchFamily="2"/>
              </a:rPr>
              <a:t> </a:t>
            </a:r>
            <a:r>
              <a:rPr lang="vi-VN" sz="2400" b="1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Kokila" panose="01010601010101010101" pitchFamily="2"/>
              </a:rPr>
              <a:t>(ĐỀ MH)</a:t>
            </a:r>
            <a:r>
              <a:rPr lang="vi-VN" sz="2400" kern="0" dirty="0">
                <a:effectLst/>
                <a:ea typeface="Times New Roman" panose="02020603050405020304" pitchFamily="18" charset="0"/>
                <a:cs typeface="Kokila" panose="01010601010101010101" pitchFamily="2"/>
              </a:rPr>
              <a:t> Vào mùa </a:t>
            </a:r>
            <a:r>
              <a:rPr lang="vi-VN" sz="2400" kern="0" dirty="0">
                <a:effectLst/>
                <a:uFill>
                  <a:solidFill>
                    <a:srgbClr val="FF0000"/>
                  </a:solidFill>
                </a:uFill>
                <a:ea typeface="Times New Roman" panose="02020603050405020304" pitchFamily="18" charset="0"/>
                <a:cs typeface="Kokila" panose="01010601010101010101" pitchFamily="2"/>
              </a:rPr>
              <a:t>mưa bão</a:t>
            </a:r>
            <a:r>
              <a:rPr lang="vi-VN" sz="2400" kern="0" dirty="0">
                <a:effectLst/>
                <a:ea typeface="Times New Roman" panose="02020603050405020304" pitchFamily="18" charset="0"/>
                <a:cs typeface="Kokila" panose="01010601010101010101" pitchFamily="2"/>
              </a:rPr>
              <a:t> ở khu vực </a:t>
            </a:r>
            <a:r>
              <a:rPr lang="vi-VN" sz="2400" kern="0" dirty="0">
                <a:effectLst/>
                <a:uFill>
                  <a:solidFill>
                    <a:srgbClr val="FF0000"/>
                  </a:solidFill>
                </a:uFill>
                <a:ea typeface="Times New Roman" panose="02020603050405020304" pitchFamily="18" charset="0"/>
                <a:cs typeface="Kokila" panose="01010601010101010101" pitchFamily="2"/>
              </a:rPr>
              <a:t>đồng bằng</a:t>
            </a:r>
            <a:r>
              <a:rPr lang="vi-VN" sz="2400" kern="0" dirty="0">
                <a:effectLst/>
                <a:ea typeface="Times New Roman" panose="02020603050405020304" pitchFamily="18" charset="0"/>
                <a:cs typeface="Kokila" panose="01010601010101010101" pitchFamily="2"/>
              </a:rPr>
              <a:t> nước ta thường xảy ra</a:t>
            </a:r>
            <a:endParaRPr lang="vi-VN" sz="2400" kern="100" dirty="0">
              <a:effectLst/>
              <a:ea typeface="DengXian" panose="02010600030101010101" pitchFamily="2" charset="-122"/>
              <a:cs typeface="Kokila" panose="01010601010101010101" pitchFamily="2"/>
            </a:endParaRPr>
          </a:p>
          <a:p>
            <a:pPr marR="749300">
              <a:lnSpc>
                <a:spcPct val="150000"/>
              </a:lnSpc>
              <a:spcAft>
                <a:spcPts val="800"/>
              </a:spcAft>
            </a:pPr>
            <a:r>
              <a:rPr lang="vi-VN" sz="2400" b="1" kern="0" dirty="0">
                <a:effectLst/>
                <a:ea typeface="Times New Roman" panose="02020603050405020304" pitchFamily="18" charset="0"/>
                <a:cs typeface="Kokila" panose="01010601010101010101" pitchFamily="2"/>
              </a:rPr>
              <a:t>    A. </a:t>
            </a:r>
            <a:r>
              <a:rPr lang="vi-VN" sz="2400" kern="0" dirty="0">
                <a:effectLst/>
                <a:ea typeface="Times New Roman" panose="02020603050405020304" pitchFamily="18" charset="0"/>
                <a:cs typeface="Kokila" panose="01010601010101010101" pitchFamily="2"/>
              </a:rPr>
              <a:t>lũ quét.		                </a:t>
            </a:r>
            <a:r>
              <a:rPr lang="vi-VN" sz="2400" b="1" kern="0" dirty="0">
                <a:effectLst/>
                <a:ea typeface="Times New Roman" panose="02020603050405020304" pitchFamily="18" charset="0"/>
                <a:cs typeface="Kokila" panose="01010601010101010101" pitchFamily="2"/>
              </a:rPr>
              <a:t>B. </a:t>
            </a:r>
            <a:r>
              <a:rPr lang="vi-VN" sz="2400" kern="0" dirty="0">
                <a:effectLst/>
                <a:ea typeface="Times New Roman" panose="02020603050405020304" pitchFamily="18" charset="0"/>
                <a:cs typeface="Kokila" panose="01010601010101010101" pitchFamily="2"/>
              </a:rPr>
              <a:t>cháy rừng.	</a:t>
            </a:r>
          </a:p>
          <a:p>
            <a:pPr marR="749300">
              <a:lnSpc>
                <a:spcPct val="150000"/>
              </a:lnSpc>
              <a:spcAft>
                <a:spcPts val="800"/>
              </a:spcAft>
            </a:pPr>
            <a:r>
              <a:rPr lang="vi-VN" sz="2400" b="1" kern="0" dirty="0">
                <a:effectLst/>
                <a:ea typeface="Times New Roman" panose="02020603050405020304" pitchFamily="18" charset="0"/>
                <a:cs typeface="Kokila" panose="01010601010101010101" pitchFamily="2"/>
              </a:rPr>
              <a:t>    C. </a:t>
            </a:r>
            <a:r>
              <a:rPr lang="vi-VN" sz="2400" kern="0" dirty="0">
                <a:effectLst/>
                <a:ea typeface="Times New Roman" panose="02020603050405020304" pitchFamily="18" charset="0"/>
                <a:cs typeface="Kokila" panose="01010601010101010101" pitchFamily="2"/>
              </a:rPr>
              <a:t>hạn mặn</a:t>
            </a:r>
            <a:r>
              <a:rPr lang="vi-VN" sz="2400" b="1" kern="0" dirty="0">
                <a:effectLst/>
                <a:ea typeface="Times New Roman" panose="02020603050405020304" pitchFamily="18" charset="0"/>
                <a:cs typeface="Kokila" panose="01010601010101010101" pitchFamily="2"/>
              </a:rPr>
              <a:t> </a:t>
            </a:r>
            <a:endParaRPr lang="vi-VN" sz="2400" kern="100" dirty="0">
              <a:effectLst/>
              <a:ea typeface="DengXian" panose="02010600030101010101" pitchFamily="2" charset="-122"/>
              <a:cs typeface="Kokila" panose="01010601010101010101" pitchFamily="2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47B8236-1C84-C102-DC9F-895410D70D0F}"/>
              </a:ext>
            </a:extLst>
          </p:cNvPr>
          <p:cNvSpPr txBox="1"/>
          <p:nvPr/>
        </p:nvSpPr>
        <p:spPr>
          <a:xfrm>
            <a:off x="7600425" y="2967335"/>
            <a:ext cx="1758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vi-VN" sz="2400" b="1" i="0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Kokila" panose="01010601010101010101" pitchFamily="2"/>
              </a:rPr>
              <a:t>D. </a:t>
            </a:r>
            <a:r>
              <a:rPr kumimoji="0" lang="vi-VN" sz="2400" b="0" i="0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Kokila" panose="01010601010101010101" pitchFamily="2"/>
              </a:rPr>
              <a:t>ngập lụt.</a:t>
            </a:r>
            <a:endParaRPr lang="vi-VN" dirty="0"/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20E4FBFA-C55F-ED0D-D517-9CF3100AA62B}"/>
              </a:ext>
            </a:extLst>
          </p:cNvPr>
          <p:cNvSpPr/>
          <p:nvPr/>
        </p:nvSpPr>
        <p:spPr>
          <a:xfrm>
            <a:off x="7347512" y="1109036"/>
            <a:ext cx="1301965" cy="58254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206623FE-B3C0-7B4B-1DBC-AFDA52AA4D3B}"/>
              </a:ext>
            </a:extLst>
          </p:cNvPr>
          <p:cNvSpPr/>
          <p:nvPr/>
        </p:nvSpPr>
        <p:spPr>
          <a:xfrm>
            <a:off x="10046791" y="998376"/>
            <a:ext cx="1599022" cy="56077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Chỗ dành sẵn cho Nội dung 2">
            <a:extLst>
              <a:ext uri="{FF2B5EF4-FFF2-40B4-BE49-F238E27FC236}">
                <a16:creationId xmlns:a16="http://schemas.microsoft.com/office/drawing/2014/main" id="{A6BED87C-D1C0-C088-532B-F5D463C23D8E}"/>
              </a:ext>
            </a:extLst>
          </p:cNvPr>
          <p:cNvSpPr txBox="1">
            <a:spLocks/>
          </p:cNvSpPr>
          <p:nvPr/>
        </p:nvSpPr>
        <p:spPr>
          <a:xfrm>
            <a:off x="109551" y="4217139"/>
            <a:ext cx="2700761" cy="18652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vi-VN" sz="3200" dirty="0"/>
              <a:t>2.2. Câu hỏi liên quan đến kiến thức cơ bản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09E3C9D4-979D-944D-301D-AA9F368B4BA4}"/>
              </a:ext>
            </a:extLst>
          </p:cNvPr>
          <p:cNvSpPr txBox="1"/>
          <p:nvPr/>
        </p:nvSpPr>
        <p:spPr>
          <a:xfrm>
            <a:off x="3715618" y="3425678"/>
            <a:ext cx="7677060" cy="340939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kern="0" dirty="0">
                <a:solidFill>
                  <a:srgbClr val="FF0000"/>
                </a:solidFill>
                <a:effectLst/>
                <a:ea typeface="Arial" panose="020B0604020202020204" pitchFamily="34" charset="0"/>
                <a:cs typeface="Kokila" panose="01010601010101010101" pitchFamily="2"/>
              </a:rPr>
              <a:t>CÂU 68: (Đề MH)</a:t>
            </a:r>
            <a:r>
              <a:rPr lang="vi-VN" sz="2400" b="1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Kokila" panose="01010601010101010101" pitchFamily="2"/>
              </a:rPr>
              <a:t> </a:t>
            </a:r>
            <a:r>
              <a:rPr lang="vi-VN" sz="2400" kern="0" dirty="0">
                <a:effectLst/>
                <a:ea typeface="Times New Roman" panose="02020603050405020304" pitchFamily="18" charset="0"/>
                <a:cs typeface="Kokila" panose="01010601010101010101" pitchFamily="2"/>
              </a:rPr>
              <a:t>Vị trí nước ta ở</a:t>
            </a:r>
            <a:endParaRPr lang="vi-VN" sz="2400" kern="100" dirty="0">
              <a:effectLst/>
              <a:ea typeface="DengXian" panose="02010600030101010101" pitchFamily="2" charset="-122"/>
              <a:cs typeface="Kokila" panose="01010601010101010101" pitchFamily="2"/>
            </a:endParaRPr>
          </a:p>
          <a:p>
            <a:pPr marL="457200" indent="-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AutoNum type="alphaUcPeriod"/>
            </a:pPr>
            <a:r>
              <a:rPr lang="vi-VN" sz="2400" kern="0" dirty="0">
                <a:effectLst/>
                <a:ea typeface="Arial" panose="020B0604020202020204" pitchFamily="34" charset="0"/>
                <a:cs typeface="Kokila" panose="01010601010101010101" pitchFamily="2"/>
              </a:rPr>
              <a:t>phía bắc </a:t>
            </a:r>
            <a:r>
              <a:rPr lang="vi-VN" sz="2400" kern="0" dirty="0">
                <a:effectLst/>
                <a:ea typeface="Times New Roman" panose="02020603050405020304" pitchFamily="18" charset="0"/>
                <a:cs typeface="Kokila" panose="01010601010101010101" pitchFamily="2"/>
              </a:rPr>
              <a:t>chí </a:t>
            </a:r>
            <a:r>
              <a:rPr lang="vi-VN" sz="2400" kern="0" dirty="0">
                <a:effectLst/>
                <a:ea typeface="Arial" panose="020B0604020202020204" pitchFamily="34" charset="0"/>
                <a:cs typeface="Kokila" panose="01010601010101010101" pitchFamily="2"/>
              </a:rPr>
              <a:t>tuyến </a:t>
            </a:r>
            <a:r>
              <a:rPr lang="vi-VN" sz="2400" kern="0" dirty="0">
                <a:effectLst/>
                <a:ea typeface="Times New Roman" panose="02020603050405020304" pitchFamily="18" charset="0"/>
                <a:cs typeface="Kokila" panose="01010601010101010101" pitchFamily="2"/>
              </a:rPr>
              <a:t>bán </a:t>
            </a:r>
            <a:r>
              <a:rPr lang="vi-VN" sz="2400" kern="0" dirty="0">
                <a:effectLst/>
                <a:ea typeface="Arial" panose="020B0604020202020204" pitchFamily="34" charset="0"/>
                <a:cs typeface="Kokila" panose="01010601010101010101" pitchFamily="2"/>
              </a:rPr>
              <a:t>cầu Bắc.      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kern="0" dirty="0">
                <a:effectLst/>
                <a:ea typeface="Times New Roman" panose="02020603050405020304" pitchFamily="18" charset="0"/>
                <a:cs typeface="Kokila" panose="01010601010101010101" pitchFamily="2"/>
              </a:rPr>
              <a:t>B.</a:t>
            </a:r>
            <a:r>
              <a:rPr lang="vi-VN" sz="2400" kern="0" dirty="0">
                <a:effectLst/>
                <a:ea typeface="Arial" panose="020B0604020202020204" pitchFamily="34" charset="0"/>
                <a:cs typeface="Kokila" panose="01010601010101010101" pitchFamily="2"/>
              </a:rPr>
              <a:t> </a:t>
            </a:r>
            <a:r>
              <a:rPr lang="vi-VN" sz="2400" kern="0" dirty="0">
                <a:effectLst/>
                <a:ea typeface="Times New Roman" panose="02020603050405020304" pitchFamily="18" charset="0"/>
                <a:cs typeface="Kokila" panose="01010601010101010101" pitchFamily="2"/>
              </a:rPr>
              <a:t> </a:t>
            </a:r>
            <a:r>
              <a:rPr lang="vi-VN" sz="2400" kern="0" dirty="0">
                <a:effectLst/>
                <a:ea typeface="Arial" panose="020B0604020202020204" pitchFamily="34" charset="0"/>
                <a:cs typeface="Kokila" panose="01010601010101010101" pitchFamily="2"/>
              </a:rPr>
              <a:t>phía tây bán đảo </a:t>
            </a:r>
            <a:r>
              <a:rPr lang="vi-VN" sz="2400" kern="0" dirty="0">
                <a:effectLst/>
                <a:ea typeface="Times New Roman" panose="02020603050405020304" pitchFamily="18" charset="0"/>
                <a:cs typeface="Kokila" panose="01010601010101010101" pitchFamily="2"/>
              </a:rPr>
              <a:t>Đông Dương</a:t>
            </a:r>
            <a:endParaRPr lang="vi-VN" sz="2400" kern="100" dirty="0">
              <a:effectLst/>
              <a:ea typeface="DengXian" panose="02010600030101010101" pitchFamily="2" charset="-122"/>
              <a:cs typeface="Kokila" panose="01010601010101010101" pitchFamily="2"/>
            </a:endParaRPr>
          </a:p>
          <a:p>
            <a:pPr marL="457200" indent="-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AutoNum type="alphaUcPeriod" startAt="3"/>
            </a:pPr>
            <a:r>
              <a:rPr lang="vi-VN" sz="2400" kern="0" dirty="0">
                <a:effectLst/>
                <a:ea typeface="Arial" panose="020B0604020202020204" pitchFamily="34" charset="0"/>
                <a:cs typeface="Kokila" panose="01010601010101010101" pitchFamily="2"/>
              </a:rPr>
              <a:t>phía </a:t>
            </a:r>
            <a:r>
              <a:rPr lang="vi-VN" sz="2400" kern="0" dirty="0">
                <a:effectLst/>
                <a:ea typeface="Times New Roman" panose="02020603050405020304" pitchFamily="18" charset="0"/>
                <a:cs typeface="Kokila" panose="01010601010101010101" pitchFamily="2"/>
              </a:rPr>
              <a:t>đông của Thái Bình Dương</a:t>
            </a:r>
            <a:r>
              <a:rPr lang="vi-VN" sz="2400" kern="0" dirty="0">
                <a:effectLst/>
                <a:ea typeface="Arial" panose="020B0604020202020204" pitchFamily="34" charset="0"/>
                <a:cs typeface="Kokila" panose="01010601010101010101" pitchFamily="2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kern="0" dirty="0">
                <a:effectLst/>
                <a:ea typeface="Arial" panose="020B0604020202020204" pitchFamily="34" charset="0"/>
                <a:cs typeface="Kokila" panose="01010601010101010101" pitchFamily="2"/>
              </a:rPr>
              <a:t>      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FCA9B338-0AF9-AFCE-9651-6EF23D9CADF6}"/>
              </a:ext>
            </a:extLst>
          </p:cNvPr>
          <p:cNvSpPr txBox="1"/>
          <p:nvPr/>
        </p:nvSpPr>
        <p:spPr>
          <a:xfrm>
            <a:off x="3752169" y="6082389"/>
            <a:ext cx="4855816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vi-VN" sz="2400" i="0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Kokila" panose="01010601010101010101" pitchFamily="2"/>
              </a:rPr>
              <a:t>D.  </a:t>
            </a:r>
            <a:r>
              <a:rPr kumimoji="0" lang="vi-VN" sz="2400" b="0" i="0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Kokila" panose="01010601010101010101" pitchFamily="2"/>
              </a:rPr>
              <a:t>trong </a:t>
            </a:r>
            <a:r>
              <a:rPr kumimoji="0" lang="vi-VN" sz="2400" b="0" i="0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Kokila" panose="01010601010101010101" pitchFamily="2"/>
              </a:rPr>
              <a:t>khu </a:t>
            </a:r>
            <a:r>
              <a:rPr kumimoji="0" lang="vi-VN" sz="2400" b="0" i="0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Kokila" panose="01010601010101010101" pitchFamily="2"/>
              </a:rPr>
              <a:t>vực gió </a:t>
            </a:r>
            <a:r>
              <a:rPr kumimoji="0" lang="vi-VN" sz="2400" b="0" i="0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Kokila" panose="01010601010101010101" pitchFamily="2"/>
              </a:rPr>
              <a:t>mùa châu </a:t>
            </a:r>
            <a:r>
              <a:rPr kumimoji="0" lang="vi-VN" sz="2400" b="0" i="0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Kokila" panose="01010601010101010101" pitchFamily="2"/>
              </a:rPr>
              <a:t>Á</a:t>
            </a:r>
            <a:r>
              <a:rPr kumimoji="0" lang="vi-VN" sz="2400" b="0" i="0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Kokila" panose="01010601010101010101" pitchFamily="2"/>
              </a:rPr>
              <a:t>.</a:t>
            </a:r>
            <a:endParaRPr kumimoji="0" lang="vi-VN" sz="2400" b="0" i="0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DengXian" panose="02010600030101010101" pitchFamily="2" charset="-122"/>
              <a:cs typeface="Kokila" panose="01010601010101010101" pitchFamily="2"/>
            </a:endParaRPr>
          </a:p>
        </p:txBody>
      </p:sp>
      <p:sp>
        <p:nvSpPr>
          <p:cNvPr id="15" name="Mũi tên: Phải 14">
            <a:extLst>
              <a:ext uri="{FF2B5EF4-FFF2-40B4-BE49-F238E27FC236}">
                <a16:creationId xmlns:a16="http://schemas.microsoft.com/office/drawing/2014/main" id="{B8309669-6F80-BD71-3F82-1B65D9CFBA2F}"/>
              </a:ext>
            </a:extLst>
          </p:cNvPr>
          <p:cNvSpPr/>
          <p:nvPr/>
        </p:nvSpPr>
        <p:spPr>
          <a:xfrm>
            <a:off x="2810312" y="2105154"/>
            <a:ext cx="671804" cy="484632"/>
          </a:xfrm>
          <a:prstGeom prst="rightArrow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Mũi tên: Phải 19">
            <a:extLst>
              <a:ext uri="{FF2B5EF4-FFF2-40B4-BE49-F238E27FC236}">
                <a16:creationId xmlns:a16="http://schemas.microsoft.com/office/drawing/2014/main" id="{07D4051F-1564-9431-F33E-7FBAEFF95957}"/>
              </a:ext>
            </a:extLst>
          </p:cNvPr>
          <p:cNvSpPr/>
          <p:nvPr/>
        </p:nvSpPr>
        <p:spPr>
          <a:xfrm>
            <a:off x="2773761" y="4958523"/>
            <a:ext cx="978408" cy="484632"/>
          </a:xfrm>
          <a:prstGeom prst="rightArrow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44375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0" grpId="0" animBg="1"/>
      <p:bldP spid="11" grpId="0" animBg="1"/>
      <p:bldP spid="13" grpId="0" animBg="1"/>
      <p:bldP spid="14" grpId="0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7222F29-7869-1661-C218-C5C4D2704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47" y="365125"/>
            <a:ext cx="11711553" cy="1325563"/>
          </a:xfrm>
        </p:spPr>
        <p:txBody>
          <a:bodyPr>
            <a:normAutofit/>
          </a:bodyPr>
          <a:lstStyle/>
          <a:p>
            <a:pPr algn="ctr"/>
            <a:r>
              <a:rPr lang="vi-VN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 VẬN DỤNG- VẬN DỤNG CAO</a:t>
            </a:r>
          </a:p>
        </p:txBody>
      </p:sp>
      <p:graphicFrame>
        <p:nvGraphicFramePr>
          <p:cNvPr id="4" name="Chỗ dành sẵn cho Nội dung 3">
            <a:extLst>
              <a:ext uri="{FF2B5EF4-FFF2-40B4-BE49-F238E27FC236}">
                <a16:creationId xmlns:a16="http://schemas.microsoft.com/office/drawing/2014/main" id="{50721988-EFEE-D3B8-CDC0-07A5BE965B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5112509"/>
              </p:ext>
            </p:extLst>
          </p:nvPr>
        </p:nvGraphicFramePr>
        <p:xfrm>
          <a:off x="838199" y="1825625"/>
          <a:ext cx="1107999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363F011-E820-E771-99E9-B217C1FD331F}"/>
              </a:ext>
            </a:extLst>
          </p:cNvPr>
          <p:cNvSpPr txBox="1"/>
          <p:nvPr/>
        </p:nvSpPr>
        <p:spPr>
          <a:xfrm>
            <a:off x="1275126" y="2438123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FC136A1-D34A-B614-9F0B-1305CEAB31BE}"/>
              </a:ext>
            </a:extLst>
          </p:cNvPr>
          <p:cNvSpPr txBox="1"/>
          <p:nvPr/>
        </p:nvSpPr>
        <p:spPr>
          <a:xfrm>
            <a:off x="1217417" y="4184432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46742422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12E794C-F8F8-E45F-098E-CCB936FA7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004" y="131860"/>
            <a:ext cx="10196804" cy="521283"/>
          </a:xfrm>
        </p:spPr>
        <p:txBody>
          <a:bodyPr>
            <a:normAutofit fontScale="90000"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TỪ KHÓA CÂU HỎI VẬN DỤNG </a:t>
            </a:r>
          </a:p>
        </p:txBody>
      </p:sp>
      <p:graphicFrame>
        <p:nvGraphicFramePr>
          <p:cNvPr id="4" name="Bảng 4">
            <a:extLst>
              <a:ext uri="{FF2B5EF4-FFF2-40B4-BE49-F238E27FC236}">
                <a16:creationId xmlns:a16="http://schemas.microsoft.com/office/drawing/2014/main" id="{91DD0ADD-E880-6E6F-A601-8C13669878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303261"/>
              </p:ext>
            </p:extLst>
          </p:nvPr>
        </p:nvGraphicFramePr>
        <p:xfrm>
          <a:off x="208384" y="653143"/>
          <a:ext cx="11775231" cy="6176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2795">
                  <a:extLst>
                    <a:ext uri="{9D8B030D-6E8A-4147-A177-3AD203B41FA5}">
                      <a16:colId xmlns:a16="http://schemas.microsoft.com/office/drawing/2014/main" val="4017157702"/>
                    </a:ext>
                  </a:extLst>
                </a:gridCol>
                <a:gridCol w="4774117">
                  <a:extLst>
                    <a:ext uri="{9D8B030D-6E8A-4147-A177-3AD203B41FA5}">
                      <a16:colId xmlns:a16="http://schemas.microsoft.com/office/drawing/2014/main" val="4012914182"/>
                    </a:ext>
                  </a:extLst>
                </a:gridCol>
                <a:gridCol w="6088319">
                  <a:extLst>
                    <a:ext uri="{9D8B030D-6E8A-4147-A177-3AD203B41FA5}">
                      <a16:colId xmlns:a16="http://schemas.microsoft.com/office/drawing/2014/main" val="320596869"/>
                    </a:ext>
                  </a:extLst>
                </a:gridCol>
              </a:tblGrid>
              <a:tr h="3874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vi-VN" sz="2000" dirty="0">
                          <a:latin typeface="+mn-lt"/>
                        </a:rPr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vi-VN" sz="2000" dirty="0">
                          <a:latin typeface="+mn-lt"/>
                        </a:rPr>
                        <a:t>TỪ KHÓA CÂU HỎI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vi-VN" sz="2000" dirty="0">
                          <a:latin typeface="+mn-lt"/>
                        </a:rPr>
                        <a:t>TỪ KHÓA ĐÁP ÁN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300185"/>
                  </a:ext>
                </a:extLst>
              </a:tr>
              <a:tr h="6855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000" b="1" dirty="0">
                          <a:latin typeface="+mn-lt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vi-VN" sz="2000" dirty="0">
                          <a:latin typeface="+mn-lt"/>
                        </a:rPr>
                        <a:t>Công nghiệp chế biến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0000"/>
                        </a:lnSpc>
                        <a:buFontTx/>
                        <a:buChar char="-"/>
                      </a:pPr>
                      <a:r>
                        <a:rPr lang="vi-VN" sz="2000" dirty="0">
                          <a:latin typeface="+mn-lt"/>
                        </a:rPr>
                        <a:t>Nâng cao giá trị, chất lượng sản phẩm. 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Tx/>
                        <a:buChar char="-"/>
                      </a:pPr>
                      <a:r>
                        <a:rPr lang="vi-VN" sz="2000" dirty="0">
                          <a:latin typeface="+mn-lt"/>
                        </a:rPr>
                        <a:t>Sản xuất hàng hóa.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42693"/>
                  </a:ext>
                </a:extLst>
              </a:tr>
              <a:tr h="3874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000" b="1" dirty="0">
                          <a:latin typeface="+mn-lt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vi-VN" sz="2000" dirty="0">
                          <a:latin typeface="+mn-lt"/>
                        </a:rPr>
                        <a:t>Nâng cao giá trị sản phẩm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vi-VN" sz="2000" dirty="0">
                          <a:latin typeface="+mn-lt"/>
                        </a:rPr>
                        <a:t>   Đẩy mạnh chế biến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9842862"/>
                  </a:ext>
                </a:extLst>
              </a:tr>
              <a:tr h="6855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000" b="1" dirty="0">
                          <a:latin typeface="+mn-lt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vi-VN" sz="2000" dirty="0">
                          <a:latin typeface="+mn-lt"/>
                        </a:rPr>
                        <a:t>Sản xuất hàng hóa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vi-VN" sz="2000" dirty="0">
                          <a:latin typeface="+mn-lt"/>
                        </a:rPr>
                        <a:t>- Đẩy mạnh chế biến; mở rộng thị trường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3533699"/>
                  </a:ext>
                </a:extLst>
              </a:tr>
              <a:tr h="74458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100" dirty="0">
                          <a:effectLst/>
                          <a:latin typeface="+mn-lt"/>
                          <a:ea typeface="Calibri" panose="020F0502020204030204" pitchFamily="34" charset="0"/>
                          <a:cs typeface="Kokila" panose="01010601010101010101" pitchFamily="2"/>
                        </a:rPr>
                        <a:t>4</a:t>
                      </a:r>
                      <a:endParaRPr lang="vi-VN" sz="2000" b="1" kern="100" dirty="0">
                        <a:effectLst/>
                        <a:latin typeface="+mn-lt"/>
                        <a:ea typeface="DengXian" panose="02010600030101010101" pitchFamily="2" charset="-122"/>
                        <a:cs typeface="Kokila" panose="01010601010101010101" pitchFamily="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Vùng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chuyên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canh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nông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nghiệp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vi-VN" sz="2000" kern="100" dirty="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Quy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mô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diện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tích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;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xuất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;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mở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rộng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thị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trường</a:t>
                      </a:r>
                      <a:endParaRPr lang="vi-VN" sz="20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7369274"/>
                  </a:ext>
                </a:extLst>
              </a:tr>
              <a:tr h="7744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100" dirty="0">
                          <a:effectLst/>
                          <a:latin typeface="+mn-lt"/>
                          <a:ea typeface="DengXian" panose="02010600030101010101" pitchFamily="2" charset="-122"/>
                          <a:cs typeface="Kokila" panose="01010601010101010101" pitchFamily="2"/>
                        </a:rPr>
                        <a:t>5</a:t>
                      </a:r>
                      <a:endParaRPr lang="vi-VN" sz="2000" b="1" kern="100" dirty="0">
                        <a:effectLst/>
                        <a:latin typeface="+mn-lt"/>
                        <a:ea typeface="DengXian" panose="02010600030101010101" pitchFamily="2" charset="-122"/>
                        <a:cs typeface="Kokila" panose="01010601010101010101" pitchFamily="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Khu</a:t>
                      </a:r>
                      <a:r>
                        <a:rPr kumimoji="0" lang="en-US" sz="2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kinh</a:t>
                      </a:r>
                      <a:r>
                        <a:rPr kumimoji="0" lang="en-US" sz="2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tế</a:t>
                      </a:r>
                      <a:r>
                        <a:rPr kumimoji="0" lang="en-US" sz="2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vi-VN" sz="2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KCN…</a:t>
                      </a:r>
                      <a:r>
                        <a:rPr kumimoji="0" lang="en-US" sz="2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kumimoji="0" lang="en-US" sz="20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kumimoji="0" lang="en-US" sz="2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0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nghiệp</a:t>
                      </a:r>
                      <a:r>
                        <a:rPr kumimoji="0" lang="en-US" sz="20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0" lang="vi-VN" sz="2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vi-VN" sz="2000" kern="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Nhằm thu hút vốn đầu tư, sản xuất hàng hóa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vi-VN" sz="2000" kern="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Gắn với thị trường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97638783"/>
                  </a:ext>
                </a:extLst>
              </a:tr>
              <a:tr h="3886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000" b="1" kern="100" dirty="0">
                          <a:effectLst/>
                          <a:latin typeface="+mn-lt"/>
                          <a:ea typeface="DengXian" panose="02010600030101010101" pitchFamily="2" charset="-122"/>
                          <a:cs typeface="Kokila" panose="01010601010101010101" pitchFamily="2"/>
                        </a:rPr>
                        <a:t>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xuất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khẩu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ngoại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vi-VN" sz="2000" kern="100" dirty="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Mở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rộng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thị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;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hội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nhập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quốc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tế</a:t>
                      </a:r>
                      <a:endParaRPr lang="vi-VN" sz="20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3168944"/>
                  </a:ext>
                </a:extLst>
              </a:tr>
              <a:tr h="109294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000" b="1" kern="100" dirty="0">
                          <a:effectLst/>
                          <a:latin typeface="+mn-lt"/>
                          <a:ea typeface="DengXian" panose="02010600030101010101" pitchFamily="2" charset="-122"/>
                          <a:cs typeface="Kokila" panose="01010601010101010101" pitchFamily="2"/>
                        </a:rPr>
                        <a:t>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nhập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khẩu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vi-VN" sz="2000" kern="100" dirty="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xuất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nghiệp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vi-VN" sz="20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Nhu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dùng</a:t>
                      </a:r>
                      <a:endParaRPr lang="vi-VN" sz="20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Đáp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ứng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yêu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xuất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khẩu</a:t>
                      </a:r>
                      <a:endParaRPr lang="vi-VN" sz="2000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5683031"/>
                  </a:ext>
                </a:extLst>
              </a:tr>
              <a:tr h="3626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000" b="1" kern="100" dirty="0">
                          <a:effectLst/>
                          <a:latin typeface="+mn-lt"/>
                          <a:ea typeface="DengXian" panose="02010600030101010101" pitchFamily="2" charset="-122"/>
                          <a:cs typeface="Kokila" panose="01010601010101010101" pitchFamily="2"/>
                        </a:rPr>
                        <a:t>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Ứng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phó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… ở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bằng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sông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Cửu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Long</a:t>
                      </a:r>
                      <a:endParaRPr lang="vi-VN" sz="2000" kern="100" dirty="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đổi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cấu, phát triển thủy lợi, sử dụng hợp lí và cải tạo TN</a:t>
                      </a:r>
                      <a:endParaRPr lang="vi-VN" sz="2000" kern="100" dirty="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0989748"/>
                  </a:ext>
                </a:extLst>
              </a:tr>
              <a:tr h="3626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2000" b="1" kern="100" dirty="0">
                          <a:effectLst/>
                          <a:latin typeface="+mn-lt"/>
                          <a:ea typeface="DengXian" panose="02010600030101010101" pitchFamily="2" charset="-122"/>
                          <a:cs typeface="Kokila" panose="01010601010101010101" pitchFamily="2"/>
                        </a:rPr>
                        <a:t>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Các câu hỏi ý nghĩa, mục đích</a:t>
                      </a:r>
                      <a:endParaRPr lang="vi-VN" sz="2000" kern="10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Thúc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đẩy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tăng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trưởng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kinh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tế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triển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kinh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tế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vi-VN" sz="2000" kern="100" dirty="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81462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261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</TotalTime>
  <Words>1340</Words>
  <Application>Microsoft Office PowerPoint</Application>
  <PresentationFormat>Màn hình rộng</PresentationFormat>
  <Paragraphs>134</Paragraphs>
  <Slides>15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15</vt:i4>
      </vt:variant>
    </vt:vector>
  </HeadingPairs>
  <TitlesOfParts>
    <vt:vector size="23" baseType="lpstr">
      <vt:lpstr>Microsoft YaHei</vt:lpstr>
      <vt:lpstr>Arial</vt:lpstr>
      <vt:lpstr>Calibri</vt:lpstr>
      <vt:lpstr>Calibri Light</vt:lpstr>
      <vt:lpstr>Calisto MT</vt:lpstr>
      <vt:lpstr>Times New Roman</vt:lpstr>
      <vt:lpstr>Office Theme</vt:lpstr>
      <vt:lpstr>1_Office Theme</vt:lpstr>
      <vt:lpstr>Bản trình bày PowerPoint</vt:lpstr>
      <vt:lpstr>Bản trình bày PowerPoint</vt:lpstr>
      <vt:lpstr>TÍNH CẤP THIẾT </vt:lpstr>
      <vt:lpstr>TỪ KHÓA DẠNG  CÂU NHẬN BIẾT- THÔNG HIỂU </vt:lpstr>
      <vt:lpstr>Bản trình bày PowerPoint</vt:lpstr>
      <vt:lpstr>Bản trình bày PowerPoint</vt:lpstr>
      <vt:lpstr>2. Trường hợp không có từ khóa nhận dạng </vt:lpstr>
      <vt:lpstr>CÂU VẬN DỤNG- VẬN DỤNG CAO</vt:lpstr>
      <vt:lpstr>TỪ KHÓA CÂU HỎI VẬN DỤNG </vt:lpstr>
      <vt:lpstr>Bản trình bày PowerPoint</vt:lpstr>
      <vt:lpstr>Bản trình bày PowerPoint</vt:lpstr>
      <vt:lpstr>Bản trình bày PowerPoint</vt:lpstr>
      <vt:lpstr>2. Trường hợp không có từ khóa nhận dạng</vt:lpstr>
      <vt:lpstr>2. Trường hợp không có từ khóa nhận dạng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ASUS</dc:creator>
  <cp:lastModifiedBy>ASUS</cp:lastModifiedBy>
  <cp:revision>5</cp:revision>
  <dcterms:created xsi:type="dcterms:W3CDTF">2023-05-18T00:33:08Z</dcterms:created>
  <dcterms:modified xsi:type="dcterms:W3CDTF">2023-05-19T02:13:10Z</dcterms:modified>
</cp:coreProperties>
</file>