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81" r:id="rId5"/>
    <p:sldId id="276" r:id="rId6"/>
    <p:sldId id="277" r:id="rId7"/>
    <p:sldId id="278" r:id="rId8"/>
    <p:sldId id="288" r:id="rId9"/>
    <p:sldId id="286" r:id="rId10"/>
    <p:sldId id="280" r:id="rId11"/>
    <p:sldId id="283" r:id="rId12"/>
    <p:sldId id="284" r:id="rId13"/>
    <p:sldId id="285" r:id="rId14"/>
    <p:sldId id="273" r:id="rId1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7" autoAdjust="0"/>
    <p:restoredTop sz="94660"/>
  </p:normalViewPr>
  <p:slideViewPr>
    <p:cSldViewPr snapToGrid="0">
      <p:cViewPr varScale="1">
        <p:scale>
          <a:sx n="60" d="100"/>
          <a:sy n="60" d="100"/>
        </p:scale>
        <p:origin x="102"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65F7C-94F2-4D10-891D-07F72E4F38C1}"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94F6B4FA-C35D-4C8C-A431-D25F22BDE6B5}">
      <dgm:prSet phldrT="[Text]" custT="1"/>
      <dgm:spPr>
        <a:solidFill>
          <a:schemeClr val="accent6">
            <a:lumMod val="60000"/>
            <a:lumOff val="40000"/>
          </a:schemeClr>
        </a:solidFill>
      </dgm:spPr>
      <dgm:t>
        <a:bodyPr/>
        <a:lstStyle/>
        <a:p>
          <a:r>
            <a:rPr lang="en-US" altLang="vi-VN" sz="2800" b="1" i="1">
              <a:solidFill>
                <a:schemeClr val="tx1"/>
              </a:solidFill>
              <a:latin typeface="Times New Roman" panose="02020603050405020304" pitchFamily="18" charset="0"/>
              <a:cs typeface="Times New Roman" panose="02020603050405020304" pitchFamily="18" charset="0"/>
            </a:rPr>
            <a:t>1. Dụng cụ, thiết bị</a:t>
          </a:r>
          <a:endParaRPr lang="en-US" sz="2800">
            <a:solidFill>
              <a:schemeClr val="tx1"/>
            </a:solidFill>
            <a:latin typeface="Times New Roman" panose="02020603050405020304" pitchFamily="18" charset="0"/>
            <a:cs typeface="Times New Roman" panose="02020603050405020304" pitchFamily="18" charset="0"/>
          </a:endParaRPr>
        </a:p>
      </dgm:t>
    </dgm:pt>
    <dgm:pt modelId="{15B55041-20C9-4CCC-AF6B-34513E58C099}" type="parTrans" cxnId="{A6851023-4E9B-40DA-8BDA-1E5A066C9F12}">
      <dgm:prSet/>
      <dgm:spPr/>
      <dgm:t>
        <a:bodyPr/>
        <a:lstStyle/>
        <a:p>
          <a:endParaRPr lang="en-US"/>
        </a:p>
      </dgm:t>
    </dgm:pt>
    <dgm:pt modelId="{9EE6758D-087C-40FD-A78B-206B78C7600F}" type="sibTrans" cxnId="{A6851023-4E9B-40DA-8BDA-1E5A066C9F12}">
      <dgm:prSet/>
      <dgm:spPr/>
      <dgm:t>
        <a:bodyPr/>
        <a:lstStyle/>
        <a:p>
          <a:endParaRPr lang="en-US"/>
        </a:p>
      </dgm:t>
    </dgm:pt>
    <dgm:pt modelId="{1C3ADF71-BDF5-4B5F-A18B-952879563FB1}">
      <dgm:prSet phldrT="[Text]"/>
      <dgm:spPr>
        <a:solidFill>
          <a:schemeClr val="accent6">
            <a:lumMod val="60000"/>
            <a:lumOff val="40000"/>
          </a:schemeClr>
        </a:solidFill>
      </dgm:spPr>
      <dgm:t>
        <a:bodyPr/>
        <a:lstStyle/>
        <a:p>
          <a:r>
            <a:rPr lang="en-US" sz="2700">
              <a:solidFill>
                <a:schemeClr val="tx1"/>
              </a:solidFill>
              <a:latin typeface="Times New Roman" panose="02020603050405020304" pitchFamily="18" charset="0"/>
              <a:cs typeface="Times New Roman" panose="02020603050405020304" pitchFamily="18" charset="0"/>
            </a:rPr>
            <a:t>Lưỡi dao</a:t>
          </a:r>
        </a:p>
      </dgm:t>
    </dgm:pt>
    <dgm:pt modelId="{CE091D86-5455-474C-A78C-F3C424A48F3B}" type="parTrans" cxnId="{1CAA50CD-0AB1-40E9-8249-CD64055F5102}">
      <dgm:prSet/>
      <dgm:spPr/>
      <dgm:t>
        <a:bodyPr/>
        <a:lstStyle/>
        <a:p>
          <a:endParaRPr lang="en-US"/>
        </a:p>
      </dgm:t>
    </dgm:pt>
    <dgm:pt modelId="{1E25A579-C367-4704-845F-0886CD748256}" type="sibTrans" cxnId="{1CAA50CD-0AB1-40E9-8249-CD64055F5102}">
      <dgm:prSet/>
      <dgm:spPr/>
      <dgm:t>
        <a:bodyPr/>
        <a:lstStyle/>
        <a:p>
          <a:endParaRPr lang="en-US"/>
        </a:p>
      </dgm:t>
    </dgm:pt>
    <dgm:pt modelId="{400788D3-A77D-4DB1-9C09-A5AC5307C087}">
      <dgm:prSet phldrT="[Text]" custT="1"/>
      <dgm:spPr>
        <a:solidFill>
          <a:schemeClr val="accent1">
            <a:lumMod val="60000"/>
            <a:lumOff val="40000"/>
          </a:schemeClr>
        </a:solidFill>
      </dgm:spPr>
      <dgm:t>
        <a:bodyPr/>
        <a:lstStyle/>
        <a:p>
          <a:r>
            <a:rPr lang="vi-VN" sz="2800" b="1">
              <a:solidFill>
                <a:schemeClr val="tx1"/>
              </a:solidFill>
              <a:latin typeface="+mj-lt"/>
            </a:rPr>
            <a:t>2. Hóa chất</a:t>
          </a:r>
          <a:endParaRPr lang="en-US" sz="2800" b="1">
            <a:solidFill>
              <a:schemeClr val="tx1"/>
            </a:solidFill>
            <a:latin typeface="+mj-lt"/>
          </a:endParaRPr>
        </a:p>
      </dgm:t>
    </dgm:pt>
    <dgm:pt modelId="{6319FB02-98EE-4D26-A215-C184EC4FA3EE}" type="parTrans" cxnId="{06797085-BC4F-40CB-B358-799B7342B58E}">
      <dgm:prSet/>
      <dgm:spPr/>
      <dgm:t>
        <a:bodyPr/>
        <a:lstStyle/>
        <a:p>
          <a:endParaRPr lang="en-US"/>
        </a:p>
      </dgm:t>
    </dgm:pt>
    <dgm:pt modelId="{FC370D57-BFE8-4E47-82C3-A44BD18BD9FD}" type="sibTrans" cxnId="{06797085-BC4F-40CB-B358-799B7342B58E}">
      <dgm:prSet/>
      <dgm:spPr/>
      <dgm:t>
        <a:bodyPr/>
        <a:lstStyle/>
        <a:p>
          <a:endParaRPr lang="en-US"/>
        </a:p>
      </dgm:t>
    </dgm:pt>
    <dgm:pt modelId="{9873E5C0-F890-4423-9572-C702EE4692A1}">
      <dgm:prSet phldrT="[Text]" custT="1"/>
      <dgm:spPr>
        <a:solidFill>
          <a:schemeClr val="accent1">
            <a:lumMod val="60000"/>
            <a:lumOff val="40000"/>
          </a:schemeClr>
        </a:solidFill>
      </dgm:spPr>
      <dgm:t>
        <a:bodyPr/>
        <a:lstStyle/>
        <a:p>
          <a:r>
            <a:rPr lang="vi-VN" sz="2700">
              <a:solidFill>
                <a:schemeClr val="tx1"/>
              </a:solidFill>
              <a:latin typeface="+mj-lt"/>
            </a:rPr>
            <a:t>Dung dịch NaCl loãng với nồng độ khác nhau</a:t>
          </a:r>
          <a:endParaRPr lang="en-US" sz="2700">
            <a:solidFill>
              <a:schemeClr val="tx1"/>
            </a:solidFill>
            <a:latin typeface="+mj-lt"/>
          </a:endParaRPr>
        </a:p>
      </dgm:t>
    </dgm:pt>
    <dgm:pt modelId="{7C45D5FC-5140-44A6-ACCC-9E7C1C5C2A80}" type="parTrans" cxnId="{997E543E-79DE-403A-A5DB-D6F1482B72FA}">
      <dgm:prSet/>
      <dgm:spPr/>
      <dgm:t>
        <a:bodyPr/>
        <a:lstStyle/>
        <a:p>
          <a:endParaRPr lang="en-US"/>
        </a:p>
      </dgm:t>
    </dgm:pt>
    <dgm:pt modelId="{7A20DDD4-14ED-4D60-9237-9A3A93753084}" type="sibTrans" cxnId="{997E543E-79DE-403A-A5DB-D6F1482B72FA}">
      <dgm:prSet/>
      <dgm:spPr/>
      <dgm:t>
        <a:bodyPr/>
        <a:lstStyle/>
        <a:p>
          <a:endParaRPr lang="en-US"/>
        </a:p>
      </dgm:t>
    </dgm:pt>
    <dgm:pt modelId="{0E016F9D-7138-4FF4-ABB7-5F13A8527B6B}">
      <dgm:prSet phldrT="[Text]" custT="1"/>
      <dgm:spPr/>
      <dgm:t>
        <a:bodyPr/>
        <a:lstStyle/>
        <a:p>
          <a:r>
            <a:rPr lang="vi-VN" sz="2800" b="1">
              <a:solidFill>
                <a:schemeClr val="tx1"/>
              </a:solidFill>
              <a:latin typeface="+mj-lt"/>
            </a:rPr>
            <a:t>3. Mẫu vật</a:t>
          </a:r>
          <a:endParaRPr lang="en-US" sz="2800" b="1">
            <a:solidFill>
              <a:schemeClr val="tx1"/>
            </a:solidFill>
            <a:latin typeface="+mj-lt"/>
          </a:endParaRPr>
        </a:p>
      </dgm:t>
    </dgm:pt>
    <dgm:pt modelId="{9181EDD9-EA2F-4DD9-851C-0FCD98332D5F}" type="parTrans" cxnId="{151084B4-770F-432C-B665-B44D2B03FAC2}">
      <dgm:prSet/>
      <dgm:spPr/>
      <dgm:t>
        <a:bodyPr/>
        <a:lstStyle/>
        <a:p>
          <a:endParaRPr lang="en-US"/>
        </a:p>
      </dgm:t>
    </dgm:pt>
    <dgm:pt modelId="{DC29471E-D0D2-4971-A0C3-B56E1EF5D34F}" type="sibTrans" cxnId="{151084B4-770F-432C-B665-B44D2B03FAC2}">
      <dgm:prSet/>
      <dgm:spPr/>
      <dgm:t>
        <a:bodyPr/>
        <a:lstStyle/>
        <a:p>
          <a:endParaRPr lang="en-US"/>
        </a:p>
      </dgm:t>
    </dgm:pt>
    <dgm:pt modelId="{52F38C3E-BB9D-4E1A-81BD-1396CE69C8E5}">
      <dgm:prSet phldrT="[Text]" custT="1"/>
      <dgm:spPr/>
      <dgm:t>
        <a:bodyPr/>
        <a:lstStyle/>
        <a:p>
          <a:r>
            <a:rPr lang="en-US" altLang="vi-VN" sz="2700">
              <a:solidFill>
                <a:schemeClr val="tx1"/>
              </a:solidFill>
              <a:latin typeface="Times New Roman" panose="02020603050405020304" pitchFamily="18" charset="0"/>
              <a:cs typeface="Times New Roman" panose="02020603050405020304" pitchFamily="18" charset="0"/>
            </a:rPr>
            <a:t>Lá thài lài tía hoặc một số lá cây có tế bào với kích thước tương đối lớn và dễ tách lớp biểu bì ra khỏi lá. </a:t>
          </a:r>
          <a:endParaRPr lang="en-US" sz="2700">
            <a:solidFill>
              <a:schemeClr val="tx1"/>
            </a:solidFill>
            <a:latin typeface="Times New Roman" panose="02020603050405020304" pitchFamily="18" charset="0"/>
            <a:cs typeface="Times New Roman" panose="02020603050405020304" pitchFamily="18" charset="0"/>
          </a:endParaRPr>
        </a:p>
      </dgm:t>
    </dgm:pt>
    <dgm:pt modelId="{4238316F-A265-4BAE-A98B-F67B656251DD}" type="parTrans" cxnId="{8DC1D930-F923-4C6C-9582-7623A3617434}">
      <dgm:prSet/>
      <dgm:spPr/>
      <dgm:t>
        <a:bodyPr/>
        <a:lstStyle/>
        <a:p>
          <a:endParaRPr lang="en-US"/>
        </a:p>
      </dgm:t>
    </dgm:pt>
    <dgm:pt modelId="{C6AFB090-2D80-4905-A884-B224413FA847}" type="sibTrans" cxnId="{8DC1D930-F923-4C6C-9582-7623A3617434}">
      <dgm:prSet/>
      <dgm:spPr/>
      <dgm:t>
        <a:bodyPr/>
        <a:lstStyle/>
        <a:p>
          <a:endParaRPr lang="en-US"/>
        </a:p>
      </dgm:t>
    </dgm:pt>
    <dgm:pt modelId="{271E793B-6528-4541-9820-C48C3566ED22}">
      <dgm:prSet phldrT="[Text]"/>
      <dgm:spPr>
        <a:solidFill>
          <a:schemeClr val="accent6">
            <a:lumMod val="60000"/>
            <a:lumOff val="40000"/>
          </a:schemeClr>
        </a:solidFill>
      </dgm:spPr>
      <dgm:t>
        <a:bodyPr/>
        <a:lstStyle/>
        <a:p>
          <a:r>
            <a:rPr lang="en-US" sz="2700">
              <a:solidFill>
                <a:schemeClr val="tx1"/>
              </a:solidFill>
              <a:latin typeface="Times New Roman" panose="02020603050405020304" pitchFamily="18" charset="0"/>
              <a:cs typeface="Times New Roman" panose="02020603050405020304" pitchFamily="18" charset="0"/>
            </a:rPr>
            <a:t>Lam kính, la men</a:t>
          </a:r>
        </a:p>
      </dgm:t>
    </dgm:pt>
    <dgm:pt modelId="{FB2B9C1C-18DE-4004-9293-E9B955801C00}" type="parTrans" cxnId="{2223CADE-174D-494D-8B49-462CBCFAA6E5}">
      <dgm:prSet/>
      <dgm:spPr/>
      <dgm:t>
        <a:bodyPr/>
        <a:lstStyle/>
        <a:p>
          <a:endParaRPr lang="en-US"/>
        </a:p>
      </dgm:t>
    </dgm:pt>
    <dgm:pt modelId="{DEC77FF2-EC2C-47B5-90D3-5A226827DA3E}" type="sibTrans" cxnId="{2223CADE-174D-494D-8B49-462CBCFAA6E5}">
      <dgm:prSet/>
      <dgm:spPr/>
      <dgm:t>
        <a:bodyPr/>
        <a:lstStyle/>
        <a:p>
          <a:endParaRPr lang="en-US"/>
        </a:p>
      </dgm:t>
    </dgm:pt>
    <dgm:pt modelId="{88C624DE-2CD6-46EE-8BD0-A643460E0425}">
      <dgm:prSet phldrT="[Text]"/>
      <dgm:spPr>
        <a:solidFill>
          <a:schemeClr val="accent6">
            <a:lumMod val="60000"/>
            <a:lumOff val="40000"/>
          </a:schemeClr>
        </a:solidFill>
      </dgm:spPr>
      <dgm:t>
        <a:bodyPr/>
        <a:lstStyle/>
        <a:p>
          <a:r>
            <a:rPr lang="en-US" sz="2700">
              <a:solidFill>
                <a:schemeClr val="tx1"/>
              </a:solidFill>
              <a:latin typeface="Times New Roman" panose="02020603050405020304" pitchFamily="18" charset="0"/>
              <a:cs typeface="Times New Roman" panose="02020603050405020304" pitchFamily="18" charset="0"/>
            </a:rPr>
            <a:t>Ống nhở giọt</a:t>
          </a:r>
        </a:p>
      </dgm:t>
    </dgm:pt>
    <dgm:pt modelId="{280854AA-E5F3-4F77-B01E-7B0C7FD213AB}" type="parTrans" cxnId="{4DADE40F-E507-4F84-A397-60DFDA4162BC}">
      <dgm:prSet/>
      <dgm:spPr/>
      <dgm:t>
        <a:bodyPr/>
        <a:lstStyle/>
        <a:p>
          <a:endParaRPr lang="en-US"/>
        </a:p>
      </dgm:t>
    </dgm:pt>
    <dgm:pt modelId="{8FE2F1A4-6F65-4218-82A4-2C7C165A8473}" type="sibTrans" cxnId="{4DADE40F-E507-4F84-A397-60DFDA4162BC}">
      <dgm:prSet/>
      <dgm:spPr/>
      <dgm:t>
        <a:bodyPr/>
        <a:lstStyle/>
        <a:p>
          <a:endParaRPr lang="en-US"/>
        </a:p>
      </dgm:t>
    </dgm:pt>
    <dgm:pt modelId="{310F405C-EF6F-4913-A7A3-419CCA864262}">
      <dgm:prSet phldrT="[Text]"/>
      <dgm:spPr>
        <a:solidFill>
          <a:schemeClr val="accent6">
            <a:lumMod val="60000"/>
            <a:lumOff val="40000"/>
          </a:schemeClr>
        </a:solidFill>
      </dgm:spPr>
      <dgm:t>
        <a:bodyPr/>
        <a:lstStyle/>
        <a:p>
          <a:r>
            <a:rPr lang="en-US" sz="2700">
              <a:solidFill>
                <a:schemeClr val="tx1"/>
              </a:solidFill>
              <a:latin typeface="Times New Roman" panose="02020603050405020304" pitchFamily="18" charset="0"/>
              <a:cs typeface="Times New Roman" panose="02020603050405020304" pitchFamily="18" charset="0"/>
            </a:rPr>
            <a:t>Giấy thấm </a:t>
          </a:r>
        </a:p>
      </dgm:t>
    </dgm:pt>
    <dgm:pt modelId="{FD1BB71B-F2CE-4ACC-A6FF-DD64CF8AB9B3}" type="parTrans" cxnId="{8033EAA7-4FA1-4B33-A55E-75457AD51EB0}">
      <dgm:prSet/>
      <dgm:spPr/>
      <dgm:t>
        <a:bodyPr/>
        <a:lstStyle/>
        <a:p>
          <a:endParaRPr lang="en-US"/>
        </a:p>
      </dgm:t>
    </dgm:pt>
    <dgm:pt modelId="{D2D125F2-6977-42FE-BCEC-F34E4992B922}" type="sibTrans" cxnId="{8033EAA7-4FA1-4B33-A55E-75457AD51EB0}">
      <dgm:prSet/>
      <dgm:spPr/>
      <dgm:t>
        <a:bodyPr/>
        <a:lstStyle/>
        <a:p>
          <a:endParaRPr lang="en-US"/>
        </a:p>
      </dgm:t>
    </dgm:pt>
    <dgm:pt modelId="{93C8E061-D906-491E-AE96-C6F486B7413A}">
      <dgm:prSet phldrT="[Text]"/>
      <dgm:spPr>
        <a:solidFill>
          <a:schemeClr val="accent6">
            <a:lumMod val="60000"/>
            <a:lumOff val="40000"/>
          </a:schemeClr>
        </a:solidFill>
      </dgm:spPr>
      <dgm:t>
        <a:bodyPr/>
        <a:lstStyle/>
        <a:p>
          <a:r>
            <a:rPr lang="en-US" sz="2700">
              <a:solidFill>
                <a:schemeClr val="tx1"/>
              </a:solidFill>
              <a:latin typeface="Times New Roman" panose="02020603050405020304" pitchFamily="18" charset="0"/>
              <a:cs typeface="Times New Roman" panose="02020603050405020304" pitchFamily="18" charset="0"/>
            </a:rPr>
            <a:t>Kí</a:t>
          </a:r>
          <a:r>
            <a:rPr lang="vi-VN" sz="2700">
              <a:solidFill>
                <a:schemeClr val="tx1"/>
              </a:solidFill>
              <a:latin typeface="Times New Roman" panose="02020603050405020304" pitchFamily="18" charset="0"/>
              <a:cs typeface="Times New Roman" panose="02020603050405020304" pitchFamily="18" charset="0"/>
            </a:rPr>
            <a:t>nh hiển vi quang học</a:t>
          </a:r>
          <a:endParaRPr lang="en-US" sz="2700">
            <a:solidFill>
              <a:schemeClr val="tx1"/>
            </a:solidFill>
            <a:latin typeface="Times New Roman" panose="02020603050405020304" pitchFamily="18" charset="0"/>
            <a:cs typeface="Times New Roman" panose="02020603050405020304" pitchFamily="18" charset="0"/>
          </a:endParaRPr>
        </a:p>
      </dgm:t>
    </dgm:pt>
    <dgm:pt modelId="{FDFA06DE-9E05-4C42-80DC-BD9608D4A061}" type="parTrans" cxnId="{F4A50D6C-B11F-4E8A-81E6-A26F9CA71F1D}">
      <dgm:prSet/>
      <dgm:spPr/>
      <dgm:t>
        <a:bodyPr/>
        <a:lstStyle/>
        <a:p>
          <a:endParaRPr lang="en-US"/>
        </a:p>
      </dgm:t>
    </dgm:pt>
    <dgm:pt modelId="{C5758834-F576-46A6-80E6-621505D5CBFD}" type="sibTrans" cxnId="{F4A50D6C-B11F-4E8A-81E6-A26F9CA71F1D}">
      <dgm:prSet/>
      <dgm:spPr/>
      <dgm:t>
        <a:bodyPr/>
        <a:lstStyle/>
        <a:p>
          <a:endParaRPr lang="en-US"/>
        </a:p>
      </dgm:t>
    </dgm:pt>
    <dgm:pt modelId="{B5749159-DC26-495E-B06F-495E2A1192F7}" type="pres">
      <dgm:prSet presAssocID="{10F65F7C-94F2-4D10-891D-07F72E4F38C1}" presName="Name0" presStyleCnt="0">
        <dgm:presLayoutVars>
          <dgm:dir/>
          <dgm:resizeHandles val="exact"/>
        </dgm:presLayoutVars>
      </dgm:prSet>
      <dgm:spPr/>
    </dgm:pt>
    <dgm:pt modelId="{D873B4B8-FB2C-427E-840E-5B8619AC547D}" type="pres">
      <dgm:prSet presAssocID="{94F6B4FA-C35D-4C8C-A431-D25F22BDE6B5}" presName="node" presStyleLbl="node1" presStyleIdx="0" presStyleCnt="3" custScaleX="111932" custLinFactNeighborY="0">
        <dgm:presLayoutVars>
          <dgm:bulletEnabled val="1"/>
        </dgm:presLayoutVars>
      </dgm:prSet>
      <dgm:spPr/>
    </dgm:pt>
    <dgm:pt modelId="{8DA06B93-3530-4752-89B0-F850D6588ADD}" type="pres">
      <dgm:prSet presAssocID="{9EE6758D-087C-40FD-A78B-206B78C7600F}" presName="sibTrans" presStyleCnt="0"/>
      <dgm:spPr/>
    </dgm:pt>
    <dgm:pt modelId="{2900E6ED-4135-4F22-ADC1-4C22033D5A9D}" type="pres">
      <dgm:prSet presAssocID="{400788D3-A77D-4DB1-9C09-A5AC5307C087}" presName="node" presStyleLbl="node1" presStyleIdx="1" presStyleCnt="3">
        <dgm:presLayoutVars>
          <dgm:bulletEnabled val="1"/>
        </dgm:presLayoutVars>
      </dgm:prSet>
      <dgm:spPr/>
    </dgm:pt>
    <dgm:pt modelId="{1DD61A81-8787-444D-AABE-B91C2A4DFBB7}" type="pres">
      <dgm:prSet presAssocID="{FC370D57-BFE8-4E47-82C3-A44BD18BD9FD}" presName="sibTrans" presStyleCnt="0"/>
      <dgm:spPr/>
    </dgm:pt>
    <dgm:pt modelId="{609EDC61-1D18-4B72-BB3D-7A6C64452FE0}" type="pres">
      <dgm:prSet presAssocID="{0E016F9D-7138-4FF4-ABB7-5F13A8527B6B}" presName="node" presStyleLbl="node1" presStyleIdx="2" presStyleCnt="3">
        <dgm:presLayoutVars>
          <dgm:bulletEnabled val="1"/>
        </dgm:presLayoutVars>
      </dgm:prSet>
      <dgm:spPr/>
    </dgm:pt>
  </dgm:ptLst>
  <dgm:cxnLst>
    <dgm:cxn modelId="{4B534902-A18A-46AA-9002-D4AF46335221}" type="presOf" srcId="{94F6B4FA-C35D-4C8C-A431-D25F22BDE6B5}" destId="{D873B4B8-FB2C-427E-840E-5B8619AC547D}" srcOrd="0" destOrd="0" presId="urn:microsoft.com/office/officeart/2005/8/layout/hList6"/>
    <dgm:cxn modelId="{1CF22806-567B-45DF-9E79-8E4DCEEF267F}" type="presOf" srcId="{93C8E061-D906-491E-AE96-C6F486B7413A}" destId="{D873B4B8-FB2C-427E-840E-5B8619AC547D}" srcOrd="0" destOrd="5" presId="urn:microsoft.com/office/officeart/2005/8/layout/hList6"/>
    <dgm:cxn modelId="{4DADE40F-E507-4F84-A397-60DFDA4162BC}" srcId="{94F6B4FA-C35D-4C8C-A431-D25F22BDE6B5}" destId="{88C624DE-2CD6-46EE-8BD0-A643460E0425}" srcOrd="2" destOrd="0" parTransId="{280854AA-E5F3-4F77-B01E-7B0C7FD213AB}" sibTransId="{8FE2F1A4-6F65-4218-82A4-2C7C165A8473}"/>
    <dgm:cxn modelId="{B1D5BA18-16D7-43DA-9598-C6E4D5E31959}" type="presOf" srcId="{88C624DE-2CD6-46EE-8BD0-A643460E0425}" destId="{D873B4B8-FB2C-427E-840E-5B8619AC547D}" srcOrd="0" destOrd="3" presId="urn:microsoft.com/office/officeart/2005/8/layout/hList6"/>
    <dgm:cxn modelId="{A6851023-4E9B-40DA-8BDA-1E5A066C9F12}" srcId="{10F65F7C-94F2-4D10-891D-07F72E4F38C1}" destId="{94F6B4FA-C35D-4C8C-A431-D25F22BDE6B5}" srcOrd="0" destOrd="0" parTransId="{15B55041-20C9-4CCC-AF6B-34513E58C099}" sibTransId="{9EE6758D-087C-40FD-A78B-206B78C7600F}"/>
    <dgm:cxn modelId="{2F904323-CE57-4634-B8E4-89498563DBF0}" type="presOf" srcId="{1C3ADF71-BDF5-4B5F-A18B-952879563FB1}" destId="{D873B4B8-FB2C-427E-840E-5B8619AC547D}" srcOrd="0" destOrd="1" presId="urn:microsoft.com/office/officeart/2005/8/layout/hList6"/>
    <dgm:cxn modelId="{E36FD223-3C8C-44D5-A2D7-8A0E653E9419}" type="presOf" srcId="{10F65F7C-94F2-4D10-891D-07F72E4F38C1}" destId="{B5749159-DC26-495E-B06F-495E2A1192F7}" srcOrd="0" destOrd="0" presId="urn:microsoft.com/office/officeart/2005/8/layout/hList6"/>
    <dgm:cxn modelId="{8DC1D930-F923-4C6C-9582-7623A3617434}" srcId="{0E016F9D-7138-4FF4-ABB7-5F13A8527B6B}" destId="{52F38C3E-BB9D-4E1A-81BD-1396CE69C8E5}" srcOrd="0" destOrd="0" parTransId="{4238316F-A265-4BAE-A98B-F67B656251DD}" sibTransId="{C6AFB090-2D80-4905-A884-B224413FA847}"/>
    <dgm:cxn modelId="{997E543E-79DE-403A-A5DB-D6F1482B72FA}" srcId="{400788D3-A77D-4DB1-9C09-A5AC5307C087}" destId="{9873E5C0-F890-4423-9572-C702EE4692A1}" srcOrd="0" destOrd="0" parTransId="{7C45D5FC-5140-44A6-ACCC-9E7C1C5C2A80}" sibTransId="{7A20DDD4-14ED-4D60-9237-9A3A93753084}"/>
    <dgm:cxn modelId="{F4A50D6C-B11F-4E8A-81E6-A26F9CA71F1D}" srcId="{94F6B4FA-C35D-4C8C-A431-D25F22BDE6B5}" destId="{93C8E061-D906-491E-AE96-C6F486B7413A}" srcOrd="4" destOrd="0" parTransId="{FDFA06DE-9E05-4C42-80DC-BD9608D4A061}" sibTransId="{C5758834-F576-46A6-80E6-621505D5CBFD}"/>
    <dgm:cxn modelId="{06797085-BC4F-40CB-B358-799B7342B58E}" srcId="{10F65F7C-94F2-4D10-891D-07F72E4F38C1}" destId="{400788D3-A77D-4DB1-9C09-A5AC5307C087}" srcOrd="1" destOrd="0" parTransId="{6319FB02-98EE-4D26-A215-C184EC4FA3EE}" sibTransId="{FC370D57-BFE8-4E47-82C3-A44BD18BD9FD}"/>
    <dgm:cxn modelId="{37D5738B-C563-4905-877A-0093617CB0AA}" type="presOf" srcId="{271E793B-6528-4541-9820-C48C3566ED22}" destId="{D873B4B8-FB2C-427E-840E-5B8619AC547D}" srcOrd="0" destOrd="2" presId="urn:microsoft.com/office/officeart/2005/8/layout/hList6"/>
    <dgm:cxn modelId="{754E1F91-B8A2-4B19-83DF-7C3B52FFAFFF}" type="presOf" srcId="{400788D3-A77D-4DB1-9C09-A5AC5307C087}" destId="{2900E6ED-4135-4F22-ADC1-4C22033D5A9D}" srcOrd="0" destOrd="0" presId="urn:microsoft.com/office/officeart/2005/8/layout/hList6"/>
    <dgm:cxn modelId="{5FE55095-8667-4C3F-8E32-FBF22E8F0629}" type="presOf" srcId="{310F405C-EF6F-4913-A7A3-419CCA864262}" destId="{D873B4B8-FB2C-427E-840E-5B8619AC547D}" srcOrd="0" destOrd="4" presId="urn:microsoft.com/office/officeart/2005/8/layout/hList6"/>
    <dgm:cxn modelId="{DE97089C-2DE7-43C8-8E74-1D41147BAF7F}" type="presOf" srcId="{52F38C3E-BB9D-4E1A-81BD-1396CE69C8E5}" destId="{609EDC61-1D18-4B72-BB3D-7A6C64452FE0}" srcOrd="0" destOrd="1" presId="urn:microsoft.com/office/officeart/2005/8/layout/hList6"/>
    <dgm:cxn modelId="{8033EAA7-4FA1-4B33-A55E-75457AD51EB0}" srcId="{94F6B4FA-C35D-4C8C-A431-D25F22BDE6B5}" destId="{310F405C-EF6F-4913-A7A3-419CCA864262}" srcOrd="3" destOrd="0" parTransId="{FD1BB71B-F2CE-4ACC-A6FF-DD64CF8AB9B3}" sibTransId="{D2D125F2-6977-42FE-BCEC-F34E4992B922}"/>
    <dgm:cxn modelId="{151084B4-770F-432C-B665-B44D2B03FAC2}" srcId="{10F65F7C-94F2-4D10-891D-07F72E4F38C1}" destId="{0E016F9D-7138-4FF4-ABB7-5F13A8527B6B}" srcOrd="2" destOrd="0" parTransId="{9181EDD9-EA2F-4DD9-851C-0FCD98332D5F}" sibTransId="{DC29471E-D0D2-4971-A0C3-B56E1EF5D34F}"/>
    <dgm:cxn modelId="{FD51F4B5-45CF-426A-AC52-1B36833CB5D5}" type="presOf" srcId="{9873E5C0-F890-4423-9572-C702EE4692A1}" destId="{2900E6ED-4135-4F22-ADC1-4C22033D5A9D}" srcOrd="0" destOrd="1" presId="urn:microsoft.com/office/officeart/2005/8/layout/hList6"/>
    <dgm:cxn modelId="{1CAA50CD-0AB1-40E9-8249-CD64055F5102}" srcId="{94F6B4FA-C35D-4C8C-A431-D25F22BDE6B5}" destId="{1C3ADF71-BDF5-4B5F-A18B-952879563FB1}" srcOrd="0" destOrd="0" parTransId="{CE091D86-5455-474C-A78C-F3C424A48F3B}" sibTransId="{1E25A579-C367-4704-845F-0886CD748256}"/>
    <dgm:cxn modelId="{2223CADE-174D-494D-8B49-462CBCFAA6E5}" srcId="{94F6B4FA-C35D-4C8C-A431-D25F22BDE6B5}" destId="{271E793B-6528-4541-9820-C48C3566ED22}" srcOrd="1" destOrd="0" parTransId="{FB2B9C1C-18DE-4004-9293-E9B955801C00}" sibTransId="{DEC77FF2-EC2C-47B5-90D3-5A226827DA3E}"/>
    <dgm:cxn modelId="{0CC195FB-DF33-4DE5-95E1-602969E26D0E}" type="presOf" srcId="{0E016F9D-7138-4FF4-ABB7-5F13A8527B6B}" destId="{609EDC61-1D18-4B72-BB3D-7A6C64452FE0}" srcOrd="0" destOrd="0" presId="urn:microsoft.com/office/officeart/2005/8/layout/hList6"/>
    <dgm:cxn modelId="{D8729A41-FAA0-4312-B438-50896084FE25}" type="presParOf" srcId="{B5749159-DC26-495E-B06F-495E2A1192F7}" destId="{D873B4B8-FB2C-427E-840E-5B8619AC547D}" srcOrd="0" destOrd="0" presId="urn:microsoft.com/office/officeart/2005/8/layout/hList6"/>
    <dgm:cxn modelId="{0B060877-48B1-430D-9B6F-2387D1EAC374}" type="presParOf" srcId="{B5749159-DC26-495E-B06F-495E2A1192F7}" destId="{8DA06B93-3530-4752-89B0-F850D6588ADD}" srcOrd="1" destOrd="0" presId="urn:microsoft.com/office/officeart/2005/8/layout/hList6"/>
    <dgm:cxn modelId="{7B2010EC-0C99-4E6A-839F-61A821BD522A}" type="presParOf" srcId="{B5749159-DC26-495E-B06F-495E2A1192F7}" destId="{2900E6ED-4135-4F22-ADC1-4C22033D5A9D}" srcOrd="2" destOrd="0" presId="urn:microsoft.com/office/officeart/2005/8/layout/hList6"/>
    <dgm:cxn modelId="{43B50EA3-9D17-4376-A301-F643844B4F7B}" type="presParOf" srcId="{B5749159-DC26-495E-B06F-495E2A1192F7}" destId="{1DD61A81-8787-444D-AABE-B91C2A4DFBB7}" srcOrd="3" destOrd="0" presId="urn:microsoft.com/office/officeart/2005/8/layout/hList6"/>
    <dgm:cxn modelId="{8ADC8737-6AC8-4E03-9D69-FD6A75288B24}" type="presParOf" srcId="{B5749159-DC26-495E-B06F-495E2A1192F7}" destId="{609EDC61-1D18-4B72-BB3D-7A6C64452FE0}"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F65F7C-94F2-4D10-891D-07F72E4F38C1}"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94F6B4FA-C35D-4C8C-A431-D25F22BDE6B5}">
      <dgm:prSet phldrT="[Text]" custT="1"/>
      <dgm:spPr>
        <a:solidFill>
          <a:schemeClr val="accent6">
            <a:lumMod val="60000"/>
            <a:lumOff val="40000"/>
          </a:schemeClr>
        </a:solidFill>
      </dgm:spPr>
      <dgm:t>
        <a:bodyPr/>
        <a:lstStyle/>
        <a:p>
          <a:pPr algn="l"/>
          <a:r>
            <a:rPr lang="en-US" sz="2800">
              <a:solidFill>
                <a:schemeClr val="tx1"/>
              </a:solidFill>
              <a:latin typeface="Times New Roman" panose="02020603050405020304" pitchFamily="18" charset="0"/>
              <a:cs typeface="Times New Roman" panose="02020603050405020304" pitchFamily="18" charset="0"/>
            </a:rPr>
            <a:t>(1). Lớp chia thành 6 nhóm: mỗi nhóm có 6 HS. Các em độc lập nghiên cứu bài thực hành</a:t>
          </a:r>
          <a:r>
            <a:rPr lang="vi-VN" sz="2800">
              <a:solidFill>
                <a:schemeClr val="tx1"/>
              </a:solidFill>
              <a:latin typeface="Times New Roman" panose="02020603050405020304" pitchFamily="18" charset="0"/>
              <a:cs typeface="Times New Roman" panose="02020603050405020304" pitchFamily="18" charset="0"/>
            </a:rPr>
            <a:t> trước đó.</a:t>
          </a:r>
        </a:p>
        <a:p>
          <a:pPr algn="l"/>
          <a:r>
            <a:rPr lang="vi-VN" sz="2800">
              <a:solidFill>
                <a:schemeClr val="tx1"/>
              </a:solidFill>
              <a:latin typeface="Times New Roman" panose="02020603050405020304" pitchFamily="18" charset="0"/>
              <a:cs typeface="Times New Roman" panose="02020603050405020304" pitchFamily="18" charset="0"/>
            </a:rPr>
            <a:t>(2). Các nhóm nhận dụng cụ</a:t>
          </a:r>
        </a:p>
        <a:p>
          <a:pPr algn="l"/>
          <a:r>
            <a:rPr lang="vi-VN" sz="2800">
              <a:solidFill>
                <a:schemeClr val="tx1"/>
              </a:solidFill>
              <a:latin typeface="Times New Roman" panose="02020603050405020304" pitchFamily="18" charset="0"/>
              <a:cs typeface="Times New Roman" panose="02020603050405020304" pitchFamily="18" charset="0"/>
            </a:rPr>
            <a:t>(3). Phân công thư ký ghi chép</a:t>
          </a:r>
          <a:endParaRPr lang="en-US" sz="2800">
            <a:solidFill>
              <a:schemeClr val="tx1"/>
            </a:solidFill>
            <a:latin typeface="Times New Roman" panose="02020603050405020304" pitchFamily="18" charset="0"/>
            <a:cs typeface="Times New Roman" panose="02020603050405020304" pitchFamily="18" charset="0"/>
          </a:endParaRPr>
        </a:p>
      </dgm:t>
    </dgm:pt>
    <dgm:pt modelId="{15B55041-20C9-4CCC-AF6B-34513E58C099}" type="parTrans" cxnId="{A6851023-4E9B-40DA-8BDA-1E5A066C9F12}">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9EE6758D-087C-40FD-A78B-206B78C7600F}" type="sibTrans" cxnId="{A6851023-4E9B-40DA-8BDA-1E5A066C9F12}">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B5749159-DC26-495E-B06F-495E2A1192F7}" type="pres">
      <dgm:prSet presAssocID="{10F65F7C-94F2-4D10-891D-07F72E4F38C1}" presName="Name0" presStyleCnt="0">
        <dgm:presLayoutVars>
          <dgm:dir/>
          <dgm:resizeHandles val="exact"/>
        </dgm:presLayoutVars>
      </dgm:prSet>
      <dgm:spPr/>
    </dgm:pt>
    <dgm:pt modelId="{D873B4B8-FB2C-427E-840E-5B8619AC547D}" type="pres">
      <dgm:prSet presAssocID="{94F6B4FA-C35D-4C8C-A431-D25F22BDE6B5}" presName="node" presStyleLbl="node1" presStyleIdx="0" presStyleCnt="1" custScaleX="111932" custLinFactNeighborX="-461" custLinFactNeighborY="-44594">
        <dgm:presLayoutVars>
          <dgm:bulletEnabled val="1"/>
        </dgm:presLayoutVars>
      </dgm:prSet>
      <dgm:spPr/>
    </dgm:pt>
  </dgm:ptLst>
  <dgm:cxnLst>
    <dgm:cxn modelId="{4B534902-A18A-46AA-9002-D4AF46335221}" type="presOf" srcId="{94F6B4FA-C35D-4C8C-A431-D25F22BDE6B5}" destId="{D873B4B8-FB2C-427E-840E-5B8619AC547D}" srcOrd="0" destOrd="0" presId="urn:microsoft.com/office/officeart/2005/8/layout/hList6"/>
    <dgm:cxn modelId="{A6851023-4E9B-40DA-8BDA-1E5A066C9F12}" srcId="{10F65F7C-94F2-4D10-891D-07F72E4F38C1}" destId="{94F6B4FA-C35D-4C8C-A431-D25F22BDE6B5}" srcOrd="0" destOrd="0" parTransId="{15B55041-20C9-4CCC-AF6B-34513E58C099}" sibTransId="{9EE6758D-087C-40FD-A78B-206B78C7600F}"/>
    <dgm:cxn modelId="{E36FD223-3C8C-44D5-A2D7-8A0E653E9419}" type="presOf" srcId="{10F65F7C-94F2-4D10-891D-07F72E4F38C1}" destId="{B5749159-DC26-495E-B06F-495E2A1192F7}" srcOrd="0" destOrd="0" presId="urn:microsoft.com/office/officeart/2005/8/layout/hList6"/>
    <dgm:cxn modelId="{D8729A41-FAA0-4312-B438-50896084FE25}" type="presParOf" srcId="{B5749159-DC26-495E-B06F-495E2A1192F7}" destId="{D873B4B8-FB2C-427E-840E-5B8619AC547D}"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3B4B8-FB2C-427E-840E-5B8619AC547D}">
      <dsp:nvSpPr>
        <dsp:cNvPr id="0" name=""/>
        <dsp:cNvSpPr/>
      </dsp:nvSpPr>
      <dsp:spPr>
        <a:xfrm rot="16200000">
          <a:off x="-667381" y="671469"/>
          <a:ext cx="5418667" cy="4075728"/>
        </a:xfrm>
        <a:prstGeom prst="flowChartManualOperati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44600">
            <a:lnSpc>
              <a:spcPct val="90000"/>
            </a:lnSpc>
            <a:spcBef>
              <a:spcPct val="0"/>
            </a:spcBef>
            <a:spcAft>
              <a:spcPct val="35000"/>
            </a:spcAft>
            <a:buNone/>
          </a:pPr>
          <a:r>
            <a:rPr lang="en-US" altLang="vi-VN" sz="2800" b="1" i="1" kern="1200">
              <a:solidFill>
                <a:schemeClr val="tx1"/>
              </a:solidFill>
              <a:latin typeface="Times New Roman" panose="02020603050405020304" pitchFamily="18" charset="0"/>
              <a:cs typeface="Times New Roman" panose="02020603050405020304" pitchFamily="18" charset="0"/>
            </a:rPr>
            <a:t>1. Dụng cụ, thiết bị</a:t>
          </a:r>
          <a:endParaRPr lang="en-US" sz="2800" kern="1200">
            <a:solidFill>
              <a:schemeClr val="tx1"/>
            </a:solidFill>
            <a:latin typeface="Times New Roman" panose="02020603050405020304" pitchFamily="18" charset="0"/>
            <a:cs typeface="Times New Roman" panose="02020603050405020304" pitchFamily="18" charset="0"/>
          </a:endParaRPr>
        </a:p>
        <a:p>
          <a:pPr marL="228600" lvl="1" indent="-228600" algn="l" defTabSz="1200150">
            <a:lnSpc>
              <a:spcPct val="90000"/>
            </a:lnSpc>
            <a:spcBef>
              <a:spcPct val="0"/>
            </a:spcBef>
            <a:spcAft>
              <a:spcPct val="15000"/>
            </a:spcAft>
            <a:buChar char="•"/>
          </a:pPr>
          <a:r>
            <a:rPr lang="en-US" sz="2700" kern="1200">
              <a:solidFill>
                <a:schemeClr val="tx1"/>
              </a:solidFill>
              <a:latin typeface="Times New Roman" panose="02020603050405020304" pitchFamily="18" charset="0"/>
              <a:cs typeface="Times New Roman" panose="02020603050405020304" pitchFamily="18" charset="0"/>
            </a:rPr>
            <a:t>Lưỡi dao</a:t>
          </a:r>
        </a:p>
        <a:p>
          <a:pPr marL="228600" lvl="1" indent="-228600" algn="l" defTabSz="1200150">
            <a:lnSpc>
              <a:spcPct val="90000"/>
            </a:lnSpc>
            <a:spcBef>
              <a:spcPct val="0"/>
            </a:spcBef>
            <a:spcAft>
              <a:spcPct val="15000"/>
            </a:spcAft>
            <a:buChar char="•"/>
          </a:pPr>
          <a:r>
            <a:rPr lang="en-US" sz="2700" kern="1200">
              <a:solidFill>
                <a:schemeClr val="tx1"/>
              </a:solidFill>
              <a:latin typeface="Times New Roman" panose="02020603050405020304" pitchFamily="18" charset="0"/>
              <a:cs typeface="Times New Roman" panose="02020603050405020304" pitchFamily="18" charset="0"/>
            </a:rPr>
            <a:t>Lam kính, la men</a:t>
          </a:r>
        </a:p>
        <a:p>
          <a:pPr marL="228600" lvl="1" indent="-228600" algn="l" defTabSz="1200150">
            <a:lnSpc>
              <a:spcPct val="90000"/>
            </a:lnSpc>
            <a:spcBef>
              <a:spcPct val="0"/>
            </a:spcBef>
            <a:spcAft>
              <a:spcPct val="15000"/>
            </a:spcAft>
            <a:buChar char="•"/>
          </a:pPr>
          <a:r>
            <a:rPr lang="en-US" sz="2700" kern="1200">
              <a:solidFill>
                <a:schemeClr val="tx1"/>
              </a:solidFill>
              <a:latin typeface="Times New Roman" panose="02020603050405020304" pitchFamily="18" charset="0"/>
              <a:cs typeface="Times New Roman" panose="02020603050405020304" pitchFamily="18" charset="0"/>
            </a:rPr>
            <a:t>Ống nhở giọt</a:t>
          </a:r>
        </a:p>
        <a:p>
          <a:pPr marL="228600" lvl="1" indent="-228600" algn="l" defTabSz="1200150">
            <a:lnSpc>
              <a:spcPct val="90000"/>
            </a:lnSpc>
            <a:spcBef>
              <a:spcPct val="0"/>
            </a:spcBef>
            <a:spcAft>
              <a:spcPct val="15000"/>
            </a:spcAft>
            <a:buChar char="•"/>
          </a:pPr>
          <a:r>
            <a:rPr lang="en-US" sz="2700" kern="1200">
              <a:solidFill>
                <a:schemeClr val="tx1"/>
              </a:solidFill>
              <a:latin typeface="Times New Roman" panose="02020603050405020304" pitchFamily="18" charset="0"/>
              <a:cs typeface="Times New Roman" panose="02020603050405020304" pitchFamily="18" charset="0"/>
            </a:rPr>
            <a:t>Giấy thấm </a:t>
          </a:r>
        </a:p>
        <a:p>
          <a:pPr marL="228600" lvl="1" indent="-228600" algn="l" defTabSz="1200150">
            <a:lnSpc>
              <a:spcPct val="90000"/>
            </a:lnSpc>
            <a:spcBef>
              <a:spcPct val="0"/>
            </a:spcBef>
            <a:spcAft>
              <a:spcPct val="15000"/>
            </a:spcAft>
            <a:buChar char="•"/>
          </a:pPr>
          <a:r>
            <a:rPr lang="en-US" sz="2700" kern="1200">
              <a:solidFill>
                <a:schemeClr val="tx1"/>
              </a:solidFill>
              <a:latin typeface="Times New Roman" panose="02020603050405020304" pitchFamily="18" charset="0"/>
              <a:cs typeface="Times New Roman" panose="02020603050405020304" pitchFamily="18" charset="0"/>
            </a:rPr>
            <a:t>Kí</a:t>
          </a:r>
          <a:r>
            <a:rPr lang="vi-VN" sz="2700" kern="1200">
              <a:solidFill>
                <a:schemeClr val="tx1"/>
              </a:solidFill>
              <a:latin typeface="Times New Roman" panose="02020603050405020304" pitchFamily="18" charset="0"/>
              <a:cs typeface="Times New Roman" panose="02020603050405020304" pitchFamily="18" charset="0"/>
            </a:rPr>
            <a:t>nh hiển vi quang học</a:t>
          </a:r>
          <a:endParaRPr lang="en-US" sz="2700" kern="1200">
            <a:solidFill>
              <a:schemeClr val="tx1"/>
            </a:solidFill>
            <a:latin typeface="Times New Roman" panose="02020603050405020304" pitchFamily="18" charset="0"/>
            <a:cs typeface="Times New Roman" panose="02020603050405020304" pitchFamily="18" charset="0"/>
          </a:endParaRPr>
        </a:p>
      </dsp:txBody>
      <dsp:txXfrm rot="5400000">
        <a:off x="4089" y="1083732"/>
        <a:ext cx="4075728" cy="3251201"/>
      </dsp:txXfrm>
    </dsp:sp>
    <dsp:sp modelId="{2900E6ED-4135-4F22-ADC1-4C22033D5A9D}">
      <dsp:nvSpPr>
        <dsp:cNvPr id="0" name=""/>
        <dsp:cNvSpPr/>
      </dsp:nvSpPr>
      <dsp:spPr>
        <a:xfrm rot="16200000">
          <a:off x="3464203" y="888706"/>
          <a:ext cx="5418667" cy="3641253"/>
        </a:xfrm>
        <a:prstGeom prst="flowChartManualOperation">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44600">
            <a:lnSpc>
              <a:spcPct val="90000"/>
            </a:lnSpc>
            <a:spcBef>
              <a:spcPct val="0"/>
            </a:spcBef>
            <a:spcAft>
              <a:spcPct val="35000"/>
            </a:spcAft>
            <a:buNone/>
          </a:pPr>
          <a:r>
            <a:rPr lang="vi-VN" sz="2800" b="1" kern="1200">
              <a:solidFill>
                <a:schemeClr val="tx1"/>
              </a:solidFill>
              <a:latin typeface="+mj-lt"/>
            </a:rPr>
            <a:t>2. Hóa chất</a:t>
          </a:r>
          <a:endParaRPr lang="en-US" sz="2800" b="1" kern="1200">
            <a:solidFill>
              <a:schemeClr val="tx1"/>
            </a:solidFill>
            <a:latin typeface="+mj-lt"/>
          </a:endParaRPr>
        </a:p>
        <a:p>
          <a:pPr marL="228600" lvl="1" indent="-228600" algn="l" defTabSz="1200150">
            <a:lnSpc>
              <a:spcPct val="90000"/>
            </a:lnSpc>
            <a:spcBef>
              <a:spcPct val="0"/>
            </a:spcBef>
            <a:spcAft>
              <a:spcPct val="15000"/>
            </a:spcAft>
            <a:buChar char="•"/>
          </a:pPr>
          <a:r>
            <a:rPr lang="vi-VN" sz="2700" kern="1200">
              <a:solidFill>
                <a:schemeClr val="tx1"/>
              </a:solidFill>
              <a:latin typeface="+mj-lt"/>
            </a:rPr>
            <a:t>Dung dịch NaCl loãng với nồng độ khác nhau</a:t>
          </a:r>
          <a:endParaRPr lang="en-US" sz="2700" kern="1200">
            <a:solidFill>
              <a:schemeClr val="tx1"/>
            </a:solidFill>
            <a:latin typeface="+mj-lt"/>
          </a:endParaRPr>
        </a:p>
      </dsp:txBody>
      <dsp:txXfrm rot="5400000">
        <a:off x="4352910" y="1083732"/>
        <a:ext cx="3641253" cy="3251201"/>
      </dsp:txXfrm>
    </dsp:sp>
    <dsp:sp modelId="{609EDC61-1D18-4B72-BB3D-7A6C64452FE0}">
      <dsp:nvSpPr>
        <dsp:cNvPr id="0" name=""/>
        <dsp:cNvSpPr/>
      </dsp:nvSpPr>
      <dsp:spPr>
        <a:xfrm rot="16200000">
          <a:off x="7378551" y="888706"/>
          <a:ext cx="5418667" cy="3641253"/>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44600">
            <a:lnSpc>
              <a:spcPct val="90000"/>
            </a:lnSpc>
            <a:spcBef>
              <a:spcPct val="0"/>
            </a:spcBef>
            <a:spcAft>
              <a:spcPct val="35000"/>
            </a:spcAft>
            <a:buNone/>
          </a:pPr>
          <a:r>
            <a:rPr lang="vi-VN" sz="2800" b="1" kern="1200">
              <a:solidFill>
                <a:schemeClr val="tx1"/>
              </a:solidFill>
              <a:latin typeface="+mj-lt"/>
            </a:rPr>
            <a:t>3. Mẫu vật</a:t>
          </a:r>
          <a:endParaRPr lang="en-US" sz="2800" b="1" kern="1200">
            <a:solidFill>
              <a:schemeClr val="tx1"/>
            </a:solidFill>
            <a:latin typeface="+mj-lt"/>
          </a:endParaRPr>
        </a:p>
        <a:p>
          <a:pPr marL="228600" lvl="1" indent="-228600" algn="l" defTabSz="1200150">
            <a:lnSpc>
              <a:spcPct val="90000"/>
            </a:lnSpc>
            <a:spcBef>
              <a:spcPct val="0"/>
            </a:spcBef>
            <a:spcAft>
              <a:spcPct val="15000"/>
            </a:spcAft>
            <a:buChar char="•"/>
          </a:pPr>
          <a:r>
            <a:rPr lang="en-US" altLang="vi-VN" sz="2700" kern="1200">
              <a:solidFill>
                <a:schemeClr val="tx1"/>
              </a:solidFill>
              <a:latin typeface="Times New Roman" panose="02020603050405020304" pitchFamily="18" charset="0"/>
              <a:cs typeface="Times New Roman" panose="02020603050405020304" pitchFamily="18" charset="0"/>
            </a:rPr>
            <a:t>Lá thài lài tía hoặc một số lá cây có tế bào với kích thước tương đối lớn và dễ tách lớp biểu bì ra khỏi lá. </a:t>
          </a:r>
          <a:endParaRPr lang="en-US" sz="2700" kern="1200">
            <a:solidFill>
              <a:schemeClr val="tx1"/>
            </a:solidFill>
            <a:latin typeface="Times New Roman" panose="02020603050405020304" pitchFamily="18" charset="0"/>
            <a:cs typeface="Times New Roman" panose="02020603050405020304" pitchFamily="18" charset="0"/>
          </a:endParaRPr>
        </a:p>
      </dsp:txBody>
      <dsp:txXfrm rot="5400000">
        <a:off x="8267258" y="1083732"/>
        <a:ext cx="3641253" cy="32512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3B4B8-FB2C-427E-840E-5B8619AC547D}">
      <dsp:nvSpPr>
        <dsp:cNvPr id="0" name=""/>
        <dsp:cNvSpPr/>
      </dsp:nvSpPr>
      <dsp:spPr>
        <a:xfrm rot="16200000">
          <a:off x="4245203" y="-4245203"/>
          <a:ext cx="3226348" cy="11716756"/>
        </a:xfrm>
        <a:prstGeom prst="flowChartManualOperati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l" defTabSz="1244600">
            <a:lnSpc>
              <a:spcPct val="90000"/>
            </a:lnSpc>
            <a:spcBef>
              <a:spcPct val="0"/>
            </a:spcBef>
            <a:spcAft>
              <a:spcPct val="35000"/>
            </a:spcAft>
            <a:buNone/>
          </a:pPr>
          <a:r>
            <a:rPr lang="en-US" sz="2800" kern="1200">
              <a:solidFill>
                <a:schemeClr val="tx1"/>
              </a:solidFill>
              <a:latin typeface="Times New Roman" panose="02020603050405020304" pitchFamily="18" charset="0"/>
              <a:cs typeface="Times New Roman" panose="02020603050405020304" pitchFamily="18" charset="0"/>
            </a:rPr>
            <a:t>(1). Lớp chia thành 6 nhóm: mỗi nhóm có 6 HS. Các em độc lập nghiên cứu bài thực hành</a:t>
          </a:r>
          <a:r>
            <a:rPr lang="vi-VN" sz="2800" kern="1200">
              <a:solidFill>
                <a:schemeClr val="tx1"/>
              </a:solidFill>
              <a:latin typeface="Times New Roman" panose="02020603050405020304" pitchFamily="18" charset="0"/>
              <a:cs typeface="Times New Roman" panose="02020603050405020304" pitchFamily="18" charset="0"/>
            </a:rPr>
            <a:t> trước đó.</a:t>
          </a:r>
        </a:p>
        <a:p>
          <a:pPr marL="0" lvl="0" indent="0" algn="l" defTabSz="1244600">
            <a:lnSpc>
              <a:spcPct val="90000"/>
            </a:lnSpc>
            <a:spcBef>
              <a:spcPct val="0"/>
            </a:spcBef>
            <a:spcAft>
              <a:spcPct val="35000"/>
            </a:spcAft>
            <a:buNone/>
          </a:pPr>
          <a:r>
            <a:rPr lang="vi-VN" sz="2800" kern="1200">
              <a:solidFill>
                <a:schemeClr val="tx1"/>
              </a:solidFill>
              <a:latin typeface="Times New Roman" panose="02020603050405020304" pitchFamily="18" charset="0"/>
              <a:cs typeface="Times New Roman" panose="02020603050405020304" pitchFamily="18" charset="0"/>
            </a:rPr>
            <a:t>(2). Các nhóm nhận dụng cụ</a:t>
          </a:r>
        </a:p>
        <a:p>
          <a:pPr marL="0" lvl="0" indent="0" algn="l" defTabSz="1244600">
            <a:lnSpc>
              <a:spcPct val="90000"/>
            </a:lnSpc>
            <a:spcBef>
              <a:spcPct val="0"/>
            </a:spcBef>
            <a:spcAft>
              <a:spcPct val="35000"/>
            </a:spcAft>
            <a:buNone/>
          </a:pPr>
          <a:r>
            <a:rPr lang="vi-VN" sz="2800" kern="1200">
              <a:solidFill>
                <a:schemeClr val="tx1"/>
              </a:solidFill>
              <a:latin typeface="Times New Roman" panose="02020603050405020304" pitchFamily="18" charset="0"/>
              <a:cs typeface="Times New Roman" panose="02020603050405020304" pitchFamily="18" charset="0"/>
            </a:rPr>
            <a:t>(3). Phân công thư ký ghi chép</a:t>
          </a:r>
          <a:endParaRPr lang="en-US" sz="2800" kern="1200">
            <a:solidFill>
              <a:schemeClr val="tx1"/>
            </a:solidFill>
            <a:latin typeface="Times New Roman" panose="02020603050405020304" pitchFamily="18" charset="0"/>
            <a:cs typeface="Times New Roman" panose="02020603050405020304" pitchFamily="18" charset="0"/>
          </a:endParaRPr>
        </a:p>
      </dsp:txBody>
      <dsp:txXfrm rot="5400000">
        <a:off x="-1" y="645271"/>
        <a:ext cx="11716756" cy="1935808"/>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8F27BDAF-878B-487B-A81C-C15FD9AD0467}" type="datetimeFigureOut">
              <a:rPr lang="vi-VN" smtClean="0"/>
              <a:t>19/08/2022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DE5CADB-23E6-47BE-B0DE-29D107185E5C}" type="slidenum">
              <a:rPr lang="vi-VN" smtClean="0"/>
              <a:t>‹#›</a:t>
            </a:fld>
            <a:endParaRPr lang="vi-VN"/>
          </a:p>
        </p:txBody>
      </p:sp>
    </p:spTree>
    <p:extLst>
      <p:ext uri="{BB962C8B-B14F-4D97-AF65-F5344CB8AC3E}">
        <p14:creationId xmlns:p14="http://schemas.microsoft.com/office/powerpoint/2010/main" val="2716491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F27BDAF-878B-487B-A81C-C15FD9AD0467}" type="datetimeFigureOut">
              <a:rPr lang="vi-VN" smtClean="0"/>
              <a:t>19/08/2022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DE5CADB-23E6-47BE-B0DE-29D107185E5C}" type="slidenum">
              <a:rPr lang="vi-VN" smtClean="0"/>
              <a:t>‹#›</a:t>
            </a:fld>
            <a:endParaRPr lang="vi-VN"/>
          </a:p>
        </p:txBody>
      </p:sp>
    </p:spTree>
    <p:extLst>
      <p:ext uri="{BB962C8B-B14F-4D97-AF65-F5344CB8AC3E}">
        <p14:creationId xmlns:p14="http://schemas.microsoft.com/office/powerpoint/2010/main" val="1355341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F27BDAF-878B-487B-A81C-C15FD9AD0467}" type="datetimeFigureOut">
              <a:rPr lang="vi-VN" smtClean="0"/>
              <a:t>19/08/2022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DE5CADB-23E6-47BE-B0DE-29D107185E5C}" type="slidenum">
              <a:rPr lang="vi-VN" smtClean="0"/>
              <a:t>‹#›</a:t>
            </a:fld>
            <a:endParaRPr lang="vi-VN"/>
          </a:p>
        </p:txBody>
      </p:sp>
    </p:spTree>
    <p:extLst>
      <p:ext uri="{BB962C8B-B14F-4D97-AF65-F5344CB8AC3E}">
        <p14:creationId xmlns:p14="http://schemas.microsoft.com/office/powerpoint/2010/main" val="3246556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F27BDAF-878B-487B-A81C-C15FD9AD0467}" type="datetimeFigureOut">
              <a:rPr lang="vi-VN" smtClean="0"/>
              <a:t>19/08/2022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DE5CADB-23E6-47BE-B0DE-29D107185E5C}" type="slidenum">
              <a:rPr lang="vi-VN" smtClean="0"/>
              <a:t>‹#›</a:t>
            </a:fld>
            <a:endParaRPr lang="vi-VN"/>
          </a:p>
        </p:txBody>
      </p:sp>
    </p:spTree>
    <p:extLst>
      <p:ext uri="{BB962C8B-B14F-4D97-AF65-F5344CB8AC3E}">
        <p14:creationId xmlns:p14="http://schemas.microsoft.com/office/powerpoint/2010/main" val="193791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27BDAF-878B-487B-A81C-C15FD9AD0467}" type="datetimeFigureOut">
              <a:rPr lang="vi-VN" smtClean="0"/>
              <a:t>19/08/2022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DE5CADB-23E6-47BE-B0DE-29D107185E5C}" type="slidenum">
              <a:rPr lang="vi-VN" smtClean="0"/>
              <a:t>‹#›</a:t>
            </a:fld>
            <a:endParaRPr lang="vi-VN"/>
          </a:p>
        </p:txBody>
      </p:sp>
    </p:spTree>
    <p:extLst>
      <p:ext uri="{BB962C8B-B14F-4D97-AF65-F5344CB8AC3E}">
        <p14:creationId xmlns:p14="http://schemas.microsoft.com/office/powerpoint/2010/main" val="277194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8F27BDAF-878B-487B-A81C-C15FD9AD0467}" type="datetimeFigureOut">
              <a:rPr lang="vi-VN" smtClean="0"/>
              <a:t>19/08/2022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DE5CADB-23E6-47BE-B0DE-29D107185E5C}" type="slidenum">
              <a:rPr lang="vi-VN" smtClean="0"/>
              <a:t>‹#›</a:t>
            </a:fld>
            <a:endParaRPr lang="vi-VN"/>
          </a:p>
        </p:txBody>
      </p:sp>
    </p:spTree>
    <p:extLst>
      <p:ext uri="{BB962C8B-B14F-4D97-AF65-F5344CB8AC3E}">
        <p14:creationId xmlns:p14="http://schemas.microsoft.com/office/powerpoint/2010/main" val="1167970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8F27BDAF-878B-487B-A81C-C15FD9AD0467}" type="datetimeFigureOut">
              <a:rPr lang="vi-VN" smtClean="0"/>
              <a:t>19/08/2022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DE5CADB-23E6-47BE-B0DE-29D107185E5C}" type="slidenum">
              <a:rPr lang="vi-VN" smtClean="0"/>
              <a:t>‹#›</a:t>
            </a:fld>
            <a:endParaRPr lang="vi-VN"/>
          </a:p>
        </p:txBody>
      </p:sp>
    </p:spTree>
    <p:extLst>
      <p:ext uri="{BB962C8B-B14F-4D97-AF65-F5344CB8AC3E}">
        <p14:creationId xmlns:p14="http://schemas.microsoft.com/office/powerpoint/2010/main" val="37369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8F27BDAF-878B-487B-A81C-C15FD9AD0467}" type="datetimeFigureOut">
              <a:rPr lang="vi-VN" smtClean="0"/>
              <a:t>19/08/2022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DE5CADB-23E6-47BE-B0DE-29D107185E5C}" type="slidenum">
              <a:rPr lang="vi-VN" smtClean="0"/>
              <a:t>‹#›</a:t>
            </a:fld>
            <a:endParaRPr lang="vi-VN"/>
          </a:p>
        </p:txBody>
      </p:sp>
    </p:spTree>
    <p:extLst>
      <p:ext uri="{BB962C8B-B14F-4D97-AF65-F5344CB8AC3E}">
        <p14:creationId xmlns:p14="http://schemas.microsoft.com/office/powerpoint/2010/main" val="270652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27BDAF-878B-487B-A81C-C15FD9AD0467}" type="datetimeFigureOut">
              <a:rPr lang="vi-VN" smtClean="0"/>
              <a:t>19/08/2022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DE5CADB-23E6-47BE-B0DE-29D107185E5C}" type="slidenum">
              <a:rPr lang="vi-VN" smtClean="0"/>
              <a:t>‹#›</a:t>
            </a:fld>
            <a:endParaRPr lang="vi-VN"/>
          </a:p>
        </p:txBody>
      </p:sp>
    </p:spTree>
    <p:extLst>
      <p:ext uri="{BB962C8B-B14F-4D97-AF65-F5344CB8AC3E}">
        <p14:creationId xmlns:p14="http://schemas.microsoft.com/office/powerpoint/2010/main" val="3170186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27BDAF-878B-487B-A81C-C15FD9AD0467}" type="datetimeFigureOut">
              <a:rPr lang="vi-VN" smtClean="0"/>
              <a:t>19/08/2022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DE5CADB-23E6-47BE-B0DE-29D107185E5C}" type="slidenum">
              <a:rPr lang="vi-VN" smtClean="0"/>
              <a:t>‹#›</a:t>
            </a:fld>
            <a:endParaRPr lang="vi-VN"/>
          </a:p>
        </p:txBody>
      </p:sp>
    </p:spTree>
    <p:extLst>
      <p:ext uri="{BB962C8B-B14F-4D97-AF65-F5344CB8AC3E}">
        <p14:creationId xmlns:p14="http://schemas.microsoft.com/office/powerpoint/2010/main" val="985778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27BDAF-878B-487B-A81C-C15FD9AD0467}" type="datetimeFigureOut">
              <a:rPr lang="vi-VN" smtClean="0"/>
              <a:t>19/08/2022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DE5CADB-23E6-47BE-B0DE-29D107185E5C}" type="slidenum">
              <a:rPr lang="vi-VN" smtClean="0"/>
              <a:t>‹#›</a:t>
            </a:fld>
            <a:endParaRPr lang="vi-VN"/>
          </a:p>
        </p:txBody>
      </p:sp>
    </p:spTree>
    <p:extLst>
      <p:ext uri="{BB962C8B-B14F-4D97-AF65-F5344CB8AC3E}">
        <p14:creationId xmlns:p14="http://schemas.microsoft.com/office/powerpoint/2010/main" val="132751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7BDAF-878B-487B-A81C-C15FD9AD0467}" type="datetimeFigureOut">
              <a:rPr lang="vi-VN" smtClean="0"/>
              <a:t>19/08/2022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5CADB-23E6-47BE-B0DE-29D107185E5C}" type="slidenum">
              <a:rPr lang="vi-VN" smtClean="0"/>
              <a:t>‹#›</a:t>
            </a:fld>
            <a:endParaRPr lang="vi-VN"/>
          </a:p>
        </p:txBody>
      </p:sp>
    </p:spTree>
    <p:extLst>
      <p:ext uri="{BB962C8B-B14F-4D97-AF65-F5344CB8AC3E}">
        <p14:creationId xmlns:p14="http://schemas.microsoft.com/office/powerpoint/2010/main" val="2800301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w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https://upload.wikimedia.org/wikipedia/commons/2/21/Rhoeo_Discolor_epidermis.jpg" TargetMode="External"/><Relationship Id="rId7" Type="http://schemas.openxmlformats.org/officeDocument/2006/relationships/image" Target="https://4.bp.blogspot.com/-QMnDpgAC7hQ/WbVTpp470gI/AAAAAAAAD70/-zwyfgVxDsocwFukppey7LTlExMX3Pj8QCLcBGAs/s400/te-bao-bao-ve.jpg" TargetMode="Externa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https://upload.wikimedia.org/wikipedia/commons/thumb/0/01/Rhoeo_Discolor_-_Plasmolysis.jpg/180px-Rhoeo_Discolor_-_Plasmolysis.jpg"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209800" y="-28469"/>
            <a:ext cx="7772400" cy="1082675"/>
          </a:xfrm>
        </p:spPr>
        <p:txBody>
          <a:bodyPr/>
          <a:lstStyle/>
          <a:p>
            <a:pPr eaLnBrk="1" hangingPunct="1"/>
            <a:r>
              <a:rPr lang="en-US" altLang="en-US" b="1">
                <a:solidFill>
                  <a:srgbClr val="FF0000"/>
                </a:solidFill>
                <a:latin typeface="Sitka Heading" panose="02000505000000020004" pitchFamily="2" charset="0"/>
                <a:cs typeface="Times New Roman" panose="02020603050405020304" pitchFamily="18" charset="0"/>
              </a:rPr>
              <a:t>Khởi động/Mở đầu</a:t>
            </a:r>
          </a:p>
        </p:txBody>
      </p:sp>
      <p:sp>
        <p:nvSpPr>
          <p:cNvPr id="3075" name="TextBox 3"/>
          <p:cNvSpPr txBox="1">
            <a:spLocks noChangeArrowheads="1"/>
          </p:cNvSpPr>
          <p:nvPr/>
        </p:nvSpPr>
        <p:spPr bwMode="auto">
          <a:xfrm>
            <a:off x="0" y="1112862"/>
            <a:ext cx="12192000" cy="1668149"/>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nl-NL">
                <a:latin typeface="Times New Roman" panose="02020603050405020304" pitchFamily="18" charset="0"/>
                <a:cs typeface="Times New Roman" panose="02020603050405020304" pitchFamily="18" charset="0"/>
              </a:rPr>
              <a:t>- HS hoạt động cặp đôi</a:t>
            </a:r>
            <a:endParaRPr lang="vi-VN">
              <a:latin typeface="Times New Roman" panose="02020603050405020304" pitchFamily="18" charset="0"/>
              <a:cs typeface="Times New Roman" panose="02020603050405020304" pitchFamily="18" charset="0"/>
            </a:endParaRPr>
          </a:p>
          <a:p>
            <a:pPr>
              <a:buNone/>
            </a:pPr>
            <a:r>
              <a:rPr lang="nl-NL">
                <a:latin typeface="Times New Roman" panose="02020603050405020304" pitchFamily="18" charset="0"/>
                <a:cs typeface="Times New Roman" panose="02020603050405020304" pitchFamily="18" charset="0"/>
              </a:rPr>
              <a:t>+ Nhiệm vụ 1: HS quan sát mẫu vật thật hoặc hình ảnh về rau, củ quả đã muối chua</a:t>
            </a:r>
            <a:endParaRPr lang="vi-VN">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04" y="2959142"/>
            <a:ext cx="5237018" cy="373829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6514" y="2898322"/>
            <a:ext cx="5065486" cy="3799114"/>
          </a:xfrm>
          <a:prstGeom prst="rect">
            <a:avLst/>
          </a:prstGeom>
        </p:spPr>
      </p:pic>
      <p:sp>
        <p:nvSpPr>
          <p:cNvPr id="4" name="Right Arrow 3"/>
          <p:cNvSpPr/>
          <p:nvPr/>
        </p:nvSpPr>
        <p:spPr>
          <a:xfrm>
            <a:off x="5332022" y="4586514"/>
            <a:ext cx="1794492" cy="4789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58083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Text Box 4"/>
          <p:cNvSpPr txBox="1">
            <a:spLocks noChangeArrowheads="1"/>
          </p:cNvSpPr>
          <p:nvPr/>
        </p:nvSpPr>
        <p:spPr bwMode="auto">
          <a:xfrm>
            <a:off x="108857" y="877045"/>
            <a:ext cx="792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vi-VN" sz="2800" b="1"/>
              <a:t>III. CÁCH TIẾN HÀNH</a:t>
            </a:r>
          </a:p>
        </p:txBody>
      </p:sp>
      <p:sp>
        <p:nvSpPr>
          <p:cNvPr id="157701" name="Text Box 5"/>
          <p:cNvSpPr txBox="1">
            <a:spLocks noChangeArrowheads="1"/>
          </p:cNvSpPr>
          <p:nvPr/>
        </p:nvSpPr>
        <p:spPr bwMode="auto">
          <a:xfrm>
            <a:off x="308432" y="1363637"/>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vi-VN" sz="2800" b="1"/>
              <a:t>2</a:t>
            </a:r>
            <a:r>
              <a:rPr lang="en-US" altLang="vi-VN" sz="2800"/>
              <a:t>. </a:t>
            </a:r>
            <a:r>
              <a:rPr lang="en-US" altLang="vi-VN" sz="2800" b="1" i="1"/>
              <a:t>Thí nghiệm phản  co nguyên sinh chất </a:t>
            </a:r>
          </a:p>
        </p:txBody>
      </p:sp>
      <p:sp>
        <p:nvSpPr>
          <p:cNvPr id="157702" name="Text Box 6"/>
          <p:cNvSpPr txBox="1">
            <a:spLocks noChangeArrowheads="1"/>
          </p:cNvSpPr>
          <p:nvPr/>
        </p:nvSpPr>
        <p:spPr bwMode="auto">
          <a:xfrm>
            <a:off x="108857" y="1886857"/>
            <a:ext cx="11959771"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vi-VN" sz="2700"/>
              <a:t>Bước 1:  Lấy tiêu bản ra khỏi kính hiển vi, dùng ống nhỏ giọt nhở  một giọt nước cất  vào rìa của một phía lamen. Sau đó dùng giấy thấm đặt phía đối diện với phía vừa nhỏ giọt nước cất của lamen để hút bớt nước thừa</a:t>
            </a:r>
          </a:p>
        </p:txBody>
      </p:sp>
      <p:sp>
        <p:nvSpPr>
          <p:cNvPr id="9" name="Rectangle 5"/>
          <p:cNvSpPr>
            <a:spLocks noChangeArrowheads="1"/>
          </p:cNvSpPr>
          <p:nvPr/>
        </p:nvSpPr>
        <p:spPr bwMode="auto">
          <a:xfrm>
            <a:off x="232229" y="0"/>
            <a:ext cx="116309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altLang="en-US" sz="2800" b="1">
                <a:latin typeface="Times New Roman" panose="02020603050405020304" pitchFamily="18" charset="0"/>
                <a:cs typeface="Times New Roman" panose="02020603050405020304" pitchFamily="18" charset="0"/>
              </a:rPr>
              <a:t>Bài 11: </a:t>
            </a:r>
            <a:r>
              <a:rPr lang="de-DE" sz="2800" b="1">
                <a:latin typeface="Times New Roman" panose="02020603050405020304" pitchFamily="18" charset="0"/>
                <a:cs typeface="Times New Roman" panose="02020603050405020304" pitchFamily="18" charset="0"/>
              </a:rPr>
              <a:t>THỰC HÀNH: THÍ NGHIỆM CO VÀ PHẢN CO NGUYÊN SINH</a:t>
            </a:r>
          </a:p>
        </p:txBody>
      </p:sp>
      <p:sp>
        <p:nvSpPr>
          <p:cNvPr id="10" name="Text Box 6"/>
          <p:cNvSpPr txBox="1">
            <a:spLocks noChangeArrowheads="1"/>
          </p:cNvSpPr>
          <p:nvPr/>
        </p:nvSpPr>
        <p:spPr bwMode="auto">
          <a:xfrm>
            <a:off x="108857" y="3428439"/>
            <a:ext cx="1195977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vi-VN" sz="2700"/>
              <a:t>Bước 2: Đặt tiêu bản lên kính hiển vi để quan sát sự thay đổi của chất nguyên sinh trong tế bào ở vật kính 10X.</a:t>
            </a:r>
          </a:p>
        </p:txBody>
      </p:sp>
      <p:sp>
        <p:nvSpPr>
          <p:cNvPr id="11" name="Text Box 6"/>
          <p:cNvSpPr txBox="1">
            <a:spLocks noChangeArrowheads="1"/>
          </p:cNvSpPr>
          <p:nvPr/>
        </p:nvSpPr>
        <p:spPr bwMode="auto">
          <a:xfrm>
            <a:off x="108857" y="4569911"/>
            <a:ext cx="1195977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vi-VN" sz="2700"/>
              <a:t>Bước 3: Chọn vùng biểu bì chỉ có một lớp tế bào, sau đó chuyển sang vật kính 40X để quan sát tế bào rõ hơn</a:t>
            </a:r>
          </a:p>
        </p:txBody>
      </p:sp>
      <p:sp>
        <p:nvSpPr>
          <p:cNvPr id="12" name="Text Box 6"/>
          <p:cNvSpPr txBox="1">
            <a:spLocks noChangeArrowheads="1"/>
          </p:cNvSpPr>
          <p:nvPr/>
        </p:nvSpPr>
        <p:spPr bwMode="auto">
          <a:xfrm>
            <a:off x="108857" y="5711383"/>
            <a:ext cx="1195977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vi-VN" sz="2700"/>
              <a:t>Bước 4: Quan sát và vẽ các tế bào bình thường, tế bào khí khổng vào vở.</a:t>
            </a:r>
          </a:p>
        </p:txBody>
      </p:sp>
    </p:spTree>
    <p:extLst>
      <p:ext uri="{BB962C8B-B14F-4D97-AF65-F5344CB8AC3E}">
        <p14:creationId xmlns:p14="http://schemas.microsoft.com/office/powerpoint/2010/main" val="30203532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7700"/>
                                        </p:tgtEl>
                                        <p:attrNameLst>
                                          <p:attrName>style.visibility</p:attrName>
                                        </p:attrNameLst>
                                      </p:cBhvr>
                                      <p:to>
                                        <p:strVal val="visible"/>
                                      </p:to>
                                    </p:set>
                                    <p:animEffect transition="in" filter="checkerboard(across)">
                                      <p:cBhvr>
                                        <p:cTn id="7" dur="500"/>
                                        <p:tgtEl>
                                          <p:spTgt spid="157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57701">
                                            <p:txEl>
                                              <p:pRg st="0" end="0"/>
                                            </p:txEl>
                                          </p:spTgt>
                                        </p:tgtEl>
                                        <p:attrNameLst>
                                          <p:attrName>style.visibility</p:attrName>
                                        </p:attrNameLst>
                                      </p:cBhvr>
                                      <p:to>
                                        <p:strVal val="visible"/>
                                      </p:to>
                                    </p:set>
                                    <p:animEffect transition="in" filter="diamond(in)">
                                      <p:cBhvr>
                                        <p:cTn id="12" dur="1000"/>
                                        <p:tgtEl>
                                          <p:spTgt spid="15770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57702">
                                            <p:txEl>
                                              <p:pRg st="0" end="0"/>
                                            </p:txEl>
                                          </p:spTgt>
                                        </p:tgtEl>
                                        <p:attrNameLst>
                                          <p:attrName>style.visibility</p:attrName>
                                        </p:attrNameLst>
                                      </p:cBhvr>
                                      <p:to>
                                        <p:strVal val="visible"/>
                                      </p:to>
                                    </p:set>
                                    <p:animEffect transition="in" filter="box(in)">
                                      <p:cBhvr>
                                        <p:cTn id="17" dur="2000"/>
                                        <p:tgtEl>
                                          <p:spTgt spid="15770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ox(in)">
                                      <p:cBhvr>
                                        <p:cTn id="22" dur="20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ox(in)">
                                      <p:cBhvr>
                                        <p:cTn id="27" dur="20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box(in)">
                                      <p:cBhvr>
                                        <p:cTn id="32"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Khí khổng hình hạt đậu đang “mở” ở lá Lẻ bạn thấy rõ lục lạp P/S: TH- HSGT  Sinh... - Biology of Practices and Experiments - Thực hành Sinh học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9894" y="1363637"/>
            <a:ext cx="6498756" cy="5431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p:cNvSpPr>
            <a:spLocks noChangeArrowheads="1"/>
          </p:cNvSpPr>
          <p:nvPr/>
        </p:nvSpPr>
        <p:spPr bwMode="auto">
          <a:xfrm>
            <a:off x="232229" y="0"/>
            <a:ext cx="116309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altLang="en-US" sz="2800" b="1">
                <a:latin typeface="Times New Roman" panose="02020603050405020304" pitchFamily="18" charset="0"/>
                <a:cs typeface="Times New Roman" panose="02020603050405020304" pitchFamily="18" charset="0"/>
              </a:rPr>
              <a:t>Bài 11: </a:t>
            </a:r>
            <a:r>
              <a:rPr lang="de-DE" sz="2800" b="1">
                <a:latin typeface="Times New Roman" panose="02020603050405020304" pitchFamily="18" charset="0"/>
                <a:cs typeface="Times New Roman" panose="02020603050405020304" pitchFamily="18" charset="0"/>
              </a:rPr>
              <a:t>THỰC HÀNH: THÍ NGHIỆM CO VÀ PHẢN CO NGUYÊN SINH</a:t>
            </a:r>
          </a:p>
        </p:txBody>
      </p:sp>
      <p:sp>
        <p:nvSpPr>
          <p:cNvPr id="5" name="Text Box 4"/>
          <p:cNvSpPr txBox="1">
            <a:spLocks noChangeArrowheads="1"/>
          </p:cNvSpPr>
          <p:nvPr/>
        </p:nvSpPr>
        <p:spPr bwMode="auto">
          <a:xfrm>
            <a:off x="108857" y="877045"/>
            <a:ext cx="792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vi-VN" sz="2800" b="1"/>
              <a:t>III. CÁCH TIẾN HÀNH</a:t>
            </a:r>
          </a:p>
        </p:txBody>
      </p:sp>
      <p:sp>
        <p:nvSpPr>
          <p:cNvPr id="6" name="Text Box 5"/>
          <p:cNvSpPr txBox="1">
            <a:spLocks noChangeArrowheads="1"/>
          </p:cNvSpPr>
          <p:nvPr/>
        </p:nvSpPr>
        <p:spPr bwMode="auto">
          <a:xfrm>
            <a:off x="308432" y="1363637"/>
            <a:ext cx="8763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vi-VN" sz="2800" b="1"/>
              <a:t>2</a:t>
            </a:r>
            <a:r>
              <a:rPr lang="en-US" altLang="vi-VN" sz="2800"/>
              <a:t>. </a:t>
            </a:r>
            <a:r>
              <a:rPr lang="en-US" altLang="vi-VN" sz="2800" b="1" i="1"/>
              <a:t>Thí nghiệm phản  co nguyên</a:t>
            </a:r>
          </a:p>
          <a:p>
            <a:pPr eaLnBrk="1" hangingPunct="1">
              <a:spcBef>
                <a:spcPct val="50000"/>
              </a:spcBef>
            </a:pPr>
            <a:r>
              <a:rPr lang="en-US" altLang="vi-VN" sz="2800" b="1" i="1"/>
              <a:t> sinh chất </a:t>
            </a:r>
          </a:p>
        </p:txBody>
      </p:sp>
      <p:sp>
        <p:nvSpPr>
          <p:cNvPr id="2" name="Right Arrow 1"/>
          <p:cNvSpPr/>
          <p:nvPr/>
        </p:nvSpPr>
        <p:spPr>
          <a:xfrm>
            <a:off x="4686300" y="4171950"/>
            <a:ext cx="2971800" cy="438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ardrop 7"/>
          <p:cNvSpPr/>
          <p:nvPr/>
        </p:nvSpPr>
        <p:spPr>
          <a:xfrm>
            <a:off x="417289" y="3971925"/>
            <a:ext cx="3653968" cy="1276350"/>
          </a:xfrm>
          <a:prstGeom prst="teardrop">
            <a:avLst>
              <a:gd name="adj" fmla="val 114525"/>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tx1"/>
                </a:solidFill>
                <a:latin typeface="Times New Roman" panose="02020603050405020304" pitchFamily="18" charset="0"/>
                <a:cs typeface="Times New Roman" panose="02020603050405020304" pitchFamily="18" charset="0"/>
              </a:rPr>
              <a:t>Khí khổng mở</a:t>
            </a:r>
          </a:p>
        </p:txBody>
      </p:sp>
    </p:spTree>
    <p:extLst>
      <p:ext uri="{BB962C8B-B14F-4D97-AF65-F5344CB8AC3E}">
        <p14:creationId xmlns:p14="http://schemas.microsoft.com/office/powerpoint/2010/main" val="16189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90122"/>
            <a:ext cx="12192000" cy="5805435"/>
          </a:xfrm>
          <a:prstGeom prst="rect">
            <a:avLst/>
          </a:prstGeom>
        </p:spPr>
        <p:txBody>
          <a:bodyPr wrap="square">
            <a:spAutoFit/>
          </a:bodyPr>
          <a:lstStyle/>
          <a:p>
            <a:pPr algn="just">
              <a:lnSpc>
                <a:spcPct val="115000"/>
              </a:lnSpc>
              <a:spcAft>
                <a:spcPts val="0"/>
              </a:spcAft>
            </a:pPr>
            <a:r>
              <a:rPr lang="vi-VN" sz="2700" b="1">
                <a:latin typeface="Times New Roman" panose="02020603050405020304" pitchFamily="18" charset="0"/>
                <a:ea typeface="Times New Roman" panose="02020603050405020304" pitchFamily="18" charset="0"/>
              </a:rPr>
              <a:t>Câu 1. </a:t>
            </a:r>
            <a:r>
              <a:rPr lang="vi-VN" sz="2700">
                <a:latin typeface="Times New Roman" panose="02020603050405020304" pitchFamily="18" charset="0"/>
                <a:ea typeface="Times New Roman" panose="02020603050405020304" pitchFamily="18" charset="0"/>
              </a:rPr>
              <a:t>Khi quan sát dưới kình hiển vi thấy tế bào đang ở dạng co nguyên sinh. Để quan sát hiện tượng phản co nguyên sinh chúng ta phải nhỏ một giọt dung dịch (A) ở một phía của lá kính, phía đối diện đặt giấy thấm. (A) phải là:</a:t>
            </a:r>
          </a:p>
          <a:p>
            <a:pPr algn="just">
              <a:spcAft>
                <a:spcPts val="0"/>
              </a:spcAft>
              <a:tabLst>
                <a:tab pos="179705" algn="l"/>
                <a:tab pos="3420110" algn="l"/>
              </a:tabLst>
            </a:pPr>
            <a:r>
              <a:rPr lang="vi-VN" sz="2700" b="1">
                <a:latin typeface="Times New Roman" panose="02020603050405020304" pitchFamily="18" charset="0"/>
                <a:ea typeface="Times New Roman" panose="02020603050405020304" pitchFamily="18" charset="0"/>
              </a:rPr>
              <a:t>	A.</a:t>
            </a:r>
            <a:r>
              <a:rPr lang="vi-VN" sz="2700">
                <a:latin typeface="Times New Roman" panose="02020603050405020304" pitchFamily="18" charset="0"/>
                <a:ea typeface="Times New Roman" panose="02020603050405020304" pitchFamily="18" charset="0"/>
              </a:rPr>
              <a:t> Dung dịch KNO</a:t>
            </a:r>
            <a:r>
              <a:rPr lang="vi-VN" sz="2700" baseline="-25000">
                <a:latin typeface="Times New Roman" panose="02020603050405020304" pitchFamily="18" charset="0"/>
                <a:ea typeface="Times New Roman" panose="02020603050405020304" pitchFamily="18" charset="0"/>
              </a:rPr>
              <a:t>3</a:t>
            </a:r>
            <a:r>
              <a:rPr lang="vi-VN" sz="2700">
                <a:latin typeface="Times New Roman" panose="02020603050405020304" pitchFamily="18" charset="0"/>
                <a:ea typeface="Times New Roman" panose="02020603050405020304" pitchFamily="18" charset="0"/>
              </a:rPr>
              <a:t> ưu trương.</a:t>
            </a:r>
            <a:r>
              <a:rPr lang="vi-VN" sz="2700" b="1">
                <a:latin typeface="Times New Roman" panose="02020603050405020304" pitchFamily="18" charset="0"/>
                <a:ea typeface="Times New Roman" panose="02020603050405020304" pitchFamily="18" charset="0"/>
              </a:rPr>
              <a:t>	B.</a:t>
            </a:r>
            <a:r>
              <a:rPr lang="vi-VN" sz="2700">
                <a:latin typeface="Times New Roman" panose="02020603050405020304" pitchFamily="18" charset="0"/>
                <a:ea typeface="Times New Roman" panose="02020603050405020304" pitchFamily="18" charset="0"/>
              </a:rPr>
              <a:t> Dung dịch NaCl ưu trương.</a:t>
            </a:r>
          </a:p>
          <a:p>
            <a:pPr algn="just">
              <a:spcAft>
                <a:spcPts val="0"/>
              </a:spcAft>
              <a:tabLst>
                <a:tab pos="179705" algn="l"/>
                <a:tab pos="3420110" algn="l"/>
              </a:tabLst>
            </a:pPr>
            <a:r>
              <a:rPr lang="vi-VN" sz="2700" b="1">
                <a:latin typeface="Times New Roman" panose="02020603050405020304" pitchFamily="18" charset="0"/>
                <a:ea typeface="Times New Roman" panose="02020603050405020304" pitchFamily="18" charset="0"/>
              </a:rPr>
              <a:t>	C.</a:t>
            </a:r>
            <a:r>
              <a:rPr lang="vi-VN" sz="2700">
                <a:latin typeface="Times New Roman" panose="02020603050405020304" pitchFamily="18" charset="0"/>
                <a:ea typeface="Times New Roman" panose="02020603050405020304" pitchFamily="18" charset="0"/>
              </a:rPr>
              <a:t> Nước cất.</a:t>
            </a:r>
            <a:r>
              <a:rPr lang="vi-VN" sz="2700" b="1">
                <a:latin typeface="Times New Roman" panose="02020603050405020304" pitchFamily="18" charset="0"/>
                <a:ea typeface="Times New Roman" panose="02020603050405020304" pitchFamily="18" charset="0"/>
              </a:rPr>
              <a:t>	              D.</a:t>
            </a:r>
            <a:r>
              <a:rPr lang="vi-VN" sz="2700">
                <a:latin typeface="Times New Roman" panose="02020603050405020304" pitchFamily="18" charset="0"/>
                <a:ea typeface="Times New Roman" panose="02020603050405020304" pitchFamily="18" charset="0"/>
              </a:rPr>
              <a:t> Dung dịch đường đậm đặc.</a:t>
            </a:r>
          </a:p>
          <a:p>
            <a:pPr algn="just">
              <a:lnSpc>
                <a:spcPct val="115000"/>
              </a:lnSpc>
              <a:spcAft>
                <a:spcPts val="0"/>
              </a:spcAft>
            </a:pPr>
            <a:r>
              <a:rPr lang="vi-VN" sz="2700" b="1">
                <a:latin typeface="Times New Roman" panose="02020603050405020304" pitchFamily="18" charset="0"/>
                <a:ea typeface="Times New Roman" panose="02020603050405020304" pitchFamily="18" charset="0"/>
              </a:rPr>
              <a:t>Câu 2. </a:t>
            </a:r>
            <a:r>
              <a:rPr lang="vi-VN" sz="2700">
                <a:latin typeface="Times New Roman" panose="02020603050405020304" pitchFamily="18" charset="0"/>
                <a:ea typeface="Times New Roman" panose="02020603050405020304" pitchFamily="18" charset="0"/>
              </a:rPr>
              <a:t>Khi nói về co nguyên sinh, phát biểu nào sau đây sai?</a:t>
            </a:r>
          </a:p>
          <a:p>
            <a:pPr algn="just">
              <a:spcAft>
                <a:spcPts val="0"/>
              </a:spcAft>
            </a:pPr>
            <a:r>
              <a:rPr lang="vi-VN" sz="2700" b="1">
                <a:latin typeface="Times New Roman" panose="02020603050405020304" pitchFamily="18" charset="0"/>
                <a:ea typeface="Times New Roman" panose="02020603050405020304" pitchFamily="18" charset="0"/>
              </a:rPr>
              <a:t>	A.</a:t>
            </a:r>
            <a:r>
              <a:rPr lang="vi-VN" sz="2700">
                <a:latin typeface="Times New Roman" panose="02020603050405020304" pitchFamily="18" charset="0"/>
                <a:ea typeface="Times New Roman" panose="02020603050405020304" pitchFamily="18" charset="0"/>
              </a:rPr>
              <a:t> Tế bào đã chết thì không xảy ra hiện tượng co nguyên sinh.</a:t>
            </a:r>
          </a:p>
          <a:p>
            <a:pPr algn="just">
              <a:spcAft>
                <a:spcPts val="0"/>
              </a:spcAft>
            </a:pPr>
            <a:r>
              <a:rPr lang="vi-VN" sz="2700" b="1">
                <a:latin typeface="Times New Roman" panose="02020603050405020304" pitchFamily="18" charset="0"/>
                <a:ea typeface="Times New Roman" panose="02020603050405020304" pitchFamily="18" charset="0"/>
              </a:rPr>
              <a:t>	B.</a:t>
            </a:r>
            <a:r>
              <a:rPr lang="vi-VN" sz="2700">
                <a:latin typeface="Times New Roman" panose="02020603050405020304" pitchFamily="18" charset="0"/>
                <a:ea typeface="Times New Roman" panose="02020603050405020304" pitchFamily="18" charset="0"/>
              </a:rPr>
              <a:t> Ở môi trường nhược trương, tế bào không xảy ra co nguyên sinh.</a:t>
            </a:r>
          </a:p>
          <a:p>
            <a:pPr algn="just">
              <a:spcAft>
                <a:spcPts val="0"/>
              </a:spcAft>
            </a:pPr>
            <a:r>
              <a:rPr lang="vi-VN" sz="2700" b="1">
                <a:latin typeface="Times New Roman" panose="02020603050405020304" pitchFamily="18" charset="0"/>
                <a:ea typeface="Times New Roman" panose="02020603050405020304" pitchFamily="18" charset="0"/>
              </a:rPr>
              <a:t>	C.</a:t>
            </a:r>
            <a:r>
              <a:rPr lang="vi-VN" sz="2700">
                <a:latin typeface="Times New Roman" panose="02020603050405020304" pitchFamily="18" charset="0"/>
                <a:ea typeface="Times New Roman" panose="02020603050405020304" pitchFamily="18" charset="0"/>
              </a:rPr>
              <a:t> Ở môi trường ưu trương, mọi tế bào sống đều co nguyên sinh.</a:t>
            </a:r>
          </a:p>
          <a:p>
            <a:pPr algn="just">
              <a:spcAft>
                <a:spcPts val="0"/>
              </a:spcAft>
            </a:pPr>
            <a:r>
              <a:rPr lang="vi-VN" sz="2700" b="1">
                <a:latin typeface="Times New Roman" panose="02020603050405020304" pitchFamily="18" charset="0"/>
                <a:ea typeface="Times New Roman" panose="02020603050405020304" pitchFamily="18" charset="0"/>
              </a:rPr>
              <a:t>	D.</a:t>
            </a:r>
            <a:r>
              <a:rPr lang="vi-VN" sz="2700">
                <a:latin typeface="Times New Roman" panose="02020603050405020304" pitchFamily="18" charset="0"/>
                <a:ea typeface="Times New Roman" panose="02020603050405020304" pitchFamily="18" charset="0"/>
              </a:rPr>
              <a:t> Hiện tượng co nguyên sinh chỉ xảy ra ở tế bào thực vật.</a:t>
            </a:r>
          </a:p>
          <a:p>
            <a:pPr algn="just">
              <a:lnSpc>
                <a:spcPct val="115000"/>
              </a:lnSpc>
              <a:spcAft>
                <a:spcPts val="0"/>
              </a:spcAft>
            </a:pPr>
            <a:r>
              <a:rPr lang="vi-VN" sz="2700" b="1">
                <a:latin typeface="Times New Roman" panose="02020603050405020304" pitchFamily="18" charset="0"/>
                <a:ea typeface="Times New Roman" panose="02020603050405020304" pitchFamily="18" charset="0"/>
              </a:rPr>
              <a:t>Câu 3. </a:t>
            </a:r>
            <a:r>
              <a:rPr lang="vi-VN" sz="2700">
                <a:latin typeface="Times New Roman" panose="02020603050405020304" pitchFamily="18" charset="0"/>
                <a:ea typeface="Times New Roman" panose="02020603050405020304" pitchFamily="18" charset="0"/>
              </a:rPr>
              <a:t>Khi tế bào đã chết thì không còn hiện tượng co nguyên sinh, nguyên nhân là vì:</a:t>
            </a:r>
          </a:p>
          <a:p>
            <a:pPr algn="just">
              <a:spcAft>
                <a:spcPts val="0"/>
              </a:spcAft>
              <a:tabLst>
                <a:tab pos="179705" algn="l"/>
                <a:tab pos="3420110" algn="l"/>
              </a:tabLst>
            </a:pPr>
            <a:r>
              <a:rPr lang="vi-VN" sz="2700" b="1">
                <a:latin typeface="Times New Roman" panose="02020603050405020304" pitchFamily="18" charset="0"/>
                <a:ea typeface="Times New Roman" panose="02020603050405020304" pitchFamily="18" charset="0"/>
              </a:rPr>
              <a:t>	A.</a:t>
            </a:r>
            <a:r>
              <a:rPr lang="vi-VN" sz="2700">
                <a:latin typeface="Times New Roman" panose="02020603050405020304" pitchFamily="18" charset="0"/>
                <a:ea typeface="Times New Roman" panose="02020603050405020304" pitchFamily="18" charset="0"/>
              </a:rPr>
              <a:t> Màng tế bào đã bị phá vỡ.</a:t>
            </a:r>
            <a:r>
              <a:rPr lang="vi-VN" sz="2700" b="1">
                <a:latin typeface="Times New Roman" panose="02020603050405020304" pitchFamily="18" charset="0"/>
                <a:ea typeface="Times New Roman" panose="02020603050405020304" pitchFamily="18" charset="0"/>
              </a:rPr>
              <a:t>	B.</a:t>
            </a:r>
            <a:r>
              <a:rPr lang="vi-VN" sz="2700">
                <a:latin typeface="Times New Roman" panose="02020603050405020304" pitchFamily="18" charset="0"/>
                <a:ea typeface="Times New Roman" panose="02020603050405020304" pitchFamily="18" charset="0"/>
              </a:rPr>
              <a:t> Tế bào chất đã bị biến tính.</a:t>
            </a:r>
          </a:p>
          <a:p>
            <a:pPr algn="just">
              <a:spcAft>
                <a:spcPts val="0"/>
              </a:spcAft>
              <a:tabLst>
                <a:tab pos="179705" algn="l"/>
                <a:tab pos="3420110" algn="l"/>
              </a:tabLst>
            </a:pPr>
            <a:r>
              <a:rPr lang="vi-VN" sz="2700" b="1">
                <a:latin typeface="Times New Roman" panose="02020603050405020304" pitchFamily="18" charset="0"/>
                <a:ea typeface="Times New Roman" panose="02020603050405020304" pitchFamily="18" charset="0"/>
              </a:rPr>
              <a:t>	C.</a:t>
            </a:r>
            <a:r>
              <a:rPr lang="vi-VN" sz="2700">
                <a:latin typeface="Times New Roman" panose="02020603050405020304" pitchFamily="18" charset="0"/>
                <a:ea typeface="Times New Roman" panose="02020603050405020304" pitchFamily="18" charset="0"/>
              </a:rPr>
              <a:t> Nhân tế bào đã bị phá vỡ.	</a:t>
            </a:r>
            <a:r>
              <a:rPr lang="vi-VN" sz="2700" b="1">
                <a:latin typeface="Times New Roman" panose="02020603050405020304" pitchFamily="18" charset="0"/>
                <a:ea typeface="Times New Roman" panose="02020603050405020304" pitchFamily="18" charset="0"/>
              </a:rPr>
              <a:t>D.</a:t>
            </a:r>
            <a:r>
              <a:rPr lang="vi-VN" sz="2700">
                <a:latin typeface="Times New Roman" panose="02020603050405020304" pitchFamily="18" charset="0"/>
                <a:ea typeface="Times New Roman" panose="02020603050405020304" pitchFamily="18" charset="0"/>
              </a:rPr>
              <a:t> Màng tế bào chất đã mất tính thấm chọn lọc.</a:t>
            </a:r>
          </a:p>
        </p:txBody>
      </p:sp>
      <p:sp>
        <p:nvSpPr>
          <p:cNvPr id="3" name="Text Box 4"/>
          <p:cNvSpPr txBox="1">
            <a:spLocks noChangeArrowheads="1"/>
          </p:cNvSpPr>
          <p:nvPr/>
        </p:nvSpPr>
        <p:spPr bwMode="auto">
          <a:xfrm>
            <a:off x="4528457" y="32872"/>
            <a:ext cx="31486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vi-VN" sz="3600" b="1"/>
              <a:t>LUYỆN TẬP</a:t>
            </a:r>
          </a:p>
        </p:txBody>
      </p:sp>
      <p:sp>
        <p:nvSpPr>
          <p:cNvPr id="4" name="Oval 3"/>
          <p:cNvSpPr/>
          <p:nvPr/>
        </p:nvSpPr>
        <p:spPr>
          <a:xfrm flipH="1">
            <a:off x="4528457" y="2381250"/>
            <a:ext cx="419100" cy="4953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Oval 4"/>
          <p:cNvSpPr/>
          <p:nvPr/>
        </p:nvSpPr>
        <p:spPr>
          <a:xfrm flipH="1">
            <a:off x="928007" y="4838700"/>
            <a:ext cx="419100" cy="4953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Oval 5"/>
          <p:cNvSpPr/>
          <p:nvPr/>
        </p:nvSpPr>
        <p:spPr>
          <a:xfrm flipH="1">
            <a:off x="4528457" y="6122011"/>
            <a:ext cx="419100" cy="4953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58759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44336"/>
            <a:ext cx="11879380" cy="1905393"/>
          </a:xfrm>
          <a:prstGeom prst="rect">
            <a:avLst/>
          </a:prstGeom>
        </p:spPr>
        <p:txBody>
          <a:bodyPr>
            <a:spAutoFit/>
          </a:bodyPr>
          <a:lstStyle/>
          <a:p>
            <a:pPr>
              <a:spcAft>
                <a:spcPts val="0"/>
              </a:spcAft>
            </a:pPr>
            <a:r>
              <a:rPr lang="vi-VN" sz="2800" b="1">
                <a:latin typeface="Times New Roman" panose="02020603050405020304" pitchFamily="18" charset="0"/>
                <a:ea typeface="Times New Roman" panose="02020603050405020304" pitchFamily="18" charset="0"/>
                <a:cs typeface="Times New Roman" panose="02020603050405020304" pitchFamily="18" charset="0"/>
              </a:rPr>
              <a:t>Câu 1:</a:t>
            </a:r>
            <a:r>
              <a:rPr lang="vi-VN" sz="2800">
                <a:latin typeface="Times New Roman" panose="02020603050405020304" pitchFamily="18" charset="0"/>
                <a:ea typeface="Times New Roman" panose="02020603050405020304" pitchFamily="18" charset="0"/>
                <a:cs typeface="Times New Roman" panose="02020603050405020304" pitchFamily="18" charset="0"/>
              </a:rPr>
              <a:t> Vì sao thường xuyên ngậm nước muối loãng sẽ hạn chế được bệnh viêm họng, sâu răng?</a:t>
            </a:r>
            <a:endParaRPr lang="vi-VN" sz="2800">
              <a:latin typeface="Times New Roman" panose="02020603050405020304" pitchFamily="18" charset="0"/>
              <a:ea typeface="Times New Roman" panose="02020603050405020304" pitchFamily="18" charset="0"/>
            </a:endParaRPr>
          </a:p>
          <a:p>
            <a:pPr algn="just">
              <a:lnSpc>
                <a:spcPct val="115000"/>
              </a:lnSpc>
              <a:spcAft>
                <a:spcPts val="0"/>
              </a:spcAft>
            </a:pPr>
            <a:r>
              <a:rPr lang="nl-NL" sz="2800" b="1">
                <a:latin typeface="Times New Roman" panose="02020603050405020304" pitchFamily="18" charset="0"/>
                <a:ea typeface="Times New Roman" panose="02020603050405020304" pitchFamily="18" charset="0"/>
                <a:cs typeface="Times New Roman" panose="02020603050405020304" pitchFamily="18" charset="0"/>
              </a:rPr>
              <a:t>Câu 2:</a:t>
            </a:r>
            <a:r>
              <a:rPr lang="nl-NL" sz="2800">
                <a:latin typeface="Times New Roman" panose="02020603050405020304" pitchFamily="18" charset="0"/>
                <a:ea typeface="Times New Roman" panose="02020603050405020304" pitchFamily="18" charset="0"/>
                <a:cs typeface="Times New Roman" panose="02020603050405020304" pitchFamily="18" charset="0"/>
              </a:rPr>
              <a:t> Thực hành: Rửa mắt bằng cách nhỏ nước muối sinh lý hàng ngày giúp hạn chế viêm mắt. </a:t>
            </a:r>
            <a:endParaRPr lang="vi-VN" sz="2800">
              <a:latin typeface="Times New Roman" panose="02020603050405020304" pitchFamily="18" charset="0"/>
              <a:ea typeface="Times New Roman" panose="02020603050405020304" pitchFamily="18" charset="0"/>
            </a:endParaRPr>
          </a:p>
        </p:txBody>
      </p:sp>
      <p:sp>
        <p:nvSpPr>
          <p:cNvPr id="3" name="Text Box 4"/>
          <p:cNvSpPr txBox="1">
            <a:spLocks noChangeArrowheads="1"/>
          </p:cNvSpPr>
          <p:nvPr/>
        </p:nvSpPr>
        <p:spPr bwMode="auto">
          <a:xfrm>
            <a:off x="647701" y="32872"/>
            <a:ext cx="105346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vi-VN" sz="3600" b="1"/>
              <a:t>VẬN DỤNG</a:t>
            </a:r>
          </a:p>
          <a:p>
            <a:pPr algn="ctr" eaLnBrk="1" hangingPunct="1">
              <a:spcBef>
                <a:spcPct val="50000"/>
              </a:spcBef>
            </a:pPr>
            <a:r>
              <a:rPr lang="en-US" altLang="vi-VN" sz="3600" b="1"/>
              <a:t>Trả lời luôn trong bài thực hành </a:t>
            </a:r>
          </a:p>
        </p:txBody>
      </p:sp>
    </p:spTree>
    <p:extLst>
      <p:ext uri="{BB962C8B-B14F-4D97-AF65-F5344CB8AC3E}">
        <p14:creationId xmlns:p14="http://schemas.microsoft.com/office/powerpoint/2010/main" val="75754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descr="FIREWRK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1" y="-533400"/>
            <a:ext cx="26765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55" name="Picture 3" descr="FIREWRK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2362200"/>
            <a:ext cx="26765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56" name="Picture 4" descr="FIREWK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4770" y="3867150"/>
            <a:ext cx="2382837"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57" name="Picture 5" descr="FIREWK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081" y="30161"/>
            <a:ext cx="2382838"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58" name="Picture 6" descr="FIREWRK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19" y="5103813"/>
            <a:ext cx="28194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59" name="Picture 7" descr="FIREWRK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2975" y="947738"/>
            <a:ext cx="28194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descr="005-C"/>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1700" y="0"/>
            <a:ext cx="8020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9" descr="Valentine 02  cop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08744"/>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WordArt 10"/>
          <p:cNvSpPr>
            <a:spLocks noChangeArrowheads="1" noChangeShapeType="1" noTextEdit="1"/>
          </p:cNvSpPr>
          <p:nvPr/>
        </p:nvSpPr>
        <p:spPr bwMode="auto">
          <a:xfrm>
            <a:off x="3810000" y="2362199"/>
            <a:ext cx="5134770" cy="1817687"/>
          </a:xfrm>
          <a:prstGeom prst="rect">
            <a:avLst/>
          </a:prstGeom>
        </p:spPr>
        <p:txBody>
          <a:bodyPr wrap="none" fromWordArt="1">
            <a:prstTxWarp prst="textPlain">
              <a:avLst>
                <a:gd name="adj" fmla="val 50000"/>
              </a:avLst>
            </a:prstTxWarp>
          </a:bodyPr>
          <a:lstStyle/>
          <a:p>
            <a:pPr algn="ctr"/>
            <a:r>
              <a:rPr lang="vi-VN" kern="10">
                <a:ln w="0" cap="sq">
                  <a:solidFill>
                    <a:schemeClr val="tx2"/>
                  </a:solidFill>
                  <a:miter lim="800000"/>
                  <a:headEnd type="none" w="sm" len="sm"/>
                  <a:tailEnd type="none" w="sm" len="sm"/>
                </a:ln>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XIN CẢM ƠN VÀ CHÀO TẠM BIỆT </a:t>
            </a:r>
          </a:p>
        </p:txBody>
      </p:sp>
    </p:spTree>
    <p:extLst>
      <p:ext uri="{BB962C8B-B14F-4D97-AF65-F5344CB8AC3E}">
        <p14:creationId xmlns:p14="http://schemas.microsoft.com/office/powerpoint/2010/main" val="179014916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3"/>
          <p:cNvSpPr txBox="1">
            <a:spLocks noChangeArrowheads="1"/>
          </p:cNvSpPr>
          <p:nvPr/>
        </p:nvSpPr>
        <p:spPr bwMode="auto">
          <a:xfrm>
            <a:off x="18475" y="861480"/>
            <a:ext cx="12071925" cy="107721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nl-NL">
                <a:latin typeface="Times New Roman" panose="02020603050405020304" pitchFamily="18" charset="0"/>
                <a:cs typeface="Times New Roman" panose="02020603050405020304" pitchFamily="18" charset="0"/>
              </a:rPr>
              <a:t>+ Nhiệm vụ 2: HS Quan sát các hình ảnh sau và trả lời câu hỏi: </a:t>
            </a:r>
            <a:r>
              <a:rPr lang="en-US">
                <a:latin typeface="Times New Roman" panose="02020603050405020304" pitchFamily="18" charset="0"/>
                <a:cs typeface="Times New Roman" panose="02020603050405020304" pitchFamily="18" charset="0"/>
              </a:rPr>
              <a:t>Các hình ảnh gợi nhớ điều gì đã học ở chương II cấu trúc tế bào?</a:t>
            </a:r>
            <a:endParaRPr lang="vi-VN">
              <a:latin typeface="Times New Roman" panose="02020603050405020304" pitchFamily="18" charset="0"/>
              <a:cs typeface="Times New Roman" panose="02020603050405020304" pitchFamily="18" charset="0"/>
            </a:endParaRPr>
          </a:p>
        </p:txBody>
      </p:sp>
      <p:pic>
        <p:nvPicPr>
          <p:cNvPr id="4" name="Picture 3" descr="Capture(225)"/>
          <p:cNvPicPr/>
          <p:nvPr/>
        </p:nvPicPr>
        <p:blipFill>
          <a:blip r:embed="rId2">
            <a:extLst>
              <a:ext uri="{28A0092B-C50C-407E-A947-70E740481C1C}">
                <a14:useLocalDpi xmlns:a14="http://schemas.microsoft.com/office/drawing/2010/main" val="0"/>
              </a:ext>
            </a:extLst>
          </a:blip>
          <a:srcRect/>
          <a:stretch>
            <a:fillRect/>
          </a:stretch>
        </p:blipFill>
        <p:spPr bwMode="auto">
          <a:xfrm>
            <a:off x="10668" y="1959973"/>
            <a:ext cx="12170664" cy="5113020"/>
          </a:xfrm>
          <a:prstGeom prst="rect">
            <a:avLst/>
          </a:prstGeom>
          <a:noFill/>
          <a:ln>
            <a:noFill/>
          </a:ln>
        </p:spPr>
      </p:pic>
      <p:sp>
        <p:nvSpPr>
          <p:cNvPr id="6" name="Title 1"/>
          <p:cNvSpPr txBox="1">
            <a:spLocks/>
          </p:cNvSpPr>
          <p:nvPr/>
        </p:nvSpPr>
        <p:spPr>
          <a:xfrm>
            <a:off x="2209800" y="-101039"/>
            <a:ext cx="7772400" cy="10826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b="1">
                <a:solidFill>
                  <a:srgbClr val="FF0000"/>
                </a:solidFill>
                <a:latin typeface="Sitka Heading" panose="02000505000000020004" pitchFamily="2" charset="0"/>
                <a:cs typeface="Times New Roman" panose="02020603050405020304" pitchFamily="18" charset="0"/>
              </a:rPr>
              <a:t>Khởi động/Mở đầu</a:t>
            </a:r>
          </a:p>
        </p:txBody>
      </p:sp>
    </p:spTree>
    <p:extLst>
      <p:ext uri="{BB962C8B-B14F-4D97-AF65-F5344CB8AC3E}">
        <p14:creationId xmlns:p14="http://schemas.microsoft.com/office/powerpoint/2010/main" val="3102900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6" name="Picture 4" descr="co nguyen sinh loi"/>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295400" y="571500"/>
            <a:ext cx="5334000" cy="4000500"/>
          </a:xfrm>
          <a:noFill/>
        </p:spPr>
      </p:pic>
      <p:pic>
        <p:nvPicPr>
          <p:cNvPr id="172037" name="Picture 5" descr="co nguyen sinh l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33400"/>
            <a:ext cx="4876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8" name="Picture 6" descr="co nguyen sinh hoc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73380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40" name="Picture 8" descr="co nguyen sinh go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73380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41" name="Text Box 9"/>
          <p:cNvSpPr txBox="1">
            <a:spLocks noChangeArrowheads="1"/>
          </p:cNvSpPr>
          <p:nvPr/>
        </p:nvSpPr>
        <p:spPr bwMode="auto">
          <a:xfrm>
            <a:off x="1828800" y="30480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vi-VN"/>
              <a:t>H1: Tế bào co nguyên sinh lồi</a:t>
            </a:r>
          </a:p>
        </p:txBody>
      </p:sp>
      <p:sp>
        <p:nvSpPr>
          <p:cNvPr id="19463" name="Text Box 10"/>
          <p:cNvSpPr txBox="1">
            <a:spLocks noChangeArrowheads="1"/>
          </p:cNvSpPr>
          <p:nvPr/>
        </p:nvSpPr>
        <p:spPr bwMode="auto">
          <a:xfrm>
            <a:off x="5867400" y="25146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vi-VN" altLang="vi-VN"/>
          </a:p>
        </p:txBody>
      </p:sp>
      <p:sp>
        <p:nvSpPr>
          <p:cNvPr id="172043" name="Text Box 11"/>
          <p:cNvSpPr txBox="1">
            <a:spLocks noChangeArrowheads="1"/>
          </p:cNvSpPr>
          <p:nvPr/>
        </p:nvSpPr>
        <p:spPr bwMode="auto">
          <a:xfrm>
            <a:off x="6096000" y="61722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vi-VN"/>
              <a:t>H4: Tế bào bình thường</a:t>
            </a:r>
          </a:p>
        </p:txBody>
      </p:sp>
      <p:sp>
        <p:nvSpPr>
          <p:cNvPr id="172044" name="Text Box 12"/>
          <p:cNvSpPr txBox="1">
            <a:spLocks noChangeArrowheads="1"/>
          </p:cNvSpPr>
          <p:nvPr/>
        </p:nvSpPr>
        <p:spPr bwMode="auto">
          <a:xfrm>
            <a:off x="6248400" y="3048000"/>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vi-VN"/>
              <a:t>H2: Tế bào co nguyên sinh lõm</a:t>
            </a:r>
          </a:p>
        </p:txBody>
      </p:sp>
      <p:sp>
        <p:nvSpPr>
          <p:cNvPr id="172045" name="Text Box 13"/>
          <p:cNvSpPr txBox="1">
            <a:spLocks noChangeArrowheads="1"/>
          </p:cNvSpPr>
          <p:nvPr/>
        </p:nvSpPr>
        <p:spPr bwMode="auto">
          <a:xfrm>
            <a:off x="1676400" y="61722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vi-VN"/>
              <a:t>H3: Tế bào co nguyên sinh góc</a:t>
            </a:r>
          </a:p>
        </p:txBody>
      </p:sp>
      <p:sp>
        <p:nvSpPr>
          <p:cNvPr id="172046" name="Text Box 14"/>
          <p:cNvSpPr txBox="1">
            <a:spLocks noChangeArrowheads="1"/>
          </p:cNvSpPr>
          <p:nvPr/>
        </p:nvSpPr>
        <p:spPr bwMode="auto">
          <a:xfrm>
            <a:off x="3695700" y="773788"/>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vi-VN" b="1" i="1" u="sng">
                <a:solidFill>
                  <a:srgbClr val="000099"/>
                </a:solidFill>
              </a:rPr>
              <a:t>Quá trình phản co nguyên sinh</a:t>
            </a:r>
            <a:r>
              <a:rPr lang="en-US" altLang="vi-VN" b="1" i="1" u="sng"/>
              <a:t>.</a:t>
            </a:r>
          </a:p>
        </p:txBody>
      </p:sp>
      <p:sp>
        <p:nvSpPr>
          <p:cNvPr id="12" name="Rectangle 5"/>
          <p:cNvSpPr>
            <a:spLocks noChangeArrowheads="1"/>
          </p:cNvSpPr>
          <p:nvPr/>
        </p:nvSpPr>
        <p:spPr bwMode="auto">
          <a:xfrm>
            <a:off x="259414" y="1"/>
            <a:ext cx="116309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altLang="en-US" sz="2800" b="1">
                <a:latin typeface="Times New Roman" panose="02020603050405020304" pitchFamily="18" charset="0"/>
                <a:cs typeface="Times New Roman" panose="02020603050405020304" pitchFamily="18" charset="0"/>
              </a:rPr>
              <a:t>Bài 11: </a:t>
            </a:r>
            <a:r>
              <a:rPr lang="de-DE" sz="2800" b="1">
                <a:latin typeface="Times New Roman" panose="02020603050405020304" pitchFamily="18" charset="0"/>
                <a:cs typeface="Times New Roman" panose="02020603050405020304" pitchFamily="18" charset="0"/>
              </a:rPr>
              <a:t>THỰC HÀNH: THÍ NGHIỆM CO VÀ PHẢN CO NGUYÊN SINH</a:t>
            </a:r>
          </a:p>
        </p:txBody>
      </p:sp>
    </p:spTree>
    <p:extLst>
      <p:ext uri="{BB962C8B-B14F-4D97-AF65-F5344CB8AC3E}">
        <p14:creationId xmlns:p14="http://schemas.microsoft.com/office/powerpoint/2010/main" val="4218116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2046"/>
                                        </p:tgtEl>
                                        <p:attrNameLst>
                                          <p:attrName>style.visibility</p:attrName>
                                        </p:attrNameLst>
                                      </p:cBhvr>
                                      <p:to>
                                        <p:strVal val="visible"/>
                                      </p:to>
                                    </p:set>
                                    <p:animEffect transition="in" filter="blinds(horizontal)">
                                      <p:cBhvr>
                                        <p:cTn id="7" dur="500"/>
                                        <p:tgtEl>
                                          <p:spTgt spid="1720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2036"/>
                                        </p:tgtEl>
                                        <p:attrNameLst>
                                          <p:attrName>style.visibility</p:attrName>
                                        </p:attrNameLst>
                                      </p:cBhvr>
                                      <p:to>
                                        <p:strVal val="visible"/>
                                      </p:to>
                                    </p:set>
                                    <p:animEffect transition="in" filter="fade">
                                      <p:cBhvr>
                                        <p:cTn id="12" dur="500"/>
                                        <p:tgtEl>
                                          <p:spTgt spid="1720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72041">
                                            <p:txEl>
                                              <p:pRg st="0" end="0"/>
                                            </p:txEl>
                                          </p:spTgt>
                                        </p:tgtEl>
                                        <p:attrNameLst>
                                          <p:attrName>style.visibility</p:attrName>
                                        </p:attrNameLst>
                                      </p:cBhvr>
                                      <p:to>
                                        <p:strVal val="visible"/>
                                      </p:to>
                                    </p:set>
                                    <p:animEffect transition="in" filter="diamond(in)">
                                      <p:cBhvr>
                                        <p:cTn id="17" dur="1000"/>
                                        <p:tgtEl>
                                          <p:spTgt spid="17204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72037"/>
                                        </p:tgtEl>
                                        <p:attrNameLst>
                                          <p:attrName>style.visibility</p:attrName>
                                        </p:attrNameLst>
                                      </p:cBhvr>
                                      <p:to>
                                        <p:strVal val="visible"/>
                                      </p:to>
                                    </p:set>
                                    <p:animEffect transition="in" filter="dissolve">
                                      <p:cBhvr>
                                        <p:cTn id="22" dur="500"/>
                                        <p:tgtEl>
                                          <p:spTgt spid="1720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16" fill="hold" nodeType="clickEffect">
                                  <p:stCondLst>
                                    <p:cond delay="0"/>
                                  </p:stCondLst>
                                  <p:childTnLst>
                                    <p:set>
                                      <p:cBhvr>
                                        <p:cTn id="26" dur="1" fill="hold">
                                          <p:stCondLst>
                                            <p:cond delay="0"/>
                                          </p:stCondLst>
                                        </p:cTn>
                                        <p:tgtEl>
                                          <p:spTgt spid="172044">
                                            <p:txEl>
                                              <p:pRg st="0" end="0"/>
                                            </p:txEl>
                                          </p:spTgt>
                                        </p:tgtEl>
                                        <p:attrNameLst>
                                          <p:attrName>style.visibility</p:attrName>
                                        </p:attrNameLst>
                                      </p:cBhvr>
                                      <p:to>
                                        <p:strVal val="visible"/>
                                      </p:to>
                                    </p:set>
                                    <p:animEffect transition="in" filter="plus(in)">
                                      <p:cBhvr>
                                        <p:cTn id="27" dur="1000"/>
                                        <p:tgtEl>
                                          <p:spTgt spid="172044">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172038"/>
                                        </p:tgtEl>
                                        <p:attrNameLst>
                                          <p:attrName>style.visibility</p:attrName>
                                        </p:attrNameLst>
                                      </p:cBhvr>
                                      <p:to>
                                        <p:strVal val="visible"/>
                                      </p:to>
                                    </p:set>
                                    <p:animEffect transition="in" filter="diamond(in)">
                                      <p:cBhvr>
                                        <p:cTn id="32" dur="1000"/>
                                        <p:tgtEl>
                                          <p:spTgt spid="17203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172045"/>
                                        </p:tgtEl>
                                        <p:attrNameLst>
                                          <p:attrName>style.visibility</p:attrName>
                                        </p:attrNameLst>
                                      </p:cBhvr>
                                      <p:to>
                                        <p:strVal val="visible"/>
                                      </p:to>
                                    </p:set>
                                    <p:animEffect transition="in" filter="wedge">
                                      <p:cBhvr>
                                        <p:cTn id="37" dur="2000"/>
                                        <p:tgtEl>
                                          <p:spTgt spid="17204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172040"/>
                                        </p:tgtEl>
                                        <p:attrNameLst>
                                          <p:attrName>style.visibility</p:attrName>
                                        </p:attrNameLst>
                                      </p:cBhvr>
                                      <p:to>
                                        <p:strVal val="visible"/>
                                      </p:to>
                                    </p:set>
                                    <p:anim calcmode="lin" valueType="num">
                                      <p:cBhvr>
                                        <p:cTn id="42" dur="500" fill="hold"/>
                                        <p:tgtEl>
                                          <p:spTgt spid="172040"/>
                                        </p:tgtEl>
                                        <p:attrNameLst>
                                          <p:attrName>ppt_w</p:attrName>
                                        </p:attrNameLst>
                                      </p:cBhvr>
                                      <p:tavLst>
                                        <p:tav tm="0">
                                          <p:val>
                                            <p:fltVal val="0"/>
                                          </p:val>
                                        </p:tav>
                                        <p:tav tm="100000">
                                          <p:val>
                                            <p:strVal val="#ppt_w"/>
                                          </p:val>
                                        </p:tav>
                                      </p:tavLst>
                                    </p:anim>
                                    <p:anim calcmode="lin" valueType="num">
                                      <p:cBhvr>
                                        <p:cTn id="43" dur="500" fill="hold"/>
                                        <p:tgtEl>
                                          <p:spTgt spid="172040"/>
                                        </p:tgtEl>
                                        <p:attrNameLst>
                                          <p:attrName>ppt_h</p:attrName>
                                        </p:attrNameLst>
                                      </p:cBhvr>
                                      <p:tavLst>
                                        <p:tav tm="0">
                                          <p:val>
                                            <p:fltVal val="0"/>
                                          </p:val>
                                        </p:tav>
                                        <p:tav tm="100000">
                                          <p:val>
                                            <p:strVal val="#ppt_h"/>
                                          </p:val>
                                        </p:tav>
                                      </p:tavLst>
                                    </p:anim>
                                    <p:animEffect transition="in" filter="fade">
                                      <p:cBhvr>
                                        <p:cTn id="44" dur="500"/>
                                        <p:tgtEl>
                                          <p:spTgt spid="17204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3" presetClass="entr" presetSubtype="16" fill="hold" grpId="0" nodeType="clickEffect">
                                  <p:stCondLst>
                                    <p:cond delay="0"/>
                                  </p:stCondLst>
                                  <p:childTnLst>
                                    <p:set>
                                      <p:cBhvr>
                                        <p:cTn id="48" dur="1" fill="hold">
                                          <p:stCondLst>
                                            <p:cond delay="0"/>
                                          </p:stCondLst>
                                        </p:cTn>
                                        <p:tgtEl>
                                          <p:spTgt spid="172043"/>
                                        </p:tgtEl>
                                        <p:attrNameLst>
                                          <p:attrName>style.visibility</p:attrName>
                                        </p:attrNameLst>
                                      </p:cBhvr>
                                      <p:to>
                                        <p:strVal val="visible"/>
                                      </p:to>
                                    </p:set>
                                    <p:animEffect transition="in" filter="plus(in)">
                                      <p:cBhvr>
                                        <p:cTn id="49" dur="500"/>
                                        <p:tgtEl>
                                          <p:spTgt spid="172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43" grpId="0"/>
      <p:bldP spid="172045" grpId="0"/>
      <p:bldP spid="1720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1927226" y="2735263"/>
            <a:ext cx="8207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vi-VN" altLang="vi-VN">
              <a:latin typeface=".VnTime" panose="020B7200000000000000" pitchFamily="34" charset="0"/>
            </a:endParaRPr>
          </a:p>
        </p:txBody>
      </p:sp>
      <p:sp>
        <p:nvSpPr>
          <p:cNvPr id="155659" name="Text Box 11"/>
          <p:cNvSpPr txBox="1">
            <a:spLocks noChangeArrowheads="1"/>
          </p:cNvSpPr>
          <p:nvPr/>
        </p:nvSpPr>
        <p:spPr bwMode="auto">
          <a:xfrm>
            <a:off x="2057400" y="35814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vi-VN" altLang="vi-VN" b="1"/>
          </a:p>
        </p:txBody>
      </p:sp>
      <p:sp>
        <p:nvSpPr>
          <p:cNvPr id="5124" name="Title 10"/>
          <p:cNvSpPr>
            <a:spLocks noGrp="1"/>
          </p:cNvSpPr>
          <p:nvPr>
            <p:ph type="title"/>
          </p:nvPr>
        </p:nvSpPr>
        <p:spPr>
          <a:xfrm>
            <a:off x="496387" y="1905000"/>
            <a:ext cx="11750767" cy="3200400"/>
          </a:xfrm>
        </p:spPr>
        <p:txBody>
          <a:bodyPr>
            <a:normAutofit/>
          </a:bodyPr>
          <a:lstStyle/>
          <a:p>
            <a:pPr algn="ctr" eaLnBrk="1" hangingPunct="1"/>
            <a:r>
              <a:rPr lang="en-US" altLang="vi-VN" sz="4000" b="1">
                <a:solidFill>
                  <a:schemeClr val="accent1">
                    <a:lumMod val="75000"/>
                  </a:schemeClr>
                </a:solidFill>
                <a:latin typeface="Times New Roman" panose="02020603050405020304" pitchFamily="18" charset="0"/>
                <a:cs typeface="Times New Roman" panose="02020603050405020304" pitchFamily="18" charset="0"/>
              </a:rPr>
              <a:t>BÀI 11: THỰC HÀNH THÍ NGHIỆM CO VÀ PHẢN CO NGUYÊN SINH</a:t>
            </a:r>
            <a:br>
              <a:rPr lang="en-US" altLang="vi-VN" sz="4000" b="1">
                <a:solidFill>
                  <a:schemeClr val="accent1">
                    <a:lumMod val="75000"/>
                  </a:schemeClr>
                </a:solidFill>
              </a:rPr>
            </a:br>
            <a:br>
              <a:rPr lang="en-US" altLang="vi-VN" sz="4000" b="1">
                <a:solidFill>
                  <a:schemeClr val="accent1">
                    <a:lumMod val="75000"/>
                  </a:schemeClr>
                </a:solidFill>
                <a:latin typeface="Times New Roman" panose="02020603050405020304" pitchFamily="18" charset="0"/>
                <a:cs typeface="Times New Roman" panose="02020603050405020304" pitchFamily="18" charset="0"/>
              </a:rPr>
            </a:br>
            <a:br>
              <a:rPr lang="en-US" altLang="vi-VN" sz="4000" b="1">
                <a:solidFill>
                  <a:schemeClr val="accent1">
                    <a:lumMod val="75000"/>
                  </a:schemeClr>
                </a:solidFill>
              </a:rPr>
            </a:br>
            <a:endParaRPr lang="en-US" altLang="vi-VN" sz="4000">
              <a:solidFill>
                <a:schemeClr val="accent1">
                  <a:lumMod val="75000"/>
                </a:schemeClr>
              </a:solidFill>
            </a:endParaRPr>
          </a:p>
        </p:txBody>
      </p:sp>
    </p:spTree>
    <p:extLst>
      <p:ext uri="{BB962C8B-B14F-4D97-AF65-F5344CB8AC3E}">
        <p14:creationId xmlns:p14="http://schemas.microsoft.com/office/powerpoint/2010/main" val="3308811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155659"/>
                                        </p:tgtEl>
                                        <p:attrNameLst>
                                          <p:attrName>style.visibility</p:attrName>
                                        </p:attrNameLst>
                                      </p:cBhvr>
                                      <p:to>
                                        <p:strVal val="visible"/>
                                      </p:to>
                                    </p:set>
                                    <p:animEffect transition="in" filter="checkerboard(across)">
                                      <p:cBhvr>
                                        <p:cTn id="7" dur="500"/>
                                        <p:tgtEl>
                                          <p:spTgt spid="155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Text Box 4"/>
          <p:cNvSpPr txBox="1">
            <a:spLocks noChangeArrowheads="1"/>
          </p:cNvSpPr>
          <p:nvPr/>
        </p:nvSpPr>
        <p:spPr bwMode="auto">
          <a:xfrm>
            <a:off x="424544" y="1066801"/>
            <a:ext cx="388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buFontTx/>
              <a:buAutoNum type="romanUcPeriod"/>
            </a:pPr>
            <a:r>
              <a:rPr lang="en-US" altLang="vi-VN" sz="2800" b="1"/>
              <a:t>MỤC TIÊU.</a:t>
            </a:r>
          </a:p>
        </p:txBody>
      </p:sp>
      <p:sp>
        <p:nvSpPr>
          <p:cNvPr id="181253" name="Text Box 5"/>
          <p:cNvSpPr txBox="1">
            <a:spLocks noChangeArrowheads="1"/>
          </p:cNvSpPr>
          <p:nvPr/>
        </p:nvSpPr>
        <p:spPr bwMode="auto">
          <a:xfrm>
            <a:off x="232229" y="1640115"/>
            <a:ext cx="12061371" cy="445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vi-VN" sz="2700"/>
              <a:t>Sau khi học xong phần thực hành, học sinh cần đạt được các yêu cầu sau:</a:t>
            </a:r>
          </a:p>
          <a:p>
            <a:pPr marL="342900" indent="-342900" eaLnBrk="1" hangingPunct="1">
              <a:spcBef>
                <a:spcPct val="50000"/>
              </a:spcBef>
              <a:buFontTx/>
              <a:buChar char="-"/>
            </a:pPr>
            <a:r>
              <a:rPr lang="en-US" altLang="vi-VN" sz="2700"/>
              <a:t>Thực hành thành thạo kĩ năng sử dụng kính hiển vi và làm tiêu bản kình hiển vi</a:t>
            </a:r>
          </a:p>
          <a:p>
            <a:pPr marL="342900" indent="-342900" eaLnBrk="1" hangingPunct="1">
              <a:spcBef>
                <a:spcPct val="50000"/>
              </a:spcBef>
              <a:buFontTx/>
              <a:buChar char="-"/>
            </a:pPr>
            <a:r>
              <a:rPr lang="en-US" altLang="vi-VN" sz="2700"/>
              <a:t>Quan sát và vẽ được các tế bào đang ở các giai đoạn khác nhau của quá trình co nguyên sinh và phản co nguyên sinh.</a:t>
            </a:r>
          </a:p>
          <a:p>
            <a:pPr marL="342900" indent="-342900" eaLnBrk="1" hangingPunct="1">
              <a:spcBef>
                <a:spcPct val="50000"/>
              </a:spcBef>
              <a:buFontTx/>
              <a:buChar char="-"/>
            </a:pPr>
            <a:r>
              <a:rPr lang="en-US" altLang="vi-VN" sz="2700"/>
              <a:t>Điều khiển được sự co nguyên sinh thông quá điều khiến mức độ thẩm thấu của nước ra, vào tế bào.</a:t>
            </a:r>
          </a:p>
          <a:p>
            <a:pPr marL="342900" indent="-342900" eaLnBrk="1" hangingPunct="1">
              <a:spcBef>
                <a:spcPct val="50000"/>
              </a:spcBef>
              <a:buFontTx/>
              <a:buChar char="-"/>
            </a:pPr>
            <a:r>
              <a:rPr lang="en-US" altLang="vi-VN" sz="2700"/>
              <a:t>Tự làm thí nghiệm theo quy trình</a:t>
            </a:r>
          </a:p>
          <a:p>
            <a:pPr marL="342900" indent="-342900" eaLnBrk="1" hangingPunct="1">
              <a:spcBef>
                <a:spcPct val="50000"/>
              </a:spcBef>
              <a:buFontTx/>
              <a:buChar char="-"/>
            </a:pPr>
            <a:endParaRPr lang="en-US" altLang="vi-VN" sz="2700"/>
          </a:p>
        </p:txBody>
      </p:sp>
      <p:sp>
        <p:nvSpPr>
          <p:cNvPr id="7" name="Rectangle 5"/>
          <p:cNvSpPr>
            <a:spLocks noChangeArrowheads="1"/>
          </p:cNvSpPr>
          <p:nvPr/>
        </p:nvSpPr>
        <p:spPr bwMode="auto">
          <a:xfrm>
            <a:off x="232229" y="0"/>
            <a:ext cx="116309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altLang="en-US" sz="2800" b="1">
                <a:latin typeface="Times New Roman" panose="02020603050405020304" pitchFamily="18" charset="0"/>
                <a:cs typeface="Times New Roman" panose="02020603050405020304" pitchFamily="18" charset="0"/>
              </a:rPr>
              <a:t>Bài 11: </a:t>
            </a:r>
            <a:r>
              <a:rPr lang="de-DE" sz="2800" b="1">
                <a:latin typeface="Times New Roman" panose="02020603050405020304" pitchFamily="18" charset="0"/>
                <a:cs typeface="Times New Roman" panose="02020603050405020304" pitchFamily="18" charset="0"/>
              </a:rPr>
              <a:t>THỰC HÀNH: THÍ NGHIỆM CO VÀ PHẢN CO NGUYÊN SINH</a:t>
            </a:r>
          </a:p>
        </p:txBody>
      </p:sp>
    </p:spTree>
    <p:extLst>
      <p:ext uri="{BB962C8B-B14F-4D97-AF65-F5344CB8AC3E}">
        <p14:creationId xmlns:p14="http://schemas.microsoft.com/office/powerpoint/2010/main" val="477921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1252"/>
                                        </p:tgtEl>
                                        <p:attrNameLst>
                                          <p:attrName>style.visibility</p:attrName>
                                        </p:attrNameLst>
                                      </p:cBhvr>
                                      <p:to>
                                        <p:strVal val="visible"/>
                                      </p:to>
                                    </p:set>
                                    <p:animEffect transition="in" filter="blinds(horizontal)">
                                      <p:cBhvr>
                                        <p:cTn id="7" dur="500"/>
                                        <p:tgtEl>
                                          <p:spTgt spid="1812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iterate type="lt">
                                    <p:tmPct val="0"/>
                                  </p:iterate>
                                  <p:childTnLst>
                                    <p:set>
                                      <p:cBhvr>
                                        <p:cTn id="11" dur="1" fill="hold">
                                          <p:stCondLst>
                                            <p:cond delay="0"/>
                                          </p:stCondLst>
                                        </p:cTn>
                                        <p:tgtEl>
                                          <p:spTgt spid="181253"/>
                                        </p:tgtEl>
                                        <p:attrNameLst>
                                          <p:attrName>style.visibility</p:attrName>
                                        </p:attrNameLst>
                                      </p:cBhvr>
                                      <p:to>
                                        <p:strVal val="visible"/>
                                      </p:to>
                                    </p:set>
                                    <p:animEffect transition="in" filter="dissolve">
                                      <p:cBhvr>
                                        <p:cTn id="12" dur="500"/>
                                        <p:tgtEl>
                                          <p:spTgt spid="18125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mph" presetSubtype="0" fill="hold" grpId="2" nodeType="clickEffect">
                                  <p:stCondLst>
                                    <p:cond delay="0"/>
                                  </p:stCondLst>
                                  <p:iterate type="lt">
                                    <p:tmPct val="4000"/>
                                  </p:iterate>
                                  <p:childTnLst>
                                    <p:set>
                                      <p:cBhvr override="childStyle">
                                        <p:cTn id="16" dur="500" fill="hold"/>
                                        <p:tgtEl>
                                          <p:spTgt spid="181253"/>
                                        </p:tgtEl>
                                        <p:attrNameLst>
                                          <p:attrName>style.color</p:attrName>
                                        </p:attrNameLst>
                                      </p:cBhvr>
                                      <p:to>
                                        <p:clrVal>
                                          <a:schemeClr val="accent2"/>
                                        </p:clrVal>
                                      </p:to>
                                    </p:set>
                                    <p:set>
                                      <p:cBhvr>
                                        <p:cTn id="17" dur="500" fill="hold"/>
                                        <p:tgtEl>
                                          <p:spTgt spid="181253"/>
                                        </p:tgtEl>
                                        <p:attrNameLst>
                                          <p:attrName>fillcolor</p:attrName>
                                        </p:attrNameLst>
                                      </p:cBhvr>
                                      <p:to>
                                        <p:clrVal>
                                          <a:schemeClr val="accent2"/>
                                        </p:clrVal>
                                      </p:to>
                                    </p:set>
                                    <p:set>
                                      <p:cBhvr>
                                        <p:cTn id="18" dur="500" fill="hold"/>
                                        <p:tgtEl>
                                          <p:spTgt spid="18125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2" grpId="0"/>
      <p:bldP spid="181253" grpId="0"/>
      <p:bldP spid="181253"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7" name="Text Box 5"/>
          <p:cNvSpPr txBox="1">
            <a:spLocks noChangeArrowheads="1"/>
          </p:cNvSpPr>
          <p:nvPr/>
        </p:nvSpPr>
        <p:spPr bwMode="auto">
          <a:xfrm>
            <a:off x="76200" y="1012454"/>
            <a:ext cx="6019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vi-VN" sz="2800" b="1"/>
              <a:t>II. CHUẨN BỊ</a:t>
            </a:r>
            <a:r>
              <a:rPr lang="en-US" altLang="vi-VN" sz="2800"/>
              <a:t>.</a:t>
            </a:r>
          </a:p>
        </p:txBody>
      </p:sp>
      <p:graphicFrame>
        <p:nvGraphicFramePr>
          <p:cNvPr id="2" name="Diagram 1"/>
          <p:cNvGraphicFramePr/>
          <p:nvPr>
            <p:extLst>
              <p:ext uri="{D42A27DB-BD31-4B8C-83A1-F6EECF244321}">
                <p14:modId xmlns:p14="http://schemas.microsoft.com/office/powerpoint/2010/main" val="4262142682"/>
              </p:ext>
            </p:extLst>
          </p:nvPr>
        </p:nvGraphicFramePr>
        <p:xfrm>
          <a:off x="47168" y="1503382"/>
          <a:ext cx="119126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5"/>
          <p:cNvSpPr>
            <a:spLocks noChangeArrowheads="1"/>
          </p:cNvSpPr>
          <p:nvPr/>
        </p:nvSpPr>
        <p:spPr bwMode="auto">
          <a:xfrm>
            <a:off x="232229" y="0"/>
            <a:ext cx="116309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altLang="en-US" sz="2800" b="1">
                <a:latin typeface="Times New Roman" panose="02020603050405020304" pitchFamily="18" charset="0"/>
                <a:cs typeface="Times New Roman" panose="02020603050405020304" pitchFamily="18" charset="0"/>
              </a:rPr>
              <a:t>Bài 11: </a:t>
            </a:r>
            <a:r>
              <a:rPr lang="de-DE" sz="2800" b="1">
                <a:latin typeface="Times New Roman" panose="02020603050405020304" pitchFamily="18" charset="0"/>
                <a:cs typeface="Times New Roman" panose="02020603050405020304" pitchFamily="18" charset="0"/>
              </a:rPr>
              <a:t>THỰC HÀNH: THÍ NGHIỆM CO VÀ PHẢN CO NGUYÊN SINH</a:t>
            </a:r>
          </a:p>
        </p:txBody>
      </p:sp>
    </p:spTree>
    <p:extLst>
      <p:ext uri="{BB962C8B-B14F-4D97-AF65-F5344CB8AC3E}">
        <p14:creationId xmlns:p14="http://schemas.microsoft.com/office/powerpoint/2010/main" val="4043219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6677"/>
                                        </p:tgtEl>
                                        <p:attrNameLst>
                                          <p:attrName>style.visibility</p:attrName>
                                        </p:attrNameLst>
                                      </p:cBhvr>
                                      <p:to>
                                        <p:strVal val="visible"/>
                                      </p:to>
                                    </p:set>
                                    <p:animEffect transition="in" filter="blinds(horizontal)">
                                      <p:cBhvr>
                                        <p:cTn id="7" dur="500"/>
                                        <p:tgtEl>
                                          <p:spTgt spid="15667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4" nodeType="clickEffect">
                                  <p:stCondLst>
                                    <p:cond delay="0"/>
                                  </p:stCondLst>
                                  <p:childTnLst>
                                    <p:set>
                                      <p:cBhvr>
                                        <p:cTn id="11" dur="1" fill="hold">
                                          <p:stCondLst>
                                            <p:cond delay="0"/>
                                          </p:stCondLst>
                                        </p:cTn>
                                        <p:tgtEl>
                                          <p:spTgt spid="2">
                                            <p:graphicEl>
                                              <a:dgm id="{D873B4B8-FB2C-427E-840E-5B8619AC547D}"/>
                                            </p:graphicEl>
                                          </p:spTgt>
                                        </p:tgtEl>
                                        <p:attrNameLst>
                                          <p:attrName>style.visibility</p:attrName>
                                        </p:attrNameLst>
                                      </p:cBhvr>
                                      <p:to>
                                        <p:strVal val="visible"/>
                                      </p:to>
                                    </p:set>
                                    <p:anim calcmode="lin" valueType="num">
                                      <p:cBhvr>
                                        <p:cTn id="12" dur="1000" fill="hold"/>
                                        <p:tgtEl>
                                          <p:spTgt spid="2">
                                            <p:graphicEl>
                                              <a:dgm id="{D873B4B8-FB2C-427E-840E-5B8619AC547D}"/>
                                            </p:graphicEl>
                                          </p:spTgt>
                                        </p:tgtEl>
                                        <p:attrNameLst>
                                          <p:attrName>ppt_w</p:attrName>
                                        </p:attrNameLst>
                                      </p:cBhvr>
                                      <p:tavLst>
                                        <p:tav tm="0">
                                          <p:val>
                                            <p:fltVal val="0"/>
                                          </p:val>
                                        </p:tav>
                                        <p:tav tm="100000">
                                          <p:val>
                                            <p:strVal val="#ppt_w"/>
                                          </p:val>
                                        </p:tav>
                                      </p:tavLst>
                                    </p:anim>
                                    <p:anim calcmode="lin" valueType="num">
                                      <p:cBhvr>
                                        <p:cTn id="13" dur="1000" fill="hold"/>
                                        <p:tgtEl>
                                          <p:spTgt spid="2">
                                            <p:graphicEl>
                                              <a:dgm id="{D873B4B8-FB2C-427E-840E-5B8619AC547D}"/>
                                            </p:graphicEl>
                                          </p:spTgt>
                                        </p:tgtEl>
                                        <p:attrNameLst>
                                          <p:attrName>ppt_h</p:attrName>
                                        </p:attrNameLst>
                                      </p:cBhvr>
                                      <p:tavLst>
                                        <p:tav tm="0">
                                          <p:val>
                                            <p:fltVal val="0"/>
                                          </p:val>
                                        </p:tav>
                                        <p:tav tm="100000">
                                          <p:val>
                                            <p:strVal val="#ppt_h"/>
                                          </p:val>
                                        </p:tav>
                                      </p:tavLst>
                                    </p:anim>
                                    <p:anim calcmode="lin" valueType="num">
                                      <p:cBhvr>
                                        <p:cTn id="14" dur="1000" fill="hold"/>
                                        <p:tgtEl>
                                          <p:spTgt spid="2">
                                            <p:graphicEl>
                                              <a:dgm id="{D873B4B8-FB2C-427E-840E-5B8619AC547D}"/>
                                            </p:graphicEl>
                                          </p:spTgt>
                                        </p:tgtEl>
                                        <p:attrNameLst>
                                          <p:attrName>style.rotation</p:attrName>
                                        </p:attrNameLst>
                                      </p:cBhvr>
                                      <p:tavLst>
                                        <p:tav tm="0">
                                          <p:val>
                                            <p:fltVal val="90"/>
                                          </p:val>
                                        </p:tav>
                                        <p:tav tm="100000">
                                          <p:val>
                                            <p:fltVal val="0"/>
                                          </p:val>
                                        </p:tav>
                                      </p:tavLst>
                                    </p:anim>
                                    <p:animEffect transition="in" filter="fade">
                                      <p:cBhvr>
                                        <p:cTn id="15" dur="1000"/>
                                        <p:tgtEl>
                                          <p:spTgt spid="2">
                                            <p:graphicEl>
                                              <a:dgm id="{D873B4B8-FB2C-427E-840E-5B8619AC547D}"/>
                                            </p:graphicEl>
                                          </p:spTgt>
                                        </p:tgtEl>
                                      </p:cBhvr>
                                    </p:animEffect>
                                  </p:childTnLst>
                                </p:cTn>
                              </p:par>
                              <p:par>
                                <p:cTn id="16" presetID="31" presetClass="entr" presetSubtype="0" fill="hold" grpId="4" nodeType="withEffect">
                                  <p:stCondLst>
                                    <p:cond delay="0"/>
                                  </p:stCondLst>
                                  <p:childTnLst>
                                    <p:set>
                                      <p:cBhvr>
                                        <p:cTn id="17" dur="1" fill="hold">
                                          <p:stCondLst>
                                            <p:cond delay="0"/>
                                          </p:stCondLst>
                                        </p:cTn>
                                        <p:tgtEl>
                                          <p:spTgt spid="2">
                                            <p:graphicEl>
                                              <a:dgm id="{2900E6ED-4135-4F22-ADC1-4C22033D5A9D}"/>
                                            </p:graphicEl>
                                          </p:spTgt>
                                        </p:tgtEl>
                                        <p:attrNameLst>
                                          <p:attrName>style.visibility</p:attrName>
                                        </p:attrNameLst>
                                      </p:cBhvr>
                                      <p:to>
                                        <p:strVal val="visible"/>
                                      </p:to>
                                    </p:set>
                                    <p:anim calcmode="lin" valueType="num">
                                      <p:cBhvr>
                                        <p:cTn id="18" dur="1000" fill="hold"/>
                                        <p:tgtEl>
                                          <p:spTgt spid="2">
                                            <p:graphicEl>
                                              <a:dgm id="{2900E6ED-4135-4F22-ADC1-4C22033D5A9D}"/>
                                            </p:graphicEl>
                                          </p:spTgt>
                                        </p:tgtEl>
                                        <p:attrNameLst>
                                          <p:attrName>ppt_w</p:attrName>
                                        </p:attrNameLst>
                                      </p:cBhvr>
                                      <p:tavLst>
                                        <p:tav tm="0">
                                          <p:val>
                                            <p:fltVal val="0"/>
                                          </p:val>
                                        </p:tav>
                                        <p:tav tm="100000">
                                          <p:val>
                                            <p:strVal val="#ppt_w"/>
                                          </p:val>
                                        </p:tav>
                                      </p:tavLst>
                                    </p:anim>
                                    <p:anim calcmode="lin" valueType="num">
                                      <p:cBhvr>
                                        <p:cTn id="19" dur="1000" fill="hold"/>
                                        <p:tgtEl>
                                          <p:spTgt spid="2">
                                            <p:graphicEl>
                                              <a:dgm id="{2900E6ED-4135-4F22-ADC1-4C22033D5A9D}"/>
                                            </p:graphicEl>
                                          </p:spTgt>
                                        </p:tgtEl>
                                        <p:attrNameLst>
                                          <p:attrName>ppt_h</p:attrName>
                                        </p:attrNameLst>
                                      </p:cBhvr>
                                      <p:tavLst>
                                        <p:tav tm="0">
                                          <p:val>
                                            <p:fltVal val="0"/>
                                          </p:val>
                                        </p:tav>
                                        <p:tav tm="100000">
                                          <p:val>
                                            <p:strVal val="#ppt_h"/>
                                          </p:val>
                                        </p:tav>
                                      </p:tavLst>
                                    </p:anim>
                                    <p:anim calcmode="lin" valueType="num">
                                      <p:cBhvr>
                                        <p:cTn id="20" dur="1000" fill="hold"/>
                                        <p:tgtEl>
                                          <p:spTgt spid="2">
                                            <p:graphicEl>
                                              <a:dgm id="{2900E6ED-4135-4F22-ADC1-4C22033D5A9D}"/>
                                            </p:graphicEl>
                                          </p:spTgt>
                                        </p:tgtEl>
                                        <p:attrNameLst>
                                          <p:attrName>style.rotation</p:attrName>
                                        </p:attrNameLst>
                                      </p:cBhvr>
                                      <p:tavLst>
                                        <p:tav tm="0">
                                          <p:val>
                                            <p:fltVal val="90"/>
                                          </p:val>
                                        </p:tav>
                                        <p:tav tm="100000">
                                          <p:val>
                                            <p:fltVal val="0"/>
                                          </p:val>
                                        </p:tav>
                                      </p:tavLst>
                                    </p:anim>
                                    <p:animEffect transition="in" filter="fade">
                                      <p:cBhvr>
                                        <p:cTn id="21" dur="1000"/>
                                        <p:tgtEl>
                                          <p:spTgt spid="2">
                                            <p:graphicEl>
                                              <a:dgm id="{2900E6ED-4135-4F22-ADC1-4C22033D5A9D}"/>
                                            </p:graphicEl>
                                          </p:spTgt>
                                        </p:tgtEl>
                                      </p:cBhvr>
                                    </p:animEffect>
                                  </p:childTnLst>
                                </p:cTn>
                              </p:par>
                              <p:par>
                                <p:cTn id="22" presetID="31" presetClass="entr" presetSubtype="0" fill="hold" grpId="4" nodeType="withEffect">
                                  <p:stCondLst>
                                    <p:cond delay="0"/>
                                  </p:stCondLst>
                                  <p:childTnLst>
                                    <p:set>
                                      <p:cBhvr>
                                        <p:cTn id="23" dur="1" fill="hold">
                                          <p:stCondLst>
                                            <p:cond delay="0"/>
                                          </p:stCondLst>
                                        </p:cTn>
                                        <p:tgtEl>
                                          <p:spTgt spid="2">
                                            <p:graphicEl>
                                              <a:dgm id="{609EDC61-1D18-4B72-BB3D-7A6C64452FE0}"/>
                                            </p:graphicEl>
                                          </p:spTgt>
                                        </p:tgtEl>
                                        <p:attrNameLst>
                                          <p:attrName>style.visibility</p:attrName>
                                        </p:attrNameLst>
                                      </p:cBhvr>
                                      <p:to>
                                        <p:strVal val="visible"/>
                                      </p:to>
                                    </p:set>
                                    <p:anim calcmode="lin" valueType="num">
                                      <p:cBhvr>
                                        <p:cTn id="24" dur="1000" fill="hold"/>
                                        <p:tgtEl>
                                          <p:spTgt spid="2">
                                            <p:graphicEl>
                                              <a:dgm id="{609EDC61-1D18-4B72-BB3D-7A6C64452FE0}"/>
                                            </p:graphicEl>
                                          </p:spTgt>
                                        </p:tgtEl>
                                        <p:attrNameLst>
                                          <p:attrName>ppt_w</p:attrName>
                                        </p:attrNameLst>
                                      </p:cBhvr>
                                      <p:tavLst>
                                        <p:tav tm="0">
                                          <p:val>
                                            <p:fltVal val="0"/>
                                          </p:val>
                                        </p:tav>
                                        <p:tav tm="100000">
                                          <p:val>
                                            <p:strVal val="#ppt_w"/>
                                          </p:val>
                                        </p:tav>
                                      </p:tavLst>
                                    </p:anim>
                                    <p:anim calcmode="lin" valueType="num">
                                      <p:cBhvr>
                                        <p:cTn id="25" dur="1000" fill="hold"/>
                                        <p:tgtEl>
                                          <p:spTgt spid="2">
                                            <p:graphicEl>
                                              <a:dgm id="{609EDC61-1D18-4B72-BB3D-7A6C64452FE0}"/>
                                            </p:graphicEl>
                                          </p:spTgt>
                                        </p:tgtEl>
                                        <p:attrNameLst>
                                          <p:attrName>ppt_h</p:attrName>
                                        </p:attrNameLst>
                                      </p:cBhvr>
                                      <p:tavLst>
                                        <p:tav tm="0">
                                          <p:val>
                                            <p:fltVal val="0"/>
                                          </p:val>
                                        </p:tav>
                                        <p:tav tm="100000">
                                          <p:val>
                                            <p:strVal val="#ppt_h"/>
                                          </p:val>
                                        </p:tav>
                                      </p:tavLst>
                                    </p:anim>
                                    <p:anim calcmode="lin" valueType="num">
                                      <p:cBhvr>
                                        <p:cTn id="26" dur="1000" fill="hold"/>
                                        <p:tgtEl>
                                          <p:spTgt spid="2">
                                            <p:graphicEl>
                                              <a:dgm id="{609EDC61-1D18-4B72-BB3D-7A6C64452FE0}"/>
                                            </p:graphicEl>
                                          </p:spTgt>
                                        </p:tgtEl>
                                        <p:attrNameLst>
                                          <p:attrName>style.rotation</p:attrName>
                                        </p:attrNameLst>
                                      </p:cBhvr>
                                      <p:tavLst>
                                        <p:tav tm="0">
                                          <p:val>
                                            <p:fltVal val="90"/>
                                          </p:val>
                                        </p:tav>
                                        <p:tav tm="100000">
                                          <p:val>
                                            <p:fltVal val="0"/>
                                          </p:val>
                                        </p:tav>
                                      </p:tavLst>
                                    </p:anim>
                                    <p:animEffect transition="in" filter="fade">
                                      <p:cBhvr>
                                        <p:cTn id="27" dur="1000"/>
                                        <p:tgtEl>
                                          <p:spTgt spid="2">
                                            <p:graphicEl>
                                              <a:dgm id="{609EDC61-1D18-4B72-BB3D-7A6C64452FE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7" grpId="0"/>
      <p:bldGraphic spid="2" grpId="4" uiExpand="1">
        <p:bldSub>
          <a:bldDgm/>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Text Box 4"/>
          <p:cNvSpPr txBox="1">
            <a:spLocks noChangeArrowheads="1"/>
          </p:cNvSpPr>
          <p:nvPr/>
        </p:nvSpPr>
        <p:spPr bwMode="auto">
          <a:xfrm>
            <a:off x="108857" y="866865"/>
            <a:ext cx="792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vi-VN" sz="2800" b="1"/>
              <a:t>III. CÁCH TIẾN HÀNH</a:t>
            </a:r>
          </a:p>
        </p:txBody>
      </p:sp>
      <p:sp>
        <p:nvSpPr>
          <p:cNvPr id="157701" name="Text Box 5"/>
          <p:cNvSpPr txBox="1">
            <a:spLocks noChangeArrowheads="1"/>
          </p:cNvSpPr>
          <p:nvPr/>
        </p:nvSpPr>
        <p:spPr bwMode="auto">
          <a:xfrm>
            <a:off x="232229" y="1390085"/>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vi-VN" sz="2800" b="1" i="1"/>
              <a:t>1. Thí nghiệm co nguyên sinh chất </a:t>
            </a:r>
          </a:p>
        </p:txBody>
      </p:sp>
      <p:sp>
        <p:nvSpPr>
          <p:cNvPr id="9" name="Rectangle 5"/>
          <p:cNvSpPr>
            <a:spLocks noChangeArrowheads="1"/>
          </p:cNvSpPr>
          <p:nvPr/>
        </p:nvSpPr>
        <p:spPr bwMode="auto">
          <a:xfrm>
            <a:off x="232229" y="0"/>
            <a:ext cx="116309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altLang="en-US" sz="2800" b="1">
                <a:latin typeface="Times New Roman" panose="02020603050405020304" pitchFamily="18" charset="0"/>
                <a:cs typeface="Times New Roman" panose="02020603050405020304" pitchFamily="18" charset="0"/>
              </a:rPr>
              <a:t>Bài 11: </a:t>
            </a:r>
            <a:r>
              <a:rPr lang="de-DE" sz="2800" b="1">
                <a:latin typeface="Times New Roman" panose="02020603050405020304" pitchFamily="18" charset="0"/>
                <a:cs typeface="Times New Roman" panose="02020603050405020304" pitchFamily="18" charset="0"/>
              </a:rPr>
              <a:t>THỰC HÀNH: THÍ NGHIỆM CO VÀ PHẢN CO NGUYÊN SINH</a:t>
            </a:r>
          </a:p>
        </p:txBody>
      </p:sp>
      <p:graphicFrame>
        <p:nvGraphicFramePr>
          <p:cNvPr id="13" name="Diagram 12"/>
          <p:cNvGraphicFramePr/>
          <p:nvPr>
            <p:extLst>
              <p:ext uri="{D42A27DB-BD31-4B8C-83A1-F6EECF244321}">
                <p14:modId xmlns:p14="http://schemas.microsoft.com/office/powerpoint/2010/main" val="3539238542"/>
              </p:ext>
            </p:extLst>
          </p:nvPr>
        </p:nvGraphicFramePr>
        <p:xfrm>
          <a:off x="232229" y="2076450"/>
          <a:ext cx="11727539" cy="3226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7534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7700"/>
                                        </p:tgtEl>
                                        <p:attrNameLst>
                                          <p:attrName>style.visibility</p:attrName>
                                        </p:attrNameLst>
                                      </p:cBhvr>
                                      <p:to>
                                        <p:strVal val="visible"/>
                                      </p:to>
                                    </p:set>
                                    <p:animEffect transition="in" filter="checkerboard(across)">
                                      <p:cBhvr>
                                        <p:cTn id="7" dur="500"/>
                                        <p:tgtEl>
                                          <p:spTgt spid="157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57701">
                                            <p:txEl>
                                              <p:pRg st="0" end="0"/>
                                            </p:txEl>
                                          </p:spTgt>
                                        </p:tgtEl>
                                        <p:attrNameLst>
                                          <p:attrName>style.visibility</p:attrName>
                                        </p:attrNameLst>
                                      </p:cBhvr>
                                      <p:to>
                                        <p:strVal val="visible"/>
                                      </p:to>
                                    </p:set>
                                    <p:animEffect transition="in" filter="diamond(in)">
                                      <p:cBhvr>
                                        <p:cTn id="12" dur="1000"/>
                                        <p:tgtEl>
                                          <p:spTgt spid="15770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3">
                                            <p:graphicEl>
                                              <a:dgm id="{D873B4B8-FB2C-427E-840E-5B8619AC547D}"/>
                                            </p:graphicEl>
                                          </p:spTgt>
                                        </p:tgtEl>
                                        <p:attrNameLst>
                                          <p:attrName>style.visibility</p:attrName>
                                        </p:attrNameLst>
                                      </p:cBhvr>
                                      <p:to>
                                        <p:strVal val="visible"/>
                                      </p:to>
                                    </p:set>
                                    <p:anim calcmode="lin" valueType="num">
                                      <p:cBhvr>
                                        <p:cTn id="17" dur="1000" fill="hold"/>
                                        <p:tgtEl>
                                          <p:spTgt spid="13">
                                            <p:graphicEl>
                                              <a:dgm id="{D873B4B8-FB2C-427E-840E-5B8619AC547D}"/>
                                            </p:graphicEl>
                                          </p:spTgt>
                                        </p:tgtEl>
                                        <p:attrNameLst>
                                          <p:attrName>ppt_w</p:attrName>
                                        </p:attrNameLst>
                                      </p:cBhvr>
                                      <p:tavLst>
                                        <p:tav tm="0">
                                          <p:val>
                                            <p:fltVal val="0"/>
                                          </p:val>
                                        </p:tav>
                                        <p:tav tm="100000">
                                          <p:val>
                                            <p:strVal val="#ppt_w"/>
                                          </p:val>
                                        </p:tav>
                                      </p:tavLst>
                                    </p:anim>
                                    <p:anim calcmode="lin" valueType="num">
                                      <p:cBhvr>
                                        <p:cTn id="18" dur="1000" fill="hold"/>
                                        <p:tgtEl>
                                          <p:spTgt spid="13">
                                            <p:graphicEl>
                                              <a:dgm id="{D873B4B8-FB2C-427E-840E-5B8619AC547D}"/>
                                            </p:graphicEl>
                                          </p:spTgt>
                                        </p:tgtEl>
                                        <p:attrNameLst>
                                          <p:attrName>ppt_h</p:attrName>
                                        </p:attrNameLst>
                                      </p:cBhvr>
                                      <p:tavLst>
                                        <p:tav tm="0">
                                          <p:val>
                                            <p:fltVal val="0"/>
                                          </p:val>
                                        </p:tav>
                                        <p:tav tm="100000">
                                          <p:val>
                                            <p:strVal val="#ppt_h"/>
                                          </p:val>
                                        </p:tav>
                                      </p:tavLst>
                                    </p:anim>
                                    <p:anim calcmode="lin" valueType="num">
                                      <p:cBhvr>
                                        <p:cTn id="19" dur="1000" fill="hold"/>
                                        <p:tgtEl>
                                          <p:spTgt spid="13">
                                            <p:graphicEl>
                                              <a:dgm id="{D873B4B8-FB2C-427E-840E-5B8619AC547D}"/>
                                            </p:graphicEl>
                                          </p:spTgt>
                                        </p:tgtEl>
                                        <p:attrNameLst>
                                          <p:attrName>style.rotation</p:attrName>
                                        </p:attrNameLst>
                                      </p:cBhvr>
                                      <p:tavLst>
                                        <p:tav tm="0">
                                          <p:val>
                                            <p:fltVal val="90"/>
                                          </p:val>
                                        </p:tav>
                                        <p:tav tm="100000">
                                          <p:val>
                                            <p:fltVal val="0"/>
                                          </p:val>
                                        </p:tav>
                                      </p:tavLst>
                                    </p:anim>
                                    <p:animEffect transition="in" filter="fade">
                                      <p:cBhvr>
                                        <p:cTn id="20" dur="1000"/>
                                        <p:tgtEl>
                                          <p:spTgt spid="13">
                                            <p:graphicEl>
                                              <a:dgm id="{D873B4B8-FB2C-427E-840E-5B8619AC547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0" grpId="0"/>
      <p:bldGraphic spid="13" grpId="0" uiExpand="1">
        <p:bldSub>
          <a:bldDgm/>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Text Box 4"/>
          <p:cNvSpPr txBox="1">
            <a:spLocks noChangeArrowheads="1"/>
          </p:cNvSpPr>
          <p:nvPr/>
        </p:nvSpPr>
        <p:spPr bwMode="auto">
          <a:xfrm>
            <a:off x="108857" y="866865"/>
            <a:ext cx="792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vi-VN" sz="2800" b="1"/>
              <a:t>III. CÁCH TIẾN HÀNH</a:t>
            </a:r>
          </a:p>
        </p:txBody>
      </p:sp>
      <p:sp>
        <p:nvSpPr>
          <p:cNvPr id="157701" name="Text Box 5"/>
          <p:cNvSpPr txBox="1">
            <a:spLocks noChangeArrowheads="1"/>
          </p:cNvSpPr>
          <p:nvPr/>
        </p:nvSpPr>
        <p:spPr bwMode="auto">
          <a:xfrm>
            <a:off x="308432" y="1353457"/>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vi-VN" sz="2800" b="1" i="1"/>
              <a:t>1. Thí nghiệm co nguyên sinh chất </a:t>
            </a:r>
          </a:p>
        </p:txBody>
      </p:sp>
      <p:sp>
        <p:nvSpPr>
          <p:cNvPr id="157702" name="Text Box 6"/>
          <p:cNvSpPr txBox="1">
            <a:spLocks noChangeArrowheads="1"/>
          </p:cNvSpPr>
          <p:nvPr/>
        </p:nvSpPr>
        <p:spPr bwMode="auto">
          <a:xfrm>
            <a:off x="108857" y="1886857"/>
            <a:ext cx="11959771"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vi-VN" sz="2600"/>
              <a:t>Bước 1:  Dùng lưỡi dao lam nhẹ nhàng tách lớp biểu bì dưới phiến lá cây thài lài tía, sau đó đặt lên trên lam kính cõ nhỏ sẵn giọt dung dịch NaCl.Tiếp đến đặt lamen lên mẫu vật. Dùng giấy thấm hút bớt nước còn dư ở phía ngoài.</a:t>
            </a:r>
          </a:p>
        </p:txBody>
      </p:sp>
      <p:sp>
        <p:nvSpPr>
          <p:cNvPr id="9" name="Rectangle 5"/>
          <p:cNvSpPr>
            <a:spLocks noChangeArrowheads="1"/>
          </p:cNvSpPr>
          <p:nvPr/>
        </p:nvSpPr>
        <p:spPr bwMode="auto">
          <a:xfrm>
            <a:off x="232229" y="0"/>
            <a:ext cx="116309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altLang="en-US" sz="2800" b="1">
                <a:latin typeface="Times New Roman" panose="02020603050405020304" pitchFamily="18" charset="0"/>
                <a:cs typeface="Times New Roman" panose="02020603050405020304" pitchFamily="18" charset="0"/>
              </a:rPr>
              <a:t>Bài 11: </a:t>
            </a:r>
            <a:r>
              <a:rPr lang="de-DE" sz="2800" b="1">
                <a:latin typeface="Times New Roman" panose="02020603050405020304" pitchFamily="18" charset="0"/>
                <a:cs typeface="Times New Roman" panose="02020603050405020304" pitchFamily="18" charset="0"/>
              </a:rPr>
              <a:t>THỰC HÀNH: THÍ NGHIỆM CO VÀ PHẢN CO NGUYÊN SINH</a:t>
            </a:r>
          </a:p>
        </p:txBody>
      </p:sp>
      <p:sp>
        <p:nvSpPr>
          <p:cNvPr id="10" name="Text Box 6"/>
          <p:cNvSpPr txBox="1">
            <a:spLocks noChangeArrowheads="1"/>
          </p:cNvSpPr>
          <p:nvPr/>
        </p:nvSpPr>
        <p:spPr bwMode="auto">
          <a:xfrm>
            <a:off x="108857" y="3428439"/>
            <a:ext cx="1195977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vi-VN" sz="2600"/>
              <a:t>Bước 2: Đặt lam kính lên bàn kính hiển vi và điều chỉnh vùng có mẫu vật vào giữa thị trường kính hiển vi rồi quan sat mẫu vật ở thị trường kính 10X </a:t>
            </a:r>
          </a:p>
        </p:txBody>
      </p:sp>
      <p:sp>
        <p:nvSpPr>
          <p:cNvPr id="11" name="Text Box 6"/>
          <p:cNvSpPr txBox="1">
            <a:spLocks noChangeArrowheads="1"/>
          </p:cNvSpPr>
          <p:nvPr/>
        </p:nvSpPr>
        <p:spPr bwMode="auto">
          <a:xfrm>
            <a:off x="108857" y="4569911"/>
            <a:ext cx="1195977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vi-VN" sz="2600"/>
              <a:t>Bước 3: Chọn vùng biểu bì chỉ có một lớp tế bào, sau đó chuyển sang vật kính 40X để quan sát tế bào rõ hơn</a:t>
            </a:r>
          </a:p>
        </p:txBody>
      </p:sp>
      <p:sp>
        <p:nvSpPr>
          <p:cNvPr id="12" name="Text Box 6"/>
          <p:cNvSpPr txBox="1">
            <a:spLocks noChangeArrowheads="1"/>
          </p:cNvSpPr>
          <p:nvPr/>
        </p:nvSpPr>
        <p:spPr bwMode="auto">
          <a:xfrm>
            <a:off x="108857" y="5711383"/>
            <a:ext cx="1195977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vi-VN" sz="2600"/>
              <a:t>Bước 4: Quan sát và vẽ các tế bào bình thường, tế bào khí khổng vào vở.</a:t>
            </a:r>
          </a:p>
        </p:txBody>
      </p:sp>
    </p:spTree>
    <p:extLst>
      <p:ext uri="{BB962C8B-B14F-4D97-AF65-F5344CB8AC3E}">
        <p14:creationId xmlns:p14="http://schemas.microsoft.com/office/powerpoint/2010/main" val="1405719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7700"/>
                                        </p:tgtEl>
                                        <p:attrNameLst>
                                          <p:attrName>style.visibility</p:attrName>
                                        </p:attrNameLst>
                                      </p:cBhvr>
                                      <p:to>
                                        <p:strVal val="visible"/>
                                      </p:to>
                                    </p:set>
                                    <p:animEffect transition="in" filter="checkerboard(across)">
                                      <p:cBhvr>
                                        <p:cTn id="7" dur="500"/>
                                        <p:tgtEl>
                                          <p:spTgt spid="157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57701">
                                            <p:txEl>
                                              <p:pRg st="0" end="0"/>
                                            </p:txEl>
                                          </p:spTgt>
                                        </p:tgtEl>
                                        <p:attrNameLst>
                                          <p:attrName>style.visibility</p:attrName>
                                        </p:attrNameLst>
                                      </p:cBhvr>
                                      <p:to>
                                        <p:strVal val="visible"/>
                                      </p:to>
                                    </p:set>
                                    <p:animEffect transition="in" filter="diamond(in)">
                                      <p:cBhvr>
                                        <p:cTn id="12" dur="1000"/>
                                        <p:tgtEl>
                                          <p:spTgt spid="15770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57702">
                                            <p:txEl>
                                              <p:pRg st="0" end="0"/>
                                            </p:txEl>
                                          </p:spTgt>
                                        </p:tgtEl>
                                        <p:attrNameLst>
                                          <p:attrName>style.visibility</p:attrName>
                                        </p:attrNameLst>
                                      </p:cBhvr>
                                      <p:to>
                                        <p:strVal val="visible"/>
                                      </p:to>
                                    </p:set>
                                    <p:animEffect transition="in" filter="box(in)">
                                      <p:cBhvr>
                                        <p:cTn id="17" dur="2000"/>
                                        <p:tgtEl>
                                          <p:spTgt spid="15770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ox(in)">
                                      <p:cBhvr>
                                        <p:cTn id="22" dur="20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ox(in)">
                                      <p:cBhvr>
                                        <p:cTn id="27" dur="20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box(in)">
                                      <p:cBhvr>
                                        <p:cTn id="32"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 y="5148965"/>
          <a:ext cx="12192000" cy="1188085"/>
        </p:xfrm>
        <a:graphic>
          <a:graphicData uri="http://schemas.openxmlformats.org/drawingml/2006/table">
            <a:tbl>
              <a:tblPr firstRow="1" firstCol="1" bandRow="1">
                <a:tableStyleId>{5C22544A-7EE6-4342-B048-85BDC9FD1C3A}</a:tableStyleId>
              </a:tblPr>
              <a:tblGrid>
                <a:gridCol w="3879273">
                  <a:extLst>
                    <a:ext uri="{9D8B030D-6E8A-4147-A177-3AD203B41FA5}">
                      <a16:colId xmlns:a16="http://schemas.microsoft.com/office/drawing/2014/main" val="3791639680"/>
                    </a:ext>
                  </a:extLst>
                </a:gridCol>
                <a:gridCol w="4284990">
                  <a:extLst>
                    <a:ext uri="{9D8B030D-6E8A-4147-A177-3AD203B41FA5}">
                      <a16:colId xmlns:a16="http://schemas.microsoft.com/office/drawing/2014/main" val="3930066764"/>
                    </a:ext>
                  </a:extLst>
                </a:gridCol>
                <a:gridCol w="4027737">
                  <a:extLst>
                    <a:ext uri="{9D8B030D-6E8A-4147-A177-3AD203B41FA5}">
                      <a16:colId xmlns:a16="http://schemas.microsoft.com/office/drawing/2014/main" val="3187823165"/>
                    </a:ext>
                  </a:extLst>
                </a:gridCol>
              </a:tblGrid>
              <a:tr h="1188085">
                <a:tc>
                  <a:txBody>
                    <a:bodyPr/>
                    <a:lstStyle/>
                    <a:p>
                      <a:pPr algn="ctr">
                        <a:lnSpc>
                          <a:spcPct val="115000"/>
                        </a:lnSpc>
                        <a:spcAft>
                          <a:spcPts val="0"/>
                        </a:spcAft>
                      </a:pPr>
                      <a:endParaRPr lang="en-US" sz="280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Tế bào bình thường</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gn="just">
                        <a:lnSpc>
                          <a:spcPct val="115000"/>
                        </a:lnSpc>
                        <a:spcAft>
                          <a:spcPts val="0"/>
                        </a:spcAft>
                      </a:pPr>
                      <a:endParaRPr lang="en-US" sz="2800">
                        <a:solidFill>
                          <a:schemeClr val="tx1"/>
                        </a:solidFill>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Tế bào co nguyên sinh</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gn="just">
                        <a:lnSpc>
                          <a:spcPct val="115000"/>
                        </a:lnSpc>
                        <a:spcAft>
                          <a:spcPts val="0"/>
                        </a:spcAft>
                      </a:pPr>
                      <a:endParaRPr lang="en-US" sz="2800">
                        <a:solidFill>
                          <a:schemeClr val="tx1"/>
                        </a:solidFill>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Khí khổng đóng</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23572968"/>
                  </a:ext>
                </a:extLst>
              </a:tr>
            </a:tbl>
          </a:graphicData>
        </a:graphic>
      </p:graphicFrame>
      <p:pic>
        <p:nvPicPr>
          <p:cNvPr id="1027" name="Picture 3" descr="Co nguyên sinh – Wikipedia tiếng Việt"/>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733" y="1625001"/>
            <a:ext cx="4244837" cy="35036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 nguyên sinh – Wikipedia tiếng Việt"/>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257973" y="1625000"/>
            <a:ext cx="4206043" cy="35036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Nhân tố nào gây nên độ trương của tế bào hạt đậu trong quá trình điều tiết  đóng mở của khí khổng?"/>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8204000" y="1602539"/>
            <a:ext cx="4007050" cy="354859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p:cNvSpPr>
            <a:spLocks noChangeArrowheads="1"/>
          </p:cNvSpPr>
          <p:nvPr/>
        </p:nvSpPr>
        <p:spPr bwMode="auto">
          <a:xfrm>
            <a:off x="232229" y="0"/>
            <a:ext cx="116309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altLang="en-US" sz="2800" b="1">
                <a:latin typeface="Times New Roman" panose="02020603050405020304" pitchFamily="18" charset="0"/>
                <a:cs typeface="Times New Roman" panose="02020603050405020304" pitchFamily="18" charset="0"/>
              </a:rPr>
              <a:t>Bài 11: </a:t>
            </a:r>
            <a:r>
              <a:rPr lang="de-DE" sz="2800" b="1">
                <a:latin typeface="Times New Roman" panose="02020603050405020304" pitchFamily="18" charset="0"/>
                <a:cs typeface="Times New Roman" panose="02020603050405020304" pitchFamily="18" charset="0"/>
              </a:rPr>
              <a:t>THỰC HÀNH: THÍ NGHIỆM CO VÀ PHẢN CO NGUYÊN SINH</a:t>
            </a:r>
          </a:p>
        </p:txBody>
      </p:sp>
      <p:sp>
        <p:nvSpPr>
          <p:cNvPr id="7" name="Teardrop 6"/>
          <p:cNvSpPr/>
          <p:nvPr/>
        </p:nvSpPr>
        <p:spPr>
          <a:xfrm>
            <a:off x="-400050" y="1795686"/>
            <a:ext cx="5562600" cy="3162300"/>
          </a:xfrm>
          <a:prstGeom prst="teardrop">
            <a:avLst>
              <a:gd name="adj" fmla="val 114525"/>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Quan sát các tế bào sau khi dùng dung dịch muối với các nồng độ khác nhau. Em có nhận xét gì về nồng độ muối và tốc độ co chất nguyên sinh?</a:t>
            </a:r>
          </a:p>
        </p:txBody>
      </p:sp>
    </p:spTree>
    <p:extLst>
      <p:ext uri="{BB962C8B-B14F-4D97-AF65-F5344CB8AC3E}">
        <p14:creationId xmlns:p14="http://schemas.microsoft.com/office/powerpoint/2010/main" val="87940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2867</TotalTime>
  <Words>1137</Words>
  <PresentationFormat>Widescreen</PresentationFormat>
  <Paragraphs>81</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.VnTime</vt:lpstr>
      <vt:lpstr>Arial</vt:lpstr>
      <vt:lpstr>Calibri</vt:lpstr>
      <vt:lpstr>Calibri Light</vt:lpstr>
      <vt:lpstr>Sitka Heading</vt:lpstr>
      <vt:lpstr>Times New Roman</vt:lpstr>
      <vt:lpstr>Office Theme</vt:lpstr>
      <vt:lpstr>Khởi động/Mở đầu</vt:lpstr>
      <vt:lpstr>PowerPoint Presentation</vt:lpstr>
      <vt:lpstr>PowerPoint Presentation</vt:lpstr>
      <vt:lpstr>BÀI 11: THỰC HÀNH THÍ NGHIỆM CO VÀ PHẢN CO NGUYÊN SINH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2022-07-22T22:51:46Z</dcterms:created>
  <dcterms:modified xsi:type="dcterms:W3CDTF">2022-08-19T08:07:45Z</dcterms:modified>
</cp:coreProperties>
</file>