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61" r:id="rId1"/>
  </p:sldMasterIdLst>
  <p:notesMasterIdLst>
    <p:notesMasterId r:id="rId15"/>
  </p:notesMasterIdLst>
  <p:sldIdLst>
    <p:sldId id="257" r:id="rId2"/>
    <p:sldId id="256" r:id="rId3"/>
    <p:sldId id="284" r:id="rId4"/>
    <p:sldId id="289" r:id="rId5"/>
    <p:sldId id="258" r:id="rId6"/>
    <p:sldId id="343" r:id="rId7"/>
    <p:sldId id="299" r:id="rId8"/>
    <p:sldId id="309" r:id="rId9"/>
    <p:sldId id="345" r:id="rId10"/>
    <p:sldId id="322" r:id="rId11"/>
    <p:sldId id="321" r:id="rId12"/>
    <p:sldId id="295" r:id="rId13"/>
    <p:sldId id="283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Gill Sans MT" panose="020B0502020104020203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56"/>
            <p14:sldId id="284"/>
            <p14:sldId id="289"/>
            <p14:sldId id="258"/>
            <p14:sldId id="343"/>
            <p14:sldId id="299"/>
            <p14:sldId id="309"/>
            <p14:sldId id="345"/>
            <p14:sldId id="322"/>
            <p14:sldId id="321"/>
            <p14:sldId id="295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D9DDC3"/>
    <a:srgbClr val="F8DC6E"/>
    <a:srgbClr val="F8C2D9"/>
    <a:srgbClr val="FFFF66"/>
    <a:srgbClr val="FFFF99"/>
    <a:srgbClr val="CCFF99"/>
    <a:srgbClr val="FAC8BB"/>
    <a:srgbClr val="EF9F54"/>
    <a:srgbClr val="CC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5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49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6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2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42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2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82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16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1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33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65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76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17" Type="http://schemas.openxmlformats.org/officeDocument/2006/relationships/image" Target="../media/image91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89.png"/><Relationship Id="rId19" Type="http://schemas.openxmlformats.org/officeDocument/2006/relationships/image" Target="../media/image93.png"/><Relationship Id="rId14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15" Type="http://schemas.microsoft.com/office/2007/relationships/hdphoto" Target="../media/hdphoto3.wdp"/><Relationship Id="rId1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50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8.png"/><Relationship Id="rId3" Type="http://schemas.microsoft.com/office/2007/relationships/hdphoto" Target="../media/hdphoto1.wdp"/><Relationship Id="rId17" Type="http://schemas.openxmlformats.org/officeDocument/2006/relationships/image" Target="../media/image27.png"/><Relationship Id="rId2" Type="http://schemas.openxmlformats.org/officeDocument/2006/relationships/image" Target="../media/image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5.png"/><Relationship Id="rId19" Type="http://schemas.openxmlformats.org/officeDocument/2006/relationships/image" Target="../media/image2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png"/><Relationship Id="rId15" Type="http://schemas.openxmlformats.org/officeDocument/2006/relationships/image" Target="../media/image37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50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6.png"/><Relationship Id="rId3" Type="http://schemas.microsoft.com/office/2007/relationships/hdphoto" Target="../media/hdphoto1.wdp"/><Relationship Id="rId17" Type="http://schemas.openxmlformats.org/officeDocument/2006/relationships/image" Target="../media/image55.png"/><Relationship Id="rId2" Type="http://schemas.openxmlformats.org/officeDocument/2006/relationships/image" Target="../media/image2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3.png"/><Relationship Id="rId19" Type="http://schemas.openxmlformats.org/officeDocument/2006/relationships/image" Target="../media/image57.pn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png"/><Relationship Id="rId1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3.png"/><Relationship Id="rId10" Type="http://schemas.openxmlformats.org/officeDocument/2006/relationships/image" Target="../media/image82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0" y="3550756"/>
            <a:ext cx="615471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46796" y="571500"/>
            <a:ext cx="2548023" cy="1066800"/>
            <a:chOff x="381000" y="190500"/>
            <a:chExt cx="5562600" cy="1066800"/>
          </a:xfrm>
        </p:grpSpPr>
        <p:sp>
          <p:nvSpPr>
            <p:cNvPr id="17" name="Rectangle 16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83996" y="210783"/>
              <a:ext cx="463756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6.20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13378" y="1761105"/>
                <a:ext cx="9144000" cy="28100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rad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+5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378" y="1761105"/>
                <a:ext cx="9144000" cy="2810065"/>
              </a:xfrm>
              <a:prstGeom prst="rect">
                <a:avLst/>
              </a:prstGeom>
              <a:blipFill>
                <a:blip r:embed="rId13"/>
                <a:stretch>
                  <a:fillRect l="-1867" b="-7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329876" y="2585660"/>
                <a:ext cx="9144000" cy="20612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+3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</m:oMath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+4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rad>
                  </m:oMath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876" y="2585660"/>
                <a:ext cx="9144000" cy="2061205"/>
              </a:xfrm>
              <a:prstGeom prst="rect">
                <a:avLst/>
              </a:prstGeom>
              <a:blipFill>
                <a:blip r:embed="rId14"/>
                <a:stretch>
                  <a:fillRect l="-1867" b="-4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8282099" y="4729812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81633" y="5709428"/>
                <a:ext cx="9144000" cy="118667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633" y="5709428"/>
                <a:ext cx="9144000" cy="1186672"/>
              </a:xfrm>
              <a:prstGeom prst="rect">
                <a:avLst/>
              </a:prstGeom>
              <a:blipFill>
                <a:blip r:embed="rId15"/>
                <a:stretch>
                  <a:fillRect l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57400" y="8517404"/>
                <a:ext cx="3995721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S</m:t>
                    </m:r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</m:oMath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517404"/>
                <a:ext cx="3995721" cy="969496"/>
              </a:xfrm>
              <a:prstGeom prst="rect">
                <a:avLst/>
              </a:prstGeom>
              <a:blipFill>
                <a:blip r:embed="rId16"/>
                <a:stretch>
                  <a:fillRect l="-5038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876513" y="5750213"/>
                <a:ext cx="6963381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1=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6513" y="5750213"/>
                <a:ext cx="6963381" cy="107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935698" y="7141669"/>
                <a:ext cx="3193375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698" y="7141669"/>
                <a:ext cx="3193375" cy="1072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154311" y="7144168"/>
                <a:ext cx="4842288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2)(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+2)=0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311" y="7144168"/>
                <a:ext cx="4842288" cy="10720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996599" y="6501766"/>
                <a:ext cx="3821366" cy="2146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=2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TM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599" y="6501766"/>
                <a:ext cx="3821366" cy="214693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0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0" grpId="0" animBg="1"/>
      <p:bldP spid="10" grpId="0"/>
      <p:bldP spid="12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46796" y="571500"/>
            <a:ext cx="2548023" cy="1066800"/>
            <a:chOff x="381000" y="190500"/>
            <a:chExt cx="5562600" cy="1066800"/>
          </a:xfrm>
        </p:grpSpPr>
        <p:sp>
          <p:nvSpPr>
            <p:cNvPr id="15" name="Rectangle 14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83996" y="210783"/>
              <a:ext cx="463756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6.22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2095500"/>
                <a:ext cx="15773400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CD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AB = 2; BC = 13; CD = 8; DA = 5 (H.6.21).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CD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= AH.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ABCD. 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95500"/>
                <a:ext cx="15773400" cy="2723823"/>
              </a:xfrm>
              <a:prstGeom prst="rect">
                <a:avLst/>
              </a:prstGeom>
              <a:blipFill>
                <a:blip r:embed="rId13"/>
                <a:stretch>
                  <a:fillRect l="-1275" r="-1236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39342"/>
            <a:ext cx="10035426" cy="47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0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225822" y="4233245"/>
            <a:ext cx="1348712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505200" y="2027150"/>
            <a:ext cx="109538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000" b="1" kern="0" dirty="0">
                <a:solidFill>
                  <a:srgbClr val="FF0000"/>
                </a:solidFill>
              </a:rPr>
              <a:t>CHƯƠNG VI: HÀM SỐ, ĐỒ THỊ VÀ ỨNG DỤNG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76400" y="5524500"/>
            <a:ext cx="14554200" cy="2907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18: PHƯƠNG TRÌNH QUY VỀ PHƯƠNG TRÌNH BẬC HAI</a:t>
            </a:r>
            <a:endParaRPr kumimoji="0" lang="en-US" sz="65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149760" y="3718016"/>
                <a:ext cx="14480656" cy="1228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vi-VN" sz="5000" b="1" dirty="0">
                    <a:ea typeface="Calibri" panose="020F0502020204030204" pitchFamily="34" charset="0"/>
                    <a:cs typeface="Arial" panose="020B0604020202020204" pitchFamily="34" charset="0"/>
                  </a:rPr>
                  <a:t>Phương trình dạng</a:t>
                </a:r>
                <a:r>
                  <a:rPr lang="en-US" sz="5000" b="1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5000">
                            <a:latin typeface="Cambria Math" panose="020405030504060302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0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5000">
                            <a:latin typeface="Cambria Math" panose="02040503050406030204" pitchFamily="18" charset="0"/>
                          </a:rPr>
                          <m:t>bx</m:t>
                        </m:r>
                        <m:r>
                          <a:rPr lang="en-US" sz="5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50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rad>
                    <m:r>
                      <a:rPr lang="en-US" sz="50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5000">
                            <a:latin typeface="Cambria Math" panose="02040503050406030204" pitchFamily="18" charset="0"/>
                          </a:rPr>
                          <m:t>d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0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5000">
                            <a:latin typeface="Cambria Math" panose="02040503050406030204" pitchFamily="18" charset="0"/>
                          </a:rPr>
                          <m:t>ex</m:t>
                        </m:r>
                        <m:r>
                          <a:rPr lang="en-US" sz="5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50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rad>
                  </m:oMath>
                </a14:m>
                <a:endParaRPr lang="en-US" sz="5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760" y="3718016"/>
                <a:ext cx="14480656" cy="1228028"/>
              </a:xfrm>
              <a:prstGeom prst="rect">
                <a:avLst/>
              </a:prstGeom>
              <a:blipFill>
                <a:blip r:embed="rId50"/>
                <a:stretch>
                  <a:fillRect l="-2021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15" y="674385"/>
            <a:ext cx="1032846" cy="9639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12538" y="89902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117895" y="920012"/>
            <a:ext cx="418576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alt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371600" y="1638300"/>
            <a:ext cx="15375423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vế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khử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căn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endParaRPr kumimoji="0" lang="en-US" alt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lai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thỏa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mãn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alt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133658" y="749490"/>
                <a:ext cx="6989029" cy="816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rad>
                      <m:r>
                        <a:rPr lang="en-US" sz="38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rad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658" y="749490"/>
                <a:ext cx="6989029" cy="81663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202061" y="4984978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447800" y="5878745"/>
                <a:ext cx="7221208" cy="94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878745"/>
                <a:ext cx="7221208" cy="941155"/>
              </a:xfrm>
              <a:prstGeom prst="rect">
                <a:avLst/>
              </a:prstGeom>
              <a:blipFill>
                <a:blip r:embed="rId15"/>
                <a:stretch>
                  <a:fillRect l="-2787" b="-2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669008" y="6142792"/>
                <a:ext cx="6764609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+2=−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008" y="6142792"/>
                <a:ext cx="6764609" cy="6771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905000" y="7639716"/>
                <a:ext cx="3404971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7639716"/>
                <a:ext cx="3404971" cy="67710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13286" y="7639487"/>
                <a:ext cx="3833806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latin typeface="Cambria Math" panose="02040503050406030204" pitchFamily="18" charset="0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(2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−1)=0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286" y="7639487"/>
                <a:ext cx="3833806" cy="67710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150407" y="7002581"/>
                <a:ext cx="2312813" cy="1950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8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407" y="7002581"/>
                <a:ext cx="2312813" cy="195091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70123" y="8882055"/>
                <a:ext cx="14686265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Thử nghiệm ta thấy các giá trị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tìm được ở câu a đều thoả mãn.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123" y="8882055"/>
                <a:ext cx="14686265" cy="969496"/>
              </a:xfrm>
              <a:prstGeom prst="rect">
                <a:avLst/>
              </a:prstGeom>
              <a:blipFill>
                <a:blip r:embed="rId20"/>
                <a:stretch>
                  <a:fillRect l="-1370" r="-374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5" grpId="0"/>
      <p:bldP spid="19" grpId="0" animBg="1"/>
      <p:bldP spid="17" grpId="0"/>
      <p:bldP spid="18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91200" y="1133376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 (SGK – tr25)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10000" y="2416666"/>
                <a:ext cx="10263707" cy="948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Giải phương trình</a:t>
                </a:r>
                <a:r>
                  <a:rPr lang="nl-NL" sz="3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416666"/>
                <a:ext cx="10263707" cy="948786"/>
              </a:xfrm>
              <a:prstGeom prst="rect">
                <a:avLst/>
              </a:prstGeom>
              <a:blipFill>
                <a:blip r:embed="rId11"/>
                <a:stretch>
                  <a:fillRect l="-196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084603" y="3815412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66800" y="4762500"/>
                <a:ext cx="1668780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762500"/>
                <a:ext cx="16687800" cy="969496"/>
              </a:xfrm>
              <a:prstGeom prst="rect">
                <a:avLst/>
              </a:prstGeom>
              <a:blipFill>
                <a:blip r:embed="rId12"/>
                <a:stretch>
                  <a:fillRect l="-1205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66800" y="5752206"/>
                <a:ext cx="16687800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752206"/>
                <a:ext cx="16687800" cy="1846659"/>
              </a:xfrm>
              <a:prstGeom prst="rect">
                <a:avLst/>
              </a:prstGeom>
              <a:blipFill>
                <a:blip r:embed="rId13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90046" y="6775232"/>
                <a:ext cx="16435954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46" y="6775232"/>
                <a:ext cx="16435954" cy="2723823"/>
              </a:xfrm>
              <a:prstGeom prst="rect">
                <a:avLst/>
              </a:prstGeom>
              <a:blipFill>
                <a:blip r:embed="rId14"/>
                <a:stretch>
                  <a:fillRect l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43000" y="8630841"/>
                <a:ext cx="1219200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8630841"/>
                <a:ext cx="12192000" cy="969496"/>
              </a:xfrm>
              <a:prstGeom prst="rect">
                <a:avLst/>
              </a:prstGeom>
              <a:blipFill>
                <a:blip r:embed="rId15"/>
                <a:stretch>
                  <a:fillRect l="-165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154926" y="1339312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667000" y="3725119"/>
                <a:ext cx="14480656" cy="1491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kumimoji="0" lang="vi-VN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 trình dạng</a:t>
                </a:r>
                <a:r>
                  <a:rPr kumimoji="0" lang="en-US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5400" b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𝑏𝑥</m:t>
                        </m:r>
                        <m:r>
                          <a:rPr lang="nl-NL" sz="5400" b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rad>
                    <m:r>
                      <a:rPr lang="nl-NL" sz="5400" b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𝑑𝑥</m:t>
                    </m:r>
                    <m:r>
                      <a:rPr lang="nl-NL" sz="5400" b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</m:t>
                    </m:r>
                  </m:oMath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725119"/>
                <a:ext cx="14480656" cy="1491177"/>
              </a:xfrm>
              <a:prstGeom prst="rect">
                <a:avLst/>
              </a:prstGeom>
              <a:blipFill>
                <a:blip r:embed="rId50"/>
                <a:stretch>
                  <a:fillRect l="-2021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8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8185"/>
            <a:ext cx="1032846" cy="9639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60658" y="78264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83279" y="1474204"/>
                <a:ext cx="17171321" cy="2831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26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63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+38</m:t>
                        </m:r>
                      </m:e>
                    </m:rad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vế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Thử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hay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79" y="1474204"/>
                <a:ext cx="17171321" cy="2831096"/>
              </a:xfrm>
              <a:prstGeom prst="rect">
                <a:avLst/>
              </a:prstGeom>
              <a:blipFill>
                <a:blip r:embed="rId14"/>
                <a:stretch>
                  <a:fillRect l="-994" r="-461" b="-3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311689" y="4637612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70226" y="5676900"/>
                <a:ext cx="9144000" cy="11793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26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63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+38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226" y="5676900"/>
                <a:ext cx="9144000" cy="1179362"/>
              </a:xfrm>
              <a:prstGeom prst="rect">
                <a:avLst/>
              </a:prstGeom>
              <a:blipFill>
                <a:blip r:embed="rId15"/>
                <a:stretch>
                  <a:fillRect l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376637" y="6317390"/>
                <a:ext cx="3650538" cy="2146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=2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637" y="6317390"/>
                <a:ext cx="3650538" cy="214693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879992" y="5730537"/>
                <a:ext cx="8579208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⇔26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63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+38=25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60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+36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992" y="5730537"/>
                <a:ext cx="8579208" cy="107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19730" y="7173867"/>
                <a:ext cx="4254754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730" y="7173867"/>
                <a:ext cx="4254754" cy="67710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242771" y="6955915"/>
                <a:ext cx="4842288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2)(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1)=0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771" y="6955915"/>
                <a:ext cx="4842288" cy="10720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405097" y="8517404"/>
                <a:ext cx="11787842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Thử nghiệm ta thấy chỉ có giá trị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thoả mãn.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097" y="8517404"/>
                <a:ext cx="11787842" cy="969496"/>
              </a:xfrm>
              <a:prstGeom prst="rect">
                <a:avLst/>
              </a:prstGeom>
              <a:blipFill>
                <a:blip r:embed="rId20"/>
                <a:stretch>
                  <a:fillRect l="-1706" r="-672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77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3" grpId="0" animBg="1"/>
      <p:bldP spid="10" grpId="0"/>
      <p:bldP spid="11" grpId="0"/>
      <p:bldP spid="15" grpId="0"/>
      <p:bldP spid="16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29023" y="209877"/>
            <a:ext cx="153924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b="1" u="sng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6.20: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hải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đăng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A;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B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C. </a:t>
            </a:r>
            <a:endParaRPr lang="en-US" sz="3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4" y="3028951"/>
            <a:ext cx="7811616" cy="4248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383463" y="2833887"/>
                <a:ext cx="9144000" cy="634821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Việt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chèo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thuyền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cập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bến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BM = x (km) (x &gt; 0).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chờ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chèo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thuyền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kéo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xe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3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+16</m:t>
                              </m:r>
                            </m:e>
                          </m:rad>
                        </m:num>
                        <m:den>
                          <m:r>
                            <a:rPr lang="en-US" sz="3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9,25</m:t>
                          </m:r>
                          <m:r>
                            <a:rPr lang="en-US" sz="3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num>
                        <m:den>
                          <m:r>
                            <a:rPr lang="en-US" sz="3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463" y="2833887"/>
                <a:ext cx="9144000" cy="6348213"/>
              </a:xfrm>
              <a:prstGeom prst="rect">
                <a:avLst/>
              </a:prstGeom>
              <a:blipFill>
                <a:blip r:embed="rId15"/>
                <a:stretch>
                  <a:fillRect l="-1867" r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929023" y="8898404"/>
            <a:ext cx="1662409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gặp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endParaRPr lang="en-US" sz="38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9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Callout 13"/>
          <p:cNvSpPr/>
          <p:nvPr/>
        </p:nvSpPr>
        <p:spPr>
          <a:xfrm>
            <a:off x="8382000" y="419100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86576" y="1899479"/>
                <a:ext cx="4572470" cy="1339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kumimoji="0" lang="en-US" sz="3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3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+16</m:t>
                              </m:r>
                            </m:e>
                          </m:rad>
                        </m:num>
                        <m:den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9,25−</m:t>
                          </m:r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x</m:t>
                          </m:r>
                        </m:num>
                        <m:den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576" y="1899479"/>
                <a:ext cx="4572470" cy="13390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516882" y="2129676"/>
                <a:ext cx="5424562" cy="816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⇔5</m:t>
                      </m:r>
                      <m:rad>
                        <m:radPr>
                          <m:degHide m:val="on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3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x</m:t>
                              </m:r>
                            </m:e>
                            <m:sup>
                              <m:r>
                                <a:rPr kumimoji="0" lang="en-US" sz="3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+16</m:t>
                          </m:r>
                        </m:e>
                      </m:rad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=37−4</m:t>
                      </m:r>
                      <m:r>
                        <m:rPr>
                          <m:sty m:val="p"/>
                        </m:rP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x</m:t>
                      </m:r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882" y="2129676"/>
                <a:ext cx="5424562" cy="8166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373699" y="7679204"/>
            <a:ext cx="1125670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 vị trí 2 người hẹn gặp cách bến Bính 3 km.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90477" y="3238500"/>
                <a:ext cx="3366691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⇔25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+400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477" y="3238500"/>
                <a:ext cx="3366691" cy="107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829800" y="3467100"/>
                <a:ext cx="5094920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=1369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296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+16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3467100"/>
                <a:ext cx="5094920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90477" y="4376212"/>
                <a:ext cx="5625323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⇔9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+296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969=0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477" y="4376212"/>
                <a:ext cx="5625323" cy="107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490477" y="5554781"/>
                <a:ext cx="4004238" cy="1950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=3(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TM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323</m:t>
                                  </m:r>
                                </m:num>
                                <m:den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477" y="5554781"/>
                <a:ext cx="4004238" cy="195091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85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" grpId="0"/>
      <p:bldP spid="5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1036</TotalTime>
  <Words>647</Words>
  <PresentationFormat>Custom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Cambria Math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2022-11-30T09:24:52Z</dcterms:modified>
  <dc:identifier>DAFKql8qNNg</dc:identifier>
</cp:coreProperties>
</file>