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67" r:id="rId2"/>
    <p:sldId id="1085" r:id="rId3"/>
    <p:sldId id="399" r:id="rId4"/>
    <p:sldId id="1075" r:id="rId5"/>
    <p:sldId id="885" r:id="rId6"/>
    <p:sldId id="1082" r:id="rId7"/>
    <p:sldId id="1076" r:id="rId8"/>
    <p:sldId id="1077" r:id="rId9"/>
    <p:sldId id="1078" r:id="rId10"/>
    <p:sldId id="1079" r:id="rId11"/>
    <p:sldId id="1080" r:id="rId12"/>
    <p:sldId id="1081" r:id="rId13"/>
    <p:sldId id="288" r:id="rId14"/>
    <p:sldId id="290" r:id="rId15"/>
    <p:sldId id="291" r:id="rId16"/>
    <p:sldId id="292" r:id="rId17"/>
    <p:sldId id="293" r:id="rId18"/>
    <p:sldId id="1059" r:id="rId19"/>
    <p:sldId id="1083" r:id="rId20"/>
    <p:sldId id="1084" r:id="rId21"/>
    <p:sldId id="1086" r:id="rId22"/>
    <p:sldId id="1058" r:id="rId23"/>
    <p:sldId id="298" r:id="rId24"/>
    <p:sldId id="1064" r:id="rId25"/>
    <p:sldId id="1061" r:id="rId26"/>
    <p:sldId id="1066" r:id="rId27"/>
    <p:sldId id="1062" r:id="rId28"/>
    <p:sldId id="1065" r:id="rId29"/>
    <p:sldId id="1070" r:id="rId30"/>
    <p:sldId id="1069" r:id="rId31"/>
    <p:sldId id="1071" r:id="rId32"/>
    <p:sldId id="299" r:id="rId33"/>
    <p:sldId id="1072" r:id="rId34"/>
    <p:sldId id="303" r:id="rId35"/>
    <p:sldId id="1067" r:id="rId36"/>
    <p:sldId id="1073" r:id="rId37"/>
    <p:sldId id="874" r:id="rId38"/>
    <p:sldId id="534" r:id="rId39"/>
    <p:sldId id="1063" r:id="rId40"/>
    <p:sldId id="771" r:id="rId41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AAC"/>
    <a:srgbClr val="0090A4"/>
    <a:srgbClr val="FFFF66"/>
    <a:srgbClr val="007686"/>
    <a:srgbClr val="005964"/>
    <a:srgbClr val="FF6600"/>
    <a:srgbClr val="FFCC99"/>
    <a:srgbClr val="FF9933"/>
    <a:srgbClr val="0043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Kiểu Trung bình 2 - Màu chủ đề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Kiểu Trung bình 2 - Màu chủ đề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hông có Kiểu, Lưới Bảng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15" autoAdjust="0"/>
    <p:restoredTop sz="78879" autoAdjust="0"/>
  </p:normalViewPr>
  <p:slideViewPr>
    <p:cSldViewPr snapToGrid="0">
      <p:cViewPr varScale="1">
        <p:scale>
          <a:sx n="53" d="100"/>
          <a:sy n="53" d="100"/>
        </p:scale>
        <p:origin x="10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6C7B2-2C32-498A-96FA-BB15116FDF4D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431E7-3991-483A-AF29-42BA424A4B4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52803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431E7-3991-483A-AF29-42BA424A4B46}" type="slidenum">
              <a:rPr lang="vi-VN" smtClean="0"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22011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362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3AC762-A731-4271-80CC-510F1F3DC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9162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3AC762-A731-4271-80CC-510F1F3DC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5668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Trên</a:t>
            </a:r>
            <a:r>
              <a:rPr lang="en-US" altLang="zh-CN" dirty="0"/>
              <a:t> </a:t>
            </a:r>
            <a:r>
              <a:rPr lang="en-US" altLang="zh-CN" dirty="0" err="1"/>
              <a:t>các</a:t>
            </a:r>
            <a:r>
              <a:rPr lang="en-US" altLang="zh-CN" dirty="0"/>
              <a:t> remote </a:t>
            </a:r>
            <a:r>
              <a:rPr lang="en-US" altLang="zh-CN" dirty="0" err="1"/>
              <a:t>máy</a:t>
            </a:r>
            <a:r>
              <a:rPr lang="en-US" altLang="zh-CN" dirty="0"/>
              <a:t> </a:t>
            </a:r>
            <a:r>
              <a:rPr lang="en-US" altLang="zh-CN" dirty="0" err="1"/>
              <a:t>lạnh</a:t>
            </a:r>
            <a:r>
              <a:rPr lang="en-US" altLang="zh-CN" dirty="0"/>
              <a:t> </a:t>
            </a:r>
            <a:r>
              <a:rPr lang="en-US" altLang="zh-CN" dirty="0" err="1"/>
              <a:t>có</a:t>
            </a:r>
            <a:r>
              <a:rPr lang="en-US" altLang="zh-CN" dirty="0"/>
              <a:t> </a:t>
            </a:r>
            <a:r>
              <a:rPr lang="en-US" altLang="zh-CN" dirty="0" err="1"/>
              <a:t>chức</a:t>
            </a:r>
            <a:r>
              <a:rPr lang="en-US" altLang="zh-CN" dirty="0"/>
              <a:t> </a:t>
            </a:r>
            <a:r>
              <a:rPr lang="en-US" altLang="zh-CN" dirty="0" err="1"/>
              <a:t>năng</a:t>
            </a:r>
            <a:r>
              <a:rPr lang="en-US" altLang="zh-CN" dirty="0"/>
              <a:t> </a:t>
            </a:r>
            <a:r>
              <a:rPr lang="en-US" altLang="zh-CN" dirty="0" err="1"/>
              <a:t>chuyển</a:t>
            </a:r>
            <a:r>
              <a:rPr lang="en-US" altLang="zh-CN" dirty="0"/>
              <a:t> thang </a:t>
            </a:r>
            <a:r>
              <a:rPr lang="en-US" altLang="zh-CN" dirty="0" err="1"/>
              <a:t>nhiệt</a:t>
            </a:r>
            <a:r>
              <a:rPr lang="en-US" altLang="zh-CN" dirty="0"/>
              <a:t> </a:t>
            </a:r>
            <a:r>
              <a:rPr lang="en-US" altLang="zh-CN" dirty="0" err="1"/>
              <a:t>độ</a:t>
            </a:r>
            <a:r>
              <a:rPr lang="en-US" altLang="zh-CN" dirty="0"/>
              <a:t> </a:t>
            </a:r>
            <a:r>
              <a:rPr lang="en-US" altLang="zh-CN" dirty="0" err="1"/>
              <a:t>từ</a:t>
            </a:r>
            <a:r>
              <a:rPr lang="en-US" altLang="zh-CN" dirty="0"/>
              <a:t> </a:t>
            </a:r>
            <a:r>
              <a:rPr lang="en-US" altLang="zh-CN" dirty="0" err="1"/>
              <a:t>độ</a:t>
            </a:r>
            <a:r>
              <a:rPr lang="en-US" altLang="zh-CN" dirty="0"/>
              <a:t> C </a:t>
            </a:r>
            <a:r>
              <a:rPr lang="en-US" altLang="zh-CN" dirty="0">
                <a:sym typeface="Wingdings" panose="05000000000000000000" pitchFamily="2" charset="2"/>
              </a:rPr>
              <a:t> </a:t>
            </a:r>
            <a:r>
              <a:rPr lang="en-US" altLang="zh-CN" dirty="0" err="1">
                <a:sym typeface="Wingdings" panose="05000000000000000000" pitchFamily="2" charset="2"/>
              </a:rPr>
              <a:t>độ</a:t>
            </a:r>
            <a:r>
              <a:rPr lang="en-US" altLang="zh-CN" dirty="0">
                <a:sym typeface="Wingdings" panose="05000000000000000000" pitchFamily="2" charset="2"/>
              </a:rPr>
              <a:t> F</a:t>
            </a:r>
          </a:p>
          <a:p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nhiệt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72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Năm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1742,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Thuỵ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Celsius (1701 - 1744)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nghị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(0 °C)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(100 °C)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100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°C (C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chữ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đẩu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Celsius).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 °C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431E7-3991-483A-AF29-42BA424A4B46}" type="slidenum">
              <a:rPr lang="vi-VN" smtClean="0"/>
              <a:t>24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45545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Năm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1742,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Thuỵ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Celsius (1701 - 1744)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nghị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(0 °C)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(100 °C)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100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°C (C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chữ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đẩu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Celsius).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 °C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nhiệt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431E7-3991-483A-AF29-42BA424A4B46}" type="slidenum">
              <a:rPr lang="vi-VN" smtClean="0"/>
              <a:t>25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5676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28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phiếu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3AC762-A731-4271-80CC-510F1F3DC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75747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134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đo</a:t>
            </a:r>
            <a:r>
              <a:rPr lang="en-US" dirty="0"/>
              <a:t> </a:t>
            </a:r>
            <a:r>
              <a:rPr lang="en-US" dirty="0" err="1"/>
              <a:t>nhiệt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ở </a:t>
            </a:r>
            <a:r>
              <a:rPr lang="en-US" dirty="0" err="1"/>
              <a:t>nhà</a:t>
            </a:r>
            <a:r>
              <a:rPr lang="en-US" dirty="0"/>
              <a:t>.</a:t>
            </a:r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431E7-3991-483A-AF29-42BA424A4B46}" type="slidenum">
              <a:rPr lang="vi-VN" smtClean="0"/>
              <a:t>35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97786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800" i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800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1800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1800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1800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chưa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muốn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qua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hoàn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KWL.</a:t>
            </a:r>
            <a:endParaRPr lang="vi-V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431E7-3991-483A-AF29-42BA424A4B46}" type="slidenum">
              <a:rPr lang="vi-VN" smtClean="0"/>
              <a:t>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113899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phiếu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2</a:t>
            </a:r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431E7-3991-483A-AF29-42BA424A4B46}" type="slidenum">
              <a:rPr lang="vi-VN" smtClean="0"/>
              <a:t>36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335744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ở </a:t>
            </a:r>
            <a:r>
              <a:rPr lang="en-US" dirty="0" err="1"/>
              <a:t>nhiệt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tồn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ở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.</a:t>
            </a:r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431E7-3991-483A-AF29-42BA424A4B46}" type="slidenum">
              <a:rPr lang="vi-VN" smtClean="0"/>
              <a:t>38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99669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66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so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"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nóng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", "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lạnh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"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vật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dùng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đại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=&gt;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Muốn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nhiệt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hay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đồ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vật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phải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dùng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=&gt;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Kể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tên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loại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đo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nhiệt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mà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Nêu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ưu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hạn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chế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mỗi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loại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vi-VN" sz="1800" dirty="0">
              <a:effectLst/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431E7-3991-483A-AF29-42BA424A4B46}" type="slidenum">
              <a:rPr lang="vi-VN" smtClean="0"/>
              <a:t>11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422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3AC762-A731-4271-80CC-510F1F3DC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0028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488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056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754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444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ACDB30C-38C5-49DB-A966-3D53F6E6E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 dirty="0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255AE505-BD2F-43EE-85E5-6EAA6BB97C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8D3326C-1A7E-463E-862B-31F202870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1457728-FDE8-4F49-9DB6-1AFB59E01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D9225853-2B1D-4813-9339-24D65F840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1580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66CC0E4-23D8-49AE-8ACD-2F47A369E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A619294-C46F-4F36-9D4D-48C80A6FB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2118701-E651-40A5-83DB-7B127F35C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74160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CCE5CB2-07C2-4DF6-AA49-3F2B8CC68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1860B01-04D6-447B-8ABB-C944E8002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8AA5238-4D8F-4004-9044-A26389720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28256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4B7043C-E8BE-461A-93D6-3A2B21E22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965EA28-DE9B-49AC-9C40-4B3B01955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8EA8CBB-4E22-4F4F-A9A1-41F7606E6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9720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FC38774-AC44-4DB7-B485-BEBDF4883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8B0A10B1-8E16-4CDC-8D6F-05CC79B52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9236FB9-F156-4DED-B23E-7A062F4BF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1082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10670F29-074A-4B81-876B-5E2493EFA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A36814D4-EB2A-4421-9CB5-B625F137E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7FE3ADF-9BCE-480E-A293-665367B3F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56054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84FDB650-28D6-429F-8E61-C4AD680B8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B297B0DF-2C80-4881-82F0-F85BB70A8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5D0D2FAA-B69A-4FE2-8863-FAAC8264B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8515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9A34307E-DDB8-4FCE-B9CE-698266B02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F16BAC7A-9750-4632-8408-A86D5D01B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E0C14D5B-1C4D-4C20-A559-36107D567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42740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9AB7641B-9C56-4C49-8580-DCDE906EA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D65EE2EB-01D6-4F52-AE2D-67E75C60A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7EB60AB9-F72B-41B9-BF78-C9447DAE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2743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E4CA8A9-6179-41FF-B2C0-F847D889A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E24D307D-4348-4019-989F-786632A07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964DDB76-94AE-4DEB-AB64-EBC04169D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81714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60239104-85DE-48AB-9A49-33DE35B4C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414292D2-C33E-47B6-A1CC-B8B5ECB8D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B7DDC9A1-DFE2-4C45-A1D5-EAFFB6347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3574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3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746E931A-7951-4558-A451-7E2A90657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 dirty="0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42251912-2C89-4F60-BB54-CD566C6215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2B2484E-9A45-452D-A596-3B4F1EAE63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3B033-94A9-4ACB-BB46-BE9117363489}" type="datetimeFigureOut">
              <a:rPr lang="vi-VN" smtClean="0"/>
              <a:t>27/08/2021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8C2E350-5F48-4CDD-BDF9-129DD25C79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E30A446-124C-4CCA-98C7-B8C063201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1267F-54E4-405D-A09C-BBC0865B464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62400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microsoft.com/office/2007/relationships/hdphoto" Target="../media/hdphoto3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as73iXh-Ao8?start=120&amp;feature=oembed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rJnE_m6RHdc?feature=oembed" TargetMode="Externa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as73iXh-Ao8?start=295&amp;feature=oembed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as73iXh-Ao8?start=42&amp;feature=oembed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ACB2A6E-08FB-4750-A7DF-E340E9C915A0}"/>
              </a:ext>
            </a:extLst>
          </p:cNvPr>
          <p:cNvSpPr/>
          <p:nvPr/>
        </p:nvSpPr>
        <p:spPr>
          <a:xfrm>
            <a:off x="4283828" y="1619536"/>
            <a:ext cx="3624349" cy="3624349"/>
          </a:xfrm>
          <a:prstGeom prst="ellipse">
            <a:avLst/>
          </a:prstGeom>
          <a:solidFill>
            <a:srgbClr val="00A99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2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CĂN CHỈNH</a:t>
            </a:r>
          </a:p>
          <a:p>
            <a:pPr algn="ctr">
              <a:defRPr/>
            </a:pPr>
            <a:r>
              <a:rPr lang="en-US" sz="32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MÁY</a:t>
            </a:r>
          </a:p>
          <a:p>
            <a:pPr algn="ctr">
              <a:defRPr/>
            </a:pPr>
            <a:r>
              <a:rPr lang="en-US" sz="32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CHIẾU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1B94E8-80FF-440A-97C8-1CF410233560}"/>
              </a:ext>
            </a:extLst>
          </p:cNvPr>
          <p:cNvSpPr/>
          <p:nvPr/>
        </p:nvSpPr>
        <p:spPr>
          <a:xfrm>
            <a:off x="1596000" y="81000"/>
            <a:ext cx="9000000" cy="66960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B57B3E-77AA-4F5A-84C7-5B2A752686CA}"/>
              </a:ext>
            </a:extLst>
          </p:cNvPr>
          <p:cNvSpPr/>
          <p:nvPr/>
        </p:nvSpPr>
        <p:spPr>
          <a:xfrm>
            <a:off x="2640443" y="858066"/>
            <a:ext cx="6911119" cy="514187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4275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CD63A049-9345-4D09-B312-E7D4BAED4E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12" y="1865503"/>
            <a:ext cx="4908705" cy="3166356"/>
          </a:xfrm>
          <a:prstGeom prst="rect">
            <a:avLst/>
          </a:prstGeom>
        </p:spPr>
      </p:pic>
      <p:pic>
        <p:nvPicPr>
          <p:cNvPr id="3" name="Picture 9">
            <a:extLst>
              <a:ext uri="{FF2B5EF4-FFF2-40B4-BE49-F238E27FC236}">
                <a16:creationId xmlns:a16="http://schemas.microsoft.com/office/drawing/2014/main" id="{BD70E438-1E33-456E-B813-B2D242537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984" y="1838696"/>
            <a:ext cx="5666895" cy="31931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D29EC81-532C-4603-90AC-8FB0CF001328}"/>
              </a:ext>
            </a:extLst>
          </p:cNvPr>
          <p:cNvSpPr txBox="1">
            <a:spLocks noChangeArrowheads="1"/>
          </p:cNvSpPr>
          <p:nvPr/>
        </p:nvSpPr>
        <p:spPr>
          <a:xfrm>
            <a:off x="257347" y="235444"/>
            <a:ext cx="4274312" cy="564030"/>
          </a:xfrm>
          <a:prstGeom prst="rect">
            <a:avLst/>
          </a:prstGeom>
        </p:spPr>
        <p:txBody>
          <a:bodyPr vert="horz" lIns="71718" tIns="35859" rIns="71718" bIns="35859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60597"/>
            <a:r>
              <a:rPr lang="en-US" altLang="vi-VN" sz="32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NHIỆT ĐỘ LÀ GÌ?</a:t>
            </a:r>
            <a:endParaRPr lang="vi-VN" altLang="vi-VN" sz="32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65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2">
            <a:extLst>
              <a:ext uri="{FF2B5EF4-FFF2-40B4-BE49-F238E27FC236}">
                <a16:creationId xmlns:a16="http://schemas.microsoft.com/office/drawing/2014/main" id="{95D32A73-0560-4E9A-89F0-E99324BA7397}"/>
              </a:ext>
            </a:extLst>
          </p:cNvPr>
          <p:cNvSpPr txBox="1"/>
          <p:nvPr/>
        </p:nvSpPr>
        <p:spPr>
          <a:xfrm>
            <a:off x="1092267" y="3429000"/>
            <a:ext cx="6341999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nóng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lạnh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thấp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584173-4A5E-4961-A017-67985C6DFC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414" y="1932262"/>
            <a:ext cx="9108562" cy="902378"/>
          </a:xfrm>
          <a:prstGeom prst="roundRect">
            <a:avLst/>
          </a:prstGeom>
          <a:solidFill>
            <a:srgbClr val="005964"/>
          </a:solidFill>
          <a:ln>
            <a:solidFill>
              <a:srgbClr val="F7CAAC"/>
            </a:solidFill>
          </a:ln>
        </p:spPr>
        <p:txBody>
          <a:bodyPr lIns="106551" tIns="53275" rIns="106551" bIns="53275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679262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1358524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2037786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2717048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717164">
              <a:defRPr/>
            </a:pPr>
            <a:r>
              <a:rPr lang="vi-VN" altLang="vi-VN" sz="3200" kern="0" dirty="0" err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vi-VN" altLang="vi-VN" sz="3200" kern="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altLang="vi-VN" sz="3200" kern="0" dirty="0" err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vi-VN" altLang="vi-VN" sz="3200" kern="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altLang="vi-VN" sz="3200" kern="0" dirty="0" err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vi-VN" altLang="vi-VN" sz="3200" kern="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altLang="vi-VN" sz="3200" kern="0" dirty="0" err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số</a:t>
            </a:r>
            <a:r>
              <a:rPr lang="vi-VN" altLang="vi-VN" sz="3200" kern="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đo </a:t>
            </a:r>
            <a:r>
              <a:rPr lang="vi-VN" altLang="vi-VN" sz="3200" kern="0" dirty="0" err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vi-VN" altLang="vi-VN" sz="3200" kern="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“</a:t>
            </a:r>
            <a:r>
              <a:rPr lang="vi-VN" altLang="vi-VN" sz="3200" kern="0" dirty="0" err="1">
                <a:solidFill>
                  <a:srgbClr val="FFFF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nóng</a:t>
            </a:r>
            <a:r>
              <a:rPr lang="vi-VN" altLang="vi-VN" sz="3200" kern="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”, “</a:t>
            </a:r>
            <a:r>
              <a:rPr lang="vi-VN" altLang="vi-VN" sz="3200" kern="0" dirty="0" err="1">
                <a:solidFill>
                  <a:srgbClr val="FFFF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lạnh</a:t>
            </a:r>
            <a:r>
              <a:rPr lang="vi-VN" altLang="vi-VN" sz="3200" kern="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” </a:t>
            </a:r>
            <a:r>
              <a:rPr lang="vi-VN" altLang="vi-VN" sz="3200" kern="0" dirty="0" err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vi-VN" altLang="vi-VN" sz="3200" kern="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altLang="vi-VN" sz="3200" kern="0" dirty="0" err="1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vi-VN" altLang="vi-VN" sz="3200" kern="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5ABFA93-506F-4825-BAE0-981FC920988F}"/>
              </a:ext>
            </a:extLst>
          </p:cNvPr>
          <p:cNvSpPr txBox="1">
            <a:spLocks noChangeArrowheads="1"/>
          </p:cNvSpPr>
          <p:nvPr/>
        </p:nvSpPr>
        <p:spPr>
          <a:xfrm>
            <a:off x="257347" y="235444"/>
            <a:ext cx="4274312" cy="564030"/>
          </a:xfrm>
          <a:prstGeom prst="rect">
            <a:avLst/>
          </a:prstGeom>
        </p:spPr>
        <p:txBody>
          <a:bodyPr vert="horz" lIns="71718" tIns="35859" rIns="71718" bIns="35859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60597"/>
            <a:r>
              <a:rPr lang="en-US" altLang="vi-VN" sz="32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NHIỆT ĐỘ LÀ GÌ?</a:t>
            </a:r>
            <a:endParaRPr lang="vi-VN" altLang="vi-VN" sz="32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86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C174AB-8B0E-4B81-9EBA-262BE1A8445F}"/>
              </a:ext>
            </a:extLst>
          </p:cNvPr>
          <p:cNvGrpSpPr/>
          <p:nvPr/>
        </p:nvGrpSpPr>
        <p:grpSpPr>
          <a:xfrm>
            <a:off x="3304032" y="2562527"/>
            <a:ext cx="5583936" cy="1732946"/>
            <a:chOff x="1739498" y="2480310"/>
            <a:chExt cx="5665004" cy="1897380"/>
          </a:xfrm>
        </p:grpSpPr>
        <p:sp>
          <p:nvSpPr>
            <p:cNvPr id="5" name="Rounded Rectangle 1">
              <a:extLst>
                <a:ext uri="{FF2B5EF4-FFF2-40B4-BE49-F238E27FC236}">
                  <a16:creationId xmlns:a16="http://schemas.microsoft.com/office/drawing/2014/main" id="{997013BA-ECF6-4A00-897E-9497B2B17BFC}"/>
                </a:ext>
              </a:extLst>
            </p:cNvPr>
            <p:cNvSpPr/>
            <p:nvPr/>
          </p:nvSpPr>
          <p:spPr>
            <a:xfrm>
              <a:off x="1739498" y="2480310"/>
              <a:ext cx="5665004" cy="1897380"/>
            </a:xfrm>
            <a:prstGeom prst="roundRect">
              <a:avLst>
                <a:gd name="adj" fmla="val 10865"/>
              </a:avLst>
            </a:prstGeom>
            <a:solidFill>
              <a:srgbClr val="222A35"/>
            </a:solidFill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36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3606AC2D-E1F0-4522-9026-54A809B49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6504" y="2491986"/>
              <a:ext cx="5650993" cy="1825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/>
            <a:lstStyle/>
            <a:p>
              <a:pPr algn="ctr">
                <a:lnSpc>
                  <a:spcPct val="120000"/>
                </a:lnSpc>
                <a:buClr>
                  <a:srgbClr val="44546A"/>
                </a:buClr>
                <a:buSzPct val="70000"/>
                <a:defRPr/>
              </a:pPr>
              <a:r>
                <a:rPr lang="vi-VN" sz="36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NHIỆT KẾ</a:t>
              </a:r>
              <a:endParaRPr lang="en-US" sz="36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30290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69517" y="734538"/>
            <a:ext cx="6629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endParaRPr kumimoji="1" lang="en-US" altLang="zh-CN" sz="4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ACE36D-730C-4047-83F2-3FCE709FB766}"/>
              </a:ext>
            </a:extLst>
          </p:cNvPr>
          <p:cNvSpPr txBox="1"/>
          <p:nvPr/>
        </p:nvSpPr>
        <p:spPr>
          <a:xfrm>
            <a:off x="3766859" y="5000077"/>
            <a:ext cx="423466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ngân</a:t>
            </a:r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Hình ảnh 12" descr="Ảnh có chứa văn bản, công cụ viết, văn phòng phẩm, thiết bị&#10;&#10;Mô tả được tạo tự động">
            <a:extLst>
              <a:ext uri="{FF2B5EF4-FFF2-40B4-BE49-F238E27FC236}">
                <a16:creationId xmlns:a16="http://schemas.microsoft.com/office/drawing/2014/main" id="{B6CB4765-D551-4564-A41F-E0E7B21EDF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2" b="13712"/>
          <a:stretch/>
        </p:blipFill>
        <p:spPr>
          <a:xfrm>
            <a:off x="3714750" y="1700784"/>
            <a:ext cx="4762500" cy="345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94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ACE36D-730C-4047-83F2-3FCE709FB766}"/>
              </a:ext>
            </a:extLst>
          </p:cNvPr>
          <p:cNvSpPr txBox="1"/>
          <p:nvPr/>
        </p:nvSpPr>
        <p:spPr>
          <a:xfrm>
            <a:off x="7698545" y="3462522"/>
            <a:ext cx="3291840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 kế điện tử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ED5DDD-25A2-4CC2-9A10-77A5E4D2A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976" y="2017836"/>
            <a:ext cx="5763844" cy="358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矩形 10">
            <a:extLst>
              <a:ext uri="{FF2B5EF4-FFF2-40B4-BE49-F238E27FC236}">
                <a16:creationId xmlns:a16="http://schemas.microsoft.com/office/drawing/2014/main" id="{960C11E7-E4FF-4261-9936-08FC3E347B28}"/>
              </a:ext>
            </a:extLst>
          </p:cNvPr>
          <p:cNvSpPr/>
          <p:nvPr/>
        </p:nvSpPr>
        <p:spPr>
          <a:xfrm>
            <a:off x="3045006" y="716250"/>
            <a:ext cx="6629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endParaRPr kumimoji="1" lang="en-US" altLang="zh-CN" sz="4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06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ACE36D-730C-4047-83F2-3FCE709FB766}"/>
              </a:ext>
            </a:extLst>
          </p:cNvPr>
          <p:cNvSpPr txBox="1"/>
          <p:nvPr/>
        </p:nvSpPr>
        <p:spPr>
          <a:xfrm>
            <a:off x="6680144" y="3267381"/>
            <a:ext cx="441997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 kế hồng ngoại</a:t>
            </a:r>
          </a:p>
        </p:txBody>
      </p:sp>
      <p:sp>
        <p:nvSpPr>
          <p:cNvPr id="10" name="矩形 10">
            <a:extLst>
              <a:ext uri="{FF2B5EF4-FFF2-40B4-BE49-F238E27FC236}">
                <a16:creationId xmlns:a16="http://schemas.microsoft.com/office/drawing/2014/main" id="{DB8A5C76-B50A-466A-BDBA-8FB2885C4106}"/>
              </a:ext>
            </a:extLst>
          </p:cNvPr>
          <p:cNvSpPr/>
          <p:nvPr/>
        </p:nvSpPr>
        <p:spPr>
          <a:xfrm>
            <a:off x="3045006" y="716250"/>
            <a:ext cx="6629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endParaRPr kumimoji="1" lang="en-US" altLang="zh-CN" sz="4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4" descr="Temperature Thermometer Face Mask Digital Infrared Fever Ear Thermometer  for Infants Adult Non Contact Measurement Device With Fever Alarm Memory  Function Send Safety Goggle | Walmart Canada">
            <a:extLst>
              <a:ext uri="{FF2B5EF4-FFF2-40B4-BE49-F238E27FC236}">
                <a16:creationId xmlns:a16="http://schemas.microsoft.com/office/drawing/2014/main" id="{5B64B8A9-4449-45B7-A339-DE84D6B16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010" y="1067740"/>
            <a:ext cx="4909341" cy="490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31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ACE36D-730C-4047-83F2-3FCE709FB766}"/>
              </a:ext>
            </a:extLst>
          </p:cNvPr>
          <p:cNvSpPr txBox="1"/>
          <p:nvPr/>
        </p:nvSpPr>
        <p:spPr>
          <a:xfrm>
            <a:off x="2715881" y="4786033"/>
            <a:ext cx="7253236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CA292E5-6BB3-4F8D-AEB0-7CC978CDAC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925" y="1995749"/>
            <a:ext cx="3769698" cy="2341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矩形 10">
            <a:extLst>
              <a:ext uri="{FF2B5EF4-FFF2-40B4-BE49-F238E27FC236}">
                <a16:creationId xmlns:a16="http://schemas.microsoft.com/office/drawing/2014/main" id="{08F462EA-6857-445B-8FE8-A0E4D0C9BA83}"/>
              </a:ext>
            </a:extLst>
          </p:cNvPr>
          <p:cNvSpPr/>
          <p:nvPr/>
        </p:nvSpPr>
        <p:spPr>
          <a:xfrm>
            <a:off x="3045006" y="716250"/>
            <a:ext cx="6629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endParaRPr kumimoji="1" lang="en-US" altLang="zh-CN" sz="4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Picture 4" descr="Temperature Thermometer Face Mask Digital Infrared Fever Ear Thermometer  for Infants Adult Non Contact Measurement Device With Fever Alarm Memory  Function Send Safety Goggle | Walmart Canada">
            <a:extLst>
              <a:ext uri="{FF2B5EF4-FFF2-40B4-BE49-F238E27FC236}">
                <a16:creationId xmlns:a16="http://schemas.microsoft.com/office/drawing/2014/main" id="{0EF7D1CB-C2CF-4048-AF00-1C1B9A492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170" y="1547247"/>
            <a:ext cx="3017196" cy="301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Hình ảnh 15" descr="Ảnh có chứa văn bản, công cụ viết, văn phòng phẩm, thiết bị&#10;&#10;Mô tả được tạo tự động">
            <a:extLst>
              <a:ext uri="{FF2B5EF4-FFF2-40B4-BE49-F238E27FC236}">
                <a16:creationId xmlns:a16="http://schemas.microsoft.com/office/drawing/2014/main" id="{3D7F40BA-09A3-45C9-8892-534B9286926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2" b="13712"/>
          <a:stretch/>
        </p:blipFill>
        <p:spPr>
          <a:xfrm>
            <a:off x="987243" y="1954425"/>
            <a:ext cx="3755136" cy="272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61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ACE36D-730C-4047-83F2-3FCE709FB766}"/>
              </a:ext>
            </a:extLst>
          </p:cNvPr>
          <p:cNvSpPr txBox="1"/>
          <p:nvPr/>
        </p:nvSpPr>
        <p:spPr>
          <a:xfrm>
            <a:off x="5583366" y="2860923"/>
            <a:ext cx="3997514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 kế thủy ngân</a:t>
            </a:r>
          </a:p>
          <a:p>
            <a:pPr algn="ctr"/>
            <a:r>
              <a:rPr lang="en-US" sz="32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treo tường</a:t>
            </a:r>
          </a:p>
        </p:txBody>
      </p:sp>
      <p:pic>
        <p:nvPicPr>
          <p:cNvPr id="12" name="Picture 4" descr="Wooden thermometer Premium Photo">
            <a:extLst>
              <a:ext uri="{FF2B5EF4-FFF2-40B4-BE49-F238E27FC236}">
                <a16:creationId xmlns:a16="http://schemas.microsoft.com/office/drawing/2014/main" id="{C9B472AB-7634-4EA7-9403-4068F213E9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633" t="23704" r="35068" b="8519"/>
          <a:stretch/>
        </p:blipFill>
        <p:spPr bwMode="auto">
          <a:xfrm>
            <a:off x="1734820" y="1265426"/>
            <a:ext cx="1752600" cy="534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0">
            <a:extLst>
              <a:ext uri="{FF2B5EF4-FFF2-40B4-BE49-F238E27FC236}">
                <a16:creationId xmlns:a16="http://schemas.microsoft.com/office/drawing/2014/main" id="{F15A9290-2075-4C0B-85D4-1F9E44686FD9}"/>
              </a:ext>
            </a:extLst>
          </p:cNvPr>
          <p:cNvSpPr/>
          <p:nvPr/>
        </p:nvSpPr>
        <p:spPr>
          <a:xfrm>
            <a:off x="3045006" y="569946"/>
            <a:ext cx="6629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kumimoji="1" lang="en-US" altLang="zh-CN" sz="4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1" lang="en-US" altLang="zh-CN" sz="4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endParaRPr kumimoji="1" lang="en-US" altLang="zh-CN" sz="4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05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0397BAF-5C86-4E37-B78F-1C9ECBB27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1267" y="228600"/>
            <a:ext cx="872947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 SỐ LOẠI NHIỆT KẾ TRÊN THỊ TRƯỜNG</a:t>
            </a:r>
            <a:endParaRPr lang="en-US" sz="28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4" descr="Instant-Read Thermometer | Official Weber® Website">
            <a:extLst>
              <a:ext uri="{FF2B5EF4-FFF2-40B4-BE49-F238E27FC236}">
                <a16:creationId xmlns:a16="http://schemas.microsoft.com/office/drawing/2014/main" id="{2EE174D0-4244-4F83-B730-E83E99070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3918">
            <a:off x="7169712" y="1374204"/>
            <a:ext cx="4285649" cy="407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Temperature Thermometer Face Mask Digital Infrared Fever Ear Thermometer  for Infants Adult Non Contact Measurement Device With Fever Alarm Memory  Function Send Safety Goggle | Walmart Canada">
            <a:extLst>
              <a:ext uri="{FF2B5EF4-FFF2-40B4-BE49-F238E27FC236}">
                <a16:creationId xmlns:a16="http://schemas.microsoft.com/office/drawing/2014/main" id="{788BFABC-CBF6-4B3A-B28A-DF30784E55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47" t="14408" r="23147" b="5393"/>
          <a:stretch/>
        </p:blipFill>
        <p:spPr bwMode="auto">
          <a:xfrm>
            <a:off x="6013569" y="1589205"/>
            <a:ext cx="2636656" cy="393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Buy Dr Trust Usa Waterproof Flexible Tip Digital Thermometer - 1pc Online  at Flat 18% OFF* | PharmEasy">
            <a:extLst>
              <a:ext uri="{FF2B5EF4-FFF2-40B4-BE49-F238E27FC236}">
                <a16:creationId xmlns:a16="http://schemas.microsoft.com/office/drawing/2014/main" id="{A8868551-39E8-4B49-B7D4-51EF1F5F8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067" b="95933" l="3867" r="97200">
                        <a14:foregroundMark x1="84067" y1="7200" x2="90533" y2="10733"/>
                        <a14:foregroundMark x1="90533" y1="10733" x2="91867" y2="12067"/>
                        <a14:foregroundMark x1="93533" y1="4067" x2="97200" y2="9600"/>
                        <a14:foregroundMark x1="4800" y1="95733" x2="9600" y2="90400"/>
                        <a14:foregroundMark x1="9600" y1="90400" x2="9600" y2="90400"/>
                        <a14:foregroundMark x1="3533" y1="96467" x2="9000" y2="90933"/>
                        <a14:foregroundMark x1="9000" y1="90933" x2="9067" y2="90933"/>
                        <a14:foregroundMark x1="3867" y1="95933" x2="6267" y2="920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63367">
            <a:off x="3424688" y="2165717"/>
            <a:ext cx="2784185" cy="278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93BCB6B-D859-44D6-9147-53AC36E781C0}"/>
              </a:ext>
            </a:extLst>
          </p:cNvPr>
          <p:cNvSpPr txBox="1"/>
          <p:nvPr/>
        </p:nvSpPr>
        <p:spPr>
          <a:xfrm>
            <a:off x="1914144" y="6182381"/>
            <a:ext cx="8363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vi-VN" sz="24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MỖI NHIỆT KẾ CÓ MỘT </a:t>
            </a:r>
            <a:r>
              <a:rPr lang="vi-VN" sz="2400" b="1" kern="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DẢI NHIỆT ĐỘ ĐO </a:t>
            </a:r>
            <a:r>
              <a:rPr lang="vi-VN" sz="24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XÁC ĐỊNH</a:t>
            </a:r>
            <a:endParaRPr lang="en-US" sz="2400" b="1" kern="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8" name="Hình ảnh 7" descr="Ảnh có chứa văn bản, thiết bị, nhiệt kế&#10;&#10;Mô tả được tạo tự động">
            <a:extLst>
              <a:ext uri="{FF2B5EF4-FFF2-40B4-BE49-F238E27FC236}">
                <a16:creationId xmlns:a16="http://schemas.microsoft.com/office/drawing/2014/main" id="{B8586DF7-56E1-4806-A4B6-08F4C236A4D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3" r="31073"/>
          <a:stretch/>
        </p:blipFill>
        <p:spPr>
          <a:xfrm>
            <a:off x="1846188" y="1048047"/>
            <a:ext cx="1802614" cy="4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432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7F16F6C6-9953-4554-B817-117C5CEB0316}"/>
              </a:ext>
            </a:extLst>
          </p:cNvPr>
          <p:cNvSpPr txBox="1"/>
          <p:nvPr/>
        </p:nvSpPr>
        <p:spPr>
          <a:xfrm>
            <a:off x="3401568" y="310896"/>
            <a:ext cx="5230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Cấu tạo nhiệt kế</a:t>
            </a:r>
            <a:endParaRPr lang="vi-VN" sz="4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A407C01B-88F3-4B61-AB47-B00BBE7A90C4}"/>
              </a:ext>
            </a:extLst>
          </p:cNvPr>
          <p:cNvSpPr txBox="1"/>
          <p:nvPr/>
        </p:nvSpPr>
        <p:spPr>
          <a:xfrm>
            <a:off x="2078736" y="5900773"/>
            <a:ext cx="8034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http://www.youtube.com/embed/as73iXh-Ao8?start=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</a:t>
            </a:r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&amp;end=152</a:t>
            </a:r>
          </a:p>
        </p:txBody>
      </p:sp>
      <p:pic>
        <p:nvPicPr>
          <p:cNvPr id="8" name="Phương tiện Trực tuyến 7" title="Vật lý 6 | Bài 22: Nhiệt kế và thang chia độ | WELL">
            <a:hlinkClick r:id="" action="ppaction://media"/>
            <a:extLst>
              <a:ext uri="{FF2B5EF4-FFF2-40B4-BE49-F238E27FC236}">
                <a16:creationId xmlns:a16="http://schemas.microsoft.com/office/drawing/2014/main" id="{2BC0B0EB-DF0A-44DF-8147-B5EC4568D3D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78736" y="1159246"/>
            <a:ext cx="8034528" cy="453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44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hương tiện Trực tuyến 3" title="Chú Heo Peppa Pig Tiếng Việt ★ Tập 34 Nấm Bị Cảm Lạnh ★ Hoạt Hình Lồng Tiếng">
            <a:hlinkClick r:id="" action="ppaction://media"/>
            <a:extLst>
              <a:ext uri="{FF2B5EF4-FFF2-40B4-BE49-F238E27FC236}">
                <a16:creationId xmlns:a16="http://schemas.microsoft.com/office/drawing/2014/main" id="{336B3E4B-BC31-4023-8F92-49873574331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49552" y="442905"/>
            <a:ext cx="8692896" cy="4911486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06FE597-A435-4B86-9B1F-AC2CF13EDBB4}"/>
              </a:ext>
            </a:extLst>
          </p:cNvPr>
          <p:cNvSpPr txBox="1"/>
          <p:nvPr/>
        </p:nvSpPr>
        <p:spPr>
          <a:xfrm>
            <a:off x="3396996" y="5566910"/>
            <a:ext cx="6099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dirty="0">
                <a:solidFill>
                  <a:schemeClr val="bg1"/>
                </a:solidFill>
              </a:rPr>
              <a:t>https://www.youtube.com/watch?v=rJnE_m6RHdc</a:t>
            </a:r>
          </a:p>
        </p:txBody>
      </p:sp>
    </p:spTree>
    <p:extLst>
      <p:ext uri="{BB962C8B-B14F-4D97-AF65-F5344CB8AC3E}">
        <p14:creationId xmlns:p14="http://schemas.microsoft.com/office/powerpoint/2010/main" val="41029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7F16F6C6-9953-4554-B817-117C5CEB0316}"/>
              </a:ext>
            </a:extLst>
          </p:cNvPr>
          <p:cNvSpPr txBox="1"/>
          <p:nvPr/>
        </p:nvSpPr>
        <p:spPr>
          <a:xfrm>
            <a:off x="1389888" y="310896"/>
            <a:ext cx="9253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Nguyên</a:t>
            </a:r>
            <a:r>
              <a: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lý</a:t>
            </a:r>
            <a:r>
              <a: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</a:t>
            </a:r>
            <a:r>
              <a: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endParaRPr lang="vi-VN" sz="4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A407C01B-88F3-4B61-AB47-B00BBE7A90C4}"/>
              </a:ext>
            </a:extLst>
          </p:cNvPr>
          <p:cNvSpPr txBox="1"/>
          <p:nvPr/>
        </p:nvSpPr>
        <p:spPr>
          <a:xfrm>
            <a:off x="2078736" y="5900773"/>
            <a:ext cx="8034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http://www.youtube.com/embed/as73iXh-Ao8?start=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295</a:t>
            </a:r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</a:t>
            </a:r>
            <a:r>
              <a:rPr lang="vi-VN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end</a:t>
            </a:r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325</a:t>
            </a:r>
            <a:endParaRPr lang="vi-VN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hương tiện Trực tuyến 4" title="Vật lý 6 | Bài 22: Nhiệt kế và thang chia độ | WELL">
            <a:hlinkClick r:id="" action="ppaction://media"/>
            <a:extLst>
              <a:ext uri="{FF2B5EF4-FFF2-40B4-BE49-F238E27FC236}">
                <a16:creationId xmlns:a16="http://schemas.microsoft.com/office/drawing/2014/main" id="{0D2EE18E-9BBF-4151-8F30-888EEEF2664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78736" y="1159246"/>
            <a:ext cx="8034528" cy="453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38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CD45F-6FF5-4F3D-942C-585C37D07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356" y="1192274"/>
            <a:ext cx="8327136" cy="1158410"/>
          </a:xfrm>
          <a:prstGeom prst="roundRect">
            <a:avLst/>
          </a:prstGeom>
          <a:solidFill>
            <a:srgbClr val="005964"/>
          </a:solidFill>
          <a:ln>
            <a:solidFill>
              <a:srgbClr val="F7CAAC"/>
            </a:solidFill>
          </a:ln>
        </p:spPr>
        <p:txBody>
          <a:bodyPr lIns="106551" tIns="53275" rIns="106551" bIns="53275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679262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1358524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2037786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2717048" algn="ctr" rtl="0" fontAlgn="base">
              <a:spcBef>
                <a:spcPct val="0"/>
              </a:spcBef>
              <a:spcAft>
                <a:spcPct val="0"/>
              </a:spcAft>
              <a:defRPr sz="65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717164">
              <a:defRPr/>
            </a:pP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</a:t>
            </a:r>
            <a:r>
              <a:rPr lang="en-US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người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ta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sử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E53DA9C6-0185-4210-8E0C-491C3FB51353}"/>
              </a:ext>
            </a:extLst>
          </p:cNvPr>
          <p:cNvSpPr txBox="1"/>
          <p:nvPr/>
        </p:nvSpPr>
        <p:spPr>
          <a:xfrm>
            <a:off x="6625591" y="2618370"/>
            <a:ext cx="181152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chia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vi-VN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4" descr="Wooden thermometer Premium Photo">
            <a:extLst>
              <a:ext uri="{FF2B5EF4-FFF2-40B4-BE49-F238E27FC236}">
                <a16:creationId xmlns:a16="http://schemas.microsoft.com/office/drawing/2014/main" id="{C35F4DE6-3095-448B-8C5B-920E2E4F69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633" t="23704" r="35068" b="8519"/>
          <a:stretch/>
        </p:blipFill>
        <p:spPr bwMode="auto">
          <a:xfrm>
            <a:off x="8882507" y="1008006"/>
            <a:ext cx="1752600" cy="534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6E605E39-43C6-4A9F-A2F9-5F92C33AAEAA}"/>
              </a:ext>
            </a:extLst>
          </p:cNvPr>
          <p:cNvSpPr txBox="1"/>
          <p:nvPr/>
        </p:nvSpPr>
        <p:spPr>
          <a:xfrm>
            <a:off x="462471" y="3649544"/>
            <a:ext cx="609904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Người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ta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dựa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tượng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dãn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nở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vì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chất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lỏng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chế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vi-VN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A22DFDF4-8A50-4DE4-AA02-2BC00CE714FF}"/>
              </a:ext>
            </a:extLst>
          </p:cNvPr>
          <p:cNvSpPr txBox="1"/>
          <p:nvPr/>
        </p:nvSpPr>
        <p:spPr>
          <a:xfrm>
            <a:off x="10485882" y="3864989"/>
            <a:ext cx="162102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Ống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quản</a:t>
            </a:r>
            <a:endParaRPr lang="vi-VN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118F4FD2-F36D-4937-8182-EBCAE1EF6D0E}"/>
              </a:ext>
            </a:extLst>
          </p:cNvPr>
          <p:cNvSpPr txBox="1"/>
          <p:nvPr/>
        </p:nvSpPr>
        <p:spPr>
          <a:xfrm>
            <a:off x="6625591" y="5188672"/>
            <a:ext cx="19961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Bầu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đựng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chất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lỏng</a:t>
            </a:r>
            <a:endParaRPr lang="vi-VN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Đường kết nối Mũi tên Thẳng 11">
            <a:extLst>
              <a:ext uri="{FF2B5EF4-FFF2-40B4-BE49-F238E27FC236}">
                <a16:creationId xmlns:a16="http://schemas.microsoft.com/office/drawing/2014/main" id="{1EC57B03-54F5-4D77-BEFD-99D6B0A7A3B9}"/>
              </a:ext>
            </a:extLst>
          </p:cNvPr>
          <p:cNvCxnSpPr>
            <a:cxnSpLocks/>
          </p:cNvCxnSpPr>
          <p:nvPr/>
        </p:nvCxnSpPr>
        <p:spPr>
          <a:xfrm>
            <a:off x="8243254" y="3040559"/>
            <a:ext cx="1400744" cy="1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Đường kết nối Mũi tên Thẳng 13">
            <a:extLst>
              <a:ext uri="{FF2B5EF4-FFF2-40B4-BE49-F238E27FC236}">
                <a16:creationId xmlns:a16="http://schemas.microsoft.com/office/drawing/2014/main" id="{797D9815-AAFB-40AC-A9BF-9EC4290B6F24}"/>
              </a:ext>
            </a:extLst>
          </p:cNvPr>
          <p:cNvCxnSpPr>
            <a:cxnSpLocks/>
          </p:cNvCxnSpPr>
          <p:nvPr/>
        </p:nvCxnSpPr>
        <p:spPr>
          <a:xfrm>
            <a:off x="8437119" y="5436287"/>
            <a:ext cx="1400744" cy="1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FD78C736-3028-46C3-9829-340D6F3164E7}"/>
              </a:ext>
            </a:extLst>
          </p:cNvPr>
          <p:cNvCxnSpPr>
            <a:cxnSpLocks/>
          </p:cNvCxnSpPr>
          <p:nvPr/>
        </p:nvCxnSpPr>
        <p:spPr>
          <a:xfrm flipH="1">
            <a:off x="9763570" y="4415194"/>
            <a:ext cx="1132267" cy="0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1B833A86-EA3F-4382-89D7-8DE0C371B5C5}"/>
              </a:ext>
            </a:extLst>
          </p:cNvPr>
          <p:cNvSpPr txBox="1">
            <a:spLocks noChangeArrowheads="1"/>
          </p:cNvSpPr>
          <p:nvPr/>
        </p:nvSpPr>
        <p:spPr>
          <a:xfrm>
            <a:off x="257347" y="235444"/>
            <a:ext cx="4274312" cy="564030"/>
          </a:xfrm>
          <a:prstGeom prst="rect">
            <a:avLst/>
          </a:prstGeom>
        </p:spPr>
        <p:txBody>
          <a:bodyPr vert="horz" lIns="71718" tIns="35859" rIns="71718" bIns="35859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60597"/>
            <a:r>
              <a:rPr lang="en-US" altLang="vi-VN" sz="32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NHIỆT KẾ</a:t>
            </a:r>
            <a:endParaRPr lang="vi-VN" altLang="vi-VN" sz="32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69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C174AB-8B0E-4B81-9EBA-262BE1A8445F}"/>
              </a:ext>
            </a:extLst>
          </p:cNvPr>
          <p:cNvGrpSpPr/>
          <p:nvPr/>
        </p:nvGrpSpPr>
        <p:grpSpPr>
          <a:xfrm>
            <a:off x="1859280" y="2377440"/>
            <a:ext cx="8473440" cy="2103120"/>
            <a:chOff x="1739498" y="2480310"/>
            <a:chExt cx="5665004" cy="1897380"/>
          </a:xfrm>
        </p:grpSpPr>
        <p:sp>
          <p:nvSpPr>
            <p:cNvPr id="5" name="Rounded Rectangle 1">
              <a:extLst>
                <a:ext uri="{FF2B5EF4-FFF2-40B4-BE49-F238E27FC236}">
                  <a16:creationId xmlns:a16="http://schemas.microsoft.com/office/drawing/2014/main" id="{997013BA-ECF6-4A00-897E-9497B2B17BFC}"/>
                </a:ext>
              </a:extLst>
            </p:cNvPr>
            <p:cNvSpPr/>
            <p:nvPr/>
          </p:nvSpPr>
          <p:spPr>
            <a:xfrm>
              <a:off x="1739498" y="2480310"/>
              <a:ext cx="5665004" cy="1897380"/>
            </a:xfrm>
            <a:prstGeom prst="roundRect">
              <a:avLst>
                <a:gd name="adj" fmla="val 10865"/>
              </a:avLst>
            </a:prstGeom>
            <a:solidFill>
              <a:srgbClr val="222A35"/>
            </a:solidFill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36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3606AC2D-E1F0-4522-9026-54A809B49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6505" y="2491986"/>
              <a:ext cx="5650993" cy="1825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/>
            <a:lstStyle/>
            <a:p>
              <a:pPr algn="ctr">
                <a:lnSpc>
                  <a:spcPct val="120000"/>
                </a:lnSpc>
                <a:buClr>
                  <a:srgbClr val="44546A"/>
                </a:buClr>
                <a:buSzPct val="70000"/>
                <a:defRPr/>
              </a:pPr>
              <a:r>
                <a:rPr lang="vi-VN" sz="36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CÁC LOẠI THANG ĐO NHIỆT ĐỘ</a:t>
              </a:r>
              <a:endParaRPr lang="en-US" sz="36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225971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5">
            <a:extLst>
              <a:ext uri="{FF2B5EF4-FFF2-40B4-BE49-F238E27FC236}">
                <a16:creationId xmlns:a16="http://schemas.microsoft.com/office/drawing/2014/main" id="{5280657A-5A3A-449A-BE68-AA4DB5767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702" y="1720829"/>
            <a:ext cx="7496064" cy="4306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49D717A-BF15-440B-90EC-37F04D3BD6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026" t="3622" r="32895"/>
          <a:stretch/>
        </p:blipFill>
        <p:spPr>
          <a:xfrm>
            <a:off x="1609397" y="1688026"/>
            <a:ext cx="1690148" cy="4339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3E80624-3AFC-4A6E-A4FD-06282A07793C}"/>
              </a:ext>
            </a:extLst>
          </p:cNvPr>
          <p:cNvSpPr/>
          <p:nvPr/>
        </p:nvSpPr>
        <p:spPr>
          <a:xfrm>
            <a:off x="2673361" y="2265348"/>
            <a:ext cx="363088" cy="529021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84C80959-0251-4D98-BE0A-01410A236394}"/>
              </a:ext>
            </a:extLst>
          </p:cNvPr>
          <p:cNvSpPr txBox="1"/>
          <p:nvPr/>
        </p:nvSpPr>
        <p:spPr>
          <a:xfrm>
            <a:off x="1389888" y="310896"/>
            <a:ext cx="9253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</a:t>
            </a:r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</a:t>
            </a:r>
            <a:r>
              <a: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sz="4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endParaRPr lang="vi-VN" sz="4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9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1B1F7-FAD4-4560-93DC-529EC405F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57" y="228600"/>
            <a:ext cx="679408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KẾ </a:t>
            </a:r>
            <a:r>
              <a:rPr lang="vi-VN" sz="28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BÁCH PHÂN </a:t>
            </a:r>
            <a:r>
              <a:rPr lang="vi-VN" sz="28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 </a:t>
            </a:r>
            <a:r>
              <a:rPr lang="vi-VN" sz="28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NHIỆT ĐỘ C</a:t>
            </a:r>
            <a:endParaRPr lang="en-US" sz="28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A03FA0-6353-4DAC-9927-D6A5B32537DC}"/>
              </a:ext>
            </a:extLst>
          </p:cNvPr>
          <p:cNvSpPr txBox="1"/>
          <p:nvPr/>
        </p:nvSpPr>
        <p:spPr>
          <a:xfrm>
            <a:off x="3615843" y="4436984"/>
            <a:ext cx="496031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Anders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elsius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701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-17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33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vi-VN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lí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người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Thụy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Điển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96FA7D-0ADC-44DB-B25F-0E2509BD9015}"/>
              </a:ext>
            </a:extLst>
          </p:cNvPr>
          <p:cNvSpPr txBox="1"/>
          <p:nvPr/>
        </p:nvSpPr>
        <p:spPr>
          <a:xfrm>
            <a:off x="2698957" y="6182381"/>
            <a:ext cx="6794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vi-VN" sz="24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NĂM </a:t>
            </a:r>
            <a:r>
              <a:rPr lang="vi-VN" sz="2400" b="1" kern="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1742</a:t>
            </a:r>
            <a:r>
              <a:rPr lang="vi-VN" sz="24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ĐÃ ĐỀ XUẤT THANG ĐO </a:t>
            </a:r>
            <a:r>
              <a:rPr lang="vi-VN" sz="2400" b="1" kern="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 C</a:t>
            </a:r>
            <a:endParaRPr lang="en-US" sz="2400" b="1" kern="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8" name="Picture 4" descr="Anders Celsius | Anders Celsius For Kids | DK Find Out">
            <a:extLst>
              <a:ext uri="{FF2B5EF4-FFF2-40B4-BE49-F238E27FC236}">
                <a16:creationId xmlns:a16="http://schemas.microsoft.com/office/drawing/2014/main" id="{53D5C74E-2144-482C-8F3A-6BB563D8EA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29" r="10256"/>
          <a:stretch/>
        </p:blipFill>
        <p:spPr bwMode="auto">
          <a:xfrm>
            <a:off x="4876800" y="1219200"/>
            <a:ext cx="2514600" cy="2971800"/>
          </a:xfrm>
          <a:prstGeom prst="roundRect">
            <a:avLst>
              <a:gd name="adj" fmla="val 8586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682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112482-1A28-4372-8116-43C71177B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213428">
            <a:off x="4609500" y="-55039"/>
            <a:ext cx="26582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FD26BA-C9C8-4BF8-8290-34CE8F3DB8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55428">
            <a:off x="6826450" y="-427795"/>
            <a:ext cx="27802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7FCD1E8-B150-4141-A8AE-6F03FEC46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1094" y="3925520"/>
            <a:ext cx="2818707" cy="100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Độ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C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thường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</a:p>
          <a:p>
            <a:pPr marL="270272" indent="-270272" algn="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được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ký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hiệu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là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baseline="300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o</a:t>
            </a:r>
            <a:r>
              <a:rPr lang="vi-VN" sz="2400" b="1" u="sng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C</a:t>
            </a:r>
            <a:endParaRPr lang="en-US" sz="24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C9AA38-93A5-4B79-A0BA-3014C692E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5400" y="5916170"/>
            <a:ext cx="6019800" cy="53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Nhiệt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độ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nóng</a:t>
            </a:r>
            <a:r>
              <a:rPr lang="vi-VN" sz="24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chảy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/</a:t>
            </a:r>
            <a:r>
              <a:rPr lang="vi-VN" sz="24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đông </a:t>
            </a:r>
            <a:r>
              <a:rPr lang="vi-VN" sz="2400" b="1" u="sng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đặc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của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nước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là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0 </a:t>
            </a:r>
            <a:r>
              <a:rPr lang="vi-VN" sz="2400" b="1" u="sng" baseline="300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o</a:t>
            </a:r>
            <a:r>
              <a:rPr lang="vi-VN" sz="2400" b="1" u="sng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C</a:t>
            </a:r>
            <a:endParaRPr lang="en-US" sz="24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86C5EE-4A87-4876-ABB9-29623E0AC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5154169"/>
            <a:ext cx="6019800" cy="53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Nhiệt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độ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sôi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/</a:t>
            </a:r>
            <a:r>
              <a:rPr lang="vi-VN" sz="2400" b="1" u="sng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hóa</a:t>
            </a:r>
            <a:r>
              <a:rPr lang="vi-VN" sz="24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lỏng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của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nước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là</a:t>
            </a:r>
            <a:r>
              <a:rPr lang="vi-VN" sz="24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r>
              <a:rPr lang="vi-VN" sz="24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100 </a:t>
            </a:r>
            <a:r>
              <a:rPr lang="vi-VN" sz="2400" b="1" u="sng" baseline="300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o</a:t>
            </a:r>
            <a:r>
              <a:rPr lang="vi-VN" sz="2400" b="1" u="sng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C</a:t>
            </a:r>
            <a:endParaRPr lang="en-US" sz="24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12EEB0-E3E4-4C2F-86EF-41C35D23A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57" y="228600"/>
            <a:ext cx="679408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KẾ </a:t>
            </a:r>
            <a:r>
              <a:rPr lang="vi-VN" sz="2800" b="1" u="sng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BÁCH PHÂN </a:t>
            </a:r>
            <a:r>
              <a:rPr lang="vi-VN" sz="2800" b="1" u="sng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 </a:t>
            </a:r>
            <a:r>
              <a:rPr lang="vi-VN" sz="2800" b="1" u="sng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NHIỆT ĐỘ C</a:t>
            </a:r>
            <a:endParaRPr lang="en-US" sz="2800" b="1" u="sng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91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A96FA7D-0ADC-44DB-B25F-0E2509BD9015}"/>
              </a:ext>
            </a:extLst>
          </p:cNvPr>
          <p:cNvSpPr txBox="1"/>
          <p:nvPr/>
        </p:nvSpPr>
        <p:spPr>
          <a:xfrm>
            <a:off x="2977074" y="6182381"/>
            <a:ext cx="6237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vi-VN" sz="24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LƯU Ý VỀ ĐỘ ÂM</a:t>
            </a:r>
            <a:endParaRPr lang="en-US" sz="2400" b="1" kern="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3074" name="Picture 2" descr="Celsius - Wikipedia">
            <a:extLst>
              <a:ext uri="{FF2B5EF4-FFF2-40B4-BE49-F238E27FC236}">
                <a16:creationId xmlns:a16="http://schemas.microsoft.com/office/drawing/2014/main" id="{F7F3F9AF-D6ED-4B48-8C39-CAFD27278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5" y="1240103"/>
            <a:ext cx="2419350" cy="4816706"/>
          </a:xfrm>
          <a:prstGeom prst="roundRect">
            <a:avLst>
              <a:gd name="adj" fmla="val 3544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64FBF13-9996-41BC-84CF-6F7D7A21C3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57" y="228600"/>
            <a:ext cx="679408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KẾ </a:t>
            </a:r>
            <a:r>
              <a:rPr lang="vi-VN" sz="28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BÁCH PHÂN </a:t>
            </a:r>
            <a:r>
              <a:rPr lang="vi-VN" sz="28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 </a:t>
            </a:r>
            <a:r>
              <a:rPr lang="vi-VN" sz="28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NHIỆT ĐỘ C</a:t>
            </a:r>
            <a:endParaRPr lang="en-US" sz="28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95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D1F6768-082A-4296-B4B1-2F3EEE8CF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57" y="228600"/>
            <a:ext cx="679408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</a:t>
            </a:r>
            <a:r>
              <a:rPr lang="vi-VN" sz="28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ĐỘ F</a:t>
            </a:r>
            <a:endParaRPr lang="en-US" sz="28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 descr="Wooden thermometer Premium Photo">
            <a:extLst>
              <a:ext uri="{FF2B5EF4-FFF2-40B4-BE49-F238E27FC236}">
                <a16:creationId xmlns:a16="http://schemas.microsoft.com/office/drawing/2014/main" id="{002BF2B4-9B44-47EB-B32F-6893A3B3E4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633" t="23704" r="35068" b="8519"/>
          <a:stretch/>
        </p:blipFill>
        <p:spPr bwMode="auto">
          <a:xfrm>
            <a:off x="5219700" y="979170"/>
            <a:ext cx="1752600" cy="534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574801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1B1F7-FAD4-4560-93DC-529EC405F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57" y="228600"/>
            <a:ext cx="679408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</a:t>
            </a:r>
            <a:r>
              <a:rPr lang="vi-VN" sz="2800" b="1" u="sng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ĐỘ F</a:t>
            </a:r>
            <a:endParaRPr lang="en-US" sz="2800" b="1" u="sng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A03FA0-6353-4DAC-9927-D6A5B32537DC}"/>
              </a:ext>
            </a:extLst>
          </p:cNvPr>
          <p:cNvSpPr txBox="1"/>
          <p:nvPr/>
        </p:nvSpPr>
        <p:spPr>
          <a:xfrm>
            <a:off x="3615843" y="4436984"/>
            <a:ext cx="496031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Gabriel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ahrenheit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686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-17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vi-VN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lí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người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Đức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96FA7D-0ADC-44DB-B25F-0E2509BD9015}"/>
              </a:ext>
            </a:extLst>
          </p:cNvPr>
          <p:cNvSpPr txBox="1"/>
          <p:nvPr/>
        </p:nvSpPr>
        <p:spPr>
          <a:xfrm>
            <a:off x="2353056" y="6054365"/>
            <a:ext cx="7485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vi-VN" sz="24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ĐÃ ĐỀ XUẤT THANG ĐO </a:t>
            </a:r>
            <a:r>
              <a:rPr lang="vi-VN" sz="2400" b="1" kern="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 F</a:t>
            </a:r>
            <a:r>
              <a:rPr lang="vi-VN" sz="24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KÝ HIỆU </a:t>
            </a:r>
            <a:r>
              <a:rPr lang="vi-VN" sz="2400" b="1" kern="0" baseline="300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vi-VN" sz="2400" b="1" kern="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</a:t>
            </a:r>
            <a:endParaRPr lang="en-US" sz="2400" b="1" kern="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NWS Seattle on Twitter: &quot;Born this date in 1686, Daniel Gabriel Fahrenheit  was a German physicist and inventor who developed the Mercury thermometer  and the temperature scale bearing his name that is">
            <a:extLst>
              <a:ext uri="{FF2B5EF4-FFF2-40B4-BE49-F238E27FC236}">
                <a16:creationId xmlns:a16="http://schemas.microsoft.com/office/drawing/2014/main" id="{0E40F1F6-535A-4F69-8192-C5036B6EDC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4" t="3999" r="7334" b="22001"/>
          <a:stretch/>
        </p:blipFill>
        <p:spPr bwMode="auto">
          <a:xfrm>
            <a:off x="4876800" y="1219200"/>
            <a:ext cx="2438400" cy="2819400"/>
          </a:xfrm>
          <a:prstGeom prst="roundRect">
            <a:avLst>
              <a:gd name="adj" fmla="val 9376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55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1B1F7-FAD4-4560-93DC-529EC405F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57" y="228600"/>
            <a:ext cx="679408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</a:t>
            </a:r>
            <a:r>
              <a:rPr lang="vi-VN" sz="2800" b="1" u="sng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ĐỘ F</a:t>
            </a:r>
            <a:endParaRPr lang="en-US" sz="2800" b="1" u="sng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D5A5B3E-04B2-499C-955A-637219ABD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90986"/>
              </p:ext>
            </p:extLst>
          </p:nvPr>
        </p:nvGraphicFramePr>
        <p:xfrm>
          <a:off x="2889457" y="1591807"/>
          <a:ext cx="6413089" cy="2492513"/>
        </p:xfrm>
        <a:graphic>
          <a:graphicData uri="http://schemas.openxmlformats.org/drawingml/2006/table">
            <a:tbl>
              <a:tblPr firstRow="1" bandRow="1"/>
              <a:tblGrid>
                <a:gridCol w="3005464">
                  <a:extLst>
                    <a:ext uri="{9D8B030D-6E8A-4147-A177-3AD203B41FA5}">
                      <a16:colId xmlns:a16="http://schemas.microsoft.com/office/drawing/2014/main" val="746924808"/>
                    </a:ext>
                  </a:extLst>
                </a:gridCol>
                <a:gridCol w="1662256">
                  <a:extLst>
                    <a:ext uri="{9D8B030D-6E8A-4147-A177-3AD203B41FA5}">
                      <a16:colId xmlns:a16="http://schemas.microsoft.com/office/drawing/2014/main" val="3656050312"/>
                    </a:ext>
                  </a:extLst>
                </a:gridCol>
                <a:gridCol w="1745369">
                  <a:extLst>
                    <a:ext uri="{9D8B030D-6E8A-4147-A177-3AD203B41FA5}">
                      <a16:colId xmlns:a16="http://schemas.microsoft.com/office/drawing/2014/main" val="541725584"/>
                    </a:ext>
                  </a:extLst>
                </a:gridCol>
              </a:tblGrid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80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ĐIỂM CHUẨN</a:t>
                      </a:r>
                      <a:endParaRPr lang="en-US" sz="28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baseline="3000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</a:t>
                      </a:r>
                      <a:r>
                        <a:rPr lang="vi-VN" sz="280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</a:t>
                      </a:r>
                      <a:endParaRPr lang="en-US" sz="28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baseline="3000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</a:t>
                      </a:r>
                      <a:r>
                        <a:rPr lang="vi-VN" sz="2800">
                          <a:solidFill>
                            <a:srgbClr val="FFFF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</a:t>
                      </a:r>
                      <a:endParaRPr lang="en-US" sz="2800">
                        <a:solidFill>
                          <a:srgbClr val="FFFF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78562"/>
                  </a:ext>
                </a:extLst>
              </a:tr>
              <a:tr h="673652"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-17,8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865069"/>
                  </a:ext>
                </a:extLst>
              </a:tr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Nước đá đang tan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32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962757"/>
                  </a:ext>
                </a:extLst>
              </a:tr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Nước đang sôi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212</a:t>
                      </a:r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80373"/>
                  </a:ext>
                </a:extLst>
              </a:tr>
            </a:tbl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F9FABE0-C3E3-4BDC-A27B-1AFFD1268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4978400"/>
            <a:ext cx="4511040" cy="914400"/>
          </a:xfrm>
          <a:prstGeom prst="roundRect">
            <a:avLst/>
          </a:prstGeom>
          <a:noFill/>
          <a:ln w="9525">
            <a:solidFill>
              <a:schemeClr val="accent5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anchor="ctr" anchorCtr="0"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t(</a:t>
            </a:r>
            <a:r>
              <a:rPr lang="vi-VN" sz="3200" b="1" baseline="300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vi-VN" sz="3200" b="1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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1,8t(</a:t>
            </a:r>
            <a:r>
              <a:rPr lang="vi-VN" sz="3200" b="1" baseline="300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vi-VN" sz="3200" b="1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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32</a:t>
            </a:r>
            <a:endParaRPr lang="en-US" sz="3200" b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D7FFDAD-6587-41A8-9C2B-4716CB15B7BE}"/>
              </a:ext>
            </a:extLst>
          </p:cNvPr>
          <p:cNvGrpSpPr/>
          <p:nvPr/>
        </p:nvGrpSpPr>
        <p:grpSpPr>
          <a:xfrm>
            <a:off x="6309360" y="4851400"/>
            <a:ext cx="5120640" cy="1168400"/>
            <a:chOff x="2448027" y="5511800"/>
            <a:chExt cx="4273343" cy="1168400"/>
          </a:xfrm>
          <a:noFill/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9A102031-887C-464F-89EC-37432DDE1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027" y="5608319"/>
              <a:ext cx="4273343" cy="914400"/>
            </a:xfrm>
            <a:prstGeom prst="roundRect">
              <a:avLst/>
            </a:prstGeom>
            <a:grpFill/>
            <a:ln w="9525">
              <a:solidFill>
                <a:schemeClr val="accent5">
                  <a:lumMod val="40000"/>
                  <a:lumOff val="60000"/>
                </a:schemeClr>
              </a:solidFill>
              <a:miter lim="800000"/>
              <a:headEnd/>
              <a:tailEnd/>
            </a:ln>
          </p:spPr>
          <p:txBody>
            <a:bodyPr anchor="ctr" anchorCtr="0"/>
            <a:lstStyle/>
            <a:p>
              <a:pPr marL="270272" indent="-270272" algn="ctr">
                <a:spcAft>
                  <a:spcPts val="600"/>
                </a:spcAft>
                <a:buClr>
                  <a:schemeClr val="tx2"/>
                </a:buClr>
                <a:buSzPct val="70000"/>
              </a:pPr>
              <a:r>
                <a:rPr lang="vi-VN" sz="32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t(</a:t>
              </a:r>
              <a:r>
                <a:rPr lang="vi-VN" sz="3200" b="1" baseline="30000" dirty="0" err="1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</a:t>
              </a:r>
              <a:r>
                <a:rPr lang="vi-VN" sz="3200" b="1" dirty="0" err="1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</a:t>
              </a:r>
              <a:r>
                <a:rPr lang="vi-VN" sz="32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) </a:t>
              </a:r>
              <a:r>
                <a:rPr lang="vi-VN" sz="32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Symbol" panose="05050102010706020507" pitchFamily="18" charset="2"/>
                </a:rPr>
                <a:t>    </a:t>
              </a:r>
              <a:r>
                <a:rPr lang="vi-VN" sz="32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vi-VN" sz="32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Symbol" panose="05050102010706020507" pitchFamily="18" charset="2"/>
                </a:rPr>
                <a:t></a:t>
              </a:r>
              <a:r>
                <a:rPr lang="vi-VN" sz="32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[t(</a:t>
              </a:r>
              <a:r>
                <a:rPr lang="vi-VN" sz="3200" b="1" baseline="30000" dirty="0" err="1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</a:t>
              </a:r>
              <a:r>
                <a:rPr lang="vi-VN" sz="3200" b="1" dirty="0" err="1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</a:t>
              </a:r>
              <a:r>
                <a:rPr lang="vi-VN" sz="32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)</a:t>
              </a:r>
              <a:r>
                <a:rPr lang="vi-VN" sz="32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Symbol" panose="05050102010706020507" pitchFamily="18" charset="2"/>
                </a:rPr>
                <a:t></a:t>
              </a:r>
              <a:r>
                <a:rPr lang="vi-VN" sz="32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32]</a:t>
              </a:r>
              <a:endParaRPr lang="en-US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9F5BFA-4077-4D29-98AC-6C547631E002}"/>
                </a:ext>
              </a:extLst>
            </p:cNvPr>
            <p:cNvGrpSpPr/>
            <p:nvPr/>
          </p:nvGrpSpPr>
          <p:grpSpPr>
            <a:xfrm>
              <a:off x="3492500" y="5511800"/>
              <a:ext cx="1358487" cy="1168400"/>
              <a:chOff x="3492500" y="5511800"/>
              <a:chExt cx="1358487" cy="1168400"/>
            </a:xfrm>
            <a:grpFill/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35220AD7-26C6-4BA0-957B-EF57A37570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2500" y="5511800"/>
                <a:ext cx="1358487" cy="1168400"/>
              </a:xfrm>
              <a:prstGeom prst="round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 anchorCtr="0"/>
              <a:lstStyle/>
              <a:p>
                <a:pPr marL="270272" indent="-270272" algn="ctr">
                  <a:buClr>
                    <a:schemeClr val="tx2"/>
                  </a:buClr>
                  <a:buSzPct val="70000"/>
                </a:pPr>
                <a:r>
                  <a:rPr lang="vi-VN" sz="3200" b="1">
                    <a:solidFill>
                      <a:srgbClr val="FFFF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</a:t>
                </a:r>
              </a:p>
              <a:p>
                <a:pPr marL="270272" indent="-270272" algn="ctr">
                  <a:buClr>
                    <a:schemeClr val="tx2"/>
                  </a:buClr>
                  <a:buSzPct val="70000"/>
                </a:pPr>
                <a:r>
                  <a:rPr lang="vi-VN" sz="3200" b="1">
                    <a:solidFill>
                      <a:srgbClr val="FFFF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9</a:t>
                </a:r>
                <a:endParaRPr lang="en-US" sz="3200" b="1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6C1C11FB-5802-417A-ABC4-9B2407083684}"/>
                  </a:ext>
                </a:extLst>
              </p:cNvPr>
              <p:cNvCxnSpPr/>
              <p:nvPr/>
            </p:nvCxnSpPr>
            <p:spPr>
              <a:xfrm>
                <a:off x="3987800" y="6083300"/>
                <a:ext cx="365760" cy="0"/>
              </a:xfrm>
              <a:prstGeom prst="line">
                <a:avLst/>
              </a:prstGeom>
              <a:grpFill/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29879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133601" y="1288284"/>
            <a:ext cx="7924800" cy="160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spcAft>
                <a:spcPts val="300"/>
              </a:spcAft>
              <a:buClr>
                <a:srgbClr val="44546A"/>
              </a:buClr>
              <a:buSzPct val="70000"/>
              <a:defRPr/>
            </a:pPr>
            <a:r>
              <a:rPr lang="vi-VN" sz="4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NHIỆT ĐỘ CELSIUS</a:t>
            </a:r>
          </a:p>
          <a:p>
            <a:pPr algn="ctr">
              <a:lnSpc>
                <a:spcPct val="110000"/>
              </a:lnSpc>
              <a:spcAft>
                <a:spcPts val="300"/>
              </a:spcAft>
              <a:buClr>
                <a:srgbClr val="44546A"/>
              </a:buClr>
              <a:buSzPct val="70000"/>
              <a:defRPr/>
            </a:pPr>
            <a:r>
              <a:rPr lang="vi-VN" sz="44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 NHIỆT ĐỘ</a:t>
            </a:r>
          </a:p>
          <a:p>
            <a:pPr algn="ctr">
              <a:lnSpc>
                <a:spcPct val="110000"/>
              </a:lnSpc>
              <a:spcAft>
                <a:spcPts val="300"/>
              </a:spcAft>
              <a:buClr>
                <a:srgbClr val="44546A"/>
              </a:buClr>
              <a:buSzPct val="70000"/>
              <a:defRPr/>
            </a:pPr>
            <a:endParaRPr lang="en-US" sz="28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10000"/>
              </a:lnSpc>
              <a:spcAft>
                <a:spcPts val="300"/>
              </a:spcAft>
              <a:buClr>
                <a:srgbClr val="44546A"/>
              </a:buClr>
              <a:buSzPct val="70000"/>
              <a:defRPr/>
            </a:pPr>
            <a:r>
              <a:rPr lang="en-US" sz="28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vi-VN" sz="28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HỦ ĐỀ</a:t>
            </a:r>
            <a:r>
              <a:rPr lang="en-US" sz="28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vi-VN" sz="28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 PHÉP ĐO</a:t>
            </a:r>
            <a:endParaRPr lang="en-US" sz="280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0E45AC7-5C27-4635-B8D9-9B0F83E88792}"/>
              </a:ext>
            </a:extLst>
          </p:cNvPr>
          <p:cNvCxnSpPr>
            <a:cxnSpLocks/>
          </p:cNvCxnSpPr>
          <p:nvPr/>
        </p:nvCxnSpPr>
        <p:spPr>
          <a:xfrm>
            <a:off x="2575560" y="3038272"/>
            <a:ext cx="7040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991375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1B1F7-FAD4-4560-93DC-529EC405F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57" y="228600"/>
            <a:ext cx="679408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</a:t>
            </a:r>
            <a:r>
              <a:rPr lang="vi-VN" sz="2800" b="1" u="sng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ĐỘ K</a:t>
            </a:r>
            <a:endParaRPr lang="en-US" sz="2800" b="1" u="sng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A03FA0-6353-4DAC-9927-D6A5B32537DC}"/>
              </a:ext>
            </a:extLst>
          </p:cNvPr>
          <p:cNvSpPr txBox="1"/>
          <p:nvPr/>
        </p:nvSpPr>
        <p:spPr>
          <a:xfrm>
            <a:off x="3615843" y="4436984"/>
            <a:ext cx="496031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William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Thomson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1st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Baron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elvin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686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-17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vi-VN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lí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người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Ai Len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96FA7D-0ADC-44DB-B25F-0E2509BD9015}"/>
              </a:ext>
            </a:extLst>
          </p:cNvPr>
          <p:cNvSpPr txBox="1"/>
          <p:nvPr/>
        </p:nvSpPr>
        <p:spPr>
          <a:xfrm>
            <a:off x="1767840" y="5981213"/>
            <a:ext cx="8656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vi-VN" sz="24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NĂM 1848 ĐÃ ĐỀ XUẤT THANG ĐO </a:t>
            </a:r>
            <a:r>
              <a:rPr lang="vi-VN" sz="2400" b="1" kern="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ĐỘ K</a:t>
            </a:r>
            <a:r>
              <a:rPr lang="vi-VN" sz="2400" b="1" kern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, KÝ HIỆU </a:t>
            </a:r>
            <a:r>
              <a:rPr lang="vi-VN" sz="2400" b="1" kern="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K</a:t>
            </a:r>
            <a:endParaRPr lang="en-US" sz="2400" b="1" kern="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9FD12A27-4468-4C03-B97C-5AAB760EBE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29" t="6666" r="8234" b="20001"/>
          <a:stretch/>
        </p:blipFill>
        <p:spPr bwMode="auto">
          <a:xfrm>
            <a:off x="4792316" y="1118028"/>
            <a:ext cx="2607371" cy="3072973"/>
          </a:xfrm>
          <a:prstGeom prst="roundRect">
            <a:avLst>
              <a:gd name="adj" fmla="val 10822"/>
            </a:avLst>
          </a:prstGeom>
          <a:noFill/>
          <a:ln>
            <a:solidFill>
              <a:schemeClr val="tx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753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1B1F7-FAD4-4560-93DC-529EC405F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957" y="228600"/>
            <a:ext cx="679408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</a:t>
            </a:r>
            <a:r>
              <a:rPr lang="vi-VN" sz="28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ĐỘ K</a:t>
            </a:r>
            <a:endParaRPr lang="en-US" sz="28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D5A5B3E-04B2-499C-955A-637219ABD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84247"/>
              </p:ext>
            </p:extLst>
          </p:nvPr>
        </p:nvGraphicFramePr>
        <p:xfrm>
          <a:off x="2889457" y="1676401"/>
          <a:ext cx="6413089" cy="2492513"/>
        </p:xfrm>
        <a:graphic>
          <a:graphicData uri="http://schemas.openxmlformats.org/drawingml/2006/table">
            <a:tbl>
              <a:tblPr firstRow="1" bandRow="1"/>
              <a:tblGrid>
                <a:gridCol w="3005464">
                  <a:extLst>
                    <a:ext uri="{9D8B030D-6E8A-4147-A177-3AD203B41FA5}">
                      <a16:colId xmlns:a16="http://schemas.microsoft.com/office/drawing/2014/main" val="746924808"/>
                    </a:ext>
                  </a:extLst>
                </a:gridCol>
                <a:gridCol w="1662256">
                  <a:extLst>
                    <a:ext uri="{9D8B030D-6E8A-4147-A177-3AD203B41FA5}">
                      <a16:colId xmlns:a16="http://schemas.microsoft.com/office/drawing/2014/main" val="3656050312"/>
                    </a:ext>
                  </a:extLst>
                </a:gridCol>
                <a:gridCol w="1745369">
                  <a:extLst>
                    <a:ext uri="{9D8B030D-6E8A-4147-A177-3AD203B41FA5}">
                      <a16:colId xmlns:a16="http://schemas.microsoft.com/office/drawing/2014/main" val="541725584"/>
                    </a:ext>
                  </a:extLst>
                </a:gridCol>
              </a:tblGrid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8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ĐIỂM CHUẨN</a:t>
                      </a:r>
                      <a:endParaRPr lang="en-US" sz="28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baseline="300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</a:t>
                      </a:r>
                      <a:r>
                        <a:rPr lang="vi-VN" sz="28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</a:t>
                      </a:r>
                      <a:endParaRPr lang="en-US" sz="28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800" baseline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</a:t>
                      </a:r>
                      <a:endParaRPr lang="en-US" sz="2800" baseline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78562"/>
                  </a:ext>
                </a:extLst>
              </a:tr>
              <a:tr h="673652"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-273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865069"/>
                  </a:ext>
                </a:extLst>
              </a:tr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Nước đá đang tan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273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962757"/>
                  </a:ext>
                </a:extLst>
              </a:tr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Nước đang sôi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373</a:t>
                      </a:r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80373"/>
                  </a:ext>
                </a:extLst>
              </a:tr>
            </a:tbl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F9FABE0-C3E3-4BDC-A27B-1AFFD1268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040" y="5062994"/>
            <a:ext cx="3931920" cy="914400"/>
          </a:xfrm>
          <a:prstGeom prst="roundRect">
            <a:avLst/>
          </a:prstGeom>
          <a:noFill/>
          <a:ln w="9525">
            <a:solidFill>
              <a:schemeClr val="accent5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anchor="ctr" anchorCtr="0"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t(</a:t>
            </a:r>
            <a:r>
              <a:rPr lang="vi-VN" sz="3200" b="1" baseline="300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vi-VN" sz="3200" b="1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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t(K) 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</a:t>
            </a:r>
            <a:r>
              <a:rPr lang="vi-VN" sz="32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273</a:t>
            </a:r>
            <a:endParaRPr lang="en-US" sz="3200" b="1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23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F9A82BB6-49A4-400E-BACF-4C2C28C65654}"/>
              </a:ext>
            </a:extLst>
          </p:cNvPr>
          <p:cNvSpPr/>
          <p:nvPr/>
        </p:nvSpPr>
        <p:spPr>
          <a:xfrm>
            <a:off x="1145995" y="1598199"/>
            <a:ext cx="922305" cy="9910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65017B-A2D4-4D01-832C-840FA2C9F76D}"/>
              </a:ext>
            </a:extLst>
          </p:cNvPr>
          <p:cNvSpPr txBox="1"/>
          <p:nvPr/>
        </p:nvSpPr>
        <p:spPr>
          <a:xfrm>
            <a:off x="2223152" y="1701395"/>
            <a:ext cx="953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baseline="30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thang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Celcius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16ED344-50EA-4000-9EA9-B2EC79585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035" y="2885974"/>
            <a:ext cx="876300" cy="895350"/>
          </a:xfrm>
          <a:prstGeom prst="rect">
            <a:avLst/>
          </a:prstGeom>
        </p:spPr>
      </p:pic>
      <p:pic>
        <p:nvPicPr>
          <p:cNvPr id="26" name="Picture 2" descr="Free Celsius Colored Outline Icon - Available in SVG, PNG, EPS, AI &amp;amp; Icon  fonts">
            <a:extLst>
              <a:ext uri="{FF2B5EF4-FFF2-40B4-BE49-F238E27FC236}">
                <a16:creationId xmlns:a16="http://schemas.microsoft.com/office/drawing/2014/main" id="{6F4C4F0A-22B7-418F-A7C5-3BF78209F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996" y="1666992"/>
            <a:ext cx="922304" cy="9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Định luật thứ ba của nhiệt động lực học">
            <a:extLst>
              <a:ext uri="{FF2B5EF4-FFF2-40B4-BE49-F238E27FC236}">
                <a16:creationId xmlns:a16="http://schemas.microsoft.com/office/drawing/2014/main" id="{D0A2A0FB-F959-4D5F-9BAE-E6A8234053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3" b="7406"/>
          <a:stretch/>
        </p:blipFill>
        <p:spPr bwMode="auto">
          <a:xfrm>
            <a:off x="1210035" y="4098297"/>
            <a:ext cx="922304" cy="99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3F6DC49-F37F-46BB-9859-6BE9965F3E8B}"/>
              </a:ext>
            </a:extLst>
          </p:cNvPr>
          <p:cNvSpPr txBox="1"/>
          <p:nvPr/>
        </p:nvSpPr>
        <p:spPr>
          <a:xfrm>
            <a:off x="2223152" y="3009683"/>
            <a:ext cx="953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baseline="30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thang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Farenheit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13C5F2-F1E5-473E-8C5F-0D4EAD4371FD}"/>
              </a:ext>
            </a:extLst>
          </p:cNvPr>
          <p:cNvSpPr txBox="1"/>
          <p:nvPr/>
        </p:nvSpPr>
        <p:spPr>
          <a:xfrm>
            <a:off x="2223152" y="4422209"/>
            <a:ext cx="953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thang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Kelvin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3123092-A00F-4229-9EAE-7C168CF9EFA9}"/>
              </a:ext>
            </a:extLst>
          </p:cNvPr>
          <p:cNvSpPr txBox="1">
            <a:spLocks noChangeArrowheads="1"/>
          </p:cNvSpPr>
          <p:nvPr/>
        </p:nvSpPr>
        <p:spPr>
          <a:xfrm>
            <a:off x="257346" y="235444"/>
            <a:ext cx="5838653" cy="564030"/>
          </a:xfrm>
          <a:prstGeom prst="rect">
            <a:avLst/>
          </a:prstGeom>
        </p:spPr>
        <p:txBody>
          <a:bodyPr vert="horz" lIns="71718" tIns="35859" rIns="71718" bIns="35859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60597"/>
            <a:r>
              <a:rPr lang="en-US" altLang="vi-VN" sz="32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THANG ĐO NHIỆT ĐỘ</a:t>
            </a:r>
            <a:endParaRPr lang="vi-VN" altLang="vi-VN" sz="32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9958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C174AB-8B0E-4B81-9EBA-262BE1A8445F}"/>
              </a:ext>
            </a:extLst>
          </p:cNvPr>
          <p:cNvGrpSpPr/>
          <p:nvPr/>
        </p:nvGrpSpPr>
        <p:grpSpPr>
          <a:xfrm>
            <a:off x="2462784" y="2761488"/>
            <a:ext cx="7266432" cy="1335024"/>
            <a:chOff x="1739498" y="2480310"/>
            <a:chExt cx="5665004" cy="1897380"/>
          </a:xfrm>
          <a:noFill/>
        </p:grpSpPr>
        <p:sp>
          <p:nvSpPr>
            <p:cNvPr id="5" name="Rounded Rectangle 1">
              <a:extLst>
                <a:ext uri="{FF2B5EF4-FFF2-40B4-BE49-F238E27FC236}">
                  <a16:creationId xmlns:a16="http://schemas.microsoft.com/office/drawing/2014/main" id="{997013BA-ECF6-4A00-897E-9497B2B17BFC}"/>
                </a:ext>
              </a:extLst>
            </p:cNvPr>
            <p:cNvSpPr/>
            <p:nvPr/>
          </p:nvSpPr>
          <p:spPr>
            <a:xfrm>
              <a:off x="1739498" y="2480310"/>
              <a:ext cx="5665004" cy="1897380"/>
            </a:xfrm>
            <a:prstGeom prst="roundRect">
              <a:avLst>
                <a:gd name="adj" fmla="val 10865"/>
              </a:avLst>
            </a:prstGeom>
            <a:grpFill/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40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3606AC2D-E1F0-4522-9026-54A809B49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6504" y="2491986"/>
              <a:ext cx="5650993" cy="1825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 anchorCtr="0"/>
            <a:lstStyle/>
            <a:p>
              <a:pPr algn="ctr">
                <a:lnSpc>
                  <a:spcPct val="120000"/>
                </a:lnSpc>
                <a:buClr>
                  <a:srgbClr val="44546A"/>
                </a:buClr>
                <a:buSzPct val="70000"/>
                <a:defRPr/>
              </a:pPr>
              <a:r>
                <a:rPr lang="vi-VN" sz="40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THỰC HÀNH NGHIÊN CỨU</a:t>
              </a:r>
              <a:endParaRPr lang="en-US" sz="40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5589779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460193E-FBDF-4028-AF1B-EAFB9D8CC9BA}"/>
              </a:ext>
            </a:extLst>
          </p:cNvPr>
          <p:cNvCxnSpPr>
            <a:cxnSpLocks/>
            <a:endCxn id="42" idx="2"/>
          </p:cNvCxnSpPr>
          <p:nvPr/>
        </p:nvCxnSpPr>
        <p:spPr>
          <a:xfrm>
            <a:off x="3899284" y="3497197"/>
            <a:ext cx="20955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EEF48D5-6919-48B3-B6E0-97D9DE1CD04B}"/>
              </a:ext>
            </a:extLst>
          </p:cNvPr>
          <p:cNvCxnSpPr>
            <a:cxnSpLocks/>
            <a:endCxn id="34" idx="2"/>
          </p:cNvCxnSpPr>
          <p:nvPr/>
        </p:nvCxnSpPr>
        <p:spPr>
          <a:xfrm>
            <a:off x="1645851" y="3497197"/>
            <a:ext cx="20955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>
            <a:extLst>
              <a:ext uri="{FF2B5EF4-FFF2-40B4-BE49-F238E27FC236}">
                <a16:creationId xmlns:a16="http://schemas.microsoft.com/office/drawing/2014/main" id="{2E133921-8050-49D9-B913-C49DA349BDCE}"/>
              </a:ext>
            </a:extLst>
          </p:cNvPr>
          <p:cNvSpPr/>
          <p:nvPr/>
        </p:nvSpPr>
        <p:spPr>
          <a:xfrm>
            <a:off x="1138542" y="303761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ACC0AD6-7C64-430D-A2CA-6BED51D100A6}"/>
              </a:ext>
            </a:extLst>
          </p:cNvPr>
          <p:cNvSpPr/>
          <p:nvPr/>
        </p:nvSpPr>
        <p:spPr>
          <a:xfrm>
            <a:off x="1502873" y="3401947"/>
            <a:ext cx="190500" cy="190500"/>
          </a:xfrm>
          <a:prstGeom prst="ellipse">
            <a:avLst/>
          </a:prstGeom>
          <a:solidFill>
            <a:srgbClr val="52C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C6DD50AA-C976-4981-A255-55CEF5F7EF13}"/>
              </a:ext>
            </a:extLst>
          </p:cNvPr>
          <p:cNvSpPr/>
          <p:nvPr/>
        </p:nvSpPr>
        <p:spPr>
          <a:xfrm>
            <a:off x="1383810" y="3282884"/>
            <a:ext cx="428626" cy="428626"/>
          </a:xfrm>
          <a:prstGeom prst="donut">
            <a:avLst>
              <a:gd name="adj" fmla="val 5281"/>
            </a:avLst>
          </a:prstGeom>
          <a:solidFill>
            <a:srgbClr val="52C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A6E97868-F52E-4E27-A135-F4CD989BAF0F}"/>
              </a:ext>
            </a:extLst>
          </p:cNvPr>
          <p:cNvSpPr/>
          <p:nvPr/>
        </p:nvSpPr>
        <p:spPr>
          <a:xfrm>
            <a:off x="1250938" y="315001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C859850-F6D0-4799-8B1A-B7F2245FDBB6}"/>
              </a:ext>
            </a:extLst>
          </p:cNvPr>
          <p:cNvCxnSpPr>
            <a:cxnSpLocks/>
          </p:cNvCxnSpPr>
          <p:nvPr/>
        </p:nvCxnSpPr>
        <p:spPr>
          <a:xfrm flipV="1">
            <a:off x="1598124" y="3844383"/>
            <a:ext cx="0" cy="1033387"/>
          </a:xfrm>
          <a:prstGeom prst="line">
            <a:avLst/>
          </a:prstGeom>
          <a:ln w="19050">
            <a:solidFill>
              <a:srgbClr val="52C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D0554ACF-EE21-400D-B6EC-4E071C7F0483}"/>
              </a:ext>
            </a:extLst>
          </p:cNvPr>
          <p:cNvSpPr/>
          <p:nvPr/>
        </p:nvSpPr>
        <p:spPr>
          <a:xfrm>
            <a:off x="1536003" y="4852637"/>
            <a:ext cx="124240" cy="124240"/>
          </a:xfrm>
          <a:prstGeom prst="ellipse">
            <a:avLst/>
          </a:prstGeom>
          <a:solidFill>
            <a:srgbClr val="52C9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28CCCA-FCB5-4CAA-8033-FAC65670C985}"/>
              </a:ext>
            </a:extLst>
          </p:cNvPr>
          <p:cNvSpPr txBox="1"/>
          <p:nvPr/>
        </p:nvSpPr>
        <p:spPr>
          <a:xfrm>
            <a:off x="543555" y="2463708"/>
            <a:ext cx="2109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>
                <a:solidFill>
                  <a:srgbClr val="52C9BD"/>
                </a:solidFill>
                <a:latin typeface="Tw Cen MT" panose="020B0602020104020603" pitchFamily="34" charset="0"/>
              </a:rPr>
              <a:t>Bướ</a:t>
            </a:r>
            <a:r>
              <a:rPr lang="en-US" sz="3200" b="1">
                <a:solidFill>
                  <a:srgbClr val="52C9BD"/>
                </a:solidFill>
                <a:latin typeface="Tw Cen MT" panose="020B0602020104020603" pitchFamily="34" charset="0"/>
              </a:rPr>
              <a:t>c 1</a:t>
            </a:r>
            <a:endParaRPr lang="en-US" sz="3200" b="1" dirty="0">
              <a:solidFill>
                <a:srgbClr val="52C9BD"/>
              </a:solidFill>
              <a:latin typeface="Tw Cen MT" panose="020B06020201040206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6CF4FE-2332-4927-8E74-A7D41C635A96}"/>
              </a:ext>
            </a:extLst>
          </p:cNvPr>
          <p:cNvSpPr txBox="1"/>
          <p:nvPr/>
        </p:nvSpPr>
        <p:spPr>
          <a:xfrm>
            <a:off x="89537" y="5131409"/>
            <a:ext cx="3207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ớc lượng nhiệt độ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6E749589-935A-491D-94C9-4FB9C2AD06D9}"/>
              </a:ext>
            </a:extLst>
          </p:cNvPr>
          <p:cNvSpPr/>
          <p:nvPr/>
        </p:nvSpPr>
        <p:spPr>
          <a:xfrm rot="5400000">
            <a:off x="3377020" y="303761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D19769E-F787-4C36-9D14-F46700365B5F}"/>
              </a:ext>
            </a:extLst>
          </p:cNvPr>
          <p:cNvSpPr/>
          <p:nvPr/>
        </p:nvSpPr>
        <p:spPr>
          <a:xfrm>
            <a:off x="3741351" y="3401947"/>
            <a:ext cx="190500" cy="1905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35" name="Circle: Hollow 34">
            <a:extLst>
              <a:ext uri="{FF2B5EF4-FFF2-40B4-BE49-F238E27FC236}">
                <a16:creationId xmlns:a16="http://schemas.microsoft.com/office/drawing/2014/main" id="{4A9E6AD2-CE33-4163-887F-33D614E3212F}"/>
              </a:ext>
            </a:extLst>
          </p:cNvPr>
          <p:cNvSpPr/>
          <p:nvPr/>
        </p:nvSpPr>
        <p:spPr>
          <a:xfrm>
            <a:off x="3622288" y="3282884"/>
            <a:ext cx="428626" cy="428626"/>
          </a:xfrm>
          <a:prstGeom prst="donut">
            <a:avLst>
              <a:gd name="adj" fmla="val 5281"/>
            </a:avLst>
          </a:prstGeom>
          <a:solidFill>
            <a:srgbClr val="FFFF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sp>
        <p:nvSpPr>
          <p:cNvPr id="36" name="Circle: Hollow 35">
            <a:extLst>
              <a:ext uri="{FF2B5EF4-FFF2-40B4-BE49-F238E27FC236}">
                <a16:creationId xmlns:a16="http://schemas.microsoft.com/office/drawing/2014/main" id="{B40B95BF-C1DC-4271-B55A-0586B749BAEE}"/>
              </a:ext>
            </a:extLst>
          </p:cNvPr>
          <p:cNvSpPr/>
          <p:nvPr/>
        </p:nvSpPr>
        <p:spPr>
          <a:xfrm>
            <a:off x="3489416" y="315001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E87B6C1-2B22-4284-A892-9D0A508A51DF}"/>
              </a:ext>
            </a:extLst>
          </p:cNvPr>
          <p:cNvCxnSpPr>
            <a:cxnSpLocks/>
          </p:cNvCxnSpPr>
          <p:nvPr/>
        </p:nvCxnSpPr>
        <p:spPr>
          <a:xfrm flipV="1">
            <a:off x="3836602" y="2116625"/>
            <a:ext cx="0" cy="1033387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909A7933-43B6-4FD0-8076-5566DF974E3B}"/>
              </a:ext>
            </a:extLst>
          </p:cNvPr>
          <p:cNvSpPr/>
          <p:nvPr/>
        </p:nvSpPr>
        <p:spPr>
          <a:xfrm>
            <a:off x="3792769" y="2070269"/>
            <a:ext cx="124240" cy="12424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942A31E-7D28-42D4-932D-E085CA285214}"/>
              </a:ext>
            </a:extLst>
          </p:cNvPr>
          <p:cNvSpPr txBox="1"/>
          <p:nvPr/>
        </p:nvSpPr>
        <p:spPr>
          <a:xfrm>
            <a:off x="2793793" y="3884489"/>
            <a:ext cx="2091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FF00"/>
                </a:solidFill>
                <a:latin typeface="Tw Cen MT" panose="020B0602020104020603" pitchFamily="34" charset="0"/>
              </a:rPr>
              <a:t>Bước</a:t>
            </a:r>
            <a:r>
              <a:rPr lang="en-US" sz="3200" b="1" dirty="0">
                <a:solidFill>
                  <a:srgbClr val="FFFF00"/>
                </a:solidFill>
                <a:latin typeface="Tw Cen MT" panose="020B0602020104020603" pitchFamily="34" charset="0"/>
              </a:rPr>
              <a:t> 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CB3E6DF-97C9-4741-95F1-750E74551F96}"/>
              </a:ext>
            </a:extLst>
          </p:cNvPr>
          <p:cNvSpPr txBox="1"/>
          <p:nvPr/>
        </p:nvSpPr>
        <p:spPr>
          <a:xfrm>
            <a:off x="2673189" y="1397076"/>
            <a:ext cx="2450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 nhiệt kế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Arc 40">
            <a:extLst>
              <a:ext uri="{FF2B5EF4-FFF2-40B4-BE49-F238E27FC236}">
                <a16:creationId xmlns:a16="http://schemas.microsoft.com/office/drawing/2014/main" id="{D4BD5E1F-283D-40E5-8AE2-6C477C52AF4E}"/>
              </a:ext>
            </a:extLst>
          </p:cNvPr>
          <p:cNvSpPr/>
          <p:nvPr/>
        </p:nvSpPr>
        <p:spPr>
          <a:xfrm>
            <a:off x="5630453" y="303761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F8CC469-16F8-455A-99E2-B7121CE3F799}"/>
              </a:ext>
            </a:extLst>
          </p:cNvPr>
          <p:cNvSpPr/>
          <p:nvPr/>
        </p:nvSpPr>
        <p:spPr>
          <a:xfrm>
            <a:off x="5994784" y="3401947"/>
            <a:ext cx="190500" cy="190500"/>
          </a:xfrm>
          <a:prstGeom prst="ellipse">
            <a:avLst/>
          </a:prstGeom>
          <a:solidFill>
            <a:srgbClr val="FF5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43" name="Circle: Hollow 42">
            <a:extLst>
              <a:ext uri="{FF2B5EF4-FFF2-40B4-BE49-F238E27FC236}">
                <a16:creationId xmlns:a16="http://schemas.microsoft.com/office/drawing/2014/main" id="{2A027D15-BF87-47A6-A23B-58392DA85C39}"/>
              </a:ext>
            </a:extLst>
          </p:cNvPr>
          <p:cNvSpPr/>
          <p:nvPr/>
        </p:nvSpPr>
        <p:spPr>
          <a:xfrm>
            <a:off x="5875721" y="3282884"/>
            <a:ext cx="428626" cy="428626"/>
          </a:xfrm>
          <a:prstGeom prst="donut">
            <a:avLst>
              <a:gd name="adj" fmla="val 5281"/>
            </a:avLst>
          </a:prstGeom>
          <a:solidFill>
            <a:srgbClr val="FF5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sp>
        <p:nvSpPr>
          <p:cNvPr id="44" name="Circle: Hollow 43">
            <a:extLst>
              <a:ext uri="{FF2B5EF4-FFF2-40B4-BE49-F238E27FC236}">
                <a16:creationId xmlns:a16="http://schemas.microsoft.com/office/drawing/2014/main" id="{093B3981-2BD7-4A47-B25E-DD91C9974634}"/>
              </a:ext>
            </a:extLst>
          </p:cNvPr>
          <p:cNvSpPr/>
          <p:nvPr/>
        </p:nvSpPr>
        <p:spPr>
          <a:xfrm>
            <a:off x="5742849" y="315001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E3CF3C5-6EFD-472A-A943-FDCD54EE5D6A}"/>
              </a:ext>
            </a:extLst>
          </p:cNvPr>
          <p:cNvCxnSpPr>
            <a:cxnSpLocks/>
          </p:cNvCxnSpPr>
          <p:nvPr/>
        </p:nvCxnSpPr>
        <p:spPr>
          <a:xfrm flipV="1">
            <a:off x="6090035" y="3844383"/>
            <a:ext cx="0" cy="1033387"/>
          </a:xfrm>
          <a:prstGeom prst="line">
            <a:avLst/>
          </a:prstGeom>
          <a:ln w="19050">
            <a:solidFill>
              <a:srgbClr val="FF59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>
            <a:extLst>
              <a:ext uri="{FF2B5EF4-FFF2-40B4-BE49-F238E27FC236}">
                <a16:creationId xmlns:a16="http://schemas.microsoft.com/office/drawing/2014/main" id="{7C566EF6-5446-4CA1-AAD7-32DE74C008AE}"/>
              </a:ext>
            </a:extLst>
          </p:cNvPr>
          <p:cNvSpPr/>
          <p:nvPr/>
        </p:nvSpPr>
        <p:spPr>
          <a:xfrm>
            <a:off x="6027914" y="4852637"/>
            <a:ext cx="124240" cy="124240"/>
          </a:xfrm>
          <a:prstGeom prst="ellipse">
            <a:avLst/>
          </a:prstGeom>
          <a:solidFill>
            <a:srgbClr val="FF5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3A27EB3-D9A4-4FA5-882A-F9CF8D519BCF}"/>
              </a:ext>
            </a:extLst>
          </p:cNvPr>
          <p:cNvSpPr txBox="1"/>
          <p:nvPr/>
        </p:nvSpPr>
        <p:spPr>
          <a:xfrm>
            <a:off x="5075924" y="2463708"/>
            <a:ext cx="2037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FF5969"/>
                </a:solidFill>
                <a:latin typeface="Tw Cen MT" panose="020B0602020104020603" pitchFamily="34" charset="0"/>
              </a:rPr>
              <a:t>Bước 3</a:t>
            </a:r>
            <a:endParaRPr lang="en-US" sz="3200" b="1" dirty="0">
              <a:solidFill>
                <a:srgbClr val="FF5969"/>
              </a:solidFill>
              <a:latin typeface="Tw Cen MT" panose="020B0602020104020603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F116378-9B81-4568-B351-74ECEAC97DEC}"/>
              </a:ext>
            </a:extLst>
          </p:cNvPr>
          <p:cNvSpPr txBox="1"/>
          <p:nvPr/>
        </p:nvSpPr>
        <p:spPr>
          <a:xfrm>
            <a:off x="4766973" y="5145796"/>
            <a:ext cx="3201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 chỉnh nhiệt kế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929DD79-2FC3-4F3B-AEE5-43F919669250}"/>
              </a:ext>
            </a:extLst>
          </p:cNvPr>
          <p:cNvCxnSpPr>
            <a:cxnSpLocks/>
          </p:cNvCxnSpPr>
          <p:nvPr/>
        </p:nvCxnSpPr>
        <p:spPr>
          <a:xfrm>
            <a:off x="658652" y="5714254"/>
            <a:ext cx="2048865" cy="0"/>
          </a:xfrm>
          <a:prstGeom prst="line">
            <a:avLst/>
          </a:prstGeom>
          <a:ln w="19050">
            <a:solidFill>
              <a:srgbClr val="52C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6F04D8C-334C-4709-9C78-62A5AA1E2894}"/>
              </a:ext>
            </a:extLst>
          </p:cNvPr>
          <p:cNvCxnSpPr>
            <a:cxnSpLocks/>
          </p:cNvCxnSpPr>
          <p:nvPr/>
        </p:nvCxnSpPr>
        <p:spPr>
          <a:xfrm>
            <a:off x="5138600" y="5714254"/>
            <a:ext cx="2048865" cy="0"/>
          </a:xfrm>
          <a:prstGeom prst="line">
            <a:avLst/>
          </a:prstGeom>
          <a:ln w="19050">
            <a:solidFill>
              <a:srgbClr val="FF59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CF7E975-2522-40F6-86D1-A21AA65420AE}"/>
              </a:ext>
            </a:extLst>
          </p:cNvPr>
          <p:cNvCxnSpPr>
            <a:cxnSpLocks/>
          </p:cNvCxnSpPr>
          <p:nvPr/>
        </p:nvCxnSpPr>
        <p:spPr>
          <a:xfrm>
            <a:off x="2795914" y="1337190"/>
            <a:ext cx="2048865" cy="0"/>
          </a:xfrm>
          <a:prstGeom prst="line">
            <a:avLst/>
          </a:prstGeom>
          <a:ln w="19050">
            <a:solidFill>
              <a:srgbClr val="FEC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86046B7-A91C-49AD-8BCC-99CDA9A9F66C}"/>
              </a:ext>
            </a:extLst>
          </p:cNvPr>
          <p:cNvCxnSpPr>
            <a:cxnSpLocks/>
            <a:endCxn id="71" idx="2"/>
          </p:cNvCxnSpPr>
          <p:nvPr/>
        </p:nvCxnSpPr>
        <p:spPr>
          <a:xfrm>
            <a:off x="8421203" y="3493687"/>
            <a:ext cx="20955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D263169-5D7A-40C0-8B67-02C801E1F6E8}"/>
              </a:ext>
            </a:extLst>
          </p:cNvPr>
          <p:cNvCxnSpPr>
            <a:cxnSpLocks/>
            <a:endCxn id="63" idx="2"/>
          </p:cNvCxnSpPr>
          <p:nvPr/>
        </p:nvCxnSpPr>
        <p:spPr>
          <a:xfrm>
            <a:off x="6167770" y="3493687"/>
            <a:ext cx="20955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Arc 61">
            <a:extLst>
              <a:ext uri="{FF2B5EF4-FFF2-40B4-BE49-F238E27FC236}">
                <a16:creationId xmlns:a16="http://schemas.microsoft.com/office/drawing/2014/main" id="{44E4697B-9CEE-43AC-A300-E20F993FECF7}"/>
              </a:ext>
            </a:extLst>
          </p:cNvPr>
          <p:cNvSpPr/>
          <p:nvPr/>
        </p:nvSpPr>
        <p:spPr>
          <a:xfrm rot="5400000">
            <a:off x="7898939" y="303410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17F25843-EDC3-44C3-AF21-1B90812EF668}"/>
              </a:ext>
            </a:extLst>
          </p:cNvPr>
          <p:cNvSpPr/>
          <p:nvPr/>
        </p:nvSpPr>
        <p:spPr>
          <a:xfrm>
            <a:off x="8263270" y="3398437"/>
            <a:ext cx="190500" cy="1905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64" name="Circle: Hollow 63">
            <a:extLst>
              <a:ext uri="{FF2B5EF4-FFF2-40B4-BE49-F238E27FC236}">
                <a16:creationId xmlns:a16="http://schemas.microsoft.com/office/drawing/2014/main" id="{5A91218C-3109-40B3-8F10-A07F85F6234F}"/>
              </a:ext>
            </a:extLst>
          </p:cNvPr>
          <p:cNvSpPr/>
          <p:nvPr/>
        </p:nvSpPr>
        <p:spPr>
          <a:xfrm>
            <a:off x="8144207" y="3279374"/>
            <a:ext cx="428626" cy="428626"/>
          </a:xfrm>
          <a:prstGeom prst="donut">
            <a:avLst>
              <a:gd name="adj" fmla="val 5281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sp>
        <p:nvSpPr>
          <p:cNvPr id="65" name="Circle: Hollow 64">
            <a:extLst>
              <a:ext uri="{FF2B5EF4-FFF2-40B4-BE49-F238E27FC236}">
                <a16:creationId xmlns:a16="http://schemas.microsoft.com/office/drawing/2014/main" id="{EA50B031-FC40-4FB2-B992-C54EB1B66B77}"/>
              </a:ext>
            </a:extLst>
          </p:cNvPr>
          <p:cNvSpPr/>
          <p:nvPr/>
        </p:nvSpPr>
        <p:spPr>
          <a:xfrm>
            <a:off x="8011335" y="314650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E9928661-260C-4B29-A3B7-A403B9170DC6}"/>
              </a:ext>
            </a:extLst>
          </p:cNvPr>
          <p:cNvCxnSpPr>
            <a:cxnSpLocks/>
          </p:cNvCxnSpPr>
          <p:nvPr/>
        </p:nvCxnSpPr>
        <p:spPr>
          <a:xfrm flipV="1">
            <a:off x="8358521" y="2113115"/>
            <a:ext cx="0" cy="1033387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>
            <a:extLst>
              <a:ext uri="{FF2B5EF4-FFF2-40B4-BE49-F238E27FC236}">
                <a16:creationId xmlns:a16="http://schemas.microsoft.com/office/drawing/2014/main" id="{CF43CFD7-7B43-4470-8C6C-DF451EF472D7}"/>
              </a:ext>
            </a:extLst>
          </p:cNvPr>
          <p:cNvSpPr/>
          <p:nvPr/>
        </p:nvSpPr>
        <p:spPr>
          <a:xfrm>
            <a:off x="8314688" y="2066759"/>
            <a:ext cx="124240" cy="12424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66C8A4B-BE71-4E45-A931-0D97EC555A94}"/>
              </a:ext>
            </a:extLst>
          </p:cNvPr>
          <p:cNvSpPr txBox="1"/>
          <p:nvPr/>
        </p:nvSpPr>
        <p:spPr>
          <a:xfrm>
            <a:off x="7315712" y="3880979"/>
            <a:ext cx="2091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FF00"/>
                </a:solidFill>
                <a:latin typeface="Tw Cen MT" panose="020B0602020104020603" pitchFamily="34" charset="0"/>
              </a:rPr>
              <a:t>Bước</a:t>
            </a:r>
            <a:r>
              <a:rPr lang="en-US" sz="3200" b="1" dirty="0">
                <a:solidFill>
                  <a:srgbClr val="FFFF00"/>
                </a:solidFill>
                <a:latin typeface="Tw Cen MT" panose="020B0602020104020603" pitchFamily="34" charset="0"/>
              </a:rPr>
              <a:t> 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D3D948B-95BB-4D92-BD11-64A139A5CBAB}"/>
              </a:ext>
            </a:extLst>
          </p:cNvPr>
          <p:cNvSpPr txBox="1"/>
          <p:nvPr/>
        </p:nvSpPr>
        <p:spPr>
          <a:xfrm>
            <a:off x="7342484" y="1443192"/>
            <a:ext cx="2156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 hiện đo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Arc 69">
            <a:extLst>
              <a:ext uri="{FF2B5EF4-FFF2-40B4-BE49-F238E27FC236}">
                <a16:creationId xmlns:a16="http://schemas.microsoft.com/office/drawing/2014/main" id="{CA8BDD84-403A-43EB-AD18-51EBD0758357}"/>
              </a:ext>
            </a:extLst>
          </p:cNvPr>
          <p:cNvSpPr/>
          <p:nvPr/>
        </p:nvSpPr>
        <p:spPr>
          <a:xfrm>
            <a:off x="10152372" y="3034106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2F10535-9FCF-4853-A2AE-38C67C6BBDFB}"/>
              </a:ext>
            </a:extLst>
          </p:cNvPr>
          <p:cNvSpPr/>
          <p:nvPr/>
        </p:nvSpPr>
        <p:spPr>
          <a:xfrm>
            <a:off x="10516703" y="3398437"/>
            <a:ext cx="190500" cy="190500"/>
          </a:xfrm>
          <a:prstGeom prst="ellipse">
            <a:avLst/>
          </a:prstGeom>
          <a:solidFill>
            <a:srgbClr val="FF5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72" name="Circle: Hollow 71">
            <a:extLst>
              <a:ext uri="{FF2B5EF4-FFF2-40B4-BE49-F238E27FC236}">
                <a16:creationId xmlns:a16="http://schemas.microsoft.com/office/drawing/2014/main" id="{BCF9BE3D-126A-455A-A77D-D69909D3C30C}"/>
              </a:ext>
            </a:extLst>
          </p:cNvPr>
          <p:cNvSpPr/>
          <p:nvPr/>
        </p:nvSpPr>
        <p:spPr>
          <a:xfrm>
            <a:off x="10397640" y="3279374"/>
            <a:ext cx="428626" cy="428626"/>
          </a:xfrm>
          <a:prstGeom prst="donut">
            <a:avLst>
              <a:gd name="adj" fmla="val 5281"/>
            </a:avLst>
          </a:prstGeom>
          <a:solidFill>
            <a:srgbClr val="FF5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sp>
        <p:nvSpPr>
          <p:cNvPr id="73" name="Circle: Hollow 72">
            <a:extLst>
              <a:ext uri="{FF2B5EF4-FFF2-40B4-BE49-F238E27FC236}">
                <a16:creationId xmlns:a16="http://schemas.microsoft.com/office/drawing/2014/main" id="{423EDAB9-AAE7-4D43-BDD2-BF69CE0F4C16}"/>
              </a:ext>
            </a:extLst>
          </p:cNvPr>
          <p:cNvSpPr/>
          <p:nvPr/>
        </p:nvSpPr>
        <p:spPr>
          <a:xfrm>
            <a:off x="10264768" y="3146502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E0F0933-35F4-462F-9BEB-A307FEC26669}"/>
              </a:ext>
            </a:extLst>
          </p:cNvPr>
          <p:cNvCxnSpPr>
            <a:cxnSpLocks/>
          </p:cNvCxnSpPr>
          <p:nvPr/>
        </p:nvCxnSpPr>
        <p:spPr>
          <a:xfrm flipV="1">
            <a:off x="10611954" y="3840873"/>
            <a:ext cx="0" cy="1033387"/>
          </a:xfrm>
          <a:prstGeom prst="line">
            <a:avLst/>
          </a:prstGeom>
          <a:ln w="19050">
            <a:solidFill>
              <a:srgbClr val="FF59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5DC6C897-82E8-417E-B8B7-CAF17216209C}"/>
              </a:ext>
            </a:extLst>
          </p:cNvPr>
          <p:cNvSpPr/>
          <p:nvPr/>
        </p:nvSpPr>
        <p:spPr>
          <a:xfrm>
            <a:off x="10549833" y="4849127"/>
            <a:ext cx="124240" cy="124240"/>
          </a:xfrm>
          <a:prstGeom prst="ellipse">
            <a:avLst/>
          </a:prstGeom>
          <a:solidFill>
            <a:srgbClr val="FF5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w Cen MT" panose="020B0602020104020603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F51456E-E61A-4B86-80DD-5ACD732D4E00}"/>
              </a:ext>
            </a:extLst>
          </p:cNvPr>
          <p:cNvSpPr txBox="1"/>
          <p:nvPr/>
        </p:nvSpPr>
        <p:spPr>
          <a:xfrm>
            <a:off x="9597843" y="2460198"/>
            <a:ext cx="2037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FF5969"/>
                </a:solidFill>
                <a:latin typeface="Tw Cen MT" panose="020B0602020104020603" pitchFamily="34" charset="0"/>
              </a:rPr>
              <a:t>Bước 5</a:t>
            </a:r>
            <a:endParaRPr lang="en-US" sz="3200" b="1" dirty="0">
              <a:solidFill>
                <a:srgbClr val="FF5969"/>
              </a:solidFill>
              <a:latin typeface="Tw Cen MT" panose="020B0602020104020603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DBA14DF-4040-47D4-9C4B-3FA18979875B}"/>
              </a:ext>
            </a:extLst>
          </p:cNvPr>
          <p:cNvSpPr txBox="1"/>
          <p:nvPr/>
        </p:nvSpPr>
        <p:spPr>
          <a:xfrm>
            <a:off x="9366698" y="5115019"/>
            <a:ext cx="2642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&amp; ghi kết quả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9789815-C0C8-4995-8C20-5D5D05B29723}"/>
              </a:ext>
            </a:extLst>
          </p:cNvPr>
          <p:cNvCxnSpPr>
            <a:cxnSpLocks/>
          </p:cNvCxnSpPr>
          <p:nvPr/>
        </p:nvCxnSpPr>
        <p:spPr>
          <a:xfrm>
            <a:off x="9660519" y="5710744"/>
            <a:ext cx="2048865" cy="0"/>
          </a:xfrm>
          <a:prstGeom prst="line">
            <a:avLst/>
          </a:prstGeom>
          <a:ln w="19050">
            <a:solidFill>
              <a:srgbClr val="FF59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56CDD33-4E03-4DF3-B06E-59540CF304F4}"/>
              </a:ext>
            </a:extLst>
          </p:cNvPr>
          <p:cNvCxnSpPr>
            <a:cxnSpLocks/>
          </p:cNvCxnSpPr>
          <p:nvPr/>
        </p:nvCxnSpPr>
        <p:spPr>
          <a:xfrm>
            <a:off x="7317833" y="1333680"/>
            <a:ext cx="2048865" cy="0"/>
          </a:xfrm>
          <a:prstGeom prst="line">
            <a:avLst/>
          </a:prstGeom>
          <a:ln w="19050">
            <a:solidFill>
              <a:srgbClr val="FEC6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itle 1">
            <a:extLst>
              <a:ext uri="{FF2B5EF4-FFF2-40B4-BE49-F238E27FC236}">
                <a16:creationId xmlns:a16="http://schemas.microsoft.com/office/drawing/2014/main" id="{BD7D9A5E-1C3C-471B-92EB-9C3229D699AF}"/>
              </a:ext>
            </a:extLst>
          </p:cNvPr>
          <p:cNvSpPr txBox="1">
            <a:spLocks noChangeArrowheads="1"/>
          </p:cNvSpPr>
          <p:nvPr/>
        </p:nvSpPr>
        <p:spPr>
          <a:xfrm>
            <a:off x="257346" y="235444"/>
            <a:ext cx="6637230" cy="564030"/>
          </a:xfrm>
          <a:prstGeom prst="rect">
            <a:avLst/>
          </a:prstGeom>
        </p:spPr>
        <p:txBody>
          <a:bodyPr vert="horz" lIns="71718" tIns="35859" rIns="71718" bIns="35859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60597"/>
            <a:r>
              <a:rPr lang="en-US" altLang="vi-VN" sz="32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THỰC HÀNH ĐO NHIỆT ĐỘ</a:t>
            </a:r>
            <a:endParaRPr lang="vi-VN" altLang="vi-VN" sz="32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10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5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7500"/>
                            </p:stCondLst>
                            <p:childTnLst>
                              <p:par>
                                <p:cTn id="2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3" grpId="0" animBg="1"/>
      <p:bldP spid="30" grpId="0" animBg="1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8" grpId="0" animBg="1"/>
      <p:bldP spid="39" grpId="0"/>
      <p:bldP spid="40" grpId="0"/>
      <p:bldP spid="41" grpId="0" animBg="1"/>
      <p:bldP spid="42" grpId="0" animBg="1"/>
      <p:bldP spid="43" grpId="0" animBg="1"/>
      <p:bldP spid="44" grpId="0" animBg="1"/>
      <p:bldP spid="46" grpId="0" animBg="1"/>
      <p:bldP spid="47" grpId="0"/>
      <p:bldP spid="48" grpId="0"/>
      <p:bldP spid="62" grpId="0" animBg="1"/>
      <p:bldP spid="63" grpId="0" animBg="1"/>
      <p:bldP spid="64" grpId="0" animBg="1"/>
      <p:bldP spid="65" grpId="0" animBg="1"/>
      <p:bldP spid="67" grpId="0" animBg="1"/>
      <p:bldP spid="68" grpId="0"/>
      <p:bldP spid="69" grpId="0"/>
      <p:bldP spid="70" grpId="0" animBg="1"/>
      <p:bldP spid="71" grpId="0" animBg="1"/>
      <p:bldP spid="72" grpId="0" animBg="1"/>
      <p:bldP spid="73" grpId="0" animBg="1"/>
      <p:bldP spid="75" grpId="0" animBg="1"/>
      <p:bldP spid="76" grpId="0"/>
      <p:bldP spid="7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1B1F7-FAD4-4560-93DC-529EC405F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8112" y="228600"/>
            <a:ext cx="581577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 NHIỆT ĐỘ CƠ THỂ</a:t>
            </a:r>
            <a:endParaRPr lang="en-US" sz="2800" b="1" u="sng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2FABF1-301D-4799-8B2F-AF531A39D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7057" y="1143000"/>
            <a:ext cx="6717889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Tự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cách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sử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thủy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ngân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đo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tại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vị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trí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nhau trong cơ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Nách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lưỡi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Trực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tràng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40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E2E40F92-F70E-48F1-82CB-CDDF81F01B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25581"/>
              </p:ext>
            </p:extLst>
          </p:nvPr>
        </p:nvGraphicFramePr>
        <p:xfrm>
          <a:off x="2667002" y="3352801"/>
          <a:ext cx="6857999" cy="2492513"/>
        </p:xfrm>
        <a:graphic>
          <a:graphicData uri="http://schemas.openxmlformats.org/drawingml/2006/table">
            <a:tbl>
              <a:tblPr firstRow="1" bandRow="1"/>
              <a:tblGrid>
                <a:gridCol w="1939635">
                  <a:extLst>
                    <a:ext uri="{9D8B030D-6E8A-4147-A177-3AD203B41FA5}">
                      <a16:colId xmlns:a16="http://schemas.microsoft.com/office/drawing/2014/main" val="746924808"/>
                    </a:ext>
                  </a:extLst>
                </a:gridCol>
                <a:gridCol w="1731818">
                  <a:extLst>
                    <a:ext uri="{9D8B030D-6E8A-4147-A177-3AD203B41FA5}">
                      <a16:colId xmlns:a16="http://schemas.microsoft.com/office/drawing/2014/main" val="3656050312"/>
                    </a:ext>
                  </a:extLst>
                </a:gridCol>
                <a:gridCol w="1593273">
                  <a:extLst>
                    <a:ext uri="{9D8B030D-6E8A-4147-A177-3AD203B41FA5}">
                      <a16:colId xmlns:a16="http://schemas.microsoft.com/office/drawing/2014/main" val="541725584"/>
                    </a:ext>
                  </a:extLst>
                </a:gridCol>
                <a:gridCol w="1593273">
                  <a:extLst>
                    <a:ext uri="{9D8B030D-6E8A-4147-A177-3AD203B41FA5}">
                      <a16:colId xmlns:a16="http://schemas.microsoft.com/office/drawing/2014/main" val="224002554"/>
                    </a:ext>
                  </a:extLst>
                </a:gridCol>
              </a:tblGrid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VỊ TRÍ</a:t>
                      </a:r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SÁNG</a:t>
                      </a:r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baseline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CHIỀU</a:t>
                      </a:r>
                      <a:endParaRPr lang="en-US" sz="2400" baseline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baseline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ĐÊM</a:t>
                      </a:r>
                      <a:endParaRPr lang="en-US" sz="2400" baseline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78562"/>
                  </a:ext>
                </a:extLst>
              </a:tr>
              <a:tr h="673652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Nách</a:t>
                      </a:r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865069"/>
                  </a:ext>
                </a:extLst>
              </a:tr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Dưới</a:t>
                      </a:r>
                      <a:r>
                        <a:rPr lang="vi-VN" sz="24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vi-VN" sz="240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lưỡi</a:t>
                      </a:r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962757"/>
                  </a:ext>
                </a:extLst>
              </a:tr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40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Trực tràng</a:t>
                      </a:r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08037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D7637397-B54F-44F3-BB9E-493595B54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7057" y="2481138"/>
            <a:ext cx="6717889" cy="49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hành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đo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ghi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bảng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US" sz="240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533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1B1F7-FAD4-4560-93DC-529EC405F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228600"/>
            <a:ext cx="685800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 NHIỆT ĐỘ </a:t>
            </a:r>
            <a:r>
              <a:rPr lang="en-US" sz="28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 2 CỐC NƯỚC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2FABF1-301D-4799-8B2F-AF531A39D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448" y="1143000"/>
            <a:ext cx="807110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en-US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Pha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ít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nóng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00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ml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tinh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khiết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dùng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bách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phân đo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cốc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40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E2E40F92-F70E-48F1-82CB-CDDF81F01B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455546"/>
              </p:ext>
            </p:extLst>
          </p:nvPr>
        </p:nvGraphicFramePr>
        <p:xfrm>
          <a:off x="3276602" y="3600175"/>
          <a:ext cx="5638799" cy="2492513"/>
        </p:xfrm>
        <a:graphic>
          <a:graphicData uri="http://schemas.openxmlformats.org/drawingml/2006/table">
            <a:tbl>
              <a:tblPr firstRow="1" bandRow="1"/>
              <a:tblGrid>
                <a:gridCol w="2819399">
                  <a:extLst>
                    <a:ext uri="{9D8B030D-6E8A-4147-A177-3AD203B41FA5}">
                      <a16:colId xmlns:a16="http://schemas.microsoft.com/office/drawing/2014/main" val="746924808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3656050312"/>
                    </a:ext>
                  </a:extLst>
                </a:gridCol>
              </a:tblGrid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>
                          <a:solidFill>
                            <a:schemeClr val="bg1"/>
                          </a:solidFill>
                          <a:latin typeface="#9Slide02 Tieu de rat dai 01" panose="02000000000000000000" pitchFamily="2" charset="0"/>
                          <a:ea typeface="#9Slide02 Tieu de rat dai 01" panose="02000000000000000000" pitchFamily="2" charset="0"/>
                        </a:rPr>
                        <a:t>CHẤT LIỆU</a:t>
                      </a:r>
                      <a:endParaRPr lang="en-US" sz="2400" dirty="0">
                        <a:solidFill>
                          <a:schemeClr val="bg1"/>
                        </a:solidFill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>
                          <a:solidFill>
                            <a:schemeClr val="bg1"/>
                          </a:solidFill>
                          <a:latin typeface="#9Slide02 Tieu de rat dai 01" panose="02000000000000000000" pitchFamily="2" charset="0"/>
                          <a:ea typeface="#9Slide02 Tieu de rat dai 01" panose="02000000000000000000" pitchFamily="2" charset="0"/>
                        </a:rPr>
                        <a:t>NHIỆT ĐỘ</a:t>
                      </a:r>
                      <a:endParaRPr lang="en-US" sz="2400" dirty="0">
                        <a:solidFill>
                          <a:schemeClr val="bg1"/>
                        </a:solidFill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78562"/>
                  </a:ext>
                </a:extLst>
              </a:tr>
              <a:tr h="67365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</a:rPr>
                        <a:t>Nước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</a:rPr>
                        <a:t>ấm</a:t>
                      </a:r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865069"/>
                  </a:ext>
                </a:extLst>
              </a:tr>
              <a:tr h="606287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</a:rPr>
                        <a:t>Nước</a:t>
                      </a:r>
                      <a:r>
                        <a:rPr lang="vi-VN" sz="240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</a:rPr>
                        <a:t>lạnh</a:t>
                      </a:r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bg1"/>
                        </a:solidFill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962757"/>
                  </a:ext>
                </a:extLst>
              </a:tr>
              <a:tr h="606287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#9Slide02 Tieu de rat dai 01" panose="02000000000000000000" pitchFamily="2" charset="0"/>
                        <a:ea typeface="#9Slide02 Tieu de rat dai 01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011248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760E257A-E405-4BF2-AF60-CFF18D6BA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5040" y="2019300"/>
            <a:ext cx="774192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en-US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Bỏ</a:t>
            </a:r>
            <a:r>
              <a:rPr lang="en-US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ít</a:t>
            </a:r>
            <a:r>
              <a:rPr lang="en-US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đá</a:t>
            </a:r>
            <a:r>
              <a:rPr lang="en-US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100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ml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tinh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khiết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dùng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bách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phân đo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cốc</a:t>
            </a:r>
            <a:r>
              <a:rPr lang="vi-VN" sz="24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1556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951AC1-640E-42DB-AB5F-7847CF7B32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9048" y="1905000"/>
            <a:ext cx="3538920" cy="52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1 -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Giới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thiệu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vài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mẫu</a:t>
            </a:r>
            <a:endParaRPr lang="en-US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A3C4ECB-6CFD-4B6D-B216-4F4C13D41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9048" y="2746248"/>
            <a:ext cx="3538920" cy="66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2 - Giao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tự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sưu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tập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mẫu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tế</a:t>
            </a:r>
            <a:endParaRPr lang="en-US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AFF80F3-5251-4A7E-80B1-C97895A1E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6480" y="3724656"/>
            <a:ext cx="3538920" cy="66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3 -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Chế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+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đơn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giản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+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nguyên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liệu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rẻ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tiền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dễ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kiếm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pic>
        <p:nvPicPr>
          <p:cNvPr id="6146" name="Picture 2" descr="Thermometer Icons - Iconshock">
            <a:extLst>
              <a:ext uri="{FF2B5EF4-FFF2-40B4-BE49-F238E27FC236}">
                <a16:creationId xmlns:a16="http://schemas.microsoft.com/office/drawing/2014/main" id="{82B9E013-71B4-4AF0-A90B-4EEC6ED4C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016" y="1905001"/>
            <a:ext cx="3713611" cy="371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FCB666-CD53-4F1D-B1C2-F61E66ADE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8112" y="228600"/>
            <a:ext cx="581577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KẾ BÁCH PHÂN</a:t>
            </a:r>
            <a:endParaRPr lang="en-US" sz="2800" b="1" u="sng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35A1FA-AB23-43D9-A42B-1609EFB48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5536" y="787960"/>
            <a:ext cx="2340931" cy="35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300"/>
              </a:spcAft>
              <a:buClr>
                <a:schemeClr val="tx2"/>
              </a:buClr>
              <a:buSzPct val="70000"/>
            </a:pPr>
            <a:r>
              <a:rPr lang="en-US" sz="20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vi-VN" sz="20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ELSIUS</a:t>
            </a:r>
            <a:endParaRPr lang="en-US" sz="200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70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3FDC0A86-9532-4CD7-99FB-0C2254428882}"/>
              </a:ext>
            </a:extLst>
          </p:cNvPr>
          <p:cNvGrpSpPr/>
          <p:nvPr/>
        </p:nvGrpSpPr>
        <p:grpSpPr>
          <a:xfrm>
            <a:off x="2705536" y="4516666"/>
            <a:ext cx="2721205" cy="1047774"/>
            <a:chOff x="1181535" y="4406938"/>
            <a:chExt cx="2721205" cy="1047774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E470DB3-BC13-4AD7-9E81-7948E457D423}"/>
                </a:ext>
              </a:extLst>
            </p:cNvPr>
            <p:cNvSpPr/>
            <p:nvPr/>
          </p:nvSpPr>
          <p:spPr>
            <a:xfrm>
              <a:off x="2495580" y="4622800"/>
              <a:ext cx="1407160" cy="59436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8" name="Rectangle 36">
              <a:extLst>
                <a:ext uri="{FF2B5EF4-FFF2-40B4-BE49-F238E27FC236}">
                  <a16:creationId xmlns:a16="http://schemas.microsoft.com/office/drawing/2014/main" id="{1EAF0D25-FC3B-43BF-85B7-31C766C0E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0760" y="4709901"/>
              <a:ext cx="1170104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/>
              <a:r>
                <a:rPr lang="en-US" altLang="en-US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R+L</a:t>
              </a:r>
              <a:endParaRPr lang="el-GR" altLang="en-US" sz="2400" b="1" baseline="-25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99B6F57-9867-4D9D-BA11-D245D42EFD9D}"/>
                </a:ext>
              </a:extLst>
            </p:cNvPr>
            <p:cNvCxnSpPr/>
            <p:nvPr/>
          </p:nvCxnSpPr>
          <p:spPr>
            <a:xfrm rot="5400000" flipV="1">
              <a:off x="2132147" y="4258072"/>
              <a:ext cx="0" cy="731520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FBF916A6-8B97-46E3-B27C-62B06B06846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96820" y="4498340"/>
              <a:ext cx="1874" cy="956372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36">
              <a:extLst>
                <a:ext uri="{FF2B5EF4-FFF2-40B4-BE49-F238E27FC236}">
                  <a16:creationId xmlns:a16="http://schemas.microsoft.com/office/drawing/2014/main" id="{A48BFEF2-C7F1-4D84-8FC2-BEB9DFEB7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1535" y="4406938"/>
              <a:ext cx="419857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4450" rIns="0" bIns="4445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altLang="en-US" sz="24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  <a:endParaRPr lang="el-GR" altLang="en-US" sz="2400" b="1" baseline="-25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F9F0DA5-AF14-4DB0-A76F-87943BC7FF02}"/>
              </a:ext>
            </a:extLst>
          </p:cNvPr>
          <p:cNvGrpSpPr/>
          <p:nvPr/>
        </p:nvGrpSpPr>
        <p:grpSpPr>
          <a:xfrm>
            <a:off x="5416580" y="1928369"/>
            <a:ext cx="1336040" cy="3646231"/>
            <a:chOff x="3892580" y="1818640"/>
            <a:chExt cx="1336040" cy="3646231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943E06A-5D82-4852-96E8-3FB2377B8937}"/>
                </a:ext>
              </a:extLst>
            </p:cNvPr>
            <p:cNvSpPr/>
            <p:nvPr/>
          </p:nvSpPr>
          <p:spPr>
            <a:xfrm>
              <a:off x="3892580" y="3307080"/>
              <a:ext cx="1336040" cy="1920240"/>
            </a:xfrm>
            <a:custGeom>
              <a:avLst/>
              <a:gdLst>
                <a:gd name="connsiteX0" fmla="*/ 0 w 1336040"/>
                <a:gd name="connsiteY0" fmla="*/ 1920240 h 1920240"/>
                <a:gd name="connsiteX1" fmla="*/ 1336040 w 1336040"/>
                <a:gd name="connsiteY1" fmla="*/ 1920240 h 1920240"/>
                <a:gd name="connsiteX2" fmla="*/ 1336040 w 1336040"/>
                <a:gd name="connsiteY2" fmla="*/ 0 h 1920240"/>
                <a:gd name="connsiteX3" fmla="*/ 5080 w 1336040"/>
                <a:gd name="connsiteY3" fmla="*/ 1330960 h 1920240"/>
                <a:gd name="connsiteX4" fmla="*/ 0 w 1336040"/>
                <a:gd name="connsiteY4" fmla="*/ 1920240 h 192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6040" h="1920240">
                  <a:moveTo>
                    <a:pt x="0" y="1920240"/>
                  </a:moveTo>
                  <a:lnTo>
                    <a:pt x="1336040" y="1920240"/>
                  </a:lnTo>
                  <a:lnTo>
                    <a:pt x="1336040" y="0"/>
                  </a:lnTo>
                  <a:lnTo>
                    <a:pt x="5080" y="1330960"/>
                  </a:lnTo>
                  <a:cubicBezTo>
                    <a:pt x="3387" y="1527387"/>
                    <a:pt x="1693" y="1723813"/>
                    <a:pt x="0" y="192024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4CDB1B6-FC68-4525-A6BF-7B67DF5632C7}"/>
                </a:ext>
              </a:extLst>
            </p:cNvPr>
            <p:cNvCxnSpPr/>
            <p:nvPr/>
          </p:nvCxnSpPr>
          <p:spPr>
            <a:xfrm flipV="1">
              <a:off x="3900774" y="3709223"/>
              <a:ext cx="0" cy="1755648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36">
              <a:extLst>
                <a:ext uri="{FF2B5EF4-FFF2-40B4-BE49-F238E27FC236}">
                  <a16:creationId xmlns:a16="http://schemas.microsoft.com/office/drawing/2014/main" id="{B02DCD95-20FF-4E8D-AA00-C6DAB4556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4204" y="4384781"/>
              <a:ext cx="372456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/>
              <a:r>
                <a:rPr lang="en-US" altLang="en-US" sz="24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</a:t>
              </a:r>
              <a:endParaRPr lang="el-GR" altLang="en-US" sz="2400" b="1" baseline="-25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36" name="Picture 8" descr="Image result for glass vase of water">
              <a:extLst>
                <a:ext uri="{FF2B5EF4-FFF2-40B4-BE49-F238E27FC236}">
                  <a16:creationId xmlns:a16="http://schemas.microsoft.com/office/drawing/2014/main" id="{BCF8EAFD-3C59-415C-B024-341AEDDA79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395" y="1818640"/>
              <a:ext cx="1153485" cy="11534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5" name="Picture 2" descr="Related image">
            <a:extLst>
              <a:ext uri="{FF2B5EF4-FFF2-40B4-BE49-F238E27FC236}">
                <a16:creationId xmlns:a16="http://schemas.microsoft.com/office/drawing/2014/main" id="{8E119A69-C49B-4E72-8E73-F1AA9E035B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1" b="19583"/>
          <a:stretch/>
        </p:blipFill>
        <p:spPr bwMode="auto">
          <a:xfrm>
            <a:off x="1737362" y="5513285"/>
            <a:ext cx="1544319" cy="11516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C7F61DF8-1D37-4C19-BE2B-A26B6D948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7791" y="278929"/>
            <a:ext cx="7156418" cy="68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buClr>
                <a:schemeClr val="tx2"/>
              </a:buClr>
              <a:buSzPct val="70000"/>
            </a:pPr>
            <a:r>
              <a:rPr lang="en-US" sz="28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SỰ CHUYỂN TRẠNG THÁI CỦA CHẤT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4FBD1D3-03C2-4EFC-A048-15008653A537}"/>
              </a:ext>
            </a:extLst>
          </p:cNvPr>
          <p:cNvGrpSpPr/>
          <p:nvPr/>
        </p:nvGrpSpPr>
        <p:grpSpPr>
          <a:xfrm>
            <a:off x="3091243" y="1149964"/>
            <a:ext cx="6306273" cy="4392275"/>
            <a:chOff x="1567242" y="1040235"/>
            <a:chExt cx="6306273" cy="4392275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53AFA23-1B62-485D-9E2E-DC762FDCAD5C}"/>
                </a:ext>
              </a:extLst>
            </p:cNvPr>
            <p:cNvCxnSpPr/>
            <p:nvPr/>
          </p:nvCxnSpPr>
          <p:spPr>
            <a:xfrm>
              <a:off x="1713052" y="5227761"/>
              <a:ext cx="5774868" cy="0"/>
            </a:xfrm>
            <a:prstGeom prst="line">
              <a:avLst/>
            </a:prstGeom>
            <a:ln w="28575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4EA18E3-1DF4-4A5B-8EC3-E5F649BC6CCF}"/>
                </a:ext>
              </a:extLst>
            </p:cNvPr>
            <p:cNvCxnSpPr/>
            <p:nvPr/>
          </p:nvCxnSpPr>
          <p:spPr>
            <a:xfrm flipV="1">
              <a:off x="1731128" y="1448557"/>
              <a:ext cx="0" cy="3786343"/>
            </a:xfrm>
            <a:prstGeom prst="line">
              <a:avLst/>
            </a:prstGeom>
            <a:ln w="28575">
              <a:solidFill>
                <a:schemeClr val="bg1"/>
              </a:solidFill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36">
              <a:extLst>
                <a:ext uri="{FF2B5EF4-FFF2-40B4-BE49-F238E27FC236}">
                  <a16:creationId xmlns:a16="http://schemas.microsoft.com/office/drawing/2014/main" id="{3F8ABB1D-77CF-4722-B39D-7C2CCC937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7242" y="1040235"/>
              <a:ext cx="892940" cy="828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r>
                <a:rPr lang="en-US" altLang="en-US" sz="24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 (</a:t>
              </a:r>
              <a:r>
                <a:rPr lang="en-US" altLang="en-US" sz="2400" b="1" baseline="300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</a:t>
              </a:r>
              <a:r>
                <a:rPr lang="en-US" altLang="en-US" sz="24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C)</a:t>
              </a:r>
              <a:endParaRPr lang="el-GR" altLang="en-US" sz="2400" b="1" baseline="-25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Rectangle 36">
              <a:extLst>
                <a:ext uri="{FF2B5EF4-FFF2-40B4-BE49-F238E27FC236}">
                  <a16:creationId xmlns:a16="http://schemas.microsoft.com/office/drawing/2014/main" id="{AE4585B7-861F-4AFA-968E-9A436A7C3F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0025" y="4973410"/>
              <a:ext cx="513490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4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</a:t>
              </a:r>
              <a:endParaRPr lang="el-GR" altLang="en-US" sz="24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5" name="Rectangle 36">
            <a:extLst>
              <a:ext uri="{FF2B5EF4-FFF2-40B4-BE49-F238E27FC236}">
                <a16:creationId xmlns:a16="http://schemas.microsoft.com/office/drawing/2014/main" id="{3E862D64-8AFE-4C50-802D-A4D6076B2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531" y="4357349"/>
            <a:ext cx="1678058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alt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NÓNG CHẢY</a:t>
            </a:r>
            <a:endParaRPr lang="el-GR" altLang="en-US" b="1" baseline="-25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E9266C4-0BF0-4BBB-BCC2-E0230283DE69}"/>
              </a:ext>
            </a:extLst>
          </p:cNvPr>
          <p:cNvGrpSpPr/>
          <p:nvPr/>
        </p:nvGrpSpPr>
        <p:grpSpPr>
          <a:xfrm>
            <a:off x="2580645" y="3014279"/>
            <a:ext cx="5420039" cy="2560320"/>
            <a:chOff x="1056644" y="2904551"/>
            <a:chExt cx="5420039" cy="256032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9D2B1B7-041A-426D-85EB-FEFE06C91EAC}"/>
                </a:ext>
              </a:extLst>
            </p:cNvPr>
            <p:cNvCxnSpPr/>
            <p:nvPr/>
          </p:nvCxnSpPr>
          <p:spPr>
            <a:xfrm rot="5400000" flipV="1">
              <a:off x="3488507" y="1560592"/>
              <a:ext cx="0" cy="3474720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36">
              <a:extLst>
                <a:ext uri="{FF2B5EF4-FFF2-40B4-BE49-F238E27FC236}">
                  <a16:creationId xmlns:a16="http://schemas.microsoft.com/office/drawing/2014/main" id="{6443F258-0DCC-41E2-A6F3-0A60C87D5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644" y="3064518"/>
              <a:ext cx="525294" cy="828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44450" rIns="0" bIns="4445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altLang="en-US" sz="24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100</a:t>
              </a:r>
              <a:endParaRPr lang="el-GR" altLang="en-US" sz="2400" b="1" baseline="-25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0A1C92D-8C0F-42DF-AA06-0E51BD4EC60A}"/>
                </a:ext>
              </a:extLst>
            </p:cNvPr>
            <p:cNvSpPr/>
            <p:nvPr/>
          </p:nvSpPr>
          <p:spPr>
            <a:xfrm>
              <a:off x="5228620" y="3291840"/>
              <a:ext cx="1188720" cy="1935480"/>
            </a:xfrm>
            <a:prstGeom prst="rect">
              <a:avLst/>
            </a:prstGeom>
            <a:solidFill>
              <a:srgbClr val="153553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A036AB5-005F-48D9-9701-5D71C83E6EBD}"/>
                </a:ext>
              </a:extLst>
            </p:cNvPr>
            <p:cNvCxnSpPr/>
            <p:nvPr/>
          </p:nvCxnSpPr>
          <p:spPr>
            <a:xfrm flipV="1">
              <a:off x="5233464" y="2904551"/>
              <a:ext cx="0" cy="2560320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4342758-613A-4CE4-BDEF-E8963E18704E}"/>
                </a:ext>
              </a:extLst>
            </p:cNvPr>
            <p:cNvCxnSpPr/>
            <p:nvPr/>
          </p:nvCxnSpPr>
          <p:spPr>
            <a:xfrm flipV="1">
              <a:off x="6420239" y="2904551"/>
              <a:ext cx="0" cy="2560320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36">
              <a:extLst>
                <a:ext uri="{FF2B5EF4-FFF2-40B4-BE49-F238E27FC236}">
                  <a16:creationId xmlns:a16="http://schemas.microsoft.com/office/drawing/2014/main" id="{253B53EA-196D-40B8-A7B0-0BDE2AECA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8621" y="4008861"/>
              <a:ext cx="1248062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/>
              <a:r>
                <a:rPr lang="en-US" altLang="en-US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L+K</a:t>
              </a:r>
              <a:endParaRPr lang="el-GR" altLang="en-US" sz="2400" b="1" baseline="-25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37355EA8-BFF8-4748-8D14-08705B24CB77}"/>
              </a:ext>
            </a:extLst>
          </p:cNvPr>
          <p:cNvSpPr/>
          <p:nvPr/>
        </p:nvSpPr>
        <p:spPr>
          <a:xfrm>
            <a:off x="3380740" y="1788668"/>
            <a:ext cx="5196840" cy="3284220"/>
          </a:xfrm>
          <a:custGeom>
            <a:avLst/>
            <a:gdLst>
              <a:gd name="connsiteX0" fmla="*/ 0 w 5196840"/>
              <a:gd name="connsiteY0" fmla="*/ 3284220 h 3284220"/>
              <a:gd name="connsiteX1" fmla="*/ 640080 w 5196840"/>
              <a:gd name="connsiteY1" fmla="*/ 2941320 h 3284220"/>
              <a:gd name="connsiteX2" fmla="*/ 2049780 w 5196840"/>
              <a:gd name="connsiteY2" fmla="*/ 2941320 h 3284220"/>
              <a:gd name="connsiteX3" fmla="*/ 3383280 w 5196840"/>
              <a:gd name="connsiteY3" fmla="*/ 1607820 h 3284220"/>
              <a:gd name="connsiteX4" fmla="*/ 4572000 w 5196840"/>
              <a:gd name="connsiteY4" fmla="*/ 1607820 h 3284220"/>
              <a:gd name="connsiteX5" fmla="*/ 5196840 w 5196840"/>
              <a:gd name="connsiteY5" fmla="*/ 0 h 328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96840" h="3284220">
                <a:moveTo>
                  <a:pt x="0" y="3284220"/>
                </a:moveTo>
                <a:lnTo>
                  <a:pt x="640080" y="2941320"/>
                </a:lnTo>
                <a:lnTo>
                  <a:pt x="2049780" y="2941320"/>
                </a:lnTo>
                <a:lnTo>
                  <a:pt x="3383280" y="1607820"/>
                </a:lnTo>
                <a:lnTo>
                  <a:pt x="4572000" y="1607820"/>
                </a:lnTo>
                <a:lnTo>
                  <a:pt x="5196840" y="0"/>
                </a:lnTo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5CF71CC-80CA-41CF-B662-21DA20DA9B79}"/>
              </a:ext>
            </a:extLst>
          </p:cNvPr>
          <p:cNvGrpSpPr/>
          <p:nvPr/>
        </p:nvGrpSpPr>
        <p:grpSpPr>
          <a:xfrm>
            <a:off x="8417244" y="1064769"/>
            <a:ext cx="1509076" cy="2537561"/>
            <a:chOff x="6893244" y="955040"/>
            <a:chExt cx="1509076" cy="2537561"/>
          </a:xfrm>
        </p:grpSpPr>
        <p:sp>
          <p:nvSpPr>
            <p:cNvPr id="31" name="Rectangle 36">
              <a:extLst>
                <a:ext uri="{FF2B5EF4-FFF2-40B4-BE49-F238E27FC236}">
                  <a16:creationId xmlns:a16="http://schemas.microsoft.com/office/drawing/2014/main" id="{0A79BC7B-5450-41E8-8A57-41B0DC503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3244" y="3033501"/>
              <a:ext cx="372456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ctr"/>
              <a:r>
                <a:rPr lang="en-US" altLang="en-US" sz="24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</a:t>
              </a:r>
              <a:endParaRPr lang="el-GR" altLang="en-US" sz="2400" b="1" baseline="-25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3077" name="Picture 5" descr="Image result for water steam image">
              <a:extLst>
                <a:ext uri="{FF2B5EF4-FFF2-40B4-BE49-F238E27FC236}">
                  <a16:creationId xmlns:a16="http://schemas.microsoft.com/office/drawing/2014/main" id="{E35A5DA8-B839-44EB-A9D8-11C6100A0F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" r="24679" b="5"/>
            <a:stretch/>
          </p:blipFill>
          <p:spPr bwMode="auto">
            <a:xfrm>
              <a:off x="7173279" y="955040"/>
              <a:ext cx="1229041" cy="1981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Rectangle 36">
            <a:extLst>
              <a:ext uri="{FF2B5EF4-FFF2-40B4-BE49-F238E27FC236}">
                <a16:creationId xmlns:a16="http://schemas.microsoft.com/office/drawing/2014/main" id="{840E1D2E-983C-41D5-8533-04616DA10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8800" y="3026390"/>
            <a:ext cx="894080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alt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SÔI</a:t>
            </a:r>
            <a:endParaRPr lang="el-GR" altLang="en-US" b="1" baseline="-25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529357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1B1F7-FAD4-4560-93DC-529EC405F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8112" y="228600"/>
            <a:ext cx="581577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NHIỆT KẾ BÁCH PHÂN</a:t>
            </a:r>
            <a:endParaRPr lang="en-US" sz="2800" b="1" u="sng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8" name="Picture 6" descr="AM1060.HB0 - Thermometer, Plastic Back, High Range, Red Alcohol Filled -  Plastic Back Thermometers - Each: Amazon.com: Industrial &amp; Scientific">
            <a:extLst>
              <a:ext uri="{FF2B5EF4-FFF2-40B4-BE49-F238E27FC236}">
                <a16:creationId xmlns:a16="http://schemas.microsoft.com/office/drawing/2014/main" id="{28519244-9394-4687-BDBB-092B26E751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59" b="92383" l="9961" r="89844">
                        <a14:foregroundMark x1="46680" y1="5957" x2="53906" y2="6836"/>
                        <a14:foregroundMark x1="45508" y1="92969" x2="52930" y2="92188"/>
                        <a14:foregroundMark x1="52930" y1="92188" x2="54492" y2="923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324" r="38732"/>
          <a:stretch/>
        </p:blipFill>
        <p:spPr bwMode="auto">
          <a:xfrm>
            <a:off x="8610600" y="838200"/>
            <a:ext cx="12954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and holding classic thermometer Premium Photo">
            <a:extLst>
              <a:ext uri="{FF2B5EF4-FFF2-40B4-BE49-F238E27FC236}">
                <a16:creationId xmlns:a16="http://schemas.microsoft.com/office/drawing/2014/main" id="{8836371E-3997-4FCF-AB84-9BCB897F1A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6" r="57339"/>
          <a:stretch/>
        </p:blipFill>
        <p:spPr bwMode="auto">
          <a:xfrm>
            <a:off x="2971800" y="1083924"/>
            <a:ext cx="2514600" cy="553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22191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>
            <a:extLst>
              <a:ext uri="{FF2B5EF4-FFF2-40B4-BE49-F238E27FC236}">
                <a16:creationId xmlns:a16="http://schemas.microsoft.com/office/drawing/2014/main" id="{EEF3889A-7FCC-4C22-AF50-82B4E76D26E2}"/>
              </a:ext>
            </a:extLst>
          </p:cNvPr>
          <p:cNvGrpSpPr/>
          <p:nvPr/>
        </p:nvGrpSpPr>
        <p:grpSpPr>
          <a:xfrm>
            <a:off x="2432737" y="2696647"/>
            <a:ext cx="8301937" cy="1858398"/>
            <a:chOff x="6673517" y="1328136"/>
            <a:chExt cx="9899410" cy="2024499"/>
          </a:xfrm>
        </p:grpSpPr>
        <p:sp>
          <p:nvSpPr>
            <p:cNvPr id="3" name="矩形 39">
              <a:extLst>
                <a:ext uri="{FF2B5EF4-FFF2-40B4-BE49-F238E27FC236}">
                  <a16:creationId xmlns:a16="http://schemas.microsoft.com/office/drawing/2014/main" id="{D1BD6FAD-A13C-4492-8786-7B3852C275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9637" y="1376660"/>
              <a:ext cx="2274611" cy="822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50000"/>
                </a:lnSpc>
                <a:spcBef>
                  <a:spcPts val="750"/>
                </a:spcBef>
              </a:pPr>
              <a:r>
                <a:rPr lang="en-US" altLang="zh-CN" sz="3200" dirty="0" err="1">
                  <a:solidFill>
                    <a:schemeClr val="bg1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Nhiệt</a:t>
              </a:r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độ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Elsie" panose="02000000000000000000" charset="0"/>
                <a:cs typeface="Arial" panose="020B0604020202020204" pitchFamily="34" charset="0"/>
              </a:endParaRPr>
            </a:p>
          </p:txBody>
        </p:sp>
        <p:sp>
          <p:nvSpPr>
            <p:cNvPr id="4" name="矩形 18">
              <a:extLst>
                <a:ext uri="{FF2B5EF4-FFF2-40B4-BE49-F238E27FC236}">
                  <a16:creationId xmlns:a16="http://schemas.microsoft.com/office/drawing/2014/main" id="{80BF7C06-A7FE-457F-9872-BC3D6E14F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9638" y="2440310"/>
              <a:ext cx="2167242" cy="91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50000"/>
                </a:lnSpc>
                <a:spcBef>
                  <a:spcPts val="750"/>
                </a:spcBef>
              </a:pPr>
              <a:r>
                <a:rPr lang="en-US" altLang="zh-CN" sz="3600">
                  <a:solidFill>
                    <a:schemeClr val="bg1"/>
                  </a:solidFill>
                  <a:latin typeface="Elsie" panose="02000000000000000000" charset="0"/>
                  <a:ea typeface="Elsie" panose="02000000000000000000" charset="0"/>
                  <a:cs typeface="宋体" panose="02010600030101010101" pitchFamily="2" charset="-122"/>
                </a:rPr>
                <a:t>Nhiệt kế</a:t>
              </a:r>
              <a:endParaRPr lang="zh-CN" altLang="en-US" sz="3600" dirty="0">
                <a:solidFill>
                  <a:schemeClr val="bg1"/>
                </a:solidFill>
                <a:latin typeface="Elsie" panose="02000000000000000000" charset="0"/>
                <a:ea typeface="Elsie" panose="02000000000000000000" charset="0"/>
                <a:cs typeface="宋体" panose="02010600030101010101" pitchFamily="2" charset="-122"/>
              </a:endParaRPr>
            </a:p>
          </p:txBody>
        </p:sp>
        <p:sp>
          <p:nvSpPr>
            <p:cNvPr id="5" name="矩形 39">
              <a:extLst>
                <a:ext uri="{FF2B5EF4-FFF2-40B4-BE49-F238E27FC236}">
                  <a16:creationId xmlns:a16="http://schemas.microsoft.com/office/drawing/2014/main" id="{E90F85DF-E7E8-41F8-B4B3-332B7A7EE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0568" y="1328136"/>
              <a:ext cx="4162359" cy="805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50000"/>
                </a:lnSpc>
                <a:spcBef>
                  <a:spcPts val="750"/>
                </a:spcBef>
              </a:pPr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Thang đo nhiệt độ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Elsie" panose="02000000000000000000" charset="0"/>
                <a:cs typeface="Arial" panose="020B0604020202020204" pitchFamily="34" charset="0"/>
              </a:endParaRPr>
            </a:p>
          </p:txBody>
        </p:sp>
        <p:sp>
          <p:nvSpPr>
            <p:cNvPr id="6" name="矩形 39">
              <a:extLst>
                <a:ext uri="{FF2B5EF4-FFF2-40B4-BE49-F238E27FC236}">
                  <a16:creationId xmlns:a16="http://schemas.microsoft.com/office/drawing/2014/main" id="{86F86BC3-C5C3-40FF-A8CA-63AF3374D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71504" y="2507014"/>
              <a:ext cx="2938321" cy="805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>
                <a:lnSpc>
                  <a:spcPct val="150000"/>
                </a:lnSpc>
                <a:spcBef>
                  <a:spcPts val="750"/>
                </a:spcBef>
              </a:pPr>
              <a:r>
                <a:rPr lang="en-US" altLang="zh-CN" sz="3200" dirty="0" err="1">
                  <a:solidFill>
                    <a:schemeClr val="bg1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Đo</a:t>
              </a:r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nhiệt</a:t>
              </a:r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 </a:t>
              </a:r>
              <a:r>
                <a:rPr lang="en-US" altLang="zh-CN" sz="3200" dirty="0" err="1">
                  <a:solidFill>
                    <a:schemeClr val="bg1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độ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Elsie" panose="02000000000000000000" charset="0"/>
                <a:cs typeface="Arial" panose="020B0604020202020204" pitchFamily="34" charset="0"/>
              </a:endParaRPr>
            </a:p>
          </p:txBody>
        </p:sp>
        <p:sp>
          <p:nvSpPr>
            <p:cNvPr id="7" name="矩形 25">
              <a:extLst>
                <a:ext uri="{FF2B5EF4-FFF2-40B4-BE49-F238E27FC236}">
                  <a16:creationId xmlns:a16="http://schemas.microsoft.com/office/drawing/2014/main" id="{E3F656CC-288A-4973-B3CF-9265DA649DB8}"/>
                </a:ext>
              </a:extLst>
            </p:cNvPr>
            <p:cNvSpPr/>
            <p:nvPr/>
          </p:nvSpPr>
          <p:spPr>
            <a:xfrm>
              <a:off x="6673517" y="1422219"/>
              <a:ext cx="731027" cy="731027"/>
            </a:xfrm>
            <a:prstGeom prst="roundRect">
              <a:avLst/>
            </a:prstGeom>
            <a:solidFill>
              <a:srgbClr val="0090A4"/>
            </a:solidFill>
            <a:ln>
              <a:solidFill>
                <a:srgbClr val="F7CA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 dirty="0">
                  <a:solidFill>
                    <a:srgbClr val="FFFF00"/>
                  </a:solidFill>
                  <a:latin typeface="Elsie" panose="02000000000000000000" charset="0"/>
                  <a:ea typeface="Elsie" panose="02000000000000000000" charset="0"/>
                </a:rPr>
                <a:t>1</a:t>
              </a:r>
              <a:endParaRPr lang="zh-CN" altLang="en-US" sz="2800" dirty="0">
                <a:solidFill>
                  <a:srgbClr val="FFFF00"/>
                </a:solidFill>
                <a:latin typeface="Elsie" panose="02000000000000000000" charset="0"/>
                <a:ea typeface="Elsie" panose="02000000000000000000" charset="0"/>
              </a:endParaRPr>
            </a:p>
          </p:txBody>
        </p:sp>
        <p:sp>
          <p:nvSpPr>
            <p:cNvPr id="8" name="矩形 26">
              <a:extLst>
                <a:ext uri="{FF2B5EF4-FFF2-40B4-BE49-F238E27FC236}">
                  <a16:creationId xmlns:a16="http://schemas.microsoft.com/office/drawing/2014/main" id="{B4E65A94-CA44-4915-AF04-46F22A10DA52}"/>
                </a:ext>
              </a:extLst>
            </p:cNvPr>
            <p:cNvSpPr/>
            <p:nvPr/>
          </p:nvSpPr>
          <p:spPr>
            <a:xfrm>
              <a:off x="11591995" y="1422219"/>
              <a:ext cx="731026" cy="731028"/>
            </a:xfrm>
            <a:prstGeom prst="roundRect">
              <a:avLst/>
            </a:prstGeom>
            <a:solidFill>
              <a:srgbClr val="0090A4"/>
            </a:solidFill>
            <a:ln>
              <a:solidFill>
                <a:srgbClr val="F7CA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 dirty="0">
                  <a:solidFill>
                    <a:srgbClr val="FFFF00"/>
                  </a:solidFill>
                  <a:latin typeface="Elsie" panose="02000000000000000000" charset="0"/>
                  <a:ea typeface="Elsie" panose="02000000000000000000" charset="0"/>
                </a:rPr>
                <a:t>3</a:t>
              </a:r>
              <a:endParaRPr lang="zh-CN" altLang="en-US" sz="2800" dirty="0">
                <a:solidFill>
                  <a:srgbClr val="FFFF00"/>
                </a:solidFill>
                <a:latin typeface="Elsie" panose="02000000000000000000" charset="0"/>
                <a:ea typeface="Elsie" panose="02000000000000000000" charset="0"/>
              </a:endParaRPr>
            </a:p>
          </p:txBody>
        </p:sp>
        <p:sp>
          <p:nvSpPr>
            <p:cNvPr id="9" name="矩形 27">
              <a:extLst>
                <a:ext uri="{FF2B5EF4-FFF2-40B4-BE49-F238E27FC236}">
                  <a16:creationId xmlns:a16="http://schemas.microsoft.com/office/drawing/2014/main" id="{ABC2CF85-C084-46C7-BEC1-76EAD00C3C79}"/>
                </a:ext>
              </a:extLst>
            </p:cNvPr>
            <p:cNvSpPr/>
            <p:nvPr/>
          </p:nvSpPr>
          <p:spPr>
            <a:xfrm>
              <a:off x="6673517" y="2581859"/>
              <a:ext cx="731026" cy="731026"/>
            </a:xfrm>
            <a:prstGeom prst="roundRect">
              <a:avLst/>
            </a:prstGeom>
            <a:solidFill>
              <a:srgbClr val="0090A4"/>
            </a:solidFill>
            <a:ln>
              <a:solidFill>
                <a:srgbClr val="F7CA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 dirty="0">
                  <a:solidFill>
                    <a:srgbClr val="FFFF00"/>
                  </a:solidFill>
                  <a:latin typeface="Elsie" panose="02000000000000000000" charset="0"/>
                  <a:ea typeface="Elsie" panose="02000000000000000000" charset="0"/>
                </a:rPr>
                <a:t>2</a:t>
              </a:r>
              <a:endParaRPr lang="zh-CN" altLang="en-US" sz="2800" dirty="0">
                <a:solidFill>
                  <a:srgbClr val="FFFF00"/>
                </a:solidFill>
                <a:latin typeface="Elsie" panose="02000000000000000000" charset="0"/>
                <a:ea typeface="Elsie" panose="02000000000000000000" charset="0"/>
              </a:endParaRPr>
            </a:p>
          </p:txBody>
        </p:sp>
        <p:sp>
          <p:nvSpPr>
            <p:cNvPr id="10" name="矩形 28">
              <a:extLst>
                <a:ext uri="{FF2B5EF4-FFF2-40B4-BE49-F238E27FC236}">
                  <a16:creationId xmlns:a16="http://schemas.microsoft.com/office/drawing/2014/main" id="{3A6F3C41-D424-4930-BDBE-3509EF2F446F}"/>
                </a:ext>
              </a:extLst>
            </p:cNvPr>
            <p:cNvSpPr/>
            <p:nvPr/>
          </p:nvSpPr>
          <p:spPr>
            <a:xfrm>
              <a:off x="11591995" y="2581858"/>
              <a:ext cx="731026" cy="731027"/>
            </a:xfrm>
            <a:prstGeom prst="roundRect">
              <a:avLst/>
            </a:prstGeom>
            <a:solidFill>
              <a:srgbClr val="0090A4"/>
            </a:solidFill>
            <a:ln>
              <a:solidFill>
                <a:srgbClr val="F7CA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2800" dirty="0">
                  <a:solidFill>
                    <a:srgbClr val="FFFF00"/>
                  </a:solidFill>
                  <a:latin typeface="Elsie" panose="02000000000000000000" charset="0"/>
                  <a:ea typeface="Elsie" panose="02000000000000000000" charset="0"/>
                </a:rPr>
                <a:t>4</a:t>
              </a:r>
              <a:endParaRPr lang="zh-CN" altLang="en-US" sz="2800" dirty="0">
                <a:solidFill>
                  <a:srgbClr val="FFFF00"/>
                </a:solidFill>
                <a:latin typeface="Elsie" panose="02000000000000000000" charset="0"/>
                <a:ea typeface="Elsie" panose="02000000000000000000" charset="0"/>
              </a:endParaRPr>
            </a:p>
          </p:txBody>
        </p:sp>
      </p:grpSp>
      <p:grpSp>
        <p:nvGrpSpPr>
          <p:cNvPr id="11" name="组合 30">
            <a:extLst>
              <a:ext uri="{FF2B5EF4-FFF2-40B4-BE49-F238E27FC236}">
                <a16:creationId xmlns:a16="http://schemas.microsoft.com/office/drawing/2014/main" id="{D9313A44-C315-4AA1-B16E-268BBEA4A462}"/>
              </a:ext>
            </a:extLst>
          </p:cNvPr>
          <p:cNvGrpSpPr/>
          <p:nvPr/>
        </p:nvGrpSpPr>
        <p:grpSpPr>
          <a:xfrm>
            <a:off x="2749006" y="1645813"/>
            <a:ext cx="7049588" cy="769441"/>
            <a:chOff x="3803490" y="3472250"/>
            <a:chExt cx="5288781" cy="769441"/>
          </a:xfrm>
        </p:grpSpPr>
        <p:sp>
          <p:nvSpPr>
            <p:cNvPr id="12" name="矩形 31">
              <a:extLst>
                <a:ext uri="{FF2B5EF4-FFF2-40B4-BE49-F238E27FC236}">
                  <a16:creationId xmlns:a16="http://schemas.microsoft.com/office/drawing/2014/main" id="{A3044410-8254-4FB3-8FF5-5A4D4515504F}"/>
                </a:ext>
              </a:extLst>
            </p:cNvPr>
            <p:cNvSpPr/>
            <p:nvPr/>
          </p:nvSpPr>
          <p:spPr>
            <a:xfrm>
              <a:off x="3803490" y="3929741"/>
              <a:ext cx="114462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FFFF00"/>
                </a:solidFill>
                <a:latin typeface="Elsie" panose="02000000000000000000" charset="0"/>
                <a:ea typeface="Elsie" panose="02000000000000000000" charset="0"/>
              </a:endParaRPr>
            </a:p>
          </p:txBody>
        </p:sp>
        <p:sp>
          <p:nvSpPr>
            <p:cNvPr id="13" name="矩形 32">
              <a:extLst>
                <a:ext uri="{FF2B5EF4-FFF2-40B4-BE49-F238E27FC236}">
                  <a16:creationId xmlns:a16="http://schemas.microsoft.com/office/drawing/2014/main" id="{85171CC9-3D73-4253-A39B-54D816DF682F}"/>
                </a:ext>
              </a:extLst>
            </p:cNvPr>
            <p:cNvSpPr/>
            <p:nvPr/>
          </p:nvSpPr>
          <p:spPr>
            <a:xfrm>
              <a:off x="7947644" y="3929741"/>
              <a:ext cx="114462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FFFF00"/>
                </a:solidFill>
                <a:latin typeface="Elsie" panose="02000000000000000000" charset="0"/>
                <a:ea typeface="Elsie" panose="02000000000000000000" charset="0"/>
              </a:endParaRPr>
            </a:p>
          </p:txBody>
        </p:sp>
        <p:sp>
          <p:nvSpPr>
            <p:cNvPr id="14" name="TextBox 4">
              <a:extLst>
                <a:ext uri="{FF2B5EF4-FFF2-40B4-BE49-F238E27FC236}">
                  <a16:creationId xmlns:a16="http://schemas.microsoft.com/office/drawing/2014/main" id="{CE79A9DF-5E7E-400F-93DB-DF295E20EB8D}"/>
                </a:ext>
              </a:extLst>
            </p:cNvPr>
            <p:cNvSpPr txBox="1"/>
            <p:nvPr/>
          </p:nvSpPr>
          <p:spPr>
            <a:xfrm>
              <a:off x="5092700" y="3472250"/>
              <a:ext cx="271036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b="1" spc="600" dirty="0">
                  <a:solidFill>
                    <a:srgbClr val="FFFF00"/>
                  </a:solidFill>
                  <a:latin typeface="Arial" panose="020B0604020202020204" pitchFamily="34" charset="0"/>
                  <a:ea typeface="Elsie" panose="02000000000000000000" charset="0"/>
                  <a:cs typeface="Arial" panose="020B0604020202020204" pitchFamily="34" charset="0"/>
                </a:rPr>
                <a:t>NỘI DUNG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5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E01B1F7-FAD4-4560-93DC-529EC405F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8112" y="228600"/>
            <a:ext cx="5815779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0272" indent="-270272" algn="ctr">
              <a:spcAft>
                <a:spcPts val="600"/>
              </a:spcAft>
              <a:buClr>
                <a:schemeClr val="tx2"/>
              </a:buClr>
              <a:buSzPct val="70000"/>
            </a:pPr>
            <a:r>
              <a:rPr lang="vi-VN" sz="2800" b="1" u="sng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THANG ĐO NHIỆT ĐỘ</a:t>
            </a:r>
            <a:endParaRPr lang="en-US" sz="2800" b="1" u="sng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4" name="Picture 6" descr="Wood thermometer calibrated in degrees celsius and fahrenheit in sweltering day. - concept of global warming and weather. Premium Photo">
            <a:extLst>
              <a:ext uri="{FF2B5EF4-FFF2-40B4-BE49-F238E27FC236}">
                <a16:creationId xmlns:a16="http://schemas.microsoft.com/office/drawing/2014/main" id="{36DB86A1-8E42-434F-9A4D-AA96B767F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52"/>
          <a:stretch/>
        </p:blipFill>
        <p:spPr bwMode="auto">
          <a:xfrm>
            <a:off x="4038600" y="990601"/>
            <a:ext cx="4114800" cy="5401223"/>
          </a:xfrm>
          <a:prstGeom prst="roundRect">
            <a:avLst>
              <a:gd name="adj" fmla="val 696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61449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4AEC359-AE3B-429E-88D5-8B8ABCBEA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848" y="4260148"/>
            <a:ext cx="6242304" cy="437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300"/>
              </a:spcAft>
              <a:buClr>
                <a:schemeClr val="tx2"/>
              </a:buClr>
              <a:buSzPct val="70000"/>
            </a:pPr>
            <a:r>
              <a:rPr lang="vi-VN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Phải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nóng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lạnh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vi-VN" sz="24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Giữa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pha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C9C0EF3-CF22-4525-8234-350DBC65F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1080" y="4724287"/>
            <a:ext cx="4549840" cy="437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300"/>
              </a:spcAft>
              <a:buClr>
                <a:schemeClr val="tx2"/>
              </a:buClr>
              <a:buSzPct val="70000"/>
            </a:pP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Phải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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Giữa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: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thấy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mát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Picture 8" descr="Image result for glass vase of water">
            <a:extLst>
              <a:ext uri="{FF2B5EF4-FFF2-40B4-BE49-F238E27FC236}">
                <a16:creationId xmlns:a16="http://schemas.microsoft.com/office/drawing/2014/main" id="{63EB146E-2A5A-457D-B276-7683D6C77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262649"/>
            <a:ext cx="3229109" cy="162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Image result for glass vase of water">
            <a:extLst>
              <a:ext uri="{FF2B5EF4-FFF2-40B4-BE49-F238E27FC236}">
                <a16:creationId xmlns:a16="http://schemas.microsoft.com/office/drawing/2014/main" id="{95BCE49C-F98A-4718-9E3A-58C188B42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892" y="2262649"/>
            <a:ext cx="3229109" cy="162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Image result for glass vase of water">
            <a:extLst>
              <a:ext uri="{FF2B5EF4-FFF2-40B4-BE49-F238E27FC236}">
                <a16:creationId xmlns:a16="http://schemas.microsoft.com/office/drawing/2014/main" id="{4F741DD0-14AD-424A-8E30-58DD1ABAF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446" y="2262649"/>
            <a:ext cx="3229109" cy="162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0BB9B57-3D72-4D26-9AE6-36C9631A3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1080" y="5188427"/>
            <a:ext cx="4549840" cy="437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300"/>
              </a:spcAft>
              <a:buClr>
                <a:schemeClr val="tx2"/>
              </a:buClr>
              <a:buSzPct val="70000"/>
            </a:pP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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Giữa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: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thấy</a:t>
            </a:r>
            <a:r>
              <a:rPr lang="vi-VN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vi-VN" sz="24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Symbol" panose="05050102010706020507" pitchFamily="18" charset="2"/>
              </a:rPr>
              <a:t>ấm</a:t>
            </a:r>
            <a:endParaRPr lang="en-US" sz="2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35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ương tiện Trực tuyến 1" title="Vật lý 6 | Bài 22: Nhiệt kế và thang chia độ | WELL">
            <a:hlinkClick r:id="" action="ppaction://media"/>
            <a:extLst>
              <a:ext uri="{FF2B5EF4-FFF2-40B4-BE49-F238E27FC236}">
                <a16:creationId xmlns:a16="http://schemas.microsoft.com/office/drawing/2014/main" id="{7CF3F8A0-2652-460C-B905-1250C99C9A4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42160" y="951677"/>
            <a:ext cx="7668768" cy="4332854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5A4D79AC-C593-4805-8083-8A4F9278F941}"/>
              </a:ext>
            </a:extLst>
          </p:cNvPr>
          <p:cNvSpPr txBox="1"/>
          <p:nvPr/>
        </p:nvSpPr>
        <p:spPr>
          <a:xfrm>
            <a:off x="2078736" y="5900773"/>
            <a:ext cx="8034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http://www.youtube.com/embed/as73iXh-Ao8?start=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42</a:t>
            </a:r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</a:t>
            </a:r>
            <a:r>
              <a:rPr lang="vi-VN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end</a:t>
            </a:r>
            <a:r>
              <a:rPr lang="vi-V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95</a:t>
            </a:r>
            <a:endParaRPr lang="vi-VN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17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12302DF8-A39F-4111-9B99-D69D1525D19F}"/>
              </a:ext>
            </a:extLst>
          </p:cNvPr>
          <p:cNvGrpSpPr/>
          <p:nvPr/>
        </p:nvGrpSpPr>
        <p:grpSpPr>
          <a:xfrm>
            <a:off x="2707640" y="2377440"/>
            <a:ext cx="6776720" cy="2103120"/>
            <a:chOff x="1739498" y="2480310"/>
            <a:chExt cx="5665004" cy="1897380"/>
          </a:xfrm>
        </p:grpSpPr>
        <p:sp>
          <p:nvSpPr>
            <p:cNvPr id="3" name="Rounded Rectangle 1">
              <a:extLst>
                <a:ext uri="{FF2B5EF4-FFF2-40B4-BE49-F238E27FC236}">
                  <a16:creationId xmlns:a16="http://schemas.microsoft.com/office/drawing/2014/main" id="{BDEF22C7-9D5C-48DD-8542-384C372EE479}"/>
                </a:ext>
              </a:extLst>
            </p:cNvPr>
            <p:cNvSpPr/>
            <p:nvPr/>
          </p:nvSpPr>
          <p:spPr>
            <a:xfrm>
              <a:off x="1739498" y="2480310"/>
              <a:ext cx="5665004" cy="1897380"/>
            </a:xfrm>
            <a:prstGeom prst="roundRect">
              <a:avLst>
                <a:gd name="adj" fmla="val 10865"/>
              </a:avLst>
            </a:prstGeom>
            <a:solidFill>
              <a:srgbClr val="222A35"/>
            </a:solidFill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36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id="{C2E1FD44-9C83-4A62-86D5-3CEDBB0A9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6504" y="2491986"/>
              <a:ext cx="5650993" cy="1825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0"/>
            <a:lstStyle/>
            <a:p>
              <a:pPr algn="ctr">
                <a:lnSpc>
                  <a:spcPct val="120000"/>
                </a:lnSpc>
                <a:buClr>
                  <a:srgbClr val="44546A"/>
                </a:buClr>
                <a:buSzPct val="70000"/>
                <a:defRPr/>
              </a:pPr>
              <a:r>
                <a:rPr lang="en-US" sz="36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NHIỆT ĐỘ LÀ GÌ</a:t>
              </a:r>
              <a:endParaRPr lang="en-US" sz="36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031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22DF8-59DF-47FD-A507-FB4B84ACF0DA}"/>
              </a:ext>
            </a:extLst>
          </p:cNvPr>
          <p:cNvSpPr txBox="1">
            <a:spLocks noChangeArrowheads="1"/>
          </p:cNvSpPr>
          <p:nvPr/>
        </p:nvSpPr>
        <p:spPr>
          <a:xfrm>
            <a:off x="257347" y="235444"/>
            <a:ext cx="4274312" cy="564030"/>
          </a:xfrm>
          <a:prstGeom prst="rect">
            <a:avLst/>
          </a:prstGeom>
        </p:spPr>
        <p:txBody>
          <a:bodyPr vert="horz" lIns="71718" tIns="35859" rIns="71718" bIns="35859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60597"/>
            <a:r>
              <a:rPr lang="en-US" altLang="vi-VN" sz="32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NHIỆT ĐỘ LÀ GÌ?</a:t>
            </a:r>
            <a:endParaRPr lang="vi-VN" altLang="vi-VN" sz="32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15">
            <a:extLst>
              <a:ext uri="{FF2B5EF4-FFF2-40B4-BE49-F238E27FC236}">
                <a16:creationId xmlns:a16="http://schemas.microsoft.com/office/drawing/2014/main" id="{8E8F34C5-45C2-4DA2-BB83-3BCFA4CBA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880" y="1884251"/>
            <a:ext cx="4413611" cy="3896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3CD64057-00A8-4F85-B476-D00D857DC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260" y="1929967"/>
            <a:ext cx="4968190" cy="3697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85414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>
            <a:extLst>
              <a:ext uri="{FF2B5EF4-FFF2-40B4-BE49-F238E27FC236}">
                <a16:creationId xmlns:a16="http://schemas.microsoft.com/office/drawing/2014/main" id="{DEED6B48-54ED-4553-8D1D-6D1BDB67E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1" y="1970678"/>
            <a:ext cx="4490021" cy="3161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4">
            <a:extLst>
              <a:ext uri="{FF2B5EF4-FFF2-40B4-BE49-F238E27FC236}">
                <a16:creationId xmlns:a16="http://schemas.microsoft.com/office/drawing/2014/main" id="{5C88883D-F1C0-490D-A4D6-60F5E31B8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120" y="1871520"/>
            <a:ext cx="4915961" cy="32609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3570540-B18C-4434-B403-88ABD17D8CEF}"/>
              </a:ext>
            </a:extLst>
          </p:cNvPr>
          <p:cNvSpPr txBox="1">
            <a:spLocks noChangeArrowheads="1"/>
          </p:cNvSpPr>
          <p:nvPr/>
        </p:nvSpPr>
        <p:spPr>
          <a:xfrm>
            <a:off x="257347" y="235444"/>
            <a:ext cx="4274312" cy="564030"/>
          </a:xfrm>
          <a:prstGeom prst="rect">
            <a:avLst/>
          </a:prstGeom>
        </p:spPr>
        <p:txBody>
          <a:bodyPr vert="horz" lIns="71718" tIns="35859" rIns="71718" bIns="35859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60597"/>
            <a:r>
              <a:rPr lang="en-US" altLang="vi-VN" sz="32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NHIỆT ĐỘ LÀ GÌ?</a:t>
            </a:r>
            <a:endParaRPr lang="vi-VN" altLang="vi-VN" sz="3200" b="1" u="sng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</TotalTime>
  <Words>1261</Words>
  <Application>Microsoft Office PowerPoint</Application>
  <PresentationFormat>Màn hình rộng</PresentationFormat>
  <Paragraphs>194</Paragraphs>
  <Slides>40</Slides>
  <Notes>21</Notes>
  <HiddenSlides>0</HiddenSlides>
  <MMClips>4</MMClips>
  <ScaleCrop>false</ScaleCrop>
  <HeadingPairs>
    <vt:vector size="6" baseType="variant">
      <vt:variant>
        <vt:lpstr>Phông được Dùng</vt:lpstr>
      </vt:variant>
      <vt:variant>
        <vt:i4>7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40</vt:i4>
      </vt:variant>
    </vt:vector>
  </HeadingPairs>
  <TitlesOfParts>
    <vt:vector size="48" baseType="lpstr">
      <vt:lpstr>#9Slide02 Tieu de rat dai 01</vt:lpstr>
      <vt:lpstr>Arial</vt:lpstr>
      <vt:lpstr>Calibri</vt:lpstr>
      <vt:lpstr>Elsie</vt:lpstr>
      <vt:lpstr>Tahoma</vt:lpstr>
      <vt:lpstr>Times New Roman</vt:lpstr>
      <vt:lpstr>Tw Cen MT</vt:lpstr>
      <vt:lpstr>Chủ đề Office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Le Dung</dc:creator>
  <cp:lastModifiedBy>Le Dung</cp:lastModifiedBy>
  <cp:revision>82</cp:revision>
  <dcterms:created xsi:type="dcterms:W3CDTF">2021-08-15T04:56:08Z</dcterms:created>
  <dcterms:modified xsi:type="dcterms:W3CDTF">2021-08-27T16:30:49Z</dcterms:modified>
</cp:coreProperties>
</file>