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0" r:id="rId5"/>
    <p:sldId id="258"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BC09A8-B5A9-4260-9D58-04AAF2504266}"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2843918387"/>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BC09A8-B5A9-4260-9D58-04AAF2504266}"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1431314207"/>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BC09A8-B5A9-4260-9D58-04AAF2504266}"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159983833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BC09A8-B5A9-4260-9D58-04AAF2504266}"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3961572928"/>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BC09A8-B5A9-4260-9D58-04AAF2504266}"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829314926"/>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BC09A8-B5A9-4260-9D58-04AAF2504266}" type="datetimeFigureOut">
              <a:rPr lang="en-US" smtClean="0"/>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53209607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BC09A8-B5A9-4260-9D58-04AAF2504266}" type="datetimeFigureOut">
              <a:rPr lang="en-US" smtClean="0"/>
              <a:t>11/15/2021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228272774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BC09A8-B5A9-4260-9D58-04AAF2504266}" type="datetimeFigureOut">
              <a:rPr lang="en-US" smtClean="0"/>
              <a:t>11/15/2021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707743998"/>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C09A8-B5A9-4260-9D58-04AAF2504266}" type="datetimeFigureOut">
              <a:rPr lang="en-US" smtClean="0"/>
              <a:t>11/15/2021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786499047"/>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C09A8-B5A9-4260-9D58-04AAF2504266}" type="datetimeFigureOut">
              <a:rPr lang="en-US" smtClean="0"/>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157862792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C09A8-B5A9-4260-9D58-04AAF2504266}" type="datetimeFigureOut">
              <a:rPr lang="en-US" smtClean="0"/>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7ACA3-1CD9-4DC2-B671-09E46BD3E799}" type="slidenum">
              <a:rPr lang="en-US" smtClean="0"/>
              <a:t>‹#›</a:t>
            </a:fld>
            <a:endParaRPr lang="en-US"/>
          </a:p>
        </p:txBody>
      </p:sp>
    </p:spTree>
    <p:extLst>
      <p:ext uri="{BB962C8B-B14F-4D97-AF65-F5344CB8AC3E}">
        <p14:creationId xmlns:p14="http://schemas.microsoft.com/office/powerpoint/2010/main" val="1649251523"/>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15/08/2021</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Tiết 24: Luyện tập chung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7ACA3-1CD9-4DC2-B671-09E46BD3E799}" type="slidenum">
              <a:rPr lang="en-US" smtClean="0"/>
              <a:pPr/>
              <a:t>‹#›</a:t>
            </a:fld>
            <a:endParaRPr lang="en-US"/>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8200" y="365124"/>
            <a:ext cx="10515600" cy="5991225"/>
          </a:xfrm>
          <a:prstGeom prst="rect">
            <a:avLst/>
          </a:prstGeom>
        </p:spPr>
      </p:pic>
    </p:spTree>
    <p:extLst>
      <p:ext uri="{BB962C8B-B14F-4D97-AF65-F5344CB8AC3E}">
        <p14:creationId xmlns:p14="http://schemas.microsoft.com/office/powerpoint/2010/main" val="54028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4257" y="1671714"/>
            <a:ext cx="9144000" cy="925378"/>
          </a:xfrm>
        </p:spPr>
        <p:txBody>
          <a:bodyPr>
            <a:normAutofit fontScale="90000"/>
          </a:bodyPr>
          <a:lstStyle/>
          <a:p>
            <a:r>
              <a:rPr lang="en-US" dirty="0" err="1" smtClean="0">
                <a:latin typeface="Times New Roman" panose="02020603050405020304" pitchFamily="18" charset="0"/>
                <a:cs typeface="Times New Roman" panose="02020603050405020304" pitchFamily="18" charset="0"/>
              </a:rPr>
              <a:t>Tiết</a:t>
            </a:r>
            <a:r>
              <a:rPr lang="en-US" dirty="0" smtClean="0">
                <a:latin typeface="Times New Roman" panose="02020603050405020304" pitchFamily="18" charset="0"/>
                <a:cs typeface="Times New Roman" panose="02020603050405020304" pitchFamily="18" charset="0"/>
              </a:rPr>
              <a:t> 24: LUYỆN TẬP CHUNG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4749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63699" y="1133927"/>
            <a:ext cx="10515600" cy="66947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smtClean="0">
                <a:latin typeface="Times New Roman" panose="02020603050405020304" pitchFamily="18" charset="0"/>
                <a:cs typeface="Times New Roman" panose="02020603050405020304" pitchFamily="18" charset="0"/>
              </a:rPr>
              <a:t>Bài tập 2.49:</a:t>
            </a:r>
            <a:endParaRPr lang="en-US" sz="240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Rounded Rectangle 4"/>
              <p:cNvSpPr/>
              <p:nvPr/>
            </p:nvSpPr>
            <p:spPr>
              <a:xfrm>
                <a:off x="1475014" y="1714500"/>
                <a:ext cx="8909957" cy="3918857"/>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smtClean="0">
                  <a:latin typeface="Times New Roman" panose="02020603050405020304" pitchFamily="18" charset="0"/>
                  <a:cs typeface="Times New Roman" panose="02020603050405020304" pitchFamily="18" charset="0"/>
                </a:endParaRPr>
              </a:p>
              <a:p>
                <a:pPr algn="ctr"/>
                <a:r>
                  <a:rPr lang="en-US" sz="3200" b="1" smtClean="0">
                    <a:solidFill>
                      <a:schemeClr val="tx1"/>
                    </a:solidFill>
                  </a:rPr>
                  <a:t>Quy đồng mẫu các phân số sau:</a:t>
                </a:r>
              </a:p>
              <a:p>
                <a:pPr marL="514350" indent="-514350" algn="ctr">
                  <a:spcBef>
                    <a:spcPts val="600"/>
                  </a:spcBef>
                  <a:buAutoNum type="alphaLcPeriod"/>
                </a:pPr>
                <a14:m>
                  <m:oMath xmlns:m="http://schemas.openxmlformats.org/officeDocument/2006/math">
                    <m:f>
                      <m:fPr>
                        <m:ctrlPr>
                          <a:rPr lang="en-US" sz="3200" b="1" i="1" smtClean="0">
                            <a:solidFill>
                              <a:schemeClr val="tx1"/>
                            </a:solidFill>
                            <a:latin typeface="Cambria Math" panose="02040503050406030204" pitchFamily="18" charset="0"/>
                            <a:cs typeface="Times New Roman" panose="02020603050405020304" pitchFamily="18" charset="0"/>
                          </a:rPr>
                        </m:ctrlPr>
                      </m:fPr>
                      <m:num>
                        <m:r>
                          <a:rPr lang="en-US" sz="3200" b="1" i="1" smtClean="0">
                            <a:solidFill>
                              <a:schemeClr val="tx1"/>
                            </a:solidFill>
                            <a:latin typeface="Cambria Math" panose="02040503050406030204" pitchFamily="18" charset="0"/>
                            <a:cs typeface="Times New Roman" panose="02020603050405020304" pitchFamily="18" charset="0"/>
                          </a:rPr>
                          <m:t>𝟒</m:t>
                        </m:r>
                      </m:num>
                      <m:den>
                        <m:r>
                          <a:rPr lang="en-US" sz="3200" b="1" i="1" smtClean="0">
                            <a:solidFill>
                              <a:schemeClr val="tx1"/>
                            </a:solidFill>
                            <a:latin typeface="Cambria Math" panose="02040503050406030204" pitchFamily="18" charset="0"/>
                            <a:cs typeface="Times New Roman" panose="02020603050405020304" pitchFamily="18" charset="0"/>
                          </a:rPr>
                          <m:t>𝟗</m:t>
                        </m:r>
                      </m:den>
                    </m:f>
                  </m:oMath>
                </a14:m>
                <a:r>
                  <a:rPr lang="en-US" sz="3200" b="1" smtClean="0">
                    <a:solidFill>
                      <a:schemeClr val="tx1"/>
                    </a:solidFill>
                    <a:latin typeface="Times New Roman" panose="02020603050405020304" pitchFamily="18" charset="0"/>
                    <a:cs typeface="Times New Roman" panose="02020603050405020304" pitchFamily="18" charset="0"/>
                  </a:rPr>
                  <a:t> và </a:t>
                </a:r>
                <a14:m>
                  <m:oMath xmlns:m="http://schemas.openxmlformats.org/officeDocument/2006/math">
                    <m:f>
                      <m:fPr>
                        <m:ctrlPr>
                          <a:rPr lang="en-US" sz="3200" b="1" i="1" smtClean="0">
                            <a:solidFill>
                              <a:schemeClr val="tx1"/>
                            </a:solidFill>
                            <a:latin typeface="Cambria Math" panose="02040503050406030204" pitchFamily="18" charset="0"/>
                            <a:cs typeface="Times New Roman" panose="02020603050405020304" pitchFamily="18" charset="0"/>
                          </a:rPr>
                        </m:ctrlPr>
                      </m:fPr>
                      <m:num>
                        <m:r>
                          <a:rPr lang="en-US" sz="3200" b="1" i="1" smtClean="0">
                            <a:solidFill>
                              <a:schemeClr val="tx1"/>
                            </a:solidFill>
                            <a:latin typeface="Cambria Math" panose="02040503050406030204" pitchFamily="18" charset="0"/>
                            <a:cs typeface="Times New Roman" panose="02020603050405020304" pitchFamily="18" charset="0"/>
                          </a:rPr>
                          <m:t>𝟕</m:t>
                        </m:r>
                      </m:num>
                      <m:den>
                        <m:r>
                          <a:rPr lang="en-US" sz="3200" b="1" i="1" smtClean="0">
                            <a:solidFill>
                              <a:schemeClr val="tx1"/>
                            </a:solidFill>
                            <a:latin typeface="Cambria Math" panose="02040503050406030204" pitchFamily="18" charset="0"/>
                            <a:cs typeface="Times New Roman" panose="02020603050405020304" pitchFamily="18" charset="0"/>
                          </a:rPr>
                          <m:t>𝟏𝟓</m:t>
                        </m:r>
                      </m:den>
                    </m:f>
                  </m:oMath>
                </a14:m>
                <a:endParaRPr lang="en-US" sz="3200" b="1" smtClean="0">
                  <a:solidFill>
                    <a:schemeClr val="tx1"/>
                  </a:solidFill>
                  <a:latin typeface="Times New Roman" panose="02020603050405020304" pitchFamily="18" charset="0"/>
                  <a:cs typeface="Times New Roman" panose="02020603050405020304" pitchFamily="18" charset="0"/>
                </a:endParaRPr>
              </a:p>
              <a:p>
                <a:pPr marL="514350" indent="-514350" algn="ctr">
                  <a:spcBef>
                    <a:spcPts val="600"/>
                  </a:spcBef>
                  <a:buAutoNum type="alphaLcPeriod"/>
                </a:pPr>
                <a14:m>
                  <m:oMath xmlns:m="http://schemas.openxmlformats.org/officeDocument/2006/math">
                    <m:f>
                      <m:fPr>
                        <m:ctrlPr>
                          <a:rPr lang="en-US" sz="3200" b="1" i="1" smtClean="0">
                            <a:solidFill>
                              <a:schemeClr val="tx1"/>
                            </a:solidFill>
                            <a:latin typeface="Cambria Math" panose="02040503050406030204" pitchFamily="18" charset="0"/>
                            <a:cs typeface="Times New Roman" panose="02020603050405020304" pitchFamily="18" charset="0"/>
                          </a:rPr>
                        </m:ctrlPr>
                      </m:fPr>
                      <m:num>
                        <m:r>
                          <a:rPr lang="en-US" sz="3200" b="1" i="1" smtClean="0">
                            <a:solidFill>
                              <a:schemeClr val="tx1"/>
                            </a:solidFill>
                            <a:latin typeface="Cambria Math" panose="02040503050406030204" pitchFamily="18" charset="0"/>
                            <a:cs typeface="Times New Roman" panose="02020603050405020304" pitchFamily="18" charset="0"/>
                          </a:rPr>
                          <m:t>𝟓</m:t>
                        </m:r>
                      </m:num>
                      <m:den>
                        <m:r>
                          <a:rPr lang="en-US" sz="3200" b="1" i="1" smtClean="0">
                            <a:solidFill>
                              <a:schemeClr val="tx1"/>
                            </a:solidFill>
                            <a:latin typeface="Cambria Math" panose="02040503050406030204" pitchFamily="18" charset="0"/>
                            <a:cs typeface="Times New Roman" panose="02020603050405020304" pitchFamily="18" charset="0"/>
                          </a:rPr>
                          <m:t>𝟏𝟐</m:t>
                        </m:r>
                      </m:den>
                    </m:f>
                  </m:oMath>
                </a14:m>
                <a:r>
                  <a:rPr lang="en-US" sz="3200" b="1"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3200" b="1" i="1" smtClean="0">
                            <a:solidFill>
                              <a:schemeClr val="tx1"/>
                            </a:solidFill>
                            <a:latin typeface="Cambria Math" panose="02040503050406030204" pitchFamily="18" charset="0"/>
                            <a:cs typeface="Times New Roman" panose="02020603050405020304" pitchFamily="18" charset="0"/>
                          </a:rPr>
                        </m:ctrlPr>
                      </m:fPr>
                      <m:num>
                        <m:r>
                          <a:rPr lang="en-US" sz="3200" b="1" i="1" smtClean="0">
                            <a:solidFill>
                              <a:schemeClr val="tx1"/>
                            </a:solidFill>
                            <a:latin typeface="Cambria Math" panose="02040503050406030204" pitchFamily="18" charset="0"/>
                            <a:cs typeface="Times New Roman" panose="02020603050405020304" pitchFamily="18" charset="0"/>
                          </a:rPr>
                          <m:t>𝟕</m:t>
                        </m:r>
                      </m:num>
                      <m:den>
                        <m:r>
                          <a:rPr lang="en-US" sz="3200" b="1" i="1" smtClean="0">
                            <a:solidFill>
                              <a:schemeClr val="tx1"/>
                            </a:solidFill>
                            <a:latin typeface="Cambria Math" panose="02040503050406030204" pitchFamily="18" charset="0"/>
                            <a:cs typeface="Times New Roman" panose="02020603050405020304" pitchFamily="18" charset="0"/>
                          </a:rPr>
                          <m:t>𝟏𝟓</m:t>
                        </m:r>
                      </m:den>
                    </m:f>
                    <m:r>
                      <a:rPr lang="en-US" sz="3200" b="1" i="0" smtClean="0">
                        <a:solidFill>
                          <a:schemeClr val="tx1"/>
                        </a:solidFill>
                        <a:latin typeface="Cambria Math" panose="02040503050406030204" pitchFamily="18" charset="0"/>
                        <a:cs typeface="Times New Roman" panose="02020603050405020304" pitchFamily="18" charset="0"/>
                      </a:rPr>
                      <m:t> </m:t>
                    </m:r>
                  </m:oMath>
                </a14:m>
                <a:r>
                  <a:rPr lang="en-US" sz="3200" b="1" smtClean="0">
                    <a:solidFill>
                      <a:schemeClr val="tx1"/>
                    </a:solidFill>
                    <a:latin typeface="Times New Roman" panose="02020603050405020304" pitchFamily="18" charset="0"/>
                    <a:cs typeface="Times New Roman" panose="02020603050405020304" pitchFamily="18" charset="0"/>
                  </a:rPr>
                  <a:t>và </a:t>
                </a:r>
                <a14:m>
                  <m:oMath xmlns:m="http://schemas.openxmlformats.org/officeDocument/2006/math">
                    <m:f>
                      <m:fPr>
                        <m:ctrlPr>
                          <a:rPr lang="en-US" sz="3200" b="1" i="1" smtClean="0">
                            <a:solidFill>
                              <a:schemeClr val="tx1"/>
                            </a:solidFill>
                            <a:latin typeface="Cambria Math" panose="02040503050406030204" pitchFamily="18" charset="0"/>
                            <a:cs typeface="Times New Roman" panose="02020603050405020304" pitchFamily="18" charset="0"/>
                          </a:rPr>
                        </m:ctrlPr>
                      </m:fPr>
                      <m:num>
                        <m:r>
                          <a:rPr lang="en-US" sz="3200" b="1" i="1" smtClean="0">
                            <a:solidFill>
                              <a:schemeClr val="tx1"/>
                            </a:solidFill>
                            <a:latin typeface="Cambria Math" panose="02040503050406030204" pitchFamily="18" charset="0"/>
                            <a:cs typeface="Times New Roman" panose="02020603050405020304" pitchFamily="18" charset="0"/>
                          </a:rPr>
                          <m:t>𝟒</m:t>
                        </m:r>
                      </m:num>
                      <m:den>
                        <m:r>
                          <a:rPr lang="en-US" sz="3200" b="1" i="1" smtClean="0">
                            <a:solidFill>
                              <a:schemeClr val="tx1"/>
                            </a:solidFill>
                            <a:latin typeface="Cambria Math" panose="02040503050406030204" pitchFamily="18" charset="0"/>
                            <a:cs typeface="Times New Roman" panose="02020603050405020304" pitchFamily="18" charset="0"/>
                          </a:rPr>
                          <m:t>𝟐𝟕</m:t>
                        </m:r>
                      </m:den>
                    </m:f>
                  </m:oMath>
                </a14:m>
                <a:endParaRPr lang="en-US" sz="3200" b="1">
                  <a:latin typeface="Times New Roman" panose="02020603050405020304" pitchFamily="18" charset="0"/>
                  <a:cs typeface="Times New Roman" panose="02020603050405020304" pitchFamily="18" charset="0"/>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1475014" y="1714500"/>
                <a:ext cx="8909957" cy="3918857"/>
              </a:xfrm>
              <a:prstGeom prst="roundRect">
                <a:avLst/>
              </a:prstGeom>
              <a:blipFill rotWithShape="0">
                <a:blip r:embed="rId2"/>
                <a:stretch>
                  <a:fillRect/>
                </a:stretch>
              </a:blipFill>
              <a:ln>
                <a:noFill/>
              </a:ln>
              <a:effectLst>
                <a:outerShdw blurRad="190500" dist="228600" dir="2700000" algn="ctr">
                  <a:srgbClr val="000000">
                    <a:alpha val="30000"/>
                  </a:srgbClr>
                </a:outerShdw>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1485899" y="1714500"/>
                <a:ext cx="8899072"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r>
                  <a:rPr lang="en-US" sz="2800" smtClean="0">
                    <a:solidFill>
                      <a:schemeClr val="tx1"/>
                    </a:solidFill>
                    <a:latin typeface="Times New Roman" panose="02020603050405020304" pitchFamily="18" charset="0"/>
                    <a:cs typeface="Times New Roman" panose="02020603050405020304" pitchFamily="18" charset="0"/>
                  </a:rPr>
                  <a:t>a)Ta </a:t>
                </a:r>
                <a:r>
                  <a:rPr lang="en-US" sz="2800">
                    <a:solidFill>
                      <a:schemeClr val="tx1"/>
                    </a:solidFill>
                    <a:latin typeface="Times New Roman" panose="02020603050405020304" pitchFamily="18" charset="0"/>
                    <a:cs typeface="Times New Roman" panose="02020603050405020304" pitchFamily="18" charset="0"/>
                  </a:rPr>
                  <a:t>có: 9 =</a:t>
                </a:r>
                <a:r>
                  <a:rPr lang="en-US" sz="2800" smtClean="0">
                    <a:solidFill>
                      <a:schemeClr val="tx1"/>
                    </a:solidFill>
                    <a:latin typeface="Times New Roman" panose="02020603050405020304" pitchFamily="18" charset="0"/>
                    <a:cs typeface="Times New Roman" panose="02020603050405020304" pitchFamily="18" charset="0"/>
                  </a:rPr>
                  <a:t>3</a:t>
                </a:r>
                <a:r>
                  <a:rPr lang="en-US" sz="2800" baseline="30000" smtClean="0">
                    <a:solidFill>
                      <a:schemeClr val="tx1"/>
                    </a:solidFill>
                    <a:latin typeface="Times New Roman" panose="02020603050405020304" pitchFamily="18" charset="0"/>
                    <a:cs typeface="Times New Roman" panose="02020603050405020304" pitchFamily="18" charset="0"/>
                  </a:rPr>
                  <a:t>2</a:t>
                </a:r>
                <a:r>
                  <a:rPr lang="en-US" sz="2800" smtClean="0">
                    <a:solidFill>
                      <a:schemeClr val="tx1"/>
                    </a:solidFill>
                    <a:latin typeface="Times New Roman" panose="02020603050405020304" pitchFamily="18" charset="0"/>
                    <a:cs typeface="Times New Roman" panose="02020603050405020304" pitchFamily="18" charset="0"/>
                  </a:rPr>
                  <a:t>;15 = 3.5 </a:t>
                </a:r>
                <a:r>
                  <a:rPr lang="en-US" sz="2800">
                    <a:solidFill>
                      <a:schemeClr val="tx1"/>
                    </a:solidFill>
                    <a:latin typeface="Times New Roman" panose="02020603050405020304" pitchFamily="18" charset="0"/>
                    <a:cs typeface="Times New Roman" panose="02020603050405020304" pitchFamily="18" charset="0"/>
                  </a:rPr>
                  <a:t>nên BCNN(9, 15) = 3</a:t>
                </a:r>
                <a:r>
                  <a:rPr lang="en-US" sz="2800" baseline="30000">
                    <a:solidFill>
                      <a:schemeClr val="tx1"/>
                    </a:solidFill>
                    <a:latin typeface="Times New Roman" panose="02020603050405020304" pitchFamily="18" charset="0"/>
                    <a:cs typeface="Times New Roman" panose="02020603050405020304" pitchFamily="18" charset="0"/>
                  </a:rPr>
                  <a:t>2</a:t>
                </a:r>
                <a:r>
                  <a:rPr lang="en-US" sz="2800">
                    <a:solidFill>
                      <a:schemeClr val="tx1"/>
                    </a:solidFill>
                    <a:latin typeface="Times New Roman" panose="02020603050405020304" pitchFamily="18" charset="0"/>
                    <a:cs typeface="Times New Roman" panose="02020603050405020304" pitchFamily="18" charset="0"/>
                  </a:rPr>
                  <a:t>.5 = 45. Do đó ta có thể chọn mẫu chung là </a:t>
                </a:r>
                <a:r>
                  <a:rPr lang="en-US" sz="2800" smtClean="0">
                    <a:solidFill>
                      <a:schemeClr val="tx1"/>
                    </a:solidFill>
                    <a:latin typeface="Times New Roman" panose="02020603050405020304" pitchFamily="18" charset="0"/>
                    <a:cs typeface="Times New Roman" panose="02020603050405020304" pitchFamily="18" charset="0"/>
                  </a:rPr>
                  <a:t>45.</a:t>
                </a:r>
              </a:p>
              <a:p>
                <a:r>
                  <a:rPr lang="en-US" sz="2400" smtClean="0">
                    <a:solidFill>
                      <a:schemeClr val="tx1"/>
                    </a:solidFill>
                    <a:cs typeface="Times New Roman" panose="02020603050405020304" pitchFamily="18" charset="0"/>
                  </a:rPr>
                  <a:t>        </a:t>
                </a:r>
                <a14:m>
                  <m:oMath xmlns:m="http://schemas.openxmlformats.org/officeDocument/2006/math">
                    <m:f>
                      <m:fPr>
                        <m:ctrlPr>
                          <a:rPr lang="en-US" sz="280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4</m:t>
                        </m:r>
                      </m:num>
                      <m:den>
                        <m:r>
                          <a:rPr lang="en-US" sz="2800" b="0" i="1" smtClean="0">
                            <a:solidFill>
                              <a:schemeClr val="tx1"/>
                            </a:solidFill>
                            <a:latin typeface="Cambria Math" panose="02040503050406030204" pitchFamily="18" charset="0"/>
                            <a:cs typeface="Times New Roman" panose="02020603050405020304" pitchFamily="18" charset="0"/>
                          </a:rPr>
                          <m:t>9</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4.5</m:t>
                        </m:r>
                      </m:num>
                      <m:den>
                        <m:r>
                          <a:rPr lang="en-US" sz="2800" b="0" i="1" smtClean="0">
                            <a:solidFill>
                              <a:schemeClr val="tx1"/>
                            </a:solidFill>
                            <a:latin typeface="Cambria Math" panose="02040503050406030204" pitchFamily="18" charset="0"/>
                            <a:cs typeface="Times New Roman" panose="02020603050405020304" pitchFamily="18" charset="0"/>
                          </a:rPr>
                          <m:t>9.5</m:t>
                        </m:r>
                      </m:den>
                    </m:f>
                    <m:r>
                      <a:rPr lang="en-US" sz="2800" b="0" i="1" smtClean="0">
                        <a:solidFill>
                          <a:schemeClr val="tx1"/>
                        </a:solidFill>
                        <a:latin typeface="Cambria Math" panose="02040503050406030204" pitchFamily="18" charset="0"/>
                        <a:cs typeface="Times New Roman" panose="02020603050405020304" pitchFamily="18" charset="0"/>
                      </a:rPr>
                      <m:t>=</m:t>
                    </m:r>
                  </m:oMath>
                </a14:m>
                <a:r>
                  <a:rPr lang="en-US" sz="280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20</m:t>
                        </m:r>
                      </m:num>
                      <m:den>
                        <m:r>
                          <a:rPr lang="en-US" sz="2800" b="0" i="1" smtClean="0">
                            <a:solidFill>
                              <a:schemeClr val="tx1"/>
                            </a:solidFill>
                            <a:latin typeface="Cambria Math" panose="02040503050406030204" pitchFamily="18" charset="0"/>
                            <a:cs typeface="Times New Roman" panose="02020603050405020304" pitchFamily="18" charset="0"/>
                          </a:rPr>
                          <m:t>45</m:t>
                        </m:r>
                      </m:den>
                    </m:f>
                  </m:oMath>
                </a14:m>
                <a:r>
                  <a:rPr lang="en-US" sz="280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7</m:t>
                        </m:r>
                      </m:num>
                      <m:den>
                        <m:r>
                          <a:rPr lang="en-US" sz="2800" b="0" i="1" smtClean="0">
                            <a:solidFill>
                              <a:schemeClr val="tx1"/>
                            </a:solidFill>
                            <a:latin typeface="Cambria Math" panose="02040503050406030204" pitchFamily="18" charset="0"/>
                            <a:cs typeface="Times New Roman" panose="02020603050405020304" pitchFamily="18" charset="0"/>
                          </a:rPr>
                          <m:t>15</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7.3</m:t>
                        </m:r>
                      </m:num>
                      <m:den>
                        <m:r>
                          <a:rPr lang="en-US" sz="2800" b="0" i="1" smtClean="0">
                            <a:solidFill>
                              <a:schemeClr val="tx1"/>
                            </a:solidFill>
                            <a:latin typeface="Cambria Math" panose="02040503050406030204" pitchFamily="18" charset="0"/>
                            <a:cs typeface="Times New Roman" panose="02020603050405020304" pitchFamily="18" charset="0"/>
                          </a:rPr>
                          <m:t>15.3</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21</m:t>
                        </m:r>
                      </m:num>
                      <m:den>
                        <m:r>
                          <a:rPr lang="en-US" sz="2800" b="0" i="1" smtClean="0">
                            <a:solidFill>
                              <a:schemeClr val="tx1"/>
                            </a:solidFill>
                            <a:latin typeface="Cambria Math" panose="02040503050406030204" pitchFamily="18" charset="0"/>
                            <a:cs typeface="Times New Roman" panose="02020603050405020304" pitchFamily="18" charset="0"/>
                          </a:rPr>
                          <m:t>45</m:t>
                        </m:r>
                      </m:den>
                    </m:f>
                  </m:oMath>
                </a14:m>
                <a:endParaRPr lang="en-US" sz="2800" smtClean="0">
                  <a:solidFill>
                    <a:schemeClr val="tx1"/>
                  </a:solidFill>
                  <a:latin typeface="Times New Roman" panose="02020603050405020304" pitchFamily="18" charset="0"/>
                  <a:cs typeface="Times New Roman" panose="02020603050405020304" pitchFamily="18" charset="0"/>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1485899" y="1714500"/>
                <a:ext cx="8899072" cy="4408714"/>
              </a:xfrm>
              <a:prstGeom prst="roundRect">
                <a:avLst/>
              </a:prstGeom>
              <a:blipFill rotWithShape="0">
                <a:blip r:embed="rId3"/>
                <a:stretch>
                  <a:fillRect/>
                </a:stretch>
              </a:blipFill>
              <a:ln>
                <a:noFill/>
              </a:ln>
              <a:effectLst>
                <a:outerShdw blurRad="190500" dist="228600" dir="2700000" algn="ctr">
                  <a:srgbClr val="000000">
                    <a:alpha val="30000"/>
                  </a:srgbClr>
                </a:outerShdw>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ounded Rectangle 7"/>
              <p:cNvSpPr/>
              <p:nvPr/>
            </p:nvSpPr>
            <p:spPr>
              <a:xfrm>
                <a:off x="1475014" y="1714500"/>
                <a:ext cx="8899072"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r>
                  <a:rPr lang="en-US" sz="2800" smtClean="0">
                    <a:solidFill>
                      <a:schemeClr val="tx1"/>
                    </a:solidFill>
                  </a:rPr>
                  <a:t>b) Ta có: 12 =2</a:t>
                </a:r>
                <a:r>
                  <a:rPr lang="en-US" sz="2800" baseline="30000">
                    <a:solidFill>
                      <a:schemeClr val="tx1"/>
                    </a:solidFill>
                  </a:rPr>
                  <a:t>2</a:t>
                </a:r>
                <a:r>
                  <a:rPr lang="en-US" sz="2800">
                    <a:solidFill>
                      <a:schemeClr val="tx1"/>
                    </a:solidFill>
                  </a:rPr>
                  <a:t>.3;   15 = 3.5 ; 27 = 3</a:t>
                </a:r>
                <a:r>
                  <a:rPr lang="en-US" sz="2800" baseline="30000">
                    <a:solidFill>
                      <a:schemeClr val="tx1"/>
                    </a:solidFill>
                  </a:rPr>
                  <a:t>3</a:t>
                </a:r>
                <a:r>
                  <a:rPr lang="en-US" sz="2800">
                    <a:solidFill>
                      <a:schemeClr val="tx1"/>
                    </a:solidFill>
                  </a:rPr>
                  <a:t> nên BCNN(12, 15, 27) = 2</a:t>
                </a:r>
                <a:r>
                  <a:rPr lang="en-US" sz="2800" baseline="30000">
                    <a:solidFill>
                      <a:schemeClr val="tx1"/>
                    </a:solidFill>
                  </a:rPr>
                  <a:t>2</a:t>
                </a:r>
                <a:r>
                  <a:rPr lang="en-US" sz="2800">
                    <a:solidFill>
                      <a:schemeClr val="tx1"/>
                    </a:solidFill>
                  </a:rPr>
                  <a:t>.3</a:t>
                </a:r>
                <a:r>
                  <a:rPr lang="en-US" sz="2800" baseline="30000">
                    <a:solidFill>
                      <a:schemeClr val="tx1"/>
                    </a:solidFill>
                  </a:rPr>
                  <a:t>3</a:t>
                </a:r>
                <a:r>
                  <a:rPr lang="en-US" sz="2800">
                    <a:solidFill>
                      <a:schemeClr val="tx1"/>
                    </a:solidFill>
                  </a:rPr>
                  <a:t>.5 = 540. Do đó ta có thể chọn mẫu chung là 540</a:t>
                </a:r>
                <a:r>
                  <a:rPr lang="en-US" sz="2800" smtClean="0">
                    <a:solidFill>
                      <a:schemeClr val="tx1"/>
                    </a:solidFill>
                  </a:rPr>
                  <a:t>.</a:t>
                </a:r>
              </a:p>
              <a:p>
                <a:pPr/>
                <a14:m>
                  <m:oMathPara xmlns:m="http://schemas.openxmlformats.org/officeDocument/2006/math">
                    <m:oMathParaPr>
                      <m:jc m:val="centerGroup"/>
                    </m:oMathParaPr>
                    <m:oMath xmlns:m="http://schemas.openxmlformats.org/officeDocument/2006/math">
                      <m:f>
                        <m:fPr>
                          <m:ctrlPr>
                            <a:rPr lang="en-US" sz="280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5</m:t>
                          </m:r>
                        </m:num>
                        <m:den>
                          <m:r>
                            <a:rPr lang="en-US" sz="2800" b="0" i="1" smtClean="0">
                              <a:solidFill>
                                <a:schemeClr val="tx1"/>
                              </a:solidFill>
                              <a:latin typeface="Cambria Math" panose="02040503050406030204" pitchFamily="18" charset="0"/>
                              <a:cs typeface="Times New Roman" panose="02020603050405020304" pitchFamily="18" charset="0"/>
                            </a:rPr>
                            <m:t>12</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5.45</m:t>
                          </m:r>
                        </m:num>
                        <m:den>
                          <m:r>
                            <a:rPr lang="en-US" sz="2800" b="0" i="1" smtClean="0">
                              <a:solidFill>
                                <a:schemeClr val="tx1"/>
                              </a:solidFill>
                              <a:latin typeface="Cambria Math" panose="02040503050406030204" pitchFamily="18" charset="0"/>
                              <a:cs typeface="Times New Roman" panose="02020603050405020304" pitchFamily="18" charset="0"/>
                            </a:rPr>
                            <m:t>12.45</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225</m:t>
                          </m:r>
                        </m:num>
                        <m:den>
                          <m:r>
                            <a:rPr lang="en-US" sz="2800" b="0" i="1" smtClean="0">
                              <a:solidFill>
                                <a:schemeClr val="tx1"/>
                              </a:solidFill>
                              <a:latin typeface="Cambria Math" panose="02040503050406030204" pitchFamily="18" charset="0"/>
                              <a:cs typeface="Times New Roman" panose="02020603050405020304" pitchFamily="18" charset="0"/>
                            </a:rPr>
                            <m:t>540</m:t>
                          </m:r>
                        </m:den>
                      </m:f>
                    </m:oMath>
                  </m:oMathPara>
                </a14:m>
                <a:endParaRPr lang="en-US" sz="2800" smtClean="0">
                  <a:solidFill>
                    <a:schemeClr val="tx1"/>
                  </a:solidFill>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80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7</m:t>
                          </m:r>
                        </m:num>
                        <m:den>
                          <m:r>
                            <a:rPr lang="en-US" sz="2800" b="0" i="1" smtClean="0">
                              <a:solidFill>
                                <a:schemeClr val="tx1"/>
                              </a:solidFill>
                              <a:latin typeface="Cambria Math" panose="02040503050406030204" pitchFamily="18" charset="0"/>
                              <a:cs typeface="Times New Roman" panose="02020603050405020304" pitchFamily="18" charset="0"/>
                            </a:rPr>
                            <m:t>15</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7.36</m:t>
                          </m:r>
                        </m:num>
                        <m:den>
                          <m:r>
                            <a:rPr lang="en-US" sz="2800" b="0" i="1" smtClean="0">
                              <a:solidFill>
                                <a:schemeClr val="tx1"/>
                              </a:solidFill>
                              <a:latin typeface="Cambria Math" panose="02040503050406030204" pitchFamily="18" charset="0"/>
                              <a:cs typeface="Times New Roman" panose="02020603050405020304" pitchFamily="18" charset="0"/>
                            </a:rPr>
                            <m:t>15.36</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252</m:t>
                          </m:r>
                        </m:num>
                        <m:den>
                          <m:r>
                            <a:rPr lang="en-US" sz="2800" b="0" i="1" smtClean="0">
                              <a:solidFill>
                                <a:schemeClr val="tx1"/>
                              </a:solidFill>
                              <a:latin typeface="Cambria Math" panose="02040503050406030204" pitchFamily="18" charset="0"/>
                              <a:cs typeface="Times New Roman" panose="02020603050405020304" pitchFamily="18" charset="0"/>
                            </a:rPr>
                            <m:t>540</m:t>
                          </m:r>
                        </m:den>
                      </m:f>
                    </m:oMath>
                  </m:oMathPara>
                </a14:m>
                <a:endParaRPr lang="en-US" sz="2800" smtClean="0">
                  <a:solidFill>
                    <a:schemeClr val="tx1"/>
                  </a:solidFill>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80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4</m:t>
                          </m:r>
                        </m:num>
                        <m:den>
                          <m:r>
                            <a:rPr lang="en-US" sz="2800" b="0" i="1" smtClean="0">
                              <a:solidFill>
                                <a:schemeClr val="tx1"/>
                              </a:solidFill>
                              <a:latin typeface="Cambria Math" panose="02040503050406030204" pitchFamily="18" charset="0"/>
                              <a:cs typeface="Times New Roman" panose="02020603050405020304" pitchFamily="18" charset="0"/>
                            </a:rPr>
                            <m:t>27</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4.20</m:t>
                          </m:r>
                        </m:num>
                        <m:den>
                          <m:r>
                            <a:rPr lang="en-US" sz="2800" b="0" i="1" smtClean="0">
                              <a:solidFill>
                                <a:schemeClr val="tx1"/>
                              </a:solidFill>
                              <a:latin typeface="Cambria Math" panose="02040503050406030204" pitchFamily="18" charset="0"/>
                              <a:cs typeface="Times New Roman" panose="02020603050405020304" pitchFamily="18" charset="0"/>
                            </a:rPr>
                            <m:t>27.20</m:t>
                          </m:r>
                        </m:den>
                      </m:f>
                      <m:r>
                        <a:rPr lang="en-US" sz="2800" b="0" i="1" smtClean="0">
                          <a:solidFill>
                            <a:schemeClr val="tx1"/>
                          </a:solidFill>
                          <a:latin typeface="Cambria Math" panose="02040503050406030204" pitchFamily="18" charset="0"/>
                          <a:cs typeface="Times New Roman" panose="02020603050405020304" pitchFamily="18" charset="0"/>
                        </a:rPr>
                        <m:t>=</m:t>
                      </m:r>
                      <m:f>
                        <m:fPr>
                          <m:ctrlPr>
                            <a:rPr lang="en-US" sz="2800" b="0" i="1" smtClean="0">
                              <a:solidFill>
                                <a:schemeClr val="tx1"/>
                              </a:solidFill>
                              <a:latin typeface="Cambria Math" panose="02040503050406030204" pitchFamily="18" charset="0"/>
                              <a:cs typeface="Times New Roman" panose="02020603050405020304" pitchFamily="18" charset="0"/>
                            </a:rPr>
                          </m:ctrlPr>
                        </m:fPr>
                        <m:num>
                          <m:r>
                            <a:rPr lang="en-US" sz="2800" b="0" i="1" smtClean="0">
                              <a:solidFill>
                                <a:schemeClr val="tx1"/>
                              </a:solidFill>
                              <a:latin typeface="Cambria Math" panose="02040503050406030204" pitchFamily="18" charset="0"/>
                              <a:cs typeface="Times New Roman" panose="02020603050405020304" pitchFamily="18" charset="0"/>
                            </a:rPr>
                            <m:t>80</m:t>
                          </m:r>
                        </m:num>
                        <m:den>
                          <m:r>
                            <a:rPr lang="en-US" sz="2800" b="0" i="1" smtClean="0">
                              <a:solidFill>
                                <a:schemeClr val="tx1"/>
                              </a:solidFill>
                              <a:latin typeface="Cambria Math" panose="02040503050406030204" pitchFamily="18" charset="0"/>
                              <a:cs typeface="Times New Roman" panose="02020603050405020304" pitchFamily="18" charset="0"/>
                            </a:rPr>
                            <m:t>540</m:t>
                          </m:r>
                        </m:den>
                      </m:f>
                    </m:oMath>
                  </m:oMathPara>
                </a14:m>
                <a:endParaRPr lang="en-US" sz="2800" smtClean="0">
                  <a:solidFill>
                    <a:schemeClr val="tx1"/>
                  </a:solidFill>
                  <a:latin typeface="Times New Roman" panose="02020603050405020304" pitchFamily="18" charset="0"/>
                  <a:cs typeface="Times New Roman" panose="02020603050405020304" pitchFamily="18" charset="0"/>
                </a:endParaRPr>
              </a:p>
            </p:txBody>
          </p:sp>
        </mc:Choice>
        <mc:Fallback xmlns="">
          <p:sp>
            <p:nvSpPr>
              <p:cNvPr id="8" name="Rounded Rectangle 7"/>
              <p:cNvSpPr>
                <a:spLocks noRot="1" noChangeAspect="1" noMove="1" noResize="1" noEditPoints="1" noAdjustHandles="1" noChangeArrowheads="1" noChangeShapeType="1" noTextEdit="1"/>
              </p:cNvSpPr>
              <p:nvPr/>
            </p:nvSpPr>
            <p:spPr>
              <a:xfrm>
                <a:off x="1475014" y="1714500"/>
                <a:ext cx="8899072" cy="4408714"/>
              </a:xfrm>
              <a:prstGeom prst="roundRect">
                <a:avLst/>
              </a:prstGeom>
              <a:blipFill rotWithShape="0">
                <a:blip r:embed="rId4"/>
                <a:stretch>
                  <a:fillRect/>
                </a:stretch>
              </a:blipFill>
              <a:ln>
                <a:noFill/>
              </a:ln>
              <a:effectLst>
                <a:outerShdw blurRad="190500" dist="228600" dir="2700000" algn="ctr">
                  <a:srgbClr val="000000">
                    <a:alpha val="30000"/>
                  </a:srgbClr>
                </a:outerShdw>
              </a:effectLst>
            </p:spPr>
            <p:txBody>
              <a:bodyPr/>
              <a:lstStyle/>
              <a:p>
                <a:r>
                  <a:rPr lang="en-US">
                    <a:noFill/>
                  </a:rPr>
                  <a:t> </a:t>
                </a:r>
              </a:p>
            </p:txBody>
          </p:sp>
        </mc:Fallback>
      </mc:AlternateContent>
      <p:sp>
        <p:nvSpPr>
          <p:cNvPr id="6" name="TextBox 5"/>
          <p:cNvSpPr txBox="1"/>
          <p:nvPr/>
        </p:nvSpPr>
        <p:spPr>
          <a:xfrm>
            <a:off x="1440493" y="736600"/>
            <a:ext cx="4489499" cy="523220"/>
          </a:xfrm>
          <a:prstGeom prst="rect">
            <a:avLst/>
          </a:prstGeom>
          <a:noFill/>
        </p:spPr>
        <p:txBody>
          <a:bodyPr wrap="none" rtlCol="0">
            <a:spAutoFit/>
          </a:bodyPr>
          <a:lstStyle/>
          <a:p>
            <a:r>
              <a:rPr lang="en-US" sz="2800" b="1" smtClean="0">
                <a:solidFill>
                  <a:schemeClr val="accent5">
                    <a:lumMod val="75000"/>
                  </a:schemeClr>
                </a:solidFill>
              </a:rPr>
              <a:t>DẠNG 1: TÌM ƯCLN VÀ BCNN</a:t>
            </a:r>
            <a:endParaRPr lang="en-US" sz="2800" b="1">
              <a:solidFill>
                <a:schemeClr val="accent5">
                  <a:lumMod val="75000"/>
                </a:schemeClr>
              </a:solidFill>
            </a:endParaRPr>
          </a:p>
        </p:txBody>
      </p:sp>
      <p:sp>
        <p:nvSpPr>
          <p:cNvPr id="9" name="TextBox 8"/>
          <p:cNvSpPr txBox="1"/>
          <p:nvPr/>
        </p:nvSpPr>
        <p:spPr>
          <a:xfrm>
            <a:off x="5349377" y="1426314"/>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22830909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5" grpId="1" animBg="1"/>
      <p:bldP spid="7" grpId="0" animBg="1"/>
      <p:bldP spid="8" grpId="0"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76828" y="1159327"/>
            <a:ext cx="10515600" cy="66947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smtClean="0">
                <a:latin typeface="Times New Roman" panose="02020603050405020304" pitchFamily="18" charset="0"/>
                <a:cs typeface="Times New Roman" panose="02020603050405020304" pitchFamily="18" charset="0"/>
              </a:rPr>
              <a:t>Bài tập 2.50:</a:t>
            </a:r>
            <a:endParaRPr lang="en-US" sz="2400">
              <a:latin typeface="Times New Roman" panose="02020603050405020304" pitchFamily="18" charset="0"/>
              <a:cs typeface="Times New Roman" panose="02020603050405020304" pitchFamily="18" charset="0"/>
            </a:endParaRPr>
          </a:p>
        </p:txBody>
      </p:sp>
      <p:sp>
        <p:nvSpPr>
          <p:cNvPr id="5" name="Rounded Rectangle 4"/>
          <p:cNvSpPr/>
          <p:nvPr/>
        </p:nvSpPr>
        <p:spPr>
          <a:xfrm>
            <a:off x="1475014" y="1714500"/>
            <a:ext cx="8909957"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smtClean="0">
              <a:latin typeface="Times New Roman" panose="02020603050405020304" pitchFamily="18" charset="0"/>
              <a:cs typeface="Times New Roman" panose="02020603050405020304" pitchFamily="18" charset="0"/>
            </a:endParaRPr>
          </a:p>
          <a:p>
            <a:pPr algn="ctr"/>
            <a:r>
              <a:rPr lang="vi-VN" sz="3200">
                <a:solidFill>
                  <a:schemeClr val="tx1"/>
                </a:solidFill>
                <a:latin typeface="+mj-lt"/>
              </a:rPr>
              <a:t>Từ ba tấm gỗ có độ dài 56 dm, 48 dm và 40 dm, bác thợ mộc muốn cắt thành các thanh gỗ có độ dài như nhau mà không để thừa mẩu gỗ nào. Hỏi bác cắt như thế nào để được các thanh gỗ có độ dài lớn nhất có thể?</a:t>
            </a:r>
            <a:endParaRPr lang="en-US" sz="3200">
              <a:solidFill>
                <a:schemeClr val="tx1"/>
              </a:solidFill>
              <a:latin typeface="+mj-lt"/>
              <a:cs typeface="Times New Roman" panose="02020603050405020304" pitchFamily="18" charset="0"/>
            </a:endParaRPr>
          </a:p>
        </p:txBody>
      </p:sp>
      <p:sp>
        <p:nvSpPr>
          <p:cNvPr id="7" name="Rounded Rectangle 6"/>
          <p:cNvSpPr/>
          <p:nvPr/>
        </p:nvSpPr>
        <p:spPr>
          <a:xfrm>
            <a:off x="1475014" y="1714500"/>
            <a:ext cx="8899072"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a:solidFill>
                  <a:schemeClr val="tx1"/>
                </a:solidFill>
                <a:latin typeface="+mj-lt"/>
              </a:rPr>
              <a:t>Các thanh gỗ có độ dài lớn nhất được cắt ra là ƯCLN(56, 48, 40)</a:t>
            </a:r>
          </a:p>
          <a:p>
            <a:r>
              <a:rPr lang="vi-VN" sz="2800">
                <a:solidFill>
                  <a:schemeClr val="tx1"/>
                </a:solidFill>
                <a:latin typeface="+mj-lt"/>
              </a:rPr>
              <a:t>Ta có:  56 = 2</a:t>
            </a:r>
            <a:r>
              <a:rPr lang="vi-VN" sz="2800" baseline="30000">
                <a:solidFill>
                  <a:schemeClr val="tx1"/>
                </a:solidFill>
                <a:latin typeface="+mj-lt"/>
              </a:rPr>
              <a:t>3</a:t>
            </a:r>
            <a:r>
              <a:rPr lang="vi-VN" sz="2800">
                <a:solidFill>
                  <a:schemeClr val="tx1"/>
                </a:solidFill>
                <a:latin typeface="+mj-lt"/>
              </a:rPr>
              <a:t>.7   ;    48 = 2</a:t>
            </a:r>
            <a:r>
              <a:rPr lang="vi-VN" sz="2800" baseline="30000">
                <a:solidFill>
                  <a:schemeClr val="tx1"/>
                </a:solidFill>
                <a:latin typeface="+mj-lt"/>
              </a:rPr>
              <a:t>4</a:t>
            </a:r>
            <a:r>
              <a:rPr lang="vi-VN" sz="2800">
                <a:solidFill>
                  <a:schemeClr val="tx1"/>
                </a:solidFill>
                <a:latin typeface="+mj-lt"/>
              </a:rPr>
              <a:t>3  ;   40 = 2</a:t>
            </a:r>
            <a:r>
              <a:rPr lang="vi-VN" sz="2800" baseline="30000">
                <a:solidFill>
                  <a:schemeClr val="tx1"/>
                </a:solidFill>
                <a:latin typeface="+mj-lt"/>
              </a:rPr>
              <a:t>3</a:t>
            </a:r>
            <a:r>
              <a:rPr lang="vi-VN" sz="2800">
                <a:solidFill>
                  <a:schemeClr val="tx1"/>
                </a:solidFill>
                <a:latin typeface="+mj-lt"/>
              </a:rPr>
              <a:t>.5</a:t>
            </a:r>
          </a:p>
          <a:p>
            <a:r>
              <a:rPr lang="vi-VN" sz="2800">
                <a:solidFill>
                  <a:schemeClr val="tx1"/>
                </a:solidFill>
                <a:latin typeface="+mj-lt"/>
              </a:rPr>
              <a:t>Ta thấy thừa số nguyên tố chung là 2 và có số mũ nhỏ nhất là 3</a:t>
            </a:r>
          </a:p>
          <a:p>
            <a:r>
              <a:rPr lang="vi-VN" sz="2800">
                <a:solidFill>
                  <a:schemeClr val="tx1"/>
                </a:solidFill>
                <a:latin typeface="+mj-lt"/>
              </a:rPr>
              <a:t>Do đó ƯCLN(56, 48, 40) = 2</a:t>
            </a:r>
            <a:r>
              <a:rPr lang="vi-VN" sz="2800" baseline="30000">
                <a:solidFill>
                  <a:schemeClr val="tx1"/>
                </a:solidFill>
                <a:latin typeface="+mj-lt"/>
              </a:rPr>
              <a:t>3 </a:t>
            </a:r>
            <a:r>
              <a:rPr lang="vi-VN" sz="2800">
                <a:solidFill>
                  <a:schemeClr val="tx1"/>
                </a:solidFill>
                <a:latin typeface="+mj-lt"/>
              </a:rPr>
              <a:t>= 8</a:t>
            </a:r>
          </a:p>
          <a:p>
            <a:r>
              <a:rPr lang="vi-VN" sz="2800">
                <a:solidFill>
                  <a:schemeClr val="tx1"/>
                </a:solidFill>
                <a:latin typeface="+mj-lt"/>
              </a:rPr>
              <a:t>Vậy chiều dài các thanh gỗ lớn nhất có thể cắt là 8 dm.</a:t>
            </a:r>
          </a:p>
        </p:txBody>
      </p:sp>
      <p:sp>
        <p:nvSpPr>
          <p:cNvPr id="6" name="TextBox 5"/>
          <p:cNvSpPr txBox="1"/>
          <p:nvPr/>
        </p:nvSpPr>
        <p:spPr>
          <a:xfrm>
            <a:off x="1440493" y="736600"/>
            <a:ext cx="4363887" cy="523220"/>
          </a:xfrm>
          <a:prstGeom prst="rect">
            <a:avLst/>
          </a:prstGeom>
          <a:noFill/>
        </p:spPr>
        <p:txBody>
          <a:bodyPr wrap="none" rtlCol="0">
            <a:spAutoFit/>
          </a:bodyPr>
          <a:lstStyle/>
          <a:p>
            <a:r>
              <a:rPr lang="en-US" sz="2800" b="1" smtClean="0">
                <a:solidFill>
                  <a:schemeClr val="accent5">
                    <a:lumMod val="75000"/>
                  </a:schemeClr>
                </a:solidFill>
              </a:rPr>
              <a:t>DẠNG 2: BÀI TOÁN THỰC TẾ</a:t>
            </a:r>
            <a:endParaRPr lang="en-US" sz="2800" b="1">
              <a:solidFill>
                <a:schemeClr val="accent5">
                  <a:lumMod val="75000"/>
                </a:schemeClr>
              </a:solidFill>
            </a:endParaRPr>
          </a:p>
        </p:txBody>
      </p:sp>
      <p:sp>
        <p:nvSpPr>
          <p:cNvPr id="8" name="TextBox 7"/>
          <p:cNvSpPr txBox="1"/>
          <p:nvPr/>
        </p:nvSpPr>
        <p:spPr>
          <a:xfrm>
            <a:off x="5218322" y="1922308"/>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28733454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5" grpId="1" animBg="1"/>
      <p:bldP spid="7" grpId="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76400" y="1172027"/>
            <a:ext cx="10515600" cy="66947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smtClean="0">
                <a:latin typeface="Times New Roman" panose="02020603050405020304" pitchFamily="18" charset="0"/>
                <a:cs typeface="Times New Roman" panose="02020603050405020304" pitchFamily="18" charset="0"/>
              </a:rPr>
              <a:t>Bài tập 2.51:</a:t>
            </a:r>
            <a:endParaRPr lang="en-US" sz="2400">
              <a:latin typeface="Times New Roman" panose="02020603050405020304" pitchFamily="18" charset="0"/>
              <a:cs typeface="Times New Roman" panose="02020603050405020304" pitchFamily="18" charset="0"/>
            </a:endParaRPr>
          </a:p>
        </p:txBody>
      </p:sp>
      <p:sp>
        <p:nvSpPr>
          <p:cNvPr id="5" name="Rounded Rectangle 4"/>
          <p:cNvSpPr/>
          <p:nvPr/>
        </p:nvSpPr>
        <p:spPr>
          <a:xfrm>
            <a:off x="1563914" y="1689100"/>
            <a:ext cx="8909957"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smtClean="0">
              <a:latin typeface="Times New Roman" panose="02020603050405020304" pitchFamily="18" charset="0"/>
              <a:cs typeface="Times New Roman" panose="02020603050405020304" pitchFamily="18" charset="0"/>
            </a:endParaRPr>
          </a:p>
          <a:p>
            <a:pPr algn="ctr"/>
            <a:r>
              <a:rPr lang="vi-VN" sz="3200">
                <a:solidFill>
                  <a:schemeClr val="tx1"/>
                </a:solidFill>
                <a:latin typeface="+mj-lt"/>
              </a:rPr>
              <a:t>Học sinh lớp 6A khi xếp thành hàng 2, hàng 3, hàng 7 đều vừa đủ hàng. Hỏi số học sinh lớp 6A là bao nhiêu, biết rằng số học sinh nhỏ hơn 45.</a:t>
            </a:r>
            <a:endParaRPr lang="en-US" sz="3200">
              <a:solidFill>
                <a:schemeClr val="tx1"/>
              </a:solidFill>
              <a:latin typeface="+mj-lt"/>
              <a:cs typeface="Times New Roman" panose="02020603050405020304" pitchFamily="18" charset="0"/>
            </a:endParaRPr>
          </a:p>
        </p:txBody>
      </p:sp>
      <p:sp>
        <p:nvSpPr>
          <p:cNvPr id="7" name="Rounded Rectangle 6"/>
          <p:cNvSpPr/>
          <p:nvPr/>
        </p:nvSpPr>
        <p:spPr>
          <a:xfrm>
            <a:off x="1574799" y="1689100"/>
            <a:ext cx="8899072"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a:solidFill>
                  <a:schemeClr val="tx1"/>
                </a:solidFill>
                <a:latin typeface="+mj-lt"/>
              </a:rPr>
              <a:t>Học sinh lớp 6A khi xếp thành hàng 2, hàng 3, hàng 7 đều vừa đủ hàng.</a:t>
            </a:r>
          </a:p>
          <a:p>
            <a:r>
              <a:rPr lang="vi-VN" sz="2800">
                <a:solidFill>
                  <a:schemeClr val="tx1"/>
                </a:solidFill>
                <a:latin typeface="+mj-lt"/>
              </a:rPr>
              <a:t>Do đó số học sinh lớp 6A là BC(2, 3, 7)</a:t>
            </a:r>
          </a:p>
          <a:p>
            <a:r>
              <a:rPr lang="vi-VN" sz="2800">
                <a:solidFill>
                  <a:schemeClr val="tx1"/>
                </a:solidFill>
                <a:latin typeface="+mj-lt"/>
              </a:rPr>
              <a:t>BCNN(2, 3, 7) = 2.3.7 = 42 </a:t>
            </a:r>
            <a:endParaRPr lang="en-US" sz="2800" smtClean="0">
              <a:solidFill>
                <a:schemeClr val="tx1"/>
              </a:solidFill>
              <a:latin typeface="+mj-lt"/>
            </a:endParaRPr>
          </a:p>
          <a:p>
            <a:r>
              <a:rPr lang="en-US" sz="2800" smtClean="0">
                <a:solidFill>
                  <a:schemeClr val="tx1"/>
                </a:solidFill>
                <a:latin typeface="Times New Roman" panose="02020603050405020304" pitchFamily="18" charset="0"/>
                <a:cs typeface="Times New Roman" panose="02020603050405020304" pitchFamily="18" charset="0"/>
              </a:rPr>
              <a:t>N</a:t>
            </a:r>
            <a:r>
              <a:rPr lang="vi-VN" sz="2800" smtClean="0">
                <a:solidFill>
                  <a:schemeClr val="tx1"/>
                </a:solidFill>
                <a:latin typeface="+mj-lt"/>
              </a:rPr>
              <a:t>ên </a:t>
            </a:r>
            <a:r>
              <a:rPr lang="vi-VN" sz="2800">
                <a:solidFill>
                  <a:schemeClr val="tx1"/>
                </a:solidFill>
                <a:latin typeface="+mj-lt"/>
              </a:rPr>
              <a:t>BC(2, 3, 7) = B(42) = {0; 42; 84, ...}</a:t>
            </a:r>
          </a:p>
          <a:p>
            <a:r>
              <a:rPr lang="vi-VN" sz="2800">
                <a:solidFill>
                  <a:schemeClr val="tx1"/>
                </a:solidFill>
                <a:latin typeface="+mj-lt"/>
              </a:rPr>
              <a:t>Mà số học sinh nhỏ hơn 45 nên số học sinh lớp 6A là 42.</a:t>
            </a:r>
          </a:p>
          <a:p>
            <a:r>
              <a:rPr lang="vi-VN" sz="2800">
                <a:solidFill>
                  <a:schemeClr val="tx1"/>
                </a:solidFill>
                <a:latin typeface="+mj-lt"/>
              </a:rPr>
              <a:t>Vậy số học sinh lớp 6A là 42 học sinh.</a:t>
            </a:r>
          </a:p>
        </p:txBody>
      </p:sp>
      <p:sp>
        <p:nvSpPr>
          <p:cNvPr id="6" name="TextBox 5"/>
          <p:cNvSpPr txBox="1"/>
          <p:nvPr/>
        </p:nvSpPr>
        <p:spPr>
          <a:xfrm>
            <a:off x="1440493" y="736600"/>
            <a:ext cx="4363887" cy="523220"/>
          </a:xfrm>
          <a:prstGeom prst="rect">
            <a:avLst/>
          </a:prstGeom>
          <a:noFill/>
        </p:spPr>
        <p:txBody>
          <a:bodyPr wrap="none" rtlCol="0">
            <a:spAutoFit/>
          </a:bodyPr>
          <a:lstStyle/>
          <a:p>
            <a:r>
              <a:rPr lang="en-US" sz="2800" b="1" smtClean="0">
                <a:solidFill>
                  <a:schemeClr val="accent5">
                    <a:lumMod val="75000"/>
                  </a:schemeClr>
                </a:solidFill>
              </a:rPr>
              <a:t>DẠNG 2: BÀI TOÁN THỰC TẾ</a:t>
            </a:r>
            <a:endParaRPr lang="en-US" sz="2800" b="1">
              <a:solidFill>
                <a:schemeClr val="accent5">
                  <a:lumMod val="75000"/>
                </a:schemeClr>
              </a:solidFill>
            </a:endParaRPr>
          </a:p>
        </p:txBody>
      </p:sp>
      <p:sp>
        <p:nvSpPr>
          <p:cNvPr id="8" name="TextBox 7"/>
          <p:cNvSpPr txBox="1"/>
          <p:nvPr/>
        </p:nvSpPr>
        <p:spPr>
          <a:xfrm>
            <a:off x="5218322" y="1841500"/>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17076363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5" grpId="1" animBg="1"/>
      <p:bldP spid="7"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75013" y="1133927"/>
            <a:ext cx="10515600" cy="66947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smtClean="0">
                <a:latin typeface="Times New Roman" panose="02020603050405020304" pitchFamily="18" charset="0"/>
                <a:cs typeface="Times New Roman" panose="02020603050405020304" pitchFamily="18" charset="0"/>
              </a:rPr>
              <a:t>Bài tập 2.52:</a:t>
            </a:r>
            <a:endParaRPr lang="en-US" sz="2400">
              <a:latin typeface="Times New Roman" panose="02020603050405020304" pitchFamily="18" charset="0"/>
              <a:cs typeface="Times New Roman" panose="02020603050405020304" pitchFamily="18" charset="0"/>
            </a:endParaRPr>
          </a:p>
        </p:txBody>
      </p:sp>
      <p:sp>
        <p:nvSpPr>
          <p:cNvPr id="5" name="Rounded Rectangle 4"/>
          <p:cNvSpPr/>
          <p:nvPr/>
        </p:nvSpPr>
        <p:spPr>
          <a:xfrm>
            <a:off x="1475014" y="1714500"/>
            <a:ext cx="8909957" cy="4408714"/>
          </a:xfrm>
          <a:prstGeom prst="roundRect">
            <a:avLst/>
          </a:prstGeom>
          <a:solidFill>
            <a:schemeClr val="bg1"/>
          </a:solidFill>
          <a:ln>
            <a:solidFill>
              <a:srgbClr val="0070C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smtClean="0">
              <a:latin typeface="Times New Roman" panose="02020603050405020304" pitchFamily="18" charset="0"/>
              <a:cs typeface="Times New Roman" panose="02020603050405020304" pitchFamily="18" charset="0"/>
            </a:endParaRPr>
          </a:p>
          <a:p>
            <a:pPr algn="ctr"/>
            <a:r>
              <a:rPr lang="vi-VN" sz="3200">
                <a:solidFill>
                  <a:schemeClr val="tx1"/>
                </a:solidFill>
                <a:latin typeface="+mj-lt"/>
              </a:rPr>
              <a:t>Hai số có BCNN là 2</a:t>
            </a:r>
            <a:r>
              <a:rPr lang="vi-VN" sz="3200" baseline="30000">
                <a:solidFill>
                  <a:schemeClr val="tx1"/>
                </a:solidFill>
                <a:latin typeface="+mj-lt"/>
              </a:rPr>
              <a:t>3</a:t>
            </a:r>
            <a:r>
              <a:rPr lang="vi-VN" sz="3200">
                <a:solidFill>
                  <a:schemeClr val="tx1"/>
                </a:solidFill>
                <a:latin typeface="+mj-lt"/>
              </a:rPr>
              <a:t>.3.5</a:t>
            </a:r>
            <a:r>
              <a:rPr lang="vi-VN" sz="3200" baseline="30000">
                <a:solidFill>
                  <a:schemeClr val="tx1"/>
                </a:solidFill>
                <a:latin typeface="+mj-lt"/>
              </a:rPr>
              <a:t>3</a:t>
            </a:r>
            <a:r>
              <a:rPr lang="vi-VN" sz="3200">
                <a:solidFill>
                  <a:schemeClr val="tx1"/>
                </a:solidFill>
                <a:latin typeface="+mj-lt"/>
              </a:rPr>
              <a:t> và ƯCLN là 2</a:t>
            </a:r>
            <a:r>
              <a:rPr lang="vi-VN" sz="3200" baseline="30000">
                <a:solidFill>
                  <a:schemeClr val="tx1"/>
                </a:solidFill>
                <a:latin typeface="+mj-lt"/>
              </a:rPr>
              <a:t>2</a:t>
            </a:r>
            <a:r>
              <a:rPr lang="vi-VN" sz="3200">
                <a:solidFill>
                  <a:schemeClr val="tx1"/>
                </a:solidFill>
                <a:latin typeface="+mj-lt"/>
              </a:rPr>
              <a:t>.5. Biết một trong hai số bằng 2</a:t>
            </a:r>
            <a:r>
              <a:rPr lang="vi-VN" sz="3200" baseline="30000">
                <a:solidFill>
                  <a:schemeClr val="tx1"/>
                </a:solidFill>
                <a:latin typeface="+mj-lt"/>
              </a:rPr>
              <a:t>2</a:t>
            </a:r>
            <a:r>
              <a:rPr lang="vi-VN" sz="3200">
                <a:solidFill>
                  <a:schemeClr val="tx1"/>
                </a:solidFill>
                <a:latin typeface="+mj-lt"/>
              </a:rPr>
              <a:t>.3.5, tìm số còn lại.</a:t>
            </a:r>
            <a:endParaRPr lang="en-US" sz="3200">
              <a:solidFill>
                <a:schemeClr val="tx1"/>
              </a:solidFill>
              <a:latin typeface="+mj-lt"/>
              <a:cs typeface="Times New Roman" panose="02020603050405020304" pitchFamily="18" charset="0"/>
            </a:endParaRPr>
          </a:p>
        </p:txBody>
      </p:sp>
      <p:sp>
        <p:nvSpPr>
          <p:cNvPr id="7" name="Rounded Rectangle 6"/>
          <p:cNvSpPr/>
          <p:nvPr/>
        </p:nvSpPr>
        <p:spPr>
          <a:xfrm>
            <a:off x="1485899" y="1714500"/>
            <a:ext cx="8899072" cy="4408714"/>
          </a:xfrm>
          <a:prstGeom prst="roundRect">
            <a:avLst/>
          </a:prstGeom>
          <a:solidFill>
            <a:schemeClr val="bg1"/>
          </a:solidFill>
          <a:ln w="12700">
            <a:solidFill>
              <a:srgbClr val="0070C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a:solidFill>
                  <a:schemeClr val="tx1"/>
                </a:solidFill>
                <a:latin typeface="Times New Roman" panose="02020603050405020304" pitchFamily="18" charset="0"/>
                <a:cs typeface="Times New Roman" panose="02020603050405020304" pitchFamily="18" charset="0"/>
              </a:rPr>
              <a:t>Gọi số cần tìm là x.</a:t>
            </a:r>
          </a:p>
          <a:p>
            <a:r>
              <a:rPr lang="vi-VN" sz="2000">
                <a:solidFill>
                  <a:schemeClr val="tx1"/>
                </a:solidFill>
                <a:latin typeface="Times New Roman" panose="02020603050405020304" pitchFamily="18" charset="0"/>
                <a:cs typeface="Times New Roman" panose="02020603050405020304" pitchFamily="18" charset="0"/>
              </a:rPr>
              <a:t>Tích của hai số đã cho là (2</a:t>
            </a:r>
            <a:r>
              <a:rPr lang="vi-VN" sz="2000" baseline="30000">
                <a:solidFill>
                  <a:schemeClr val="tx1"/>
                </a:solidFill>
                <a:latin typeface="Times New Roman" panose="02020603050405020304" pitchFamily="18" charset="0"/>
                <a:cs typeface="Times New Roman" panose="02020603050405020304" pitchFamily="18" charset="0"/>
              </a:rPr>
              <a:t>2</a:t>
            </a:r>
            <a:r>
              <a:rPr lang="vi-VN" sz="2000">
                <a:solidFill>
                  <a:schemeClr val="tx1"/>
                </a:solidFill>
                <a:latin typeface="Times New Roman" panose="02020603050405020304" pitchFamily="18" charset="0"/>
                <a:cs typeface="Times New Roman" panose="02020603050405020304" pitchFamily="18" charset="0"/>
              </a:rPr>
              <a:t>.3.5).x</a:t>
            </a:r>
          </a:p>
          <a:p>
            <a:r>
              <a:rPr lang="vi-VN" sz="2000">
                <a:solidFill>
                  <a:schemeClr val="tx1"/>
                </a:solidFill>
                <a:latin typeface="Times New Roman" panose="02020603050405020304" pitchFamily="18" charset="0"/>
                <a:cs typeface="Times New Roman" panose="02020603050405020304" pitchFamily="18" charset="0"/>
              </a:rPr>
              <a:t>Tích của BCNN và ƯCLN của hai số đã cho là: </a:t>
            </a:r>
          </a:p>
          <a:p>
            <a:r>
              <a:rPr lang="vi-VN" sz="2000">
                <a:solidFill>
                  <a:schemeClr val="tx1"/>
                </a:solidFill>
                <a:latin typeface="Times New Roman" panose="02020603050405020304" pitchFamily="18" charset="0"/>
                <a:cs typeface="Times New Roman" panose="02020603050405020304" pitchFamily="18" charset="0"/>
              </a:rPr>
              <a:t>( 2</a:t>
            </a:r>
            <a:r>
              <a:rPr lang="vi-VN" sz="2000" baseline="30000">
                <a:solidFill>
                  <a:schemeClr val="tx1"/>
                </a:solidFill>
                <a:latin typeface="Times New Roman" panose="02020603050405020304" pitchFamily="18" charset="0"/>
                <a:cs typeface="Times New Roman" panose="02020603050405020304" pitchFamily="18" charset="0"/>
              </a:rPr>
              <a:t>2</a:t>
            </a:r>
            <a:r>
              <a:rPr lang="vi-VN" sz="2000">
                <a:solidFill>
                  <a:schemeClr val="tx1"/>
                </a:solidFill>
                <a:latin typeface="Times New Roman" panose="02020603050405020304" pitchFamily="18" charset="0"/>
                <a:cs typeface="Times New Roman" panose="02020603050405020304" pitchFamily="18" charset="0"/>
              </a:rPr>
              <a:t>.3.5).(2</a:t>
            </a:r>
            <a:r>
              <a:rPr lang="vi-VN" sz="2000" baseline="30000">
                <a:solidFill>
                  <a:schemeClr val="tx1"/>
                </a:solidFill>
                <a:latin typeface="Times New Roman" panose="02020603050405020304" pitchFamily="18" charset="0"/>
                <a:cs typeface="Times New Roman" panose="02020603050405020304" pitchFamily="18" charset="0"/>
              </a:rPr>
              <a:t>2</a:t>
            </a:r>
            <a:r>
              <a:rPr lang="vi-VN" sz="2000">
                <a:solidFill>
                  <a:schemeClr val="tx1"/>
                </a:solidFill>
                <a:latin typeface="Times New Roman" panose="02020603050405020304" pitchFamily="18" charset="0"/>
                <a:cs typeface="Times New Roman" panose="02020603050405020304" pitchFamily="18" charset="0"/>
              </a:rPr>
              <a:t>.5) = (2</a:t>
            </a:r>
            <a:r>
              <a:rPr lang="vi-VN" sz="2000" baseline="30000">
                <a:solidFill>
                  <a:schemeClr val="tx1"/>
                </a:solidFill>
                <a:latin typeface="Times New Roman" panose="02020603050405020304" pitchFamily="18" charset="0"/>
                <a:cs typeface="Times New Roman" panose="02020603050405020304" pitchFamily="18" charset="0"/>
              </a:rPr>
              <a:t>3</a:t>
            </a:r>
            <a:r>
              <a:rPr lang="vi-VN" sz="2000">
                <a:solidFill>
                  <a:schemeClr val="tx1"/>
                </a:solidFill>
                <a:latin typeface="Times New Roman" panose="02020603050405020304" pitchFamily="18" charset="0"/>
                <a:cs typeface="Times New Roman" panose="02020603050405020304" pitchFamily="18" charset="0"/>
              </a:rPr>
              <a:t>.2</a:t>
            </a:r>
            <a:r>
              <a:rPr lang="vi-VN" sz="2000" baseline="30000">
                <a:solidFill>
                  <a:schemeClr val="tx1"/>
                </a:solidFill>
                <a:latin typeface="Times New Roman" panose="02020603050405020304" pitchFamily="18" charset="0"/>
                <a:cs typeface="Times New Roman" panose="02020603050405020304" pitchFamily="18" charset="0"/>
              </a:rPr>
              <a:t>2</a:t>
            </a:r>
            <a:r>
              <a:rPr lang="vi-VN" sz="2000">
                <a:solidFill>
                  <a:schemeClr val="tx1"/>
                </a:solidFill>
                <a:latin typeface="Times New Roman" panose="02020603050405020304" pitchFamily="18" charset="0"/>
                <a:cs typeface="Times New Roman" panose="02020603050405020304" pitchFamily="18" charset="0"/>
              </a:rPr>
              <a:t>).3.(5</a:t>
            </a:r>
            <a:r>
              <a:rPr lang="vi-VN" sz="2000" baseline="30000">
                <a:solidFill>
                  <a:schemeClr val="tx1"/>
                </a:solidFill>
                <a:latin typeface="Times New Roman" panose="02020603050405020304" pitchFamily="18" charset="0"/>
                <a:cs typeface="Times New Roman" panose="02020603050405020304" pitchFamily="18" charset="0"/>
              </a:rPr>
              <a:t>3</a:t>
            </a:r>
            <a:r>
              <a:rPr lang="vi-VN" sz="2000">
                <a:solidFill>
                  <a:schemeClr val="tx1"/>
                </a:solidFill>
                <a:latin typeface="Times New Roman" panose="02020603050405020304" pitchFamily="18" charset="0"/>
                <a:cs typeface="Times New Roman" panose="02020603050405020304" pitchFamily="18" charset="0"/>
              </a:rPr>
              <a:t>.5) =2</a:t>
            </a:r>
            <a:r>
              <a:rPr lang="vi-VN" sz="2000" baseline="30000">
                <a:solidFill>
                  <a:schemeClr val="tx1"/>
                </a:solidFill>
                <a:latin typeface="Times New Roman" panose="02020603050405020304" pitchFamily="18" charset="0"/>
                <a:cs typeface="Times New Roman" panose="02020603050405020304" pitchFamily="18" charset="0"/>
              </a:rPr>
              <a:t>5</a:t>
            </a:r>
            <a:r>
              <a:rPr lang="vi-VN" sz="2000">
                <a:solidFill>
                  <a:schemeClr val="tx1"/>
                </a:solidFill>
                <a:latin typeface="Times New Roman" panose="02020603050405020304" pitchFamily="18" charset="0"/>
                <a:cs typeface="Times New Roman" panose="02020603050405020304" pitchFamily="18" charset="0"/>
              </a:rPr>
              <a:t>.3.5</a:t>
            </a:r>
            <a:r>
              <a:rPr lang="vi-VN" sz="2000" baseline="30000">
                <a:solidFill>
                  <a:schemeClr val="tx1"/>
                </a:solidFill>
                <a:latin typeface="Times New Roman" panose="02020603050405020304" pitchFamily="18" charset="0"/>
                <a:cs typeface="Times New Roman" panose="02020603050405020304" pitchFamily="18" charset="0"/>
              </a:rPr>
              <a:t>4</a:t>
            </a:r>
            <a:endParaRPr lang="vi-VN" sz="2000">
              <a:solidFill>
                <a:schemeClr val="tx1"/>
              </a:solidFill>
              <a:latin typeface="Times New Roman" panose="02020603050405020304" pitchFamily="18" charset="0"/>
              <a:cs typeface="Times New Roman" panose="02020603050405020304" pitchFamily="18" charset="0"/>
            </a:endParaRPr>
          </a:p>
          <a:p>
            <a:r>
              <a:rPr lang="vi-VN" sz="2000">
                <a:solidFill>
                  <a:schemeClr val="tx1"/>
                </a:solidFill>
                <a:latin typeface="Times New Roman" panose="02020603050405020304" pitchFamily="18" charset="0"/>
                <a:cs typeface="Times New Roman" panose="02020603050405020304" pitchFamily="18" charset="0"/>
              </a:rPr>
              <a:t>Theo Bài tập 2.45, ta có tích của BCNN và ƯCLN của hai số tự nhiên bất kì thì bằng tích của hai số đó.</a:t>
            </a:r>
          </a:p>
          <a:p>
            <a:r>
              <a:rPr lang="vi-VN" sz="2000">
                <a:solidFill>
                  <a:schemeClr val="tx1"/>
                </a:solidFill>
                <a:latin typeface="Times New Roman" panose="02020603050405020304" pitchFamily="18" charset="0"/>
                <a:cs typeface="Times New Roman" panose="02020603050405020304" pitchFamily="18" charset="0"/>
              </a:rPr>
              <a:t>Do đó: ( 2</a:t>
            </a:r>
            <a:r>
              <a:rPr lang="vi-VN" sz="2000" baseline="30000">
                <a:solidFill>
                  <a:schemeClr val="tx1"/>
                </a:solidFill>
                <a:latin typeface="Times New Roman" panose="02020603050405020304" pitchFamily="18" charset="0"/>
                <a:cs typeface="Times New Roman" panose="02020603050405020304" pitchFamily="18" charset="0"/>
              </a:rPr>
              <a:t>2</a:t>
            </a:r>
            <a:r>
              <a:rPr lang="vi-VN" sz="2000">
                <a:solidFill>
                  <a:schemeClr val="tx1"/>
                </a:solidFill>
                <a:latin typeface="Times New Roman" panose="02020603050405020304" pitchFamily="18" charset="0"/>
                <a:cs typeface="Times New Roman" panose="02020603050405020304" pitchFamily="18" charset="0"/>
              </a:rPr>
              <a:t>.3.5). x = 2</a:t>
            </a:r>
            <a:r>
              <a:rPr lang="vi-VN" sz="2000" baseline="30000">
                <a:solidFill>
                  <a:schemeClr val="tx1"/>
                </a:solidFill>
                <a:latin typeface="Times New Roman" panose="02020603050405020304" pitchFamily="18" charset="0"/>
                <a:cs typeface="Times New Roman" panose="02020603050405020304" pitchFamily="18" charset="0"/>
              </a:rPr>
              <a:t>5</a:t>
            </a:r>
            <a:r>
              <a:rPr lang="vi-VN" sz="2000">
                <a:solidFill>
                  <a:schemeClr val="tx1"/>
                </a:solidFill>
                <a:latin typeface="Times New Roman" panose="02020603050405020304" pitchFamily="18" charset="0"/>
                <a:cs typeface="Times New Roman" panose="02020603050405020304" pitchFamily="18" charset="0"/>
              </a:rPr>
              <a:t>.3.5</a:t>
            </a:r>
            <a:r>
              <a:rPr lang="vi-VN" sz="2000" baseline="30000">
                <a:solidFill>
                  <a:schemeClr val="tx1"/>
                </a:solidFill>
                <a:latin typeface="Times New Roman" panose="02020603050405020304" pitchFamily="18" charset="0"/>
                <a:cs typeface="Times New Roman" panose="02020603050405020304" pitchFamily="18" charset="0"/>
              </a:rPr>
              <a:t>4</a:t>
            </a:r>
            <a:r>
              <a:rPr lang="vi-VN" sz="2000">
                <a:solidFill>
                  <a:schemeClr val="tx1"/>
                </a:solidFill>
                <a:latin typeface="Times New Roman" panose="02020603050405020304" pitchFamily="18" charset="0"/>
                <a:cs typeface="Times New Roman" panose="02020603050405020304" pitchFamily="18" charset="0"/>
              </a:rPr>
              <a:t> </a:t>
            </a:r>
          </a:p>
          <a:p>
            <a:r>
              <a:rPr lang="vi-VN" sz="2000">
                <a:solidFill>
                  <a:schemeClr val="tx1"/>
                </a:solidFill>
                <a:latin typeface="Times New Roman" panose="02020603050405020304" pitchFamily="18" charset="0"/>
                <a:cs typeface="Times New Roman" panose="02020603050405020304" pitchFamily="18" charset="0"/>
              </a:rPr>
              <a:t>                       x = (2</a:t>
            </a:r>
            <a:r>
              <a:rPr lang="vi-VN" sz="2000" baseline="30000">
                <a:solidFill>
                  <a:schemeClr val="tx1"/>
                </a:solidFill>
                <a:latin typeface="Times New Roman" panose="02020603050405020304" pitchFamily="18" charset="0"/>
                <a:cs typeface="Times New Roman" panose="02020603050405020304" pitchFamily="18" charset="0"/>
              </a:rPr>
              <a:t>5</a:t>
            </a:r>
            <a:r>
              <a:rPr lang="vi-VN" sz="2000">
                <a:solidFill>
                  <a:schemeClr val="tx1"/>
                </a:solidFill>
                <a:latin typeface="Times New Roman" panose="02020603050405020304" pitchFamily="18" charset="0"/>
                <a:cs typeface="Times New Roman" panose="02020603050405020304" pitchFamily="18" charset="0"/>
              </a:rPr>
              <a:t>.3.5</a:t>
            </a:r>
            <a:r>
              <a:rPr lang="vi-VN" sz="2000" baseline="30000">
                <a:solidFill>
                  <a:schemeClr val="tx1"/>
                </a:solidFill>
                <a:latin typeface="Times New Roman" panose="02020603050405020304" pitchFamily="18" charset="0"/>
                <a:cs typeface="Times New Roman" panose="02020603050405020304" pitchFamily="18" charset="0"/>
              </a:rPr>
              <a:t>4</a:t>
            </a:r>
            <a:r>
              <a:rPr lang="vi-VN" sz="2000">
                <a:solidFill>
                  <a:schemeClr val="tx1"/>
                </a:solidFill>
                <a:latin typeface="Times New Roman" panose="02020603050405020304" pitchFamily="18" charset="0"/>
                <a:cs typeface="Times New Roman" panose="02020603050405020304" pitchFamily="18" charset="0"/>
              </a:rPr>
              <a:t>) : (2</a:t>
            </a:r>
            <a:r>
              <a:rPr lang="vi-VN" sz="2000" baseline="30000">
                <a:solidFill>
                  <a:schemeClr val="tx1"/>
                </a:solidFill>
                <a:latin typeface="Times New Roman" panose="02020603050405020304" pitchFamily="18" charset="0"/>
                <a:cs typeface="Times New Roman" panose="02020603050405020304" pitchFamily="18" charset="0"/>
              </a:rPr>
              <a:t>2</a:t>
            </a:r>
            <a:r>
              <a:rPr lang="vi-VN" sz="2000">
                <a:solidFill>
                  <a:schemeClr val="tx1"/>
                </a:solidFill>
                <a:latin typeface="Times New Roman" panose="02020603050405020304" pitchFamily="18" charset="0"/>
                <a:cs typeface="Times New Roman" panose="02020603050405020304" pitchFamily="18" charset="0"/>
              </a:rPr>
              <a:t>.3.5)</a:t>
            </a:r>
          </a:p>
          <a:p>
            <a:r>
              <a:rPr lang="vi-VN" sz="2000">
                <a:solidFill>
                  <a:schemeClr val="tx1"/>
                </a:solidFill>
                <a:latin typeface="Times New Roman" panose="02020603050405020304" pitchFamily="18" charset="0"/>
                <a:cs typeface="Times New Roman" panose="02020603050405020304" pitchFamily="18" charset="0"/>
              </a:rPr>
              <a:t>                       x = (2</a:t>
            </a:r>
            <a:r>
              <a:rPr lang="vi-VN" sz="2000" baseline="30000">
                <a:solidFill>
                  <a:schemeClr val="tx1"/>
                </a:solidFill>
                <a:latin typeface="Times New Roman" panose="02020603050405020304" pitchFamily="18" charset="0"/>
                <a:cs typeface="Times New Roman" panose="02020603050405020304" pitchFamily="18" charset="0"/>
              </a:rPr>
              <a:t>5</a:t>
            </a:r>
            <a:r>
              <a:rPr lang="vi-VN" sz="2000">
                <a:solidFill>
                  <a:schemeClr val="tx1"/>
                </a:solidFill>
                <a:latin typeface="Times New Roman" panose="02020603050405020304" pitchFamily="18" charset="0"/>
                <a:cs typeface="Times New Roman" panose="02020603050405020304" pitchFamily="18" charset="0"/>
              </a:rPr>
              <a:t> : 2</a:t>
            </a:r>
            <a:r>
              <a:rPr lang="vi-VN" sz="2000" baseline="30000">
                <a:solidFill>
                  <a:schemeClr val="tx1"/>
                </a:solidFill>
                <a:latin typeface="Times New Roman" panose="02020603050405020304" pitchFamily="18" charset="0"/>
                <a:cs typeface="Times New Roman" panose="02020603050405020304" pitchFamily="18" charset="0"/>
              </a:rPr>
              <a:t>2</a:t>
            </a:r>
            <a:r>
              <a:rPr lang="vi-VN" sz="2000">
                <a:solidFill>
                  <a:schemeClr val="tx1"/>
                </a:solidFill>
                <a:latin typeface="Times New Roman" panose="02020603050405020304" pitchFamily="18" charset="0"/>
                <a:cs typeface="Times New Roman" panose="02020603050405020304" pitchFamily="18" charset="0"/>
              </a:rPr>
              <a:t>).(3:3).(5</a:t>
            </a:r>
            <a:r>
              <a:rPr lang="vi-VN" sz="2000" baseline="30000">
                <a:solidFill>
                  <a:schemeClr val="tx1"/>
                </a:solidFill>
                <a:latin typeface="Times New Roman" panose="02020603050405020304" pitchFamily="18" charset="0"/>
                <a:cs typeface="Times New Roman" panose="02020603050405020304" pitchFamily="18" charset="0"/>
              </a:rPr>
              <a:t>4</a:t>
            </a:r>
            <a:r>
              <a:rPr lang="vi-VN" sz="2000">
                <a:solidFill>
                  <a:schemeClr val="tx1"/>
                </a:solidFill>
                <a:latin typeface="Times New Roman" panose="02020603050405020304" pitchFamily="18" charset="0"/>
                <a:cs typeface="Times New Roman" panose="02020603050405020304" pitchFamily="18" charset="0"/>
              </a:rPr>
              <a:t> : 5)</a:t>
            </a:r>
          </a:p>
          <a:p>
            <a:r>
              <a:rPr lang="vi-VN" sz="2000">
                <a:solidFill>
                  <a:schemeClr val="tx1"/>
                </a:solidFill>
                <a:latin typeface="Times New Roman" panose="02020603050405020304" pitchFamily="18" charset="0"/>
                <a:cs typeface="Times New Roman" panose="02020603050405020304" pitchFamily="18" charset="0"/>
              </a:rPr>
              <a:t>                        x = (2</a:t>
            </a:r>
            <a:r>
              <a:rPr lang="vi-VN" sz="2000" baseline="30000">
                <a:solidFill>
                  <a:schemeClr val="tx1"/>
                </a:solidFill>
                <a:latin typeface="Times New Roman" panose="02020603050405020304" pitchFamily="18" charset="0"/>
                <a:cs typeface="Times New Roman" panose="02020603050405020304" pitchFamily="18" charset="0"/>
              </a:rPr>
              <a:t>5-2</a:t>
            </a:r>
            <a:r>
              <a:rPr lang="vi-VN" sz="2000">
                <a:solidFill>
                  <a:schemeClr val="tx1"/>
                </a:solidFill>
                <a:latin typeface="Times New Roman" panose="02020603050405020304" pitchFamily="18" charset="0"/>
                <a:cs typeface="Times New Roman" panose="02020603050405020304" pitchFamily="18" charset="0"/>
              </a:rPr>
              <a:t>).1.5</a:t>
            </a:r>
            <a:r>
              <a:rPr lang="vi-VN" sz="2000" baseline="30000">
                <a:solidFill>
                  <a:schemeClr val="tx1"/>
                </a:solidFill>
                <a:latin typeface="Times New Roman" panose="02020603050405020304" pitchFamily="18" charset="0"/>
                <a:cs typeface="Times New Roman" panose="02020603050405020304" pitchFamily="18" charset="0"/>
              </a:rPr>
              <a:t>4-1</a:t>
            </a:r>
            <a:endParaRPr lang="vi-VN" sz="2000">
              <a:solidFill>
                <a:schemeClr val="tx1"/>
              </a:solidFill>
              <a:latin typeface="Times New Roman" panose="02020603050405020304" pitchFamily="18" charset="0"/>
              <a:cs typeface="Times New Roman" panose="02020603050405020304" pitchFamily="18" charset="0"/>
            </a:endParaRPr>
          </a:p>
          <a:p>
            <a:r>
              <a:rPr lang="vi-VN" sz="2000">
                <a:solidFill>
                  <a:schemeClr val="tx1"/>
                </a:solidFill>
                <a:latin typeface="Times New Roman" panose="02020603050405020304" pitchFamily="18" charset="0"/>
                <a:cs typeface="Times New Roman" panose="02020603050405020304" pitchFamily="18" charset="0"/>
              </a:rPr>
              <a:t>                       x = 2</a:t>
            </a:r>
            <a:r>
              <a:rPr lang="vi-VN" sz="2000" baseline="30000">
                <a:solidFill>
                  <a:schemeClr val="tx1"/>
                </a:solidFill>
                <a:latin typeface="Times New Roman" panose="02020603050405020304" pitchFamily="18" charset="0"/>
                <a:cs typeface="Times New Roman" panose="02020603050405020304" pitchFamily="18" charset="0"/>
              </a:rPr>
              <a:t>3</a:t>
            </a:r>
            <a:r>
              <a:rPr lang="vi-VN" sz="2000">
                <a:solidFill>
                  <a:schemeClr val="tx1"/>
                </a:solidFill>
                <a:latin typeface="Times New Roman" panose="02020603050405020304" pitchFamily="18" charset="0"/>
                <a:cs typeface="Times New Roman" panose="02020603050405020304" pitchFamily="18" charset="0"/>
              </a:rPr>
              <a:t>.5</a:t>
            </a:r>
            <a:r>
              <a:rPr lang="vi-VN" sz="2000" baseline="30000">
                <a:solidFill>
                  <a:schemeClr val="tx1"/>
                </a:solidFill>
                <a:latin typeface="Times New Roman" panose="02020603050405020304" pitchFamily="18" charset="0"/>
                <a:cs typeface="Times New Roman" panose="02020603050405020304" pitchFamily="18" charset="0"/>
              </a:rPr>
              <a:t>3</a:t>
            </a:r>
            <a:endParaRPr lang="vi-VN" sz="2000">
              <a:solidFill>
                <a:schemeClr val="tx1"/>
              </a:solidFill>
              <a:latin typeface="Times New Roman" panose="02020603050405020304" pitchFamily="18" charset="0"/>
              <a:cs typeface="Times New Roman" panose="02020603050405020304" pitchFamily="18" charset="0"/>
            </a:endParaRPr>
          </a:p>
          <a:p>
            <a:r>
              <a:rPr lang="vi-VN" sz="2000">
                <a:solidFill>
                  <a:schemeClr val="tx1"/>
                </a:solidFill>
                <a:latin typeface="Times New Roman" panose="02020603050405020304" pitchFamily="18" charset="0"/>
                <a:cs typeface="Times New Roman" panose="02020603050405020304" pitchFamily="18" charset="0"/>
              </a:rPr>
              <a:t>Vậy số cần tìm là 2</a:t>
            </a:r>
            <a:r>
              <a:rPr lang="vi-VN" sz="2000" baseline="30000">
                <a:solidFill>
                  <a:schemeClr val="tx1"/>
                </a:solidFill>
                <a:latin typeface="Times New Roman" panose="02020603050405020304" pitchFamily="18" charset="0"/>
                <a:cs typeface="Times New Roman" panose="02020603050405020304" pitchFamily="18" charset="0"/>
              </a:rPr>
              <a:t>3</a:t>
            </a:r>
            <a:r>
              <a:rPr lang="vi-VN" sz="2000">
                <a:solidFill>
                  <a:schemeClr val="tx1"/>
                </a:solidFill>
                <a:latin typeface="Times New Roman" panose="02020603050405020304" pitchFamily="18" charset="0"/>
                <a:cs typeface="Times New Roman" panose="02020603050405020304" pitchFamily="18" charset="0"/>
              </a:rPr>
              <a:t>.5</a:t>
            </a:r>
            <a:r>
              <a:rPr lang="vi-VN" sz="2000" baseline="30000">
                <a:solidFill>
                  <a:schemeClr val="tx1"/>
                </a:solidFill>
                <a:latin typeface="Times New Roman" panose="02020603050405020304" pitchFamily="18" charset="0"/>
                <a:cs typeface="Times New Roman" panose="02020603050405020304" pitchFamily="18" charset="0"/>
              </a:rPr>
              <a:t>3</a:t>
            </a:r>
            <a:r>
              <a:rPr lang="vi-VN" sz="2000">
                <a:solidFill>
                  <a:schemeClr val="tx1"/>
                </a:solidFill>
                <a:latin typeface="Times New Roman" panose="02020603050405020304" pitchFamily="18" charset="0"/>
                <a:cs typeface="Times New Roman" panose="02020603050405020304" pitchFamily="18" charset="0"/>
              </a:rPr>
              <a:t>.</a:t>
            </a:r>
          </a:p>
        </p:txBody>
      </p:sp>
      <p:sp>
        <p:nvSpPr>
          <p:cNvPr id="6" name="TextBox 5"/>
          <p:cNvSpPr txBox="1"/>
          <p:nvPr/>
        </p:nvSpPr>
        <p:spPr>
          <a:xfrm>
            <a:off x="1440493" y="736600"/>
            <a:ext cx="4489499" cy="523220"/>
          </a:xfrm>
          <a:prstGeom prst="rect">
            <a:avLst/>
          </a:prstGeom>
          <a:noFill/>
        </p:spPr>
        <p:txBody>
          <a:bodyPr wrap="none" rtlCol="0">
            <a:spAutoFit/>
          </a:bodyPr>
          <a:lstStyle/>
          <a:p>
            <a:r>
              <a:rPr lang="en-US" sz="2800" b="1" smtClean="0">
                <a:solidFill>
                  <a:schemeClr val="accent5">
                    <a:lumMod val="75000"/>
                  </a:schemeClr>
                </a:solidFill>
              </a:rPr>
              <a:t>DẠNG 1: TÌM ƯCLN VÀ BCNN</a:t>
            </a:r>
            <a:endParaRPr lang="en-US" sz="2800" b="1">
              <a:solidFill>
                <a:schemeClr val="accent5">
                  <a:lumMod val="75000"/>
                </a:schemeClr>
              </a:solidFill>
            </a:endParaRPr>
          </a:p>
        </p:txBody>
      </p:sp>
      <p:sp>
        <p:nvSpPr>
          <p:cNvPr id="8" name="TextBox 7"/>
          <p:cNvSpPr txBox="1"/>
          <p:nvPr/>
        </p:nvSpPr>
        <p:spPr>
          <a:xfrm>
            <a:off x="5560697" y="1657147"/>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19303981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5" grpId="1" animBg="1"/>
      <p:bldP spid="7"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4730" y="2848536"/>
            <a:ext cx="4822924" cy="3323663"/>
          </a:xfrm>
          <a:prstGeom prst="rect">
            <a:avLst/>
          </a:prstGeom>
          <a:ln>
            <a:noFill/>
          </a:ln>
          <a:effectLst>
            <a:softEdge rad="112500"/>
          </a:effectLst>
        </p:spPr>
      </p:pic>
      <p:sp>
        <p:nvSpPr>
          <p:cNvPr id="5" name="Rounded Rectangle 4"/>
          <p:cNvSpPr/>
          <p:nvPr/>
        </p:nvSpPr>
        <p:spPr>
          <a:xfrm>
            <a:off x="1828801" y="847165"/>
            <a:ext cx="8337176" cy="1452282"/>
          </a:xfrm>
          <a:prstGeom prst="roundRect">
            <a:avLst/>
          </a:prstGeom>
          <a:solidFill>
            <a:schemeClr val="accent3">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smtClean="0">
                <a:solidFill>
                  <a:schemeClr val="tx1"/>
                </a:solidFill>
                <a:latin typeface="Times New Roman" panose="02020603050405020304" pitchFamily="18" charset="0"/>
                <a:cs typeface="Times New Roman" panose="02020603050405020304" pitchFamily="18" charset="0"/>
              </a:rPr>
              <a:t>HƯỚNG DẪN VỀ NHÀ</a:t>
            </a:r>
            <a:endParaRPr lang="en-US" sz="4400" b="1">
              <a:solidFill>
                <a:schemeClr val="tx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6642848" y="4625129"/>
            <a:ext cx="3792070" cy="1077218"/>
          </a:xfrm>
          <a:prstGeom prst="rect">
            <a:avLst/>
          </a:prstGeom>
          <a:noFill/>
          <a:ln w="28575">
            <a:solidFill>
              <a:schemeClr val="tx1"/>
            </a:solidFill>
            <a:prstDash val="sysDash"/>
          </a:ln>
        </p:spPr>
        <p:txBody>
          <a:bodyPr wrap="square" rtlCol="0">
            <a:spAutoFit/>
          </a:bodyPr>
          <a:lstStyle/>
          <a:p>
            <a:r>
              <a:rPr lang="en-US" sz="3200" smtClean="0"/>
              <a:t>Chuẩn bị bài Ôn tập chương II</a:t>
            </a:r>
            <a:endParaRPr lang="en-US" sz="3200"/>
          </a:p>
        </p:txBody>
      </p:sp>
      <p:sp>
        <p:nvSpPr>
          <p:cNvPr id="7" name="TextBox 6"/>
          <p:cNvSpPr txBox="1"/>
          <p:nvPr/>
        </p:nvSpPr>
        <p:spPr>
          <a:xfrm>
            <a:off x="6642849" y="3223688"/>
            <a:ext cx="3792070" cy="1077218"/>
          </a:xfrm>
          <a:prstGeom prst="rect">
            <a:avLst/>
          </a:prstGeom>
          <a:noFill/>
          <a:ln w="28575">
            <a:solidFill>
              <a:schemeClr val="tx1"/>
            </a:solidFill>
            <a:prstDash val="sysDash"/>
          </a:ln>
        </p:spPr>
        <p:txBody>
          <a:bodyPr wrap="square" rtlCol="0">
            <a:spAutoFit/>
          </a:bodyPr>
          <a:lstStyle/>
          <a:p>
            <a:r>
              <a:rPr lang="en-US" sz="3200" smtClean="0"/>
              <a:t>Ôn lại kiến thức đã học ở bài 11 và 12</a:t>
            </a:r>
            <a:endParaRPr lang="en-US" sz="3200"/>
          </a:p>
        </p:txBody>
      </p:sp>
    </p:spTree>
    <p:extLst>
      <p:ext uri="{BB962C8B-B14F-4D97-AF65-F5344CB8AC3E}">
        <p14:creationId xmlns:p14="http://schemas.microsoft.com/office/powerpoint/2010/main" val="26856292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1053" y="563909"/>
            <a:ext cx="10515600" cy="946840"/>
          </a:xfrm>
        </p:spPr>
        <p:txBody>
          <a:bodyPr/>
          <a:lstStyle/>
          <a:p>
            <a:r>
              <a:rPr lang="en-US" dirty="0" smtClean="0">
                <a:latin typeface="Times New Roman" panose="02020603050405020304" pitchFamily="18" charset="0"/>
                <a:cs typeface="Times New Roman" panose="02020603050405020304" pitchFamily="18" charset="0"/>
              </a:rPr>
              <a:t>KIỂM TRA BÀI CŨ</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61053" y="1626843"/>
            <a:ext cx="9114182" cy="49350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9525">
            <a:solidFill>
              <a:srgbClr val="00B0F0"/>
            </a:solidFill>
          </a:ln>
        </p:spPr>
        <p:txBody>
          <a:bodyPr/>
          <a:lstStyle/>
          <a:p>
            <a:r>
              <a:rPr lang="en-US" smtClean="0"/>
              <a:t>Bài 1: Thế nào là “ước chung”, “ước chung lớn nhất” ?</a:t>
            </a:r>
            <a:endParaRPr lang="en-US"/>
          </a:p>
        </p:txBody>
      </p:sp>
      <p:sp>
        <p:nvSpPr>
          <p:cNvPr id="5" name="Rounded Rectangle 4"/>
          <p:cNvSpPr/>
          <p:nvPr/>
        </p:nvSpPr>
        <p:spPr>
          <a:xfrm>
            <a:off x="1368288" y="2612571"/>
            <a:ext cx="9206947" cy="3118758"/>
          </a:xfrm>
          <a:prstGeom prst="round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n-US" sz="2800" smtClean="0">
                <a:solidFill>
                  <a:srgbClr val="C00000"/>
                </a:solidFill>
              </a:rPr>
              <a:t>Ước chung </a:t>
            </a:r>
            <a:r>
              <a:rPr lang="en-US" sz="2800" smtClean="0">
                <a:solidFill>
                  <a:schemeClr val="tx1"/>
                </a:solidFill>
              </a:rPr>
              <a:t>của  hai hay nhiều số là ước của tất cả các số đó.</a:t>
            </a:r>
          </a:p>
          <a:p>
            <a:pPr marL="342900" indent="-342900">
              <a:buAutoNum type="arabicPeriod"/>
            </a:pPr>
            <a:r>
              <a:rPr lang="en-US" sz="2800" smtClean="0">
                <a:solidFill>
                  <a:srgbClr val="C00000"/>
                </a:solidFill>
              </a:rPr>
              <a:t>Ước chung lớn nhất </a:t>
            </a:r>
            <a:r>
              <a:rPr lang="en-US" sz="2800" smtClean="0">
                <a:solidFill>
                  <a:schemeClr val="tx1"/>
                </a:solidFill>
              </a:rPr>
              <a:t>của hai hay nhiều số là số lớn nhất tring tập hợp các ước chung của các số đó.</a:t>
            </a:r>
            <a:endParaRPr lang="en-US" sz="2800">
              <a:solidFill>
                <a:schemeClr val="tx1"/>
              </a:solidFill>
            </a:endParaRPr>
          </a:p>
        </p:txBody>
      </p:sp>
    </p:spTree>
    <p:extLst>
      <p:ext uri="{BB962C8B-B14F-4D97-AF65-F5344CB8AC3E}">
        <p14:creationId xmlns:p14="http://schemas.microsoft.com/office/powerpoint/2010/main" val="9929310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1000"/>
                                        <p:tgtEl>
                                          <p:spTgt spid="3">
                                            <p:bg/>
                                          </p:spTgt>
                                        </p:tgtEl>
                                      </p:cBhvr>
                                    </p:animEffect>
                                    <p:anim calcmode="lin" valueType="num">
                                      <p:cBhvr>
                                        <p:cTn id="12" dur="1000" fill="hold"/>
                                        <p:tgtEl>
                                          <p:spTgt spid="3">
                                            <p:bg/>
                                          </p:spTgt>
                                        </p:tgtEl>
                                        <p:attrNameLst>
                                          <p:attrName>ppt_x</p:attrName>
                                        </p:attrNameLst>
                                      </p:cBhvr>
                                      <p:tavLst>
                                        <p:tav tm="0">
                                          <p:val>
                                            <p:strVal val="#ppt_x"/>
                                          </p:val>
                                        </p:tav>
                                        <p:tav tm="100000">
                                          <p:val>
                                            <p:strVal val="#ppt_x"/>
                                          </p:val>
                                        </p:tav>
                                      </p:tavLst>
                                    </p:anim>
                                    <p:anim calcmode="lin" valueType="num">
                                      <p:cBhvr>
                                        <p:cTn id="13" dur="1000" fill="hold"/>
                                        <p:tgtEl>
                                          <p:spTgt spid="3">
                                            <p:bg/>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1053" y="563909"/>
            <a:ext cx="10515600" cy="946840"/>
          </a:xfrm>
        </p:spPr>
        <p:txBody>
          <a:bodyPr/>
          <a:lstStyle/>
          <a:p>
            <a:r>
              <a:rPr lang="en-US" smtClean="0">
                <a:latin typeface="Times New Roman" panose="02020603050405020304" pitchFamily="18" charset="0"/>
                <a:cs typeface="Times New Roman" panose="02020603050405020304" pitchFamily="18" charset="0"/>
              </a:rPr>
              <a:t>KIỂM TRA BÀI CŨ</a:t>
            </a:r>
            <a:endParaRPr lang="en-US">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61053" y="1626843"/>
            <a:ext cx="9114182" cy="49350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9525">
            <a:solidFill>
              <a:srgbClr val="00B0F0"/>
            </a:solidFill>
          </a:ln>
        </p:spPr>
        <p:txBody>
          <a:bodyPr/>
          <a:lstStyle/>
          <a:p>
            <a:r>
              <a:rPr lang="en-US" smtClean="0"/>
              <a:t>Bài 2: Thế nào là “bội chung”, “bội chung nhỏ nhất”?</a:t>
            </a:r>
            <a:endParaRPr lang="en-US"/>
          </a:p>
        </p:txBody>
      </p:sp>
      <p:sp>
        <p:nvSpPr>
          <p:cNvPr id="5" name="Rounded Rectangle 4"/>
          <p:cNvSpPr/>
          <p:nvPr/>
        </p:nvSpPr>
        <p:spPr>
          <a:xfrm>
            <a:off x="1368288" y="2612571"/>
            <a:ext cx="9206947" cy="3118758"/>
          </a:xfrm>
          <a:prstGeom prst="round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n-US" sz="2800" smtClean="0">
                <a:solidFill>
                  <a:srgbClr val="C00000"/>
                </a:solidFill>
              </a:rPr>
              <a:t>Bội chung </a:t>
            </a:r>
            <a:r>
              <a:rPr lang="en-US" sz="2800" smtClean="0">
                <a:solidFill>
                  <a:schemeClr val="tx1"/>
                </a:solidFill>
              </a:rPr>
              <a:t>của hai hay nhiều số là bội của tất cả các số đó. </a:t>
            </a:r>
          </a:p>
          <a:p>
            <a:r>
              <a:rPr lang="en-US" sz="2800" smtClean="0">
                <a:solidFill>
                  <a:srgbClr val="C00000"/>
                </a:solidFill>
              </a:rPr>
              <a:t>2. Bội chung nhỏ nhất </a:t>
            </a:r>
            <a:r>
              <a:rPr lang="en-US" sz="2800" smtClean="0">
                <a:solidFill>
                  <a:schemeClr val="tx1"/>
                </a:solidFill>
              </a:rPr>
              <a:t>của hai hay nhiều số là số nhỏ nhất khác 0 trong tâp hợp các bội chung của các số đó.</a:t>
            </a:r>
            <a:endParaRPr lang="en-US" sz="2800">
              <a:solidFill>
                <a:srgbClr val="C00000"/>
              </a:solidFill>
            </a:endParaRPr>
          </a:p>
        </p:txBody>
      </p:sp>
    </p:spTree>
    <p:extLst>
      <p:ext uri="{BB962C8B-B14F-4D97-AF65-F5344CB8AC3E}">
        <p14:creationId xmlns:p14="http://schemas.microsoft.com/office/powerpoint/2010/main" val="1909326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bg/>
                                          </p:spTgt>
                                        </p:tgtEl>
                                        <p:attrNameLst>
                                          <p:attrName>style.visibility</p:attrName>
                                        </p:attrNameLst>
                                      </p:cBhvr>
                                      <p:to>
                                        <p:strVal val="visible"/>
                                      </p:to>
                                    </p:set>
                                    <p:animEffect transition="in" filter="fade">
                                      <p:cBhvr>
                                        <p:cTn id="10" dur="1000"/>
                                        <p:tgtEl>
                                          <p:spTgt spid="3">
                                            <p:bg/>
                                          </p:spTgt>
                                        </p:tgtEl>
                                      </p:cBhvr>
                                    </p:animEffect>
                                    <p:anim calcmode="lin" valueType="num">
                                      <p:cBhvr>
                                        <p:cTn id="11" dur="1000" fill="hold"/>
                                        <p:tgtEl>
                                          <p:spTgt spid="3">
                                            <p:bg/>
                                          </p:spTgt>
                                        </p:tgtEl>
                                        <p:attrNameLst>
                                          <p:attrName>ppt_x</p:attrName>
                                        </p:attrNameLst>
                                      </p:cBhvr>
                                      <p:tavLst>
                                        <p:tav tm="0">
                                          <p:val>
                                            <p:strVal val="#ppt_x"/>
                                          </p:val>
                                        </p:tav>
                                        <p:tav tm="100000">
                                          <p:val>
                                            <p:strVal val="#ppt_x"/>
                                          </p:val>
                                        </p:tav>
                                      </p:tavLst>
                                    </p:anim>
                                    <p:anim calcmode="lin" valueType="num">
                                      <p:cBhvr>
                                        <p:cTn id="12" dur="1000" fill="hold"/>
                                        <p:tgtEl>
                                          <p:spTgt spid="3">
                                            <p:bg/>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9299" y="263525"/>
            <a:ext cx="10910711" cy="6137275"/>
          </a:xfrm>
          <a:prstGeom prst="rect">
            <a:avLst/>
          </a:prstGeom>
          <a:ln>
            <a:noFill/>
          </a:ln>
          <a:effectLst>
            <a:softEdge rad="112500"/>
          </a:effectLst>
        </p:spPr>
      </p:pic>
      <p:sp>
        <p:nvSpPr>
          <p:cNvPr id="5" name="TextBox 4"/>
          <p:cNvSpPr txBox="1"/>
          <p:nvPr/>
        </p:nvSpPr>
        <p:spPr>
          <a:xfrm>
            <a:off x="4434648" y="1690688"/>
            <a:ext cx="3322704" cy="1200329"/>
          </a:xfrm>
          <a:prstGeom prst="rect">
            <a:avLst/>
          </a:prstGeom>
          <a:noFill/>
        </p:spPr>
        <p:txBody>
          <a:bodyPr wrap="none" rtlCol="0">
            <a:spAutoFit/>
          </a:bodyPr>
          <a:lstStyle/>
          <a:p>
            <a:r>
              <a:rPr lang="en-US" sz="7200" smtClean="0">
                <a:latin typeface="Times New Roman" panose="02020603050405020304" pitchFamily="18" charset="0"/>
                <a:cs typeface="Times New Roman" panose="02020603050405020304" pitchFamily="18" charset="0"/>
              </a:rPr>
              <a:t>TIẾT 24</a:t>
            </a:r>
            <a:endParaRPr lang="en-US" sz="7200">
              <a:latin typeface="Times New Roman" panose="02020603050405020304" pitchFamily="18" charset="0"/>
              <a:cs typeface="Times New Roman" panose="02020603050405020304" pitchFamily="18" charset="0"/>
            </a:endParaRPr>
          </a:p>
        </p:txBody>
      </p:sp>
      <p:sp>
        <p:nvSpPr>
          <p:cNvPr id="6" name="TextBox 5"/>
          <p:cNvSpPr txBox="1"/>
          <p:nvPr/>
        </p:nvSpPr>
        <p:spPr>
          <a:xfrm>
            <a:off x="3014663" y="3260913"/>
            <a:ext cx="6866560" cy="923330"/>
          </a:xfrm>
          <a:prstGeom prst="rect">
            <a:avLst/>
          </a:prstGeom>
          <a:noFill/>
        </p:spPr>
        <p:txBody>
          <a:bodyPr wrap="none" rtlCol="0">
            <a:spAutoFit/>
          </a:bodyPr>
          <a:lstStyle/>
          <a:p>
            <a:r>
              <a:rPr lang="en-US" sz="5400" b="1" smtClean="0">
                <a:latin typeface="Times New Roman" panose="02020603050405020304" pitchFamily="18" charset="0"/>
                <a:cs typeface="Times New Roman" panose="02020603050405020304" pitchFamily="18" charset="0"/>
              </a:rPr>
              <a:t>LUYỆN TẬP CHUNG</a:t>
            </a:r>
            <a:endParaRPr lang="en-US" sz="54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4647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ircle(in)">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014" y="1159327"/>
            <a:ext cx="10515600" cy="669473"/>
          </a:xfrm>
        </p:spPr>
        <p:txBody>
          <a:bodyPr>
            <a:normAutofit/>
          </a:bodyPr>
          <a:lstStyle/>
          <a:p>
            <a:r>
              <a:rPr lang="en-US" sz="2400" smtClean="0">
                <a:latin typeface="Times New Roman" panose="02020603050405020304" pitchFamily="18" charset="0"/>
                <a:cs typeface="Times New Roman" panose="02020603050405020304" pitchFamily="18" charset="0"/>
              </a:rPr>
              <a:t>Bài tập 2.45: Cho bảng sau:</a:t>
            </a:r>
            <a:endParaRPr lang="en-US" sz="2400">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45155929"/>
              </p:ext>
            </p:extLst>
          </p:nvPr>
        </p:nvGraphicFramePr>
        <p:xfrm>
          <a:off x="1474788" y="1792288"/>
          <a:ext cx="8585687" cy="2600100"/>
        </p:xfrm>
        <a:graphic>
          <a:graphicData uri="http://schemas.openxmlformats.org/drawingml/2006/table">
            <a:tbl>
              <a:tblPr firstCol="1">
                <a:effectLst>
                  <a:outerShdw blurRad="50800" dist="38100" dir="5400000" algn="t" rotWithShape="0">
                    <a:prstClr val="black">
                      <a:alpha val="40000"/>
                    </a:prstClr>
                  </a:outerShdw>
                </a:effectLst>
                <a:tableStyleId>{5C22544A-7EE6-4342-B048-85BDC9FD1C3A}</a:tableStyleId>
              </a:tblPr>
              <a:tblGrid>
                <a:gridCol w="4085353">
                  <a:extLst>
                    <a:ext uri="{9D8B030D-6E8A-4147-A177-3AD203B41FA5}">
                      <a16:colId xmlns:a16="http://schemas.microsoft.com/office/drawing/2014/main" val="20000"/>
                    </a:ext>
                  </a:extLst>
                </a:gridCol>
                <a:gridCol w="1008323">
                  <a:extLst>
                    <a:ext uri="{9D8B030D-6E8A-4147-A177-3AD203B41FA5}">
                      <a16:colId xmlns:a16="http://schemas.microsoft.com/office/drawing/2014/main" val="20001"/>
                    </a:ext>
                  </a:extLst>
                </a:gridCol>
                <a:gridCol w="467042">
                  <a:extLst>
                    <a:ext uri="{9D8B030D-6E8A-4147-A177-3AD203B41FA5}">
                      <a16:colId xmlns:a16="http://schemas.microsoft.com/office/drawing/2014/main" val="20002"/>
                    </a:ext>
                  </a:extLst>
                </a:gridCol>
                <a:gridCol w="1008323">
                  <a:extLst>
                    <a:ext uri="{9D8B030D-6E8A-4147-A177-3AD203B41FA5}">
                      <a16:colId xmlns:a16="http://schemas.microsoft.com/office/drawing/2014/main" val="20003"/>
                    </a:ext>
                  </a:extLst>
                </a:gridCol>
                <a:gridCol w="807867">
                  <a:extLst>
                    <a:ext uri="{9D8B030D-6E8A-4147-A177-3AD203B41FA5}">
                      <a16:colId xmlns:a16="http://schemas.microsoft.com/office/drawing/2014/main" val="20004"/>
                    </a:ext>
                  </a:extLst>
                </a:gridCol>
                <a:gridCol w="1208779">
                  <a:extLst>
                    <a:ext uri="{9D8B030D-6E8A-4147-A177-3AD203B41FA5}">
                      <a16:colId xmlns:a16="http://schemas.microsoft.com/office/drawing/2014/main" val="20005"/>
                    </a:ext>
                  </a:extLst>
                </a:gridCol>
              </a:tblGrid>
              <a:tr h="433350">
                <a:tc>
                  <a:txBody>
                    <a:bodyPr/>
                    <a:lstStyle/>
                    <a:p>
                      <a:pPr algn="ctr"/>
                      <a:r>
                        <a:rPr lang="en-US" smtClean="0">
                          <a:solidFill>
                            <a:schemeClr val="tx1"/>
                          </a:solidFill>
                        </a:rPr>
                        <a:t>a</a:t>
                      </a:r>
                      <a:endParaRPr lang="en-US">
                        <a:solidFill>
                          <a:schemeClr val="tx1"/>
                        </a:solidFill>
                      </a:endParaRPr>
                    </a:p>
                  </a:txBody>
                  <a:tcPr anchor="ctr"/>
                </a:tc>
                <a:tc>
                  <a:txBody>
                    <a:bodyPr/>
                    <a:lstStyle/>
                    <a:p>
                      <a:pPr algn="ctr"/>
                      <a:r>
                        <a:rPr lang="en-US" smtClean="0"/>
                        <a:t>9</a:t>
                      </a:r>
                      <a:endParaRPr lang="en-US"/>
                    </a:p>
                  </a:txBody>
                  <a:tcPr anchor="ctr"/>
                </a:tc>
                <a:tc>
                  <a:txBody>
                    <a:bodyPr/>
                    <a:lstStyle/>
                    <a:p>
                      <a:pPr algn="ctr"/>
                      <a:r>
                        <a:rPr lang="en-US" smtClean="0"/>
                        <a:t>34</a:t>
                      </a:r>
                      <a:endParaRPr lang="en-US"/>
                    </a:p>
                  </a:txBody>
                  <a:tcPr anchor="ctr">
                    <a:solidFill>
                      <a:schemeClr val="accent1">
                        <a:lumMod val="60000"/>
                        <a:lumOff val="40000"/>
                      </a:schemeClr>
                    </a:solidFill>
                  </a:tcPr>
                </a:tc>
                <a:tc>
                  <a:txBody>
                    <a:bodyPr/>
                    <a:lstStyle/>
                    <a:p>
                      <a:pPr algn="ctr"/>
                      <a:r>
                        <a:rPr lang="en-US" smtClean="0"/>
                        <a:t>120</a:t>
                      </a:r>
                      <a:endParaRPr lang="en-US"/>
                    </a:p>
                  </a:txBody>
                  <a:tcPr anchor="ctr"/>
                </a:tc>
                <a:tc>
                  <a:txBody>
                    <a:bodyPr/>
                    <a:lstStyle/>
                    <a:p>
                      <a:pPr algn="ctr"/>
                      <a:r>
                        <a:rPr lang="en-US" smtClean="0"/>
                        <a:t>15</a:t>
                      </a:r>
                      <a:endParaRPr lang="en-US"/>
                    </a:p>
                  </a:txBody>
                  <a:tcPr anchor="ctr">
                    <a:solidFill>
                      <a:schemeClr val="accent1">
                        <a:lumMod val="60000"/>
                        <a:lumOff val="40000"/>
                      </a:schemeClr>
                    </a:solidFill>
                  </a:tcPr>
                </a:tc>
                <a:tc>
                  <a:txBody>
                    <a:bodyPr/>
                    <a:lstStyle/>
                    <a:p>
                      <a:pPr algn="ctr"/>
                      <a:r>
                        <a:rPr lang="en-US" smtClean="0"/>
                        <a:t>2987</a:t>
                      </a:r>
                      <a:endParaRPr lang="en-US"/>
                    </a:p>
                  </a:txBody>
                  <a:tcPr anchor="ctr">
                    <a:solidFill>
                      <a:schemeClr val="accent1">
                        <a:lumMod val="60000"/>
                        <a:lumOff val="40000"/>
                      </a:schemeClr>
                    </a:solidFill>
                  </a:tcPr>
                </a:tc>
                <a:extLst>
                  <a:ext uri="{0D108BD9-81ED-4DB2-BD59-A6C34878D82A}">
                    <a16:rowId xmlns:a16="http://schemas.microsoft.com/office/drawing/2014/main" val="10000"/>
                  </a:ext>
                </a:extLst>
              </a:tr>
              <a:tr h="433350">
                <a:tc>
                  <a:txBody>
                    <a:bodyPr/>
                    <a:lstStyle/>
                    <a:p>
                      <a:pPr algn="ctr"/>
                      <a:r>
                        <a:rPr lang="en-US" smtClean="0">
                          <a:solidFill>
                            <a:schemeClr val="tx1"/>
                          </a:solidFill>
                        </a:rPr>
                        <a:t>b</a:t>
                      </a:r>
                      <a:endParaRPr lang="en-US">
                        <a:solidFill>
                          <a:schemeClr val="tx1"/>
                        </a:solidFill>
                      </a:endParaRPr>
                    </a:p>
                  </a:txBody>
                  <a:tcPr anchor="ctr"/>
                </a:tc>
                <a:tc>
                  <a:txBody>
                    <a:bodyPr/>
                    <a:lstStyle/>
                    <a:p>
                      <a:pPr algn="ctr"/>
                      <a:r>
                        <a:rPr lang="en-US" smtClean="0"/>
                        <a:t>12</a:t>
                      </a:r>
                      <a:endParaRPr lang="en-US"/>
                    </a:p>
                  </a:txBody>
                  <a:tcPr anchor="ctr"/>
                </a:tc>
                <a:tc>
                  <a:txBody>
                    <a:bodyPr/>
                    <a:lstStyle/>
                    <a:p>
                      <a:pPr algn="ctr"/>
                      <a:r>
                        <a:rPr lang="en-US" smtClean="0"/>
                        <a:t>51</a:t>
                      </a:r>
                      <a:endParaRPr lang="en-US"/>
                    </a:p>
                  </a:txBody>
                  <a:tcPr anchor="ctr">
                    <a:solidFill>
                      <a:schemeClr val="accent1">
                        <a:lumMod val="60000"/>
                        <a:lumOff val="40000"/>
                      </a:schemeClr>
                    </a:solidFill>
                  </a:tcPr>
                </a:tc>
                <a:tc>
                  <a:txBody>
                    <a:bodyPr/>
                    <a:lstStyle/>
                    <a:p>
                      <a:pPr algn="ctr"/>
                      <a:r>
                        <a:rPr lang="en-US" smtClean="0"/>
                        <a:t>70</a:t>
                      </a:r>
                      <a:endParaRPr lang="en-US"/>
                    </a:p>
                  </a:txBody>
                  <a:tcPr anchor="ctr"/>
                </a:tc>
                <a:tc>
                  <a:txBody>
                    <a:bodyPr/>
                    <a:lstStyle/>
                    <a:p>
                      <a:pPr algn="ctr"/>
                      <a:r>
                        <a:rPr lang="en-US" smtClean="0"/>
                        <a:t>28</a:t>
                      </a:r>
                      <a:endParaRPr lang="en-US"/>
                    </a:p>
                  </a:txBody>
                  <a:tcPr anchor="ctr">
                    <a:solidFill>
                      <a:schemeClr val="accent1">
                        <a:lumMod val="60000"/>
                        <a:lumOff val="40000"/>
                      </a:schemeClr>
                    </a:solidFill>
                  </a:tcPr>
                </a:tc>
                <a:tc>
                  <a:txBody>
                    <a:bodyPr/>
                    <a:lstStyle/>
                    <a:p>
                      <a:pPr algn="ctr"/>
                      <a:r>
                        <a:rPr lang="en-US" smtClean="0"/>
                        <a:t>1</a:t>
                      </a:r>
                      <a:endParaRPr lang="en-US"/>
                    </a:p>
                  </a:txBody>
                  <a:tcPr anchor="ctr">
                    <a:solidFill>
                      <a:schemeClr val="accent1">
                        <a:lumMod val="60000"/>
                        <a:lumOff val="40000"/>
                      </a:schemeClr>
                    </a:solidFill>
                  </a:tcPr>
                </a:tc>
                <a:extLst>
                  <a:ext uri="{0D108BD9-81ED-4DB2-BD59-A6C34878D82A}">
                    <a16:rowId xmlns:a16="http://schemas.microsoft.com/office/drawing/2014/main" val="10001"/>
                  </a:ext>
                </a:extLst>
              </a:tr>
              <a:tr h="433350">
                <a:tc>
                  <a:txBody>
                    <a:bodyPr/>
                    <a:lstStyle/>
                    <a:p>
                      <a:pPr algn="ctr"/>
                      <a:r>
                        <a:rPr lang="en-US" smtClean="0">
                          <a:solidFill>
                            <a:schemeClr val="tx1"/>
                          </a:solidFill>
                        </a:rPr>
                        <a:t>ƯCLN(a,b) </a:t>
                      </a:r>
                      <a:endParaRPr lang="en-US">
                        <a:solidFill>
                          <a:schemeClr val="tx1"/>
                        </a:solidFill>
                      </a:endParaRPr>
                    </a:p>
                  </a:txBody>
                  <a:tcPr anchor="ctr"/>
                </a:tc>
                <a:tc>
                  <a:txBody>
                    <a:bodyPr/>
                    <a:lstStyle/>
                    <a:p>
                      <a:pPr algn="ctr"/>
                      <a:r>
                        <a:rPr lang="en-US" smtClean="0"/>
                        <a:t>3</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solidFill>
                      <a:schemeClr val="accent1">
                        <a:lumMod val="60000"/>
                        <a:lumOff val="40000"/>
                      </a:schemeClr>
                    </a:solidFill>
                  </a:tcPr>
                </a:tc>
                <a:extLst>
                  <a:ext uri="{0D108BD9-81ED-4DB2-BD59-A6C34878D82A}">
                    <a16:rowId xmlns:a16="http://schemas.microsoft.com/office/drawing/2014/main" val="10002"/>
                  </a:ext>
                </a:extLst>
              </a:tr>
              <a:tr h="433350">
                <a:tc>
                  <a:txBody>
                    <a:bodyPr/>
                    <a:lstStyle/>
                    <a:p>
                      <a:pPr algn="ctr"/>
                      <a:r>
                        <a:rPr lang="en-US" smtClean="0">
                          <a:solidFill>
                            <a:schemeClr val="tx1"/>
                          </a:solidFill>
                        </a:rPr>
                        <a:t>BCNN(a,b)</a:t>
                      </a:r>
                      <a:endParaRPr lang="en-US">
                        <a:solidFill>
                          <a:schemeClr val="tx1"/>
                        </a:solidFill>
                      </a:endParaRPr>
                    </a:p>
                  </a:txBody>
                  <a:tcPr anchor="ctr"/>
                </a:tc>
                <a:tc>
                  <a:txBody>
                    <a:bodyPr/>
                    <a:lstStyle/>
                    <a:p>
                      <a:pPr algn="ctr"/>
                      <a:r>
                        <a:rPr lang="en-US" smtClean="0"/>
                        <a:t>36</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solidFill>
                      <a:schemeClr val="accent1">
                        <a:lumMod val="60000"/>
                        <a:lumOff val="40000"/>
                      </a:schemeClr>
                    </a:solidFill>
                  </a:tcPr>
                </a:tc>
                <a:extLst>
                  <a:ext uri="{0D108BD9-81ED-4DB2-BD59-A6C34878D82A}">
                    <a16:rowId xmlns:a16="http://schemas.microsoft.com/office/drawing/2014/main" val="10003"/>
                  </a:ext>
                </a:extLst>
              </a:tr>
              <a:tr h="433350">
                <a:tc>
                  <a:txBody>
                    <a:bodyPr/>
                    <a:lstStyle/>
                    <a:p>
                      <a:pPr algn="ctr"/>
                      <a:r>
                        <a:rPr lang="en-US" smtClean="0">
                          <a:solidFill>
                            <a:schemeClr val="tx1"/>
                          </a:solidFill>
                        </a:rPr>
                        <a:t>ƯCLN(a,b)</a:t>
                      </a:r>
                      <a:r>
                        <a:rPr lang="en-US" baseline="0" smtClean="0">
                          <a:solidFill>
                            <a:schemeClr val="tx1"/>
                          </a:solidFill>
                        </a:rPr>
                        <a:t> . BCNN(a,b)</a:t>
                      </a:r>
                      <a:endParaRPr lang="en-US">
                        <a:solidFill>
                          <a:schemeClr val="tx1"/>
                        </a:solidFill>
                      </a:endParaRPr>
                    </a:p>
                  </a:txBody>
                  <a:tcPr anchor="ctr"/>
                </a:tc>
                <a:tc>
                  <a:txBody>
                    <a:bodyPr/>
                    <a:lstStyle/>
                    <a:p>
                      <a:pPr algn="ctr"/>
                      <a:r>
                        <a:rPr lang="en-US" smtClean="0"/>
                        <a:t>108</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solidFill>
                      <a:schemeClr val="accent1">
                        <a:lumMod val="60000"/>
                        <a:lumOff val="40000"/>
                      </a:schemeClr>
                    </a:solidFill>
                  </a:tcPr>
                </a:tc>
                <a:extLst>
                  <a:ext uri="{0D108BD9-81ED-4DB2-BD59-A6C34878D82A}">
                    <a16:rowId xmlns:a16="http://schemas.microsoft.com/office/drawing/2014/main" val="10004"/>
                  </a:ext>
                </a:extLst>
              </a:tr>
              <a:tr h="433350">
                <a:tc>
                  <a:txBody>
                    <a:bodyPr/>
                    <a:lstStyle/>
                    <a:p>
                      <a:pPr algn="ctr"/>
                      <a:r>
                        <a:rPr lang="en-US" smtClean="0">
                          <a:solidFill>
                            <a:schemeClr val="tx1"/>
                          </a:solidFill>
                        </a:rPr>
                        <a:t>a.b</a:t>
                      </a:r>
                      <a:endParaRPr lang="en-US">
                        <a:solidFill>
                          <a:schemeClr val="tx1"/>
                        </a:solidFill>
                      </a:endParaRPr>
                    </a:p>
                  </a:txBody>
                  <a:tcPr anchor="ctr"/>
                </a:tc>
                <a:tc>
                  <a:txBody>
                    <a:bodyPr/>
                    <a:lstStyle/>
                    <a:p>
                      <a:pPr algn="ctr"/>
                      <a:r>
                        <a:rPr lang="en-US" smtClean="0"/>
                        <a:t>108</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tc>
                <a:tc>
                  <a:txBody>
                    <a:bodyPr/>
                    <a:lstStyle/>
                    <a:p>
                      <a:pPr algn="ctr"/>
                      <a:r>
                        <a:rPr lang="en-US" smtClean="0"/>
                        <a:t>?</a:t>
                      </a:r>
                      <a:endParaRPr lang="en-US"/>
                    </a:p>
                  </a:txBody>
                  <a:tcPr anchor="ctr">
                    <a:solidFill>
                      <a:schemeClr val="accent1">
                        <a:lumMod val="60000"/>
                        <a:lumOff val="40000"/>
                      </a:schemeClr>
                    </a:solidFill>
                  </a:tcPr>
                </a:tc>
                <a:tc>
                  <a:txBody>
                    <a:bodyPr/>
                    <a:lstStyle/>
                    <a:p>
                      <a:pPr algn="ctr"/>
                      <a:r>
                        <a:rPr lang="en-US" smtClean="0"/>
                        <a:t>?</a:t>
                      </a:r>
                      <a:endParaRPr lang="en-US"/>
                    </a:p>
                  </a:txBody>
                  <a:tcPr anchor="ctr">
                    <a:solidFill>
                      <a:schemeClr val="accent1">
                        <a:lumMod val="60000"/>
                        <a:lumOff val="40000"/>
                      </a:schemeClr>
                    </a:solidFill>
                  </a:tcPr>
                </a:tc>
                <a:extLst>
                  <a:ext uri="{0D108BD9-81ED-4DB2-BD59-A6C34878D82A}">
                    <a16:rowId xmlns:a16="http://schemas.microsoft.com/office/drawing/2014/main" val="10005"/>
                  </a:ext>
                </a:extLst>
              </a:tr>
            </a:tbl>
          </a:graphicData>
        </a:graphic>
      </p:graphicFrame>
      <p:sp>
        <p:nvSpPr>
          <p:cNvPr id="8" name="Rounded Rectangle 7"/>
          <p:cNvSpPr/>
          <p:nvPr/>
        </p:nvSpPr>
        <p:spPr>
          <a:xfrm>
            <a:off x="1475014" y="4718957"/>
            <a:ext cx="8909957" cy="1191986"/>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lnRef>
          <a:fillRef idx="1">
            <a:schemeClr val="lt1"/>
          </a:fillRef>
          <a:effectRef idx="0">
            <a:schemeClr val="accent1"/>
          </a:effectRef>
          <a:fontRef idx="minor">
            <a:schemeClr val="dk1"/>
          </a:fontRef>
        </p:style>
        <p:txBody>
          <a:bodyPr rtlCol="0" anchor="ctr"/>
          <a:lstStyle/>
          <a:p>
            <a:pPr marL="342900" indent="-342900">
              <a:buAutoNum type="alphaLcParenR"/>
            </a:pPr>
            <a:r>
              <a:rPr lang="en-US" sz="2400" smtClean="0">
                <a:solidFill>
                  <a:schemeClr val="tx1"/>
                </a:solidFill>
                <a:latin typeface="Times New Roman" panose="02020603050405020304" pitchFamily="18" charset="0"/>
                <a:cs typeface="Times New Roman" panose="02020603050405020304" pitchFamily="18" charset="0"/>
              </a:rPr>
              <a:t>Tìm các số thích hợp thay vào ô trống của bảng.</a:t>
            </a:r>
          </a:p>
          <a:p>
            <a:pPr marL="342900" indent="-342900">
              <a:buAutoNum type="alphaLcParenR"/>
            </a:pPr>
            <a:r>
              <a:rPr lang="en-US" sz="2400" smtClean="0">
                <a:solidFill>
                  <a:schemeClr val="tx1"/>
                </a:solidFill>
                <a:latin typeface="Times New Roman" panose="02020603050405020304" pitchFamily="18" charset="0"/>
                <a:cs typeface="Times New Roman" panose="02020603050405020304" pitchFamily="18" charset="0"/>
              </a:rPr>
              <a:t>So sánh tích ƯCLN(a,b).BCNN(a,b) và a.b</a:t>
            </a:r>
            <a:endParaRPr lang="en-US" sz="2400">
              <a:solidFill>
                <a:schemeClr val="tx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440493" y="736600"/>
            <a:ext cx="4489499" cy="523220"/>
          </a:xfrm>
          <a:prstGeom prst="rect">
            <a:avLst/>
          </a:prstGeom>
          <a:noFill/>
        </p:spPr>
        <p:txBody>
          <a:bodyPr wrap="none" rtlCol="0">
            <a:spAutoFit/>
          </a:bodyPr>
          <a:lstStyle/>
          <a:p>
            <a:r>
              <a:rPr lang="en-US" sz="2800" b="1" smtClean="0">
                <a:solidFill>
                  <a:schemeClr val="accent5">
                    <a:lumMod val="75000"/>
                  </a:schemeClr>
                </a:solidFill>
              </a:rPr>
              <a:t>DẠNG 1: TÌM ƯCLN VÀ BCNN</a:t>
            </a:r>
            <a:endParaRPr lang="en-US" sz="2800" b="1">
              <a:solidFill>
                <a:schemeClr val="accent5">
                  <a:lumMod val="75000"/>
                </a:schemeClr>
              </a:solidFill>
            </a:endParaRPr>
          </a:p>
        </p:txBody>
      </p:sp>
    </p:spTree>
    <p:extLst>
      <p:ext uri="{BB962C8B-B14F-4D97-AF65-F5344CB8AC3E}">
        <p14:creationId xmlns:p14="http://schemas.microsoft.com/office/powerpoint/2010/main" val="19067396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
                                          </p:val>
                                        </p:tav>
                                        <p:tav tm="100000">
                                          <p:val>
                                            <p:strVal val="#ppt_x"/>
                                          </p:val>
                                        </p:tav>
                                      </p:tavLst>
                                    </p:anim>
                                    <p:anim calcmode="lin" valueType="num">
                                      <p:cBhvr>
                                        <p:cTn id="2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30829" y="4310743"/>
            <a:ext cx="8768442" cy="14369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latin typeface="Times New Roman" panose="02020603050405020304" pitchFamily="18" charset="0"/>
                <a:cs typeface="Times New Roman" panose="02020603050405020304" pitchFamily="18" charset="0"/>
              </a:rPr>
              <a:t>Ta thấy :</a:t>
            </a:r>
          </a:p>
          <a:p>
            <a:pPr algn="ctr"/>
            <a:r>
              <a:rPr lang="en-US" sz="3200" smtClean="0">
                <a:solidFill>
                  <a:schemeClr val="tx1"/>
                </a:solidFill>
                <a:latin typeface="Times New Roman" panose="02020603050405020304" pitchFamily="18" charset="0"/>
                <a:cs typeface="Times New Roman" panose="02020603050405020304" pitchFamily="18" charset="0"/>
              </a:rPr>
              <a:t>Tích ƯCLN(a,b) . BCNN(a,b) = a.b</a:t>
            </a:r>
            <a:endParaRPr lang="en-US" sz="3200">
              <a:solidFill>
                <a:schemeClr val="tx1"/>
              </a:solidFill>
              <a:latin typeface="Times New Roman" panose="02020603050405020304" pitchFamily="18" charset="0"/>
              <a:cs typeface="Times New Roman" panose="02020603050405020304" pitchFamily="18" charset="0"/>
            </a:endParaRP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4275770680"/>
              </p:ext>
            </p:extLst>
          </p:nvPr>
        </p:nvGraphicFramePr>
        <p:xfrm>
          <a:off x="1572759" y="1351417"/>
          <a:ext cx="8926512" cy="2600100"/>
        </p:xfrm>
        <a:graphic>
          <a:graphicData uri="http://schemas.openxmlformats.org/drawingml/2006/table">
            <a:tbl>
              <a:tblPr firstCol="1">
                <a:effectLst>
                  <a:outerShdw blurRad="50800" dist="38100" dir="5400000" algn="t" rotWithShape="0">
                    <a:prstClr val="black">
                      <a:alpha val="40000"/>
                    </a:prstClr>
                  </a:outerShdw>
                </a:effectLst>
                <a:tableStyleId>{5C22544A-7EE6-4342-B048-85BDC9FD1C3A}</a:tableStyleId>
              </a:tblPr>
              <a:tblGrid>
                <a:gridCol w="4085353">
                  <a:extLst>
                    <a:ext uri="{9D8B030D-6E8A-4147-A177-3AD203B41FA5}">
                      <a16:colId xmlns:a16="http://schemas.microsoft.com/office/drawing/2014/main" val="20000"/>
                    </a:ext>
                  </a:extLst>
                </a:gridCol>
                <a:gridCol w="1008323">
                  <a:extLst>
                    <a:ext uri="{9D8B030D-6E8A-4147-A177-3AD203B41FA5}">
                      <a16:colId xmlns:a16="http://schemas.microsoft.com/office/drawing/2014/main" val="20001"/>
                    </a:ext>
                  </a:extLst>
                </a:gridCol>
                <a:gridCol w="807867">
                  <a:extLst>
                    <a:ext uri="{9D8B030D-6E8A-4147-A177-3AD203B41FA5}">
                      <a16:colId xmlns:a16="http://schemas.microsoft.com/office/drawing/2014/main" val="20002"/>
                    </a:ext>
                  </a:extLst>
                </a:gridCol>
                <a:gridCol w="1008323">
                  <a:extLst>
                    <a:ext uri="{9D8B030D-6E8A-4147-A177-3AD203B41FA5}">
                      <a16:colId xmlns:a16="http://schemas.microsoft.com/office/drawing/2014/main" val="20003"/>
                    </a:ext>
                  </a:extLst>
                </a:gridCol>
                <a:gridCol w="807867">
                  <a:extLst>
                    <a:ext uri="{9D8B030D-6E8A-4147-A177-3AD203B41FA5}">
                      <a16:colId xmlns:a16="http://schemas.microsoft.com/office/drawing/2014/main" val="20004"/>
                    </a:ext>
                  </a:extLst>
                </a:gridCol>
                <a:gridCol w="1208779">
                  <a:extLst>
                    <a:ext uri="{9D8B030D-6E8A-4147-A177-3AD203B41FA5}">
                      <a16:colId xmlns:a16="http://schemas.microsoft.com/office/drawing/2014/main" val="20005"/>
                    </a:ext>
                  </a:extLst>
                </a:gridCol>
              </a:tblGrid>
              <a:tr h="433350">
                <a:tc>
                  <a:txBody>
                    <a:bodyPr/>
                    <a:lstStyle/>
                    <a:p>
                      <a:pPr algn="ctr"/>
                      <a:r>
                        <a:rPr lang="en-US" smtClean="0">
                          <a:solidFill>
                            <a:schemeClr val="tx1"/>
                          </a:solidFill>
                        </a:rPr>
                        <a:t>a</a:t>
                      </a:r>
                      <a:endParaRPr lang="en-US">
                        <a:solidFill>
                          <a:schemeClr val="tx1"/>
                        </a:solidFill>
                      </a:endParaRPr>
                    </a:p>
                  </a:txBody>
                  <a:tcPr anchor="ctr"/>
                </a:tc>
                <a:tc>
                  <a:txBody>
                    <a:bodyPr/>
                    <a:lstStyle/>
                    <a:p>
                      <a:pPr algn="ctr"/>
                      <a:r>
                        <a:rPr lang="en-US" smtClean="0"/>
                        <a:t>9</a:t>
                      </a:r>
                      <a:endParaRPr lang="en-US"/>
                    </a:p>
                  </a:txBody>
                  <a:tcPr anchor="ctr"/>
                </a:tc>
                <a:tc>
                  <a:txBody>
                    <a:bodyPr/>
                    <a:lstStyle/>
                    <a:p>
                      <a:pPr algn="ctr"/>
                      <a:r>
                        <a:rPr lang="en-US" smtClean="0"/>
                        <a:t>34</a:t>
                      </a:r>
                      <a:endParaRPr lang="en-US"/>
                    </a:p>
                  </a:txBody>
                  <a:tcPr anchor="ctr">
                    <a:solidFill>
                      <a:schemeClr val="accent1">
                        <a:lumMod val="60000"/>
                        <a:lumOff val="40000"/>
                      </a:schemeClr>
                    </a:solidFill>
                  </a:tcPr>
                </a:tc>
                <a:tc>
                  <a:txBody>
                    <a:bodyPr/>
                    <a:lstStyle/>
                    <a:p>
                      <a:pPr algn="ctr"/>
                      <a:r>
                        <a:rPr lang="en-US" smtClean="0"/>
                        <a:t>120</a:t>
                      </a:r>
                      <a:endParaRPr lang="en-US"/>
                    </a:p>
                  </a:txBody>
                  <a:tcPr anchor="ctr"/>
                </a:tc>
                <a:tc>
                  <a:txBody>
                    <a:bodyPr/>
                    <a:lstStyle/>
                    <a:p>
                      <a:pPr algn="ctr"/>
                      <a:r>
                        <a:rPr lang="en-US" smtClean="0"/>
                        <a:t>15</a:t>
                      </a:r>
                      <a:endParaRPr lang="en-US"/>
                    </a:p>
                  </a:txBody>
                  <a:tcPr anchor="ctr">
                    <a:solidFill>
                      <a:schemeClr val="accent1">
                        <a:lumMod val="60000"/>
                        <a:lumOff val="40000"/>
                      </a:schemeClr>
                    </a:solidFill>
                  </a:tcPr>
                </a:tc>
                <a:tc>
                  <a:txBody>
                    <a:bodyPr/>
                    <a:lstStyle/>
                    <a:p>
                      <a:pPr algn="ctr"/>
                      <a:r>
                        <a:rPr lang="en-US" smtClean="0"/>
                        <a:t>2987</a:t>
                      </a:r>
                      <a:endParaRPr lang="en-US"/>
                    </a:p>
                  </a:txBody>
                  <a:tcPr anchor="ctr">
                    <a:solidFill>
                      <a:schemeClr val="accent1">
                        <a:lumMod val="60000"/>
                        <a:lumOff val="40000"/>
                      </a:schemeClr>
                    </a:solidFill>
                  </a:tcPr>
                </a:tc>
                <a:extLst>
                  <a:ext uri="{0D108BD9-81ED-4DB2-BD59-A6C34878D82A}">
                    <a16:rowId xmlns:a16="http://schemas.microsoft.com/office/drawing/2014/main" val="10000"/>
                  </a:ext>
                </a:extLst>
              </a:tr>
              <a:tr h="433350">
                <a:tc>
                  <a:txBody>
                    <a:bodyPr/>
                    <a:lstStyle/>
                    <a:p>
                      <a:pPr algn="ctr"/>
                      <a:r>
                        <a:rPr lang="en-US" smtClean="0">
                          <a:solidFill>
                            <a:schemeClr val="tx1"/>
                          </a:solidFill>
                        </a:rPr>
                        <a:t>b</a:t>
                      </a:r>
                      <a:endParaRPr lang="en-US">
                        <a:solidFill>
                          <a:schemeClr val="tx1"/>
                        </a:solidFill>
                      </a:endParaRPr>
                    </a:p>
                  </a:txBody>
                  <a:tcPr anchor="ctr"/>
                </a:tc>
                <a:tc>
                  <a:txBody>
                    <a:bodyPr/>
                    <a:lstStyle/>
                    <a:p>
                      <a:pPr algn="ctr"/>
                      <a:r>
                        <a:rPr lang="en-US" smtClean="0"/>
                        <a:t>12</a:t>
                      </a:r>
                      <a:endParaRPr lang="en-US"/>
                    </a:p>
                  </a:txBody>
                  <a:tcPr anchor="ctr"/>
                </a:tc>
                <a:tc>
                  <a:txBody>
                    <a:bodyPr/>
                    <a:lstStyle/>
                    <a:p>
                      <a:pPr algn="ctr"/>
                      <a:r>
                        <a:rPr lang="en-US" smtClean="0"/>
                        <a:t>51</a:t>
                      </a:r>
                      <a:endParaRPr lang="en-US"/>
                    </a:p>
                  </a:txBody>
                  <a:tcPr anchor="ctr">
                    <a:solidFill>
                      <a:schemeClr val="accent1">
                        <a:lumMod val="60000"/>
                        <a:lumOff val="40000"/>
                      </a:schemeClr>
                    </a:solidFill>
                  </a:tcPr>
                </a:tc>
                <a:tc>
                  <a:txBody>
                    <a:bodyPr/>
                    <a:lstStyle/>
                    <a:p>
                      <a:pPr algn="ctr"/>
                      <a:r>
                        <a:rPr lang="en-US" smtClean="0"/>
                        <a:t>70</a:t>
                      </a:r>
                      <a:endParaRPr lang="en-US"/>
                    </a:p>
                  </a:txBody>
                  <a:tcPr anchor="ctr"/>
                </a:tc>
                <a:tc>
                  <a:txBody>
                    <a:bodyPr/>
                    <a:lstStyle/>
                    <a:p>
                      <a:pPr algn="ctr"/>
                      <a:r>
                        <a:rPr lang="en-US" smtClean="0"/>
                        <a:t>28</a:t>
                      </a:r>
                      <a:endParaRPr lang="en-US"/>
                    </a:p>
                  </a:txBody>
                  <a:tcPr anchor="ctr">
                    <a:solidFill>
                      <a:schemeClr val="accent1">
                        <a:lumMod val="60000"/>
                        <a:lumOff val="40000"/>
                      </a:schemeClr>
                    </a:solidFill>
                  </a:tcPr>
                </a:tc>
                <a:tc>
                  <a:txBody>
                    <a:bodyPr/>
                    <a:lstStyle/>
                    <a:p>
                      <a:pPr algn="ctr"/>
                      <a:r>
                        <a:rPr lang="en-US" smtClean="0"/>
                        <a:t>1</a:t>
                      </a:r>
                      <a:endParaRPr lang="en-US"/>
                    </a:p>
                  </a:txBody>
                  <a:tcPr anchor="ctr">
                    <a:solidFill>
                      <a:schemeClr val="accent1">
                        <a:lumMod val="60000"/>
                        <a:lumOff val="40000"/>
                      </a:schemeClr>
                    </a:solidFill>
                  </a:tcPr>
                </a:tc>
                <a:extLst>
                  <a:ext uri="{0D108BD9-81ED-4DB2-BD59-A6C34878D82A}">
                    <a16:rowId xmlns:a16="http://schemas.microsoft.com/office/drawing/2014/main" val="10001"/>
                  </a:ext>
                </a:extLst>
              </a:tr>
              <a:tr h="433350">
                <a:tc>
                  <a:txBody>
                    <a:bodyPr/>
                    <a:lstStyle/>
                    <a:p>
                      <a:pPr algn="ctr"/>
                      <a:r>
                        <a:rPr lang="en-US" smtClean="0">
                          <a:solidFill>
                            <a:schemeClr val="tx1"/>
                          </a:solidFill>
                        </a:rPr>
                        <a:t>ƯCLN(a,b) </a:t>
                      </a:r>
                      <a:endParaRPr lang="en-US">
                        <a:solidFill>
                          <a:schemeClr val="tx1"/>
                        </a:solidFill>
                      </a:endParaRPr>
                    </a:p>
                  </a:txBody>
                  <a:tcPr anchor="ctr"/>
                </a:tc>
                <a:tc>
                  <a:txBody>
                    <a:bodyPr/>
                    <a:lstStyle/>
                    <a:p>
                      <a:pPr algn="ctr"/>
                      <a:r>
                        <a:rPr lang="en-US" smtClean="0"/>
                        <a:t>3</a:t>
                      </a:r>
                      <a:endParaRPr lang="en-US"/>
                    </a:p>
                  </a:txBody>
                  <a:tcPr anchor="ctr"/>
                </a:tc>
                <a:tc>
                  <a:txBody>
                    <a:bodyPr/>
                    <a:lstStyle/>
                    <a:p>
                      <a:pPr algn="ctr"/>
                      <a:r>
                        <a:rPr lang="en-US" smtClean="0"/>
                        <a:t>17</a:t>
                      </a:r>
                      <a:endParaRPr lang="en-US"/>
                    </a:p>
                  </a:txBody>
                  <a:tcPr anchor="ctr">
                    <a:solidFill>
                      <a:schemeClr val="accent1">
                        <a:lumMod val="60000"/>
                        <a:lumOff val="40000"/>
                      </a:schemeClr>
                    </a:solidFill>
                  </a:tcPr>
                </a:tc>
                <a:tc>
                  <a:txBody>
                    <a:bodyPr/>
                    <a:lstStyle/>
                    <a:p>
                      <a:pPr algn="ctr"/>
                      <a:r>
                        <a:rPr lang="en-US" smtClean="0"/>
                        <a:t>10</a:t>
                      </a:r>
                      <a:endParaRPr lang="en-US"/>
                    </a:p>
                  </a:txBody>
                  <a:tcPr anchor="ctr"/>
                </a:tc>
                <a:tc>
                  <a:txBody>
                    <a:bodyPr/>
                    <a:lstStyle/>
                    <a:p>
                      <a:pPr algn="ctr"/>
                      <a:r>
                        <a:rPr lang="en-US" smtClean="0"/>
                        <a:t>1</a:t>
                      </a:r>
                      <a:endParaRPr lang="en-US"/>
                    </a:p>
                  </a:txBody>
                  <a:tcPr anchor="ctr">
                    <a:solidFill>
                      <a:schemeClr val="accent1">
                        <a:lumMod val="60000"/>
                        <a:lumOff val="40000"/>
                      </a:schemeClr>
                    </a:solidFill>
                  </a:tcPr>
                </a:tc>
                <a:tc>
                  <a:txBody>
                    <a:bodyPr/>
                    <a:lstStyle/>
                    <a:p>
                      <a:pPr algn="ctr"/>
                      <a:r>
                        <a:rPr lang="en-US" smtClean="0"/>
                        <a:t>1</a:t>
                      </a:r>
                      <a:endParaRPr lang="en-US"/>
                    </a:p>
                  </a:txBody>
                  <a:tcPr anchor="ctr">
                    <a:solidFill>
                      <a:schemeClr val="accent1">
                        <a:lumMod val="60000"/>
                        <a:lumOff val="40000"/>
                      </a:schemeClr>
                    </a:solidFill>
                  </a:tcPr>
                </a:tc>
                <a:extLst>
                  <a:ext uri="{0D108BD9-81ED-4DB2-BD59-A6C34878D82A}">
                    <a16:rowId xmlns:a16="http://schemas.microsoft.com/office/drawing/2014/main" val="10002"/>
                  </a:ext>
                </a:extLst>
              </a:tr>
              <a:tr h="433350">
                <a:tc>
                  <a:txBody>
                    <a:bodyPr/>
                    <a:lstStyle/>
                    <a:p>
                      <a:pPr algn="ctr"/>
                      <a:r>
                        <a:rPr lang="en-US" smtClean="0">
                          <a:solidFill>
                            <a:schemeClr val="tx1"/>
                          </a:solidFill>
                        </a:rPr>
                        <a:t>BCNN(a,b)</a:t>
                      </a:r>
                      <a:endParaRPr lang="en-US">
                        <a:solidFill>
                          <a:schemeClr val="tx1"/>
                        </a:solidFill>
                      </a:endParaRPr>
                    </a:p>
                  </a:txBody>
                  <a:tcPr anchor="ctr"/>
                </a:tc>
                <a:tc>
                  <a:txBody>
                    <a:bodyPr/>
                    <a:lstStyle/>
                    <a:p>
                      <a:pPr algn="ctr"/>
                      <a:r>
                        <a:rPr lang="en-US" smtClean="0"/>
                        <a:t>36</a:t>
                      </a:r>
                      <a:endParaRPr lang="en-US"/>
                    </a:p>
                  </a:txBody>
                  <a:tcPr anchor="ctr"/>
                </a:tc>
                <a:tc>
                  <a:txBody>
                    <a:bodyPr/>
                    <a:lstStyle/>
                    <a:p>
                      <a:pPr algn="ctr"/>
                      <a:r>
                        <a:rPr lang="en-US" smtClean="0"/>
                        <a:t>102</a:t>
                      </a:r>
                      <a:endParaRPr lang="en-US"/>
                    </a:p>
                  </a:txBody>
                  <a:tcPr anchor="ctr">
                    <a:solidFill>
                      <a:schemeClr val="accent1">
                        <a:lumMod val="60000"/>
                        <a:lumOff val="40000"/>
                      </a:schemeClr>
                    </a:solidFill>
                  </a:tcPr>
                </a:tc>
                <a:tc>
                  <a:txBody>
                    <a:bodyPr/>
                    <a:lstStyle/>
                    <a:p>
                      <a:pPr algn="ctr"/>
                      <a:r>
                        <a:rPr lang="en-US" smtClean="0"/>
                        <a:t>840</a:t>
                      </a:r>
                      <a:endParaRPr lang="en-US"/>
                    </a:p>
                  </a:txBody>
                  <a:tcPr anchor="ctr"/>
                </a:tc>
                <a:tc>
                  <a:txBody>
                    <a:bodyPr/>
                    <a:lstStyle/>
                    <a:p>
                      <a:pPr algn="ctr"/>
                      <a:r>
                        <a:rPr lang="en-US" smtClean="0"/>
                        <a:t>420</a:t>
                      </a:r>
                      <a:endParaRPr lang="en-US"/>
                    </a:p>
                  </a:txBody>
                  <a:tcPr anchor="ctr">
                    <a:solidFill>
                      <a:schemeClr val="accent1">
                        <a:lumMod val="60000"/>
                        <a:lumOff val="40000"/>
                      </a:schemeClr>
                    </a:solidFill>
                  </a:tcPr>
                </a:tc>
                <a:tc>
                  <a:txBody>
                    <a:bodyPr/>
                    <a:lstStyle/>
                    <a:p>
                      <a:pPr algn="ctr"/>
                      <a:r>
                        <a:rPr lang="en-US" smtClean="0"/>
                        <a:t>2987</a:t>
                      </a:r>
                      <a:endParaRPr lang="en-US"/>
                    </a:p>
                  </a:txBody>
                  <a:tcPr anchor="ctr">
                    <a:solidFill>
                      <a:schemeClr val="accent1">
                        <a:lumMod val="60000"/>
                        <a:lumOff val="40000"/>
                      </a:schemeClr>
                    </a:solidFill>
                  </a:tcPr>
                </a:tc>
                <a:extLst>
                  <a:ext uri="{0D108BD9-81ED-4DB2-BD59-A6C34878D82A}">
                    <a16:rowId xmlns:a16="http://schemas.microsoft.com/office/drawing/2014/main" val="10003"/>
                  </a:ext>
                </a:extLst>
              </a:tr>
              <a:tr h="433350">
                <a:tc>
                  <a:txBody>
                    <a:bodyPr/>
                    <a:lstStyle/>
                    <a:p>
                      <a:pPr algn="ctr"/>
                      <a:r>
                        <a:rPr lang="en-US" smtClean="0">
                          <a:solidFill>
                            <a:schemeClr val="tx1"/>
                          </a:solidFill>
                        </a:rPr>
                        <a:t>ƯCLN(a,b)</a:t>
                      </a:r>
                      <a:r>
                        <a:rPr lang="en-US" baseline="0" smtClean="0">
                          <a:solidFill>
                            <a:schemeClr val="tx1"/>
                          </a:solidFill>
                        </a:rPr>
                        <a:t> . BCNN(a,b)</a:t>
                      </a:r>
                      <a:endParaRPr lang="en-US">
                        <a:solidFill>
                          <a:schemeClr val="tx1"/>
                        </a:solidFill>
                      </a:endParaRPr>
                    </a:p>
                  </a:txBody>
                  <a:tcPr anchor="ctr"/>
                </a:tc>
                <a:tc>
                  <a:txBody>
                    <a:bodyPr/>
                    <a:lstStyle/>
                    <a:p>
                      <a:pPr algn="ctr"/>
                      <a:r>
                        <a:rPr lang="en-US" smtClean="0"/>
                        <a:t>108</a:t>
                      </a:r>
                      <a:endParaRPr lang="en-US"/>
                    </a:p>
                  </a:txBody>
                  <a:tcPr anchor="ctr"/>
                </a:tc>
                <a:tc>
                  <a:txBody>
                    <a:bodyPr/>
                    <a:lstStyle/>
                    <a:p>
                      <a:pPr algn="ctr"/>
                      <a:r>
                        <a:rPr lang="en-US" smtClean="0"/>
                        <a:t>1734</a:t>
                      </a:r>
                      <a:endParaRPr lang="en-US"/>
                    </a:p>
                  </a:txBody>
                  <a:tcPr anchor="ctr">
                    <a:solidFill>
                      <a:schemeClr val="accent1">
                        <a:lumMod val="60000"/>
                        <a:lumOff val="40000"/>
                      </a:schemeClr>
                    </a:solidFill>
                  </a:tcPr>
                </a:tc>
                <a:tc>
                  <a:txBody>
                    <a:bodyPr/>
                    <a:lstStyle/>
                    <a:p>
                      <a:pPr algn="ctr"/>
                      <a:r>
                        <a:rPr lang="en-US" smtClean="0"/>
                        <a:t>8400</a:t>
                      </a:r>
                      <a:endParaRPr lang="en-US"/>
                    </a:p>
                  </a:txBody>
                  <a:tcPr anchor="ctr"/>
                </a:tc>
                <a:tc>
                  <a:txBody>
                    <a:bodyPr/>
                    <a:lstStyle/>
                    <a:p>
                      <a:pPr algn="ctr"/>
                      <a:r>
                        <a:rPr lang="en-US" smtClean="0"/>
                        <a:t>420</a:t>
                      </a:r>
                      <a:endParaRPr lang="en-US"/>
                    </a:p>
                  </a:txBody>
                  <a:tcPr anchor="ctr">
                    <a:solidFill>
                      <a:schemeClr val="accent1">
                        <a:lumMod val="60000"/>
                        <a:lumOff val="40000"/>
                      </a:schemeClr>
                    </a:solidFill>
                  </a:tcPr>
                </a:tc>
                <a:tc>
                  <a:txBody>
                    <a:bodyPr/>
                    <a:lstStyle/>
                    <a:p>
                      <a:pPr algn="ctr"/>
                      <a:r>
                        <a:rPr lang="en-US" smtClean="0"/>
                        <a:t>2987</a:t>
                      </a:r>
                      <a:endParaRPr lang="en-US"/>
                    </a:p>
                  </a:txBody>
                  <a:tcPr anchor="ctr">
                    <a:solidFill>
                      <a:schemeClr val="accent1">
                        <a:lumMod val="60000"/>
                        <a:lumOff val="40000"/>
                      </a:schemeClr>
                    </a:solidFill>
                  </a:tcPr>
                </a:tc>
                <a:extLst>
                  <a:ext uri="{0D108BD9-81ED-4DB2-BD59-A6C34878D82A}">
                    <a16:rowId xmlns:a16="http://schemas.microsoft.com/office/drawing/2014/main" val="10004"/>
                  </a:ext>
                </a:extLst>
              </a:tr>
              <a:tr h="433350">
                <a:tc>
                  <a:txBody>
                    <a:bodyPr/>
                    <a:lstStyle/>
                    <a:p>
                      <a:pPr algn="ctr"/>
                      <a:r>
                        <a:rPr lang="en-US" smtClean="0">
                          <a:solidFill>
                            <a:schemeClr val="tx1"/>
                          </a:solidFill>
                        </a:rPr>
                        <a:t>a.b</a:t>
                      </a:r>
                      <a:endParaRPr lang="en-US">
                        <a:solidFill>
                          <a:schemeClr val="tx1"/>
                        </a:solidFill>
                      </a:endParaRPr>
                    </a:p>
                  </a:txBody>
                  <a:tcPr anchor="ctr"/>
                </a:tc>
                <a:tc>
                  <a:txBody>
                    <a:bodyPr/>
                    <a:lstStyle/>
                    <a:p>
                      <a:pPr algn="ctr"/>
                      <a:r>
                        <a:rPr lang="en-US" smtClean="0"/>
                        <a:t>108</a:t>
                      </a:r>
                      <a:endParaRPr lang="en-US"/>
                    </a:p>
                  </a:txBody>
                  <a:tcPr anchor="ctr"/>
                </a:tc>
                <a:tc>
                  <a:txBody>
                    <a:bodyPr/>
                    <a:lstStyle/>
                    <a:p>
                      <a:pPr algn="ctr"/>
                      <a:r>
                        <a:rPr lang="en-US" smtClean="0"/>
                        <a:t>1734</a:t>
                      </a:r>
                      <a:endParaRPr lang="en-US"/>
                    </a:p>
                  </a:txBody>
                  <a:tcPr anchor="ctr">
                    <a:solidFill>
                      <a:schemeClr val="accent1">
                        <a:lumMod val="60000"/>
                        <a:lumOff val="40000"/>
                      </a:schemeClr>
                    </a:solidFill>
                  </a:tcPr>
                </a:tc>
                <a:tc>
                  <a:txBody>
                    <a:bodyPr/>
                    <a:lstStyle/>
                    <a:p>
                      <a:pPr algn="ctr"/>
                      <a:r>
                        <a:rPr lang="en-US" smtClean="0"/>
                        <a:t>8400</a:t>
                      </a:r>
                      <a:endParaRPr lang="en-US"/>
                    </a:p>
                  </a:txBody>
                  <a:tcPr anchor="ctr"/>
                </a:tc>
                <a:tc>
                  <a:txBody>
                    <a:bodyPr/>
                    <a:lstStyle/>
                    <a:p>
                      <a:pPr algn="ctr"/>
                      <a:r>
                        <a:rPr lang="en-US" smtClean="0"/>
                        <a:t>420</a:t>
                      </a:r>
                      <a:endParaRPr lang="en-US"/>
                    </a:p>
                  </a:txBody>
                  <a:tcPr anchor="ctr">
                    <a:solidFill>
                      <a:schemeClr val="accent1">
                        <a:lumMod val="60000"/>
                        <a:lumOff val="40000"/>
                      </a:schemeClr>
                    </a:solidFill>
                  </a:tcPr>
                </a:tc>
                <a:tc>
                  <a:txBody>
                    <a:bodyPr/>
                    <a:lstStyle/>
                    <a:p>
                      <a:pPr algn="ctr"/>
                      <a:r>
                        <a:rPr lang="en-US" smtClean="0"/>
                        <a:t>2987</a:t>
                      </a:r>
                      <a:endParaRPr lang="en-US"/>
                    </a:p>
                  </a:txBody>
                  <a:tcPr anchor="ctr">
                    <a:solidFill>
                      <a:schemeClr val="accent1">
                        <a:lumMod val="60000"/>
                        <a:lumOff val="40000"/>
                      </a:schemeClr>
                    </a:solidFill>
                  </a:tcPr>
                </a:tc>
                <a:extLst>
                  <a:ext uri="{0D108BD9-81ED-4DB2-BD59-A6C34878D82A}">
                    <a16:rowId xmlns:a16="http://schemas.microsoft.com/office/drawing/2014/main" val="10005"/>
                  </a:ext>
                </a:extLst>
              </a:tr>
            </a:tbl>
          </a:graphicData>
        </a:graphic>
      </p:graphicFrame>
      <p:sp>
        <p:nvSpPr>
          <p:cNvPr id="2" name="TextBox 1"/>
          <p:cNvSpPr txBox="1"/>
          <p:nvPr/>
        </p:nvSpPr>
        <p:spPr>
          <a:xfrm>
            <a:off x="1905000" y="889000"/>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23680695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014" y="1055913"/>
            <a:ext cx="10515600" cy="669473"/>
          </a:xfrm>
        </p:spPr>
        <p:txBody>
          <a:bodyPr>
            <a:normAutofit/>
          </a:bodyPr>
          <a:lstStyle/>
          <a:p>
            <a:r>
              <a:rPr lang="en-US" sz="2800" smtClean="0">
                <a:latin typeface="Times New Roman" panose="02020603050405020304" pitchFamily="18" charset="0"/>
                <a:cs typeface="Times New Roman" panose="02020603050405020304" pitchFamily="18" charset="0"/>
              </a:rPr>
              <a:t>Bài tập 2.46:</a:t>
            </a:r>
            <a:endParaRPr lang="en-US" sz="2800">
              <a:latin typeface="Times New Roman" panose="02020603050405020304" pitchFamily="18" charset="0"/>
              <a:cs typeface="Times New Roman" panose="02020603050405020304" pitchFamily="18" charset="0"/>
            </a:endParaRPr>
          </a:p>
        </p:txBody>
      </p:sp>
      <p:sp>
        <p:nvSpPr>
          <p:cNvPr id="8" name="Rounded Rectangle 7"/>
          <p:cNvSpPr/>
          <p:nvPr/>
        </p:nvSpPr>
        <p:spPr>
          <a:xfrm>
            <a:off x="1475014" y="1714500"/>
            <a:ext cx="8909957" cy="1926772"/>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latin typeface="Times New Roman" panose="02020603050405020304" pitchFamily="18" charset="0"/>
              <a:cs typeface="Times New Roman" panose="02020603050405020304" pitchFamily="18" charset="0"/>
            </a:endParaRPr>
          </a:p>
          <a:p>
            <a:r>
              <a:rPr lang="en-US" sz="2400" b="1" dirty="0" err="1" smtClean="0">
                <a:solidFill>
                  <a:schemeClr val="tx1"/>
                </a:solidFill>
                <a:latin typeface="Times New Roman" panose="02020603050405020304" pitchFamily="18" charset="0"/>
                <a:cs typeface="Times New Roman" panose="02020603050405020304" pitchFamily="18" charset="0"/>
              </a:rPr>
              <a:t>Tìm</a:t>
            </a:r>
            <a:r>
              <a:rPr lang="en-US" sz="2400" b="1" dirty="0" smtClean="0">
                <a:solidFill>
                  <a:schemeClr val="tx1"/>
                </a:solidFill>
                <a:latin typeface="Times New Roman" panose="02020603050405020304" pitchFamily="18" charset="0"/>
                <a:cs typeface="Times New Roman" panose="02020603050405020304" pitchFamily="18" charset="0"/>
              </a:rPr>
              <a:t> ƯCLN </a:t>
            </a:r>
            <a:r>
              <a:rPr lang="en-US" sz="2400" b="1" dirty="0" err="1" smtClean="0">
                <a:solidFill>
                  <a:schemeClr val="tx1"/>
                </a:solidFill>
                <a:latin typeface="Times New Roman" panose="02020603050405020304" pitchFamily="18" charset="0"/>
                <a:cs typeface="Times New Roman" panose="02020603050405020304" pitchFamily="18" charset="0"/>
              </a:rPr>
              <a:t>và</a:t>
            </a:r>
            <a:r>
              <a:rPr lang="en-US" sz="2400" b="1" dirty="0" smtClean="0">
                <a:solidFill>
                  <a:schemeClr val="tx1"/>
                </a:solidFill>
                <a:latin typeface="Times New Roman" panose="02020603050405020304" pitchFamily="18" charset="0"/>
                <a:cs typeface="Times New Roman" panose="02020603050405020304" pitchFamily="18" charset="0"/>
              </a:rPr>
              <a:t> BCNN </a:t>
            </a:r>
            <a:r>
              <a:rPr lang="en-US" sz="2400" b="1" dirty="0" err="1" smtClean="0">
                <a:solidFill>
                  <a:schemeClr val="tx1"/>
                </a:solidFill>
                <a:latin typeface="Times New Roman" panose="02020603050405020304" pitchFamily="18" charset="0"/>
                <a:cs typeface="Times New Roman" panose="02020603050405020304" pitchFamily="18" charset="0"/>
              </a:rPr>
              <a:t>của</a:t>
            </a:r>
            <a:r>
              <a:rPr lang="en-US" sz="2400" b="1" dirty="0" smtClean="0">
                <a:solidFill>
                  <a:schemeClr val="tx1"/>
                </a:solidFill>
                <a:latin typeface="Times New Roman" panose="02020603050405020304" pitchFamily="18" charset="0"/>
                <a:cs typeface="Times New Roman" panose="02020603050405020304" pitchFamily="18" charset="0"/>
              </a:rPr>
              <a:t>:</a:t>
            </a:r>
          </a:p>
          <a:p>
            <a:pPr marL="457200" indent="-457200">
              <a:spcBef>
                <a:spcPts val="1800"/>
              </a:spcBef>
              <a:buAutoNum type="alphaLcPeriod"/>
            </a:pPr>
            <a:r>
              <a:rPr lang="en-US" sz="2400" b="1" dirty="0" smtClean="0">
                <a:solidFill>
                  <a:schemeClr val="tx1"/>
                </a:solidFill>
                <a:latin typeface="Times New Roman" panose="02020603050405020304" pitchFamily="18" charset="0"/>
                <a:cs typeface="Times New Roman" panose="02020603050405020304" pitchFamily="18" charset="0"/>
              </a:rPr>
              <a:t>3.5</a:t>
            </a:r>
            <a:r>
              <a:rPr lang="en-US" sz="2400" b="1" baseline="30000" dirty="0" smtClean="0">
                <a:solidFill>
                  <a:schemeClr val="tx1"/>
                </a:solidFill>
                <a:latin typeface="Times New Roman" panose="02020603050405020304" pitchFamily="18" charset="0"/>
                <a:cs typeface="Times New Roman" panose="02020603050405020304" pitchFamily="18" charset="0"/>
              </a:rPr>
              <a:t>2 </a:t>
            </a:r>
            <a:r>
              <a:rPr lang="en-US" sz="2400" b="1" dirty="0" err="1" smtClean="0">
                <a:solidFill>
                  <a:schemeClr val="tx1"/>
                </a:solidFill>
                <a:latin typeface="Times New Roman" panose="02020603050405020304" pitchFamily="18" charset="0"/>
                <a:cs typeface="Times New Roman" panose="02020603050405020304" pitchFamily="18" charset="0"/>
              </a:rPr>
              <a:t>và</a:t>
            </a:r>
            <a:r>
              <a:rPr lang="en-US" sz="2400" b="1" dirty="0" smtClean="0">
                <a:solidFill>
                  <a:schemeClr val="tx1"/>
                </a:solidFill>
                <a:latin typeface="Times New Roman" panose="02020603050405020304" pitchFamily="18" charset="0"/>
                <a:cs typeface="Times New Roman" panose="02020603050405020304" pitchFamily="18" charset="0"/>
              </a:rPr>
              <a:t> 5</a:t>
            </a:r>
            <a:r>
              <a:rPr lang="en-US" sz="2400" b="1" baseline="30000" dirty="0" smtClean="0">
                <a:solidFill>
                  <a:schemeClr val="tx1"/>
                </a:solidFill>
                <a:latin typeface="Times New Roman" panose="02020603050405020304" pitchFamily="18" charset="0"/>
                <a:cs typeface="Times New Roman" panose="02020603050405020304" pitchFamily="18" charset="0"/>
              </a:rPr>
              <a:t>2</a:t>
            </a:r>
            <a:r>
              <a:rPr lang="en-US" sz="2400" b="1" dirty="0" smtClean="0">
                <a:solidFill>
                  <a:schemeClr val="tx1"/>
                </a:solidFill>
                <a:latin typeface="Times New Roman" panose="02020603050405020304" pitchFamily="18" charset="0"/>
                <a:cs typeface="Times New Roman" panose="02020603050405020304" pitchFamily="18" charset="0"/>
              </a:rPr>
              <a:t>.7</a:t>
            </a:r>
          </a:p>
          <a:p>
            <a:pPr marL="457200" indent="-457200">
              <a:buAutoNum type="alphaLcPeriod"/>
            </a:pPr>
            <a:r>
              <a:rPr lang="en-US" sz="2400" b="1" dirty="0" smtClean="0">
                <a:solidFill>
                  <a:schemeClr val="tx1"/>
                </a:solidFill>
                <a:latin typeface="Times New Roman" panose="02020603050405020304" pitchFamily="18" charset="0"/>
                <a:cs typeface="Times New Roman" panose="02020603050405020304" pitchFamily="18" charset="0"/>
              </a:rPr>
              <a:t>2</a:t>
            </a:r>
            <a:r>
              <a:rPr lang="en-US" sz="2400" b="1" baseline="30000" dirty="0" smtClean="0">
                <a:solidFill>
                  <a:schemeClr val="tx1"/>
                </a:solidFill>
                <a:latin typeface="Times New Roman" panose="02020603050405020304" pitchFamily="18" charset="0"/>
                <a:cs typeface="Times New Roman" panose="02020603050405020304" pitchFamily="18" charset="0"/>
              </a:rPr>
              <a:t>2</a:t>
            </a:r>
            <a:r>
              <a:rPr lang="en-US" sz="2400" b="1" dirty="0" smtClean="0">
                <a:solidFill>
                  <a:schemeClr val="tx1"/>
                </a:solidFill>
                <a:latin typeface="Times New Roman" panose="02020603050405020304" pitchFamily="18" charset="0"/>
                <a:cs typeface="Times New Roman" panose="02020603050405020304" pitchFamily="18" charset="0"/>
              </a:rPr>
              <a:t>.3.5; 3</a:t>
            </a:r>
            <a:r>
              <a:rPr lang="en-US" sz="2400" b="1" baseline="30000" dirty="0" smtClean="0">
                <a:solidFill>
                  <a:schemeClr val="tx1"/>
                </a:solidFill>
                <a:latin typeface="Times New Roman" panose="02020603050405020304" pitchFamily="18" charset="0"/>
                <a:cs typeface="Times New Roman" panose="02020603050405020304" pitchFamily="18" charset="0"/>
              </a:rPr>
              <a:t>2</a:t>
            </a:r>
            <a:r>
              <a:rPr lang="en-US" sz="2400" b="1" dirty="0" smtClean="0">
                <a:solidFill>
                  <a:schemeClr val="tx1"/>
                </a:solidFill>
                <a:latin typeface="Times New Roman" panose="02020603050405020304" pitchFamily="18" charset="0"/>
                <a:cs typeface="Times New Roman" panose="02020603050405020304" pitchFamily="18" charset="0"/>
              </a:rPr>
              <a:t>.7 </a:t>
            </a:r>
            <a:r>
              <a:rPr lang="en-US" sz="2400" b="1" dirty="0" err="1" smtClean="0">
                <a:solidFill>
                  <a:schemeClr val="tx1"/>
                </a:solidFill>
                <a:latin typeface="Times New Roman" panose="02020603050405020304" pitchFamily="18" charset="0"/>
                <a:cs typeface="Times New Roman" panose="02020603050405020304" pitchFamily="18" charset="0"/>
              </a:rPr>
              <a:t>và</a:t>
            </a:r>
            <a:r>
              <a:rPr lang="en-US" sz="2400" b="1" dirty="0" smtClean="0">
                <a:solidFill>
                  <a:schemeClr val="tx1"/>
                </a:solidFill>
                <a:latin typeface="Times New Roman" panose="02020603050405020304" pitchFamily="18" charset="0"/>
                <a:cs typeface="Times New Roman" panose="02020603050405020304" pitchFamily="18" charset="0"/>
              </a:rPr>
              <a:t> 3.5.11</a:t>
            </a:r>
          </a:p>
          <a:p>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1475014" y="4016828"/>
            <a:ext cx="4207329" cy="2155371"/>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chemeClr val="tx1"/>
                </a:solidFill>
              </a:rPr>
              <a:t>a. ƯCLN = 25                                                                                      </a:t>
            </a:r>
          </a:p>
          <a:p>
            <a:r>
              <a:rPr lang="en-US" sz="3600" smtClean="0">
                <a:solidFill>
                  <a:schemeClr val="tx1"/>
                </a:solidFill>
              </a:rPr>
              <a:t>    BCNN = 525</a:t>
            </a:r>
          </a:p>
        </p:txBody>
      </p:sp>
      <p:sp>
        <p:nvSpPr>
          <p:cNvPr id="5" name="Rounded Rectangle 4"/>
          <p:cNvSpPr/>
          <p:nvPr/>
        </p:nvSpPr>
        <p:spPr>
          <a:xfrm>
            <a:off x="6237514" y="4016828"/>
            <a:ext cx="4147457" cy="2155371"/>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chemeClr val="tx1"/>
                </a:solidFill>
              </a:rPr>
              <a:t>b. ƯCLN = 3</a:t>
            </a:r>
          </a:p>
          <a:p>
            <a:r>
              <a:rPr lang="en-US" sz="3600" smtClean="0">
                <a:solidFill>
                  <a:schemeClr val="tx1"/>
                </a:solidFill>
              </a:rPr>
              <a:t>    BCNN = 13860 </a:t>
            </a:r>
            <a:endParaRPr lang="en-US" sz="3600">
              <a:solidFill>
                <a:schemeClr val="tx1"/>
              </a:solidFill>
            </a:endParaRPr>
          </a:p>
        </p:txBody>
      </p:sp>
      <p:sp>
        <p:nvSpPr>
          <p:cNvPr id="6" name="TextBox 5"/>
          <p:cNvSpPr txBox="1"/>
          <p:nvPr/>
        </p:nvSpPr>
        <p:spPr>
          <a:xfrm>
            <a:off x="1440493" y="736600"/>
            <a:ext cx="4489499" cy="523220"/>
          </a:xfrm>
          <a:prstGeom prst="rect">
            <a:avLst/>
          </a:prstGeom>
          <a:noFill/>
        </p:spPr>
        <p:txBody>
          <a:bodyPr wrap="none" rtlCol="0">
            <a:spAutoFit/>
          </a:bodyPr>
          <a:lstStyle/>
          <a:p>
            <a:r>
              <a:rPr lang="en-US" sz="2800" b="1" smtClean="0">
                <a:solidFill>
                  <a:schemeClr val="accent5">
                    <a:lumMod val="75000"/>
                  </a:schemeClr>
                </a:solidFill>
              </a:rPr>
              <a:t>DẠNG 1: TÌM ƯCLN VÀ BCNN</a:t>
            </a:r>
            <a:endParaRPr lang="en-US" sz="2800" b="1">
              <a:solidFill>
                <a:schemeClr val="accent5">
                  <a:lumMod val="75000"/>
                </a:schemeClr>
              </a:solidFill>
            </a:endParaRPr>
          </a:p>
        </p:txBody>
      </p:sp>
      <p:sp>
        <p:nvSpPr>
          <p:cNvPr id="7" name="TextBox 6"/>
          <p:cNvSpPr txBox="1"/>
          <p:nvPr/>
        </p:nvSpPr>
        <p:spPr>
          <a:xfrm>
            <a:off x="5232400" y="3179607"/>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27017799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4" grpId="0" animBg="1"/>
      <p:bldP spid="5"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62314" y="1146627"/>
            <a:ext cx="10515600" cy="66947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smtClean="0">
                <a:latin typeface="Times New Roman" panose="02020603050405020304" pitchFamily="18" charset="0"/>
                <a:cs typeface="Times New Roman" panose="02020603050405020304" pitchFamily="18" charset="0"/>
              </a:rPr>
              <a:t>Bài tập 2.47:</a:t>
            </a:r>
            <a:endParaRPr lang="en-US" sz="240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Rounded Rectangle 4"/>
              <p:cNvSpPr/>
              <p:nvPr/>
            </p:nvSpPr>
            <p:spPr>
              <a:xfrm>
                <a:off x="1698171" y="1714499"/>
                <a:ext cx="8719458" cy="1812471"/>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solidFill>
                      <a:schemeClr val="tx1"/>
                    </a:solidFill>
                  </a:rPr>
                  <a:t>Các phân số sau đã tối giản chưa? Nếu chưa, rút gọn về phân số tối giản.</a:t>
                </a:r>
              </a:p>
              <a:p>
                <a:pPr algn="ctr"/>
                <a:r>
                  <a:rPr lang="en-US" sz="2800" smtClean="0">
                    <a:solidFill>
                      <a:schemeClr val="tx1"/>
                    </a:solidFill>
                  </a:rPr>
                  <a:t>a, </a:t>
                </a:r>
                <a14:m>
                  <m:oMath xmlns:m="http://schemas.openxmlformats.org/officeDocument/2006/math">
                    <m:f>
                      <m:fPr>
                        <m:ctrlPr>
                          <a:rPr lang="en-US" sz="2800" i="1" smtClean="0">
                            <a:solidFill>
                              <a:schemeClr val="tx1"/>
                            </a:solidFill>
                            <a:latin typeface="Cambria Math" panose="02040503050406030204" pitchFamily="18" charset="0"/>
                          </a:rPr>
                        </m:ctrlPr>
                      </m:fPr>
                      <m:num>
                        <m:r>
                          <a:rPr lang="en-US" sz="2800" b="0" i="1" smtClean="0">
                            <a:solidFill>
                              <a:schemeClr val="tx1"/>
                            </a:solidFill>
                            <a:latin typeface="Cambria Math" panose="02040503050406030204" pitchFamily="18" charset="0"/>
                          </a:rPr>
                          <m:t>15</m:t>
                        </m:r>
                      </m:num>
                      <m:den>
                        <m:r>
                          <a:rPr lang="en-US" sz="2800" b="0" i="1" smtClean="0">
                            <a:solidFill>
                              <a:schemeClr val="tx1"/>
                            </a:solidFill>
                            <a:latin typeface="Cambria Math" panose="02040503050406030204" pitchFamily="18" charset="0"/>
                          </a:rPr>
                          <m:t>17</m:t>
                        </m:r>
                      </m:den>
                    </m:f>
                  </m:oMath>
                </a14:m>
                <a:r>
                  <a:rPr lang="en-US" sz="2800" smtClean="0">
                    <a:solidFill>
                      <a:schemeClr val="tx1"/>
                    </a:solidFill>
                  </a:rPr>
                  <a:t>                                        b, </a:t>
                </a:r>
                <a14:m>
                  <m:oMath xmlns:m="http://schemas.openxmlformats.org/officeDocument/2006/math">
                    <m:f>
                      <m:fPr>
                        <m:ctrlPr>
                          <a:rPr lang="en-US" sz="2800" i="1" smtClean="0">
                            <a:solidFill>
                              <a:schemeClr val="tx1"/>
                            </a:solidFill>
                            <a:latin typeface="Cambria Math" panose="02040503050406030204" pitchFamily="18" charset="0"/>
                          </a:rPr>
                        </m:ctrlPr>
                      </m:fPr>
                      <m:num>
                        <m:r>
                          <a:rPr lang="en-US" sz="2800" b="0" i="1" smtClean="0">
                            <a:solidFill>
                              <a:schemeClr val="tx1"/>
                            </a:solidFill>
                            <a:latin typeface="Cambria Math" panose="02040503050406030204" pitchFamily="18" charset="0"/>
                          </a:rPr>
                          <m:t>70</m:t>
                        </m:r>
                      </m:num>
                      <m:den>
                        <m:r>
                          <a:rPr lang="en-US" sz="2800" b="0" i="1" smtClean="0">
                            <a:solidFill>
                              <a:schemeClr val="tx1"/>
                            </a:solidFill>
                            <a:latin typeface="Cambria Math" panose="02040503050406030204" pitchFamily="18" charset="0"/>
                          </a:rPr>
                          <m:t>105</m:t>
                        </m:r>
                      </m:den>
                    </m:f>
                  </m:oMath>
                </a14:m>
                <a:endParaRPr lang="en-US" sz="2800"/>
              </a:p>
            </p:txBody>
          </p:sp>
        </mc:Choice>
        <mc:Fallback xmlns="">
          <p:sp>
            <p:nvSpPr>
              <p:cNvPr id="5" name="Rounded Rectangle 4"/>
              <p:cNvSpPr>
                <a:spLocks noRot="1" noChangeAspect="1" noMove="1" noResize="1" noEditPoints="1" noAdjustHandles="1" noChangeArrowheads="1" noChangeShapeType="1" noTextEdit="1"/>
              </p:cNvSpPr>
              <p:nvPr/>
            </p:nvSpPr>
            <p:spPr>
              <a:xfrm>
                <a:off x="1698171" y="1714499"/>
                <a:ext cx="8719458" cy="1812471"/>
              </a:xfrm>
              <a:prstGeom prst="roundRect">
                <a:avLst/>
              </a:prstGeom>
              <a:blipFill rotWithShape="0">
                <a:blip r:embed="rId2"/>
                <a:stretch>
                  <a:fillRect/>
                </a:stretch>
              </a:blipFill>
              <a:ln>
                <a:noFill/>
              </a:ln>
              <a:effectLst>
                <a:outerShdw blurRad="190500" dist="228600" dir="2700000" algn="ctr">
                  <a:srgbClr val="000000">
                    <a:alpha val="30000"/>
                  </a:srgbClr>
                </a:outerShdw>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ounded Rectangle 8"/>
              <p:cNvSpPr/>
              <p:nvPr/>
            </p:nvSpPr>
            <p:spPr>
              <a:xfrm>
                <a:off x="1698171" y="1714499"/>
                <a:ext cx="8719458" cy="4261758"/>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742950" algn="ctr">
                  <a:buAutoNum type="alphaLcParenR"/>
                </a:pPr>
                <a:r>
                  <a:rPr lang="vi-VN" sz="4000" smtClean="0">
                    <a:solidFill>
                      <a:schemeClr val="tx1"/>
                    </a:solidFill>
                    <a:latin typeface="Times New Roman" panose="02020603050405020304" pitchFamily="18" charset="0"/>
                    <a:cs typeface="Times New Roman" panose="02020603050405020304" pitchFamily="18" charset="0"/>
                  </a:rPr>
                  <a:t>Vì ƯCLN(15, 17) = 1</a:t>
                </a:r>
                <a:endParaRPr lang="en-US" sz="4000" smtClean="0">
                  <a:solidFill>
                    <a:schemeClr val="tx1"/>
                  </a:solidFill>
                  <a:latin typeface="Times New Roman" panose="02020603050405020304" pitchFamily="18" charset="0"/>
                  <a:cs typeface="Times New Roman" panose="02020603050405020304" pitchFamily="18" charset="0"/>
                </a:endParaRPr>
              </a:p>
              <a:p>
                <a:pPr algn="ctr"/>
                <a:r>
                  <a:rPr lang="vi-VN" sz="4000" smtClean="0">
                    <a:solidFill>
                      <a:schemeClr val="tx1"/>
                    </a:solidFill>
                    <a:latin typeface="Times New Roman" panose="02020603050405020304" pitchFamily="18" charset="0"/>
                    <a:cs typeface="Times New Roman" panose="02020603050405020304" pitchFamily="18" charset="0"/>
                  </a:rPr>
                  <a:t> nên phân</a:t>
                </a:r>
                <a:r>
                  <a:rPr lang="en-US" sz="4000" smtClean="0">
                    <a:solidFill>
                      <a:schemeClr val="tx1"/>
                    </a:solidFill>
                    <a:latin typeface="Times New Roman" panose="02020603050405020304" pitchFamily="18" charset="0"/>
                    <a:cs typeface="Times New Roman" panose="02020603050405020304" pitchFamily="18" charset="0"/>
                  </a:rPr>
                  <a:t> số </a:t>
                </a:r>
                <a14:m>
                  <m:oMath xmlns:m="http://schemas.openxmlformats.org/officeDocument/2006/math">
                    <m:f>
                      <m:fPr>
                        <m:ctrlPr>
                          <a:rPr lang="en-US" sz="4000" i="1" smtClean="0">
                            <a:solidFill>
                              <a:schemeClr val="tx1"/>
                            </a:solidFill>
                            <a:latin typeface="Cambria Math" panose="02040503050406030204" pitchFamily="18" charset="0"/>
                            <a:cs typeface="Times New Roman" panose="02020603050405020304" pitchFamily="18" charset="0"/>
                          </a:rPr>
                        </m:ctrlPr>
                      </m:fPr>
                      <m:num>
                        <m:r>
                          <a:rPr lang="en-US" sz="4000" b="0" i="1" smtClean="0">
                            <a:solidFill>
                              <a:schemeClr val="tx1"/>
                            </a:solidFill>
                            <a:latin typeface="Cambria Math" panose="02040503050406030204" pitchFamily="18" charset="0"/>
                            <a:cs typeface="Times New Roman" panose="02020603050405020304" pitchFamily="18" charset="0"/>
                          </a:rPr>
                          <m:t>15</m:t>
                        </m:r>
                      </m:num>
                      <m:den>
                        <m:r>
                          <a:rPr lang="en-US" sz="4000" b="0" i="1" smtClean="0">
                            <a:solidFill>
                              <a:schemeClr val="tx1"/>
                            </a:solidFill>
                            <a:latin typeface="Cambria Math" panose="02040503050406030204" pitchFamily="18" charset="0"/>
                            <a:cs typeface="Times New Roman" panose="02020603050405020304" pitchFamily="18" charset="0"/>
                          </a:rPr>
                          <m:t>17</m:t>
                        </m:r>
                      </m:den>
                    </m:f>
                  </m:oMath>
                </a14:m>
                <a:r>
                  <a:rPr lang="en-US" sz="4000" smtClean="0">
                    <a:solidFill>
                      <a:schemeClr val="tx1"/>
                    </a:solidFill>
                    <a:latin typeface="Times New Roman" panose="02020603050405020304" pitchFamily="18" charset="0"/>
                    <a:cs typeface="Times New Roman" panose="02020603050405020304" pitchFamily="18" charset="0"/>
                  </a:rPr>
                  <a:t> là phân số tối giản</a:t>
                </a:r>
                <a:endParaRPr lang="vi-VN" sz="4000" smtClean="0">
                  <a:solidFill>
                    <a:schemeClr val="tx1"/>
                  </a:solidFill>
                  <a:latin typeface="Times New Roman" panose="02020603050405020304" pitchFamily="18" charset="0"/>
                  <a:cs typeface="Times New Roman" panose="02020603050405020304" pitchFamily="18" charset="0"/>
                </a:endParaRPr>
              </a:p>
            </p:txBody>
          </p:sp>
        </mc:Choice>
        <mc:Fallback xmlns="">
          <p:sp>
            <p:nvSpPr>
              <p:cNvPr id="9" name="Rounded Rectangle 8"/>
              <p:cNvSpPr>
                <a:spLocks noRot="1" noChangeAspect="1" noMove="1" noResize="1" noEditPoints="1" noAdjustHandles="1" noChangeArrowheads="1" noChangeShapeType="1" noTextEdit="1"/>
              </p:cNvSpPr>
              <p:nvPr/>
            </p:nvSpPr>
            <p:spPr>
              <a:xfrm>
                <a:off x="1698171" y="1714499"/>
                <a:ext cx="8719458" cy="4261758"/>
              </a:xfrm>
              <a:prstGeom prst="roundRect">
                <a:avLst/>
              </a:prstGeom>
              <a:blipFill rotWithShape="0">
                <a:blip r:embed="rId3"/>
                <a:stretch>
                  <a:fillRect/>
                </a:stretch>
              </a:blipFill>
              <a:ln>
                <a:noFill/>
              </a:ln>
              <a:effectLst>
                <a:outerShdw blurRad="190500" dist="228600" dir="2700000" algn="ctr">
                  <a:srgbClr val="000000">
                    <a:alpha val="30000"/>
                  </a:srgbClr>
                </a:outerShdw>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ounded Rectangle 9"/>
              <p:cNvSpPr/>
              <p:nvPr/>
            </p:nvSpPr>
            <p:spPr>
              <a:xfrm>
                <a:off x="1608364" y="1714499"/>
                <a:ext cx="8899072" cy="4261758"/>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smtClean="0">
                    <a:solidFill>
                      <a:schemeClr val="tx1"/>
                    </a:solidFill>
                    <a:latin typeface="Times New Roman" panose="02020603050405020304" pitchFamily="18" charset="0"/>
                    <a:cs typeface="Times New Roman" panose="02020603050405020304" pitchFamily="18" charset="0"/>
                  </a:rPr>
                  <a:t>b) Ta có: 70 = 2.7.5;    105= 3.5.7</a:t>
                </a:r>
              </a:p>
              <a:p>
                <a:pPr algn="ctr"/>
                <a:endParaRPr lang="vi-VN" sz="2000" smtClean="0">
                  <a:solidFill>
                    <a:schemeClr val="tx1"/>
                  </a:solidFill>
                  <a:latin typeface="Times New Roman" panose="02020603050405020304" pitchFamily="18" charset="0"/>
                  <a:cs typeface="Times New Roman" panose="02020603050405020304" pitchFamily="18" charset="0"/>
                </a:endParaRPr>
              </a:p>
              <a:p>
                <a:r>
                  <a:rPr lang="vi-VN" sz="2000" smtClean="0">
                    <a:solidFill>
                      <a:schemeClr val="tx1"/>
                    </a:solidFill>
                    <a:latin typeface="Times New Roman" panose="02020603050405020304" pitchFamily="18" charset="0"/>
                    <a:cs typeface="Times New Roman" panose="02020603050405020304" pitchFamily="18" charset="0"/>
                  </a:rPr>
                  <a:t>+) Thừa số nguyên tố chung là 5 và 7</a:t>
                </a:r>
              </a:p>
              <a:p>
                <a:pPr algn="ctr"/>
                <a:endParaRPr lang="vi-VN" sz="2000" smtClean="0">
                  <a:solidFill>
                    <a:schemeClr val="tx1"/>
                  </a:solidFill>
                  <a:latin typeface="Times New Roman" panose="02020603050405020304" pitchFamily="18" charset="0"/>
                  <a:cs typeface="Times New Roman" panose="02020603050405020304" pitchFamily="18" charset="0"/>
                </a:endParaRPr>
              </a:p>
              <a:p>
                <a:r>
                  <a:rPr lang="vi-VN" sz="2000" smtClean="0">
                    <a:solidFill>
                      <a:schemeClr val="tx1"/>
                    </a:solidFill>
                    <a:latin typeface="Times New Roman" panose="02020603050405020304" pitchFamily="18" charset="0"/>
                    <a:cs typeface="Times New Roman" panose="02020603050405020304" pitchFamily="18" charset="0"/>
                  </a:rPr>
                  <a:t>+ Số mũ nhỏ nhất của 5 là 1, số mũ nhỏ nhất của 7 là 1 nên ƯCLN(70, 105) = 35. </a:t>
                </a:r>
              </a:p>
              <a:p>
                <a:pPr algn="ctr"/>
                <a:endParaRPr lang="vi-VN" sz="2000" smtClean="0">
                  <a:solidFill>
                    <a:schemeClr val="tx1"/>
                  </a:solidFill>
                  <a:latin typeface="Times New Roman" panose="02020603050405020304" pitchFamily="18" charset="0"/>
                  <a:cs typeface="Times New Roman" panose="02020603050405020304" pitchFamily="18" charset="0"/>
                </a:endParaRPr>
              </a:p>
              <a:p>
                <a:r>
                  <a:rPr lang="vi-VN" sz="2000" smtClean="0">
                    <a:solidFill>
                      <a:schemeClr val="tx1"/>
                    </a:solidFill>
                    <a:latin typeface="Times New Roman" panose="02020603050405020304" pitchFamily="18" charset="0"/>
                    <a:cs typeface="Times New Roman" panose="02020603050405020304" pitchFamily="18" charset="0"/>
                  </a:rPr>
                  <a:t>Do đó</a:t>
                </a:r>
                <a:r>
                  <a:rPr lang="en-US" sz="200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00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70</m:t>
                        </m:r>
                      </m:num>
                      <m:den>
                        <m:r>
                          <a:rPr lang="en-US" sz="2000" b="0" i="1" smtClean="0">
                            <a:solidFill>
                              <a:schemeClr val="tx1"/>
                            </a:solidFill>
                            <a:latin typeface="Cambria Math" panose="02040503050406030204" pitchFamily="18" charset="0"/>
                          </a:rPr>
                          <m:t>105</m:t>
                        </m:r>
                      </m:den>
                    </m:f>
                  </m:oMath>
                </a14:m>
                <a:r>
                  <a:rPr lang="vi-VN" sz="2000" smtClean="0">
                    <a:solidFill>
                      <a:schemeClr val="tx1"/>
                    </a:solidFill>
                    <a:latin typeface="Times New Roman" panose="02020603050405020304" pitchFamily="18" charset="0"/>
                    <a:cs typeface="Times New Roman" panose="02020603050405020304" pitchFamily="18" charset="0"/>
                  </a:rPr>
                  <a:t> không</a:t>
                </a:r>
                <a:r>
                  <a:rPr lang="en-US" sz="2000" smtClean="0">
                    <a:solidFill>
                      <a:schemeClr val="tx1"/>
                    </a:solidFill>
                    <a:latin typeface="Times New Roman" panose="02020603050405020304" pitchFamily="18" charset="0"/>
                    <a:cs typeface="Times New Roman" panose="02020603050405020304" pitchFamily="18" charset="0"/>
                  </a:rPr>
                  <a:t> phải </a:t>
                </a:r>
                <a:r>
                  <a:rPr lang="vi-VN" sz="2000" smtClean="0">
                    <a:solidFill>
                      <a:schemeClr val="tx1"/>
                    </a:solidFill>
                    <a:latin typeface="Times New Roman" panose="02020603050405020304" pitchFamily="18" charset="0"/>
                    <a:cs typeface="Times New Roman" panose="02020603050405020304" pitchFamily="18" charset="0"/>
                  </a:rPr>
                  <a:t> là phân số tối giản</a:t>
                </a:r>
              </a:p>
              <a:p>
                <a:pPr algn="ctr"/>
                <a:endParaRPr lang="vi-VN" sz="2000" smtClean="0">
                  <a:solidFill>
                    <a:schemeClr val="tx1"/>
                  </a:solidFill>
                  <a:latin typeface="Times New Roman" panose="02020603050405020304" pitchFamily="18" charset="0"/>
                  <a:cs typeface="Times New Roman" panose="02020603050405020304" pitchFamily="18" charset="0"/>
                </a:endParaRPr>
              </a:p>
              <a:p>
                <a:r>
                  <a:rPr lang="vi-VN" sz="2000" smtClean="0">
                    <a:solidFill>
                      <a:schemeClr val="tx1"/>
                    </a:solidFill>
                    <a:latin typeface="Times New Roman" panose="02020603050405020304" pitchFamily="18" charset="0"/>
                    <a:cs typeface="Times New Roman" panose="02020603050405020304" pitchFamily="18" charset="0"/>
                  </a:rPr>
                  <a:t>Ta có</a:t>
                </a:r>
                <a:r>
                  <a:rPr lang="en-US" sz="200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000" i="1" smtClean="0">
                            <a:solidFill>
                              <a:schemeClr val="tx1"/>
                            </a:solidFill>
                            <a:latin typeface="Cambria Math" panose="02040503050406030204" pitchFamily="18" charset="0"/>
                          </a:rPr>
                        </m:ctrlPr>
                      </m:fPr>
                      <m:num>
                        <m:r>
                          <a:rPr lang="en-US" sz="2000" b="0" i="1" smtClean="0">
                            <a:solidFill>
                              <a:schemeClr val="tx1"/>
                            </a:solidFill>
                            <a:latin typeface="Cambria Math" panose="02040503050406030204" pitchFamily="18" charset="0"/>
                          </a:rPr>
                          <m:t>70</m:t>
                        </m:r>
                      </m:num>
                      <m:den>
                        <m:r>
                          <a:rPr lang="en-US" sz="2000" b="0" i="1" smtClean="0">
                            <a:solidFill>
                              <a:schemeClr val="tx1"/>
                            </a:solidFill>
                            <a:latin typeface="Cambria Math" panose="02040503050406030204" pitchFamily="18" charset="0"/>
                          </a:rPr>
                          <m:t>105</m:t>
                        </m:r>
                      </m:den>
                    </m:f>
                  </m:oMath>
                </a14:m>
                <a:r>
                  <a:rPr lang="en-US" sz="2000" smtClean="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000" i="1" smtClean="0">
                            <a:solidFill>
                              <a:schemeClr val="tx1"/>
                            </a:solidFill>
                            <a:latin typeface="Cambria Math" panose="02040503050406030204" pitchFamily="18" charset="0"/>
                            <a:cs typeface="Times New Roman" panose="02020603050405020304" pitchFamily="18" charset="0"/>
                          </a:rPr>
                        </m:ctrlPr>
                      </m:fPr>
                      <m:num>
                        <m:r>
                          <a:rPr lang="en-US" sz="2000" b="0" i="1" smtClean="0">
                            <a:solidFill>
                              <a:schemeClr val="tx1"/>
                            </a:solidFill>
                            <a:latin typeface="Cambria Math" panose="02040503050406030204" pitchFamily="18" charset="0"/>
                            <a:cs typeface="Times New Roman" panose="02020603050405020304" pitchFamily="18" charset="0"/>
                          </a:rPr>
                          <m:t>70 : 35</m:t>
                        </m:r>
                      </m:num>
                      <m:den>
                        <m:r>
                          <a:rPr lang="en-US" sz="2000" b="0" i="1" smtClean="0">
                            <a:solidFill>
                              <a:schemeClr val="tx1"/>
                            </a:solidFill>
                            <a:latin typeface="Cambria Math" panose="02040503050406030204" pitchFamily="18" charset="0"/>
                            <a:cs typeface="Times New Roman" panose="02020603050405020304" pitchFamily="18" charset="0"/>
                          </a:rPr>
                          <m:t>105 :35</m:t>
                        </m:r>
                      </m:den>
                    </m:f>
                  </m:oMath>
                </a14:m>
                <a:r>
                  <a:rPr lang="en-US" sz="2000" smtClean="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000" i="1" smtClean="0">
                            <a:solidFill>
                              <a:schemeClr val="tx1"/>
                            </a:solidFill>
                            <a:latin typeface="Cambria Math" panose="02040503050406030204" pitchFamily="18" charset="0"/>
                            <a:cs typeface="Times New Roman" panose="02020603050405020304" pitchFamily="18" charset="0"/>
                          </a:rPr>
                        </m:ctrlPr>
                      </m:fPr>
                      <m:num>
                        <m:r>
                          <a:rPr lang="en-US" sz="2000" b="0" i="1" smtClean="0">
                            <a:solidFill>
                              <a:schemeClr val="tx1"/>
                            </a:solidFill>
                            <a:latin typeface="Cambria Math" panose="02040503050406030204" pitchFamily="18" charset="0"/>
                            <a:cs typeface="Times New Roman" panose="02020603050405020304" pitchFamily="18" charset="0"/>
                          </a:rPr>
                          <m:t>2</m:t>
                        </m:r>
                      </m:num>
                      <m:den>
                        <m:r>
                          <a:rPr lang="en-US" sz="2000" b="0" i="1" smtClean="0">
                            <a:solidFill>
                              <a:schemeClr val="tx1"/>
                            </a:solidFill>
                            <a:latin typeface="Cambria Math" panose="02040503050406030204" pitchFamily="18" charset="0"/>
                            <a:cs typeface="Times New Roman" panose="02020603050405020304" pitchFamily="18" charset="0"/>
                          </a:rPr>
                          <m:t>3</m:t>
                        </m:r>
                      </m:den>
                    </m:f>
                  </m:oMath>
                </a14:m>
                <a:r>
                  <a:rPr lang="en-US" sz="2000" smtClean="0">
                    <a:solidFill>
                      <a:schemeClr val="tx1"/>
                    </a:solidFill>
                    <a:latin typeface="Times New Roman" panose="02020603050405020304" pitchFamily="18" charset="0"/>
                    <a:cs typeface="Times New Roman" panose="02020603050405020304" pitchFamily="18" charset="0"/>
                  </a:rPr>
                  <a:t> </a:t>
                </a:r>
                <a:r>
                  <a:rPr lang="vi-VN" sz="2000" smtClean="0">
                    <a:solidFill>
                      <a:schemeClr val="tx1"/>
                    </a:solidFill>
                    <a:latin typeface="Times New Roman" panose="02020603050405020304" pitchFamily="18" charset="0"/>
                    <a:cs typeface="Times New Roman" panose="02020603050405020304" pitchFamily="18" charset="0"/>
                  </a:rPr>
                  <a:t>là phân số tối giản vì ƯCLN(2, 3) = 1.</a:t>
                </a:r>
                <a:endParaRPr lang="vi-VN" sz="2000">
                  <a:solidFill>
                    <a:schemeClr val="tx1"/>
                  </a:solidFill>
                  <a:latin typeface="Times New Roman" panose="02020603050405020304" pitchFamily="18" charset="0"/>
                  <a:cs typeface="Times New Roman" panose="02020603050405020304" pitchFamily="18" charset="0"/>
                </a:endParaRPr>
              </a:p>
            </p:txBody>
          </p:sp>
        </mc:Choice>
        <mc:Fallback xmlns="">
          <p:sp>
            <p:nvSpPr>
              <p:cNvPr id="10" name="Rounded Rectangle 9"/>
              <p:cNvSpPr>
                <a:spLocks noRot="1" noChangeAspect="1" noMove="1" noResize="1" noEditPoints="1" noAdjustHandles="1" noChangeArrowheads="1" noChangeShapeType="1" noTextEdit="1"/>
              </p:cNvSpPr>
              <p:nvPr/>
            </p:nvSpPr>
            <p:spPr>
              <a:xfrm>
                <a:off x="1608364" y="1714499"/>
                <a:ext cx="8899072" cy="4261758"/>
              </a:xfrm>
              <a:prstGeom prst="roundRect">
                <a:avLst/>
              </a:prstGeom>
              <a:blipFill rotWithShape="0">
                <a:blip r:embed="rId4"/>
                <a:stretch>
                  <a:fillRect/>
                </a:stretch>
              </a:blipFill>
              <a:ln>
                <a:noFill/>
              </a:ln>
              <a:effectLst>
                <a:outerShdw blurRad="190500" dist="228600" dir="2700000" algn="ctr">
                  <a:srgbClr val="000000">
                    <a:alpha val="30000"/>
                  </a:srgbClr>
                </a:outerShdw>
              </a:effectLst>
            </p:spPr>
            <p:txBody>
              <a:bodyPr/>
              <a:lstStyle/>
              <a:p>
                <a:r>
                  <a:rPr lang="en-US">
                    <a:noFill/>
                  </a:rPr>
                  <a:t> </a:t>
                </a:r>
              </a:p>
            </p:txBody>
          </p:sp>
        </mc:Fallback>
      </mc:AlternateContent>
      <p:sp>
        <p:nvSpPr>
          <p:cNvPr id="6" name="TextBox 5"/>
          <p:cNvSpPr txBox="1"/>
          <p:nvPr/>
        </p:nvSpPr>
        <p:spPr>
          <a:xfrm>
            <a:off x="1440493" y="736600"/>
            <a:ext cx="4489499" cy="523220"/>
          </a:xfrm>
          <a:prstGeom prst="rect">
            <a:avLst/>
          </a:prstGeom>
          <a:noFill/>
        </p:spPr>
        <p:txBody>
          <a:bodyPr wrap="none" rtlCol="0">
            <a:spAutoFit/>
          </a:bodyPr>
          <a:lstStyle/>
          <a:p>
            <a:r>
              <a:rPr lang="en-US" sz="2800" b="1" smtClean="0">
                <a:solidFill>
                  <a:schemeClr val="accent5">
                    <a:lumMod val="75000"/>
                  </a:schemeClr>
                </a:solidFill>
              </a:rPr>
              <a:t>DẠNG 1: TÌM ƯCLN VÀ BCNN</a:t>
            </a:r>
            <a:endParaRPr lang="en-US" sz="2800" b="1">
              <a:solidFill>
                <a:schemeClr val="accent5">
                  <a:lumMod val="75000"/>
                </a:schemeClr>
              </a:solidFill>
            </a:endParaRPr>
          </a:p>
        </p:txBody>
      </p:sp>
      <p:sp>
        <p:nvSpPr>
          <p:cNvPr id="7" name="TextBox 6"/>
          <p:cNvSpPr txBox="1"/>
          <p:nvPr/>
        </p:nvSpPr>
        <p:spPr>
          <a:xfrm>
            <a:off x="5471842" y="1307127"/>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280065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5" grpId="1" animBg="1"/>
      <p:bldP spid="9" grpId="0" animBg="1"/>
      <p:bldP spid="10"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0491" y="1632857"/>
            <a:ext cx="3390900" cy="4572000"/>
          </a:xfrm>
          <a:prstGeom prst="rect">
            <a:avLst/>
          </a:prstGeom>
          <a:ln>
            <a:noFill/>
          </a:ln>
          <a:effectLst>
            <a:softEdge rad="112500"/>
          </a:effectLst>
        </p:spPr>
      </p:pic>
      <p:sp>
        <p:nvSpPr>
          <p:cNvPr id="4" name="Title 1"/>
          <p:cNvSpPr txBox="1">
            <a:spLocks/>
          </p:cNvSpPr>
          <p:nvPr/>
        </p:nvSpPr>
        <p:spPr>
          <a:xfrm>
            <a:off x="1487714" y="1184727"/>
            <a:ext cx="10515600" cy="66947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smtClean="0">
                <a:latin typeface="Times New Roman" panose="02020603050405020304" pitchFamily="18" charset="0"/>
                <a:cs typeface="Times New Roman" panose="02020603050405020304" pitchFamily="18" charset="0"/>
              </a:rPr>
              <a:t>Bài tập 2.48:</a:t>
            </a:r>
            <a:endParaRPr lang="en-US" sz="2800">
              <a:latin typeface="Times New Roman" panose="02020603050405020304" pitchFamily="18" charset="0"/>
              <a:cs typeface="Times New Roman" panose="02020603050405020304" pitchFamily="18" charset="0"/>
            </a:endParaRPr>
          </a:p>
        </p:txBody>
      </p:sp>
      <p:sp>
        <p:nvSpPr>
          <p:cNvPr id="5" name="Rounded Rectangle 4"/>
          <p:cNvSpPr/>
          <p:nvPr/>
        </p:nvSpPr>
        <p:spPr>
          <a:xfrm>
            <a:off x="4631390" y="1714500"/>
            <a:ext cx="6112809"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smtClean="0">
              <a:latin typeface="Times New Roman" panose="02020603050405020304" pitchFamily="18" charset="0"/>
              <a:cs typeface="Times New Roman" panose="02020603050405020304" pitchFamily="18" charset="0"/>
            </a:endParaRPr>
          </a:p>
          <a:p>
            <a:pPr algn="ctr"/>
            <a:r>
              <a:rPr lang="en-US" sz="2400">
                <a:solidFill>
                  <a:schemeClr val="tx1"/>
                </a:solidFill>
                <a:latin typeface="Times New Roman" panose="02020603050405020304" pitchFamily="18" charset="0"/>
                <a:cs typeface="Times New Roman" panose="02020603050405020304" pitchFamily="18" charset="0"/>
              </a:rPr>
              <a:t>Hai vận động viên chạy xung quanh một sân vận động. Hai vận động viên xuất phát tại cùng một thời điểm, cùng vị trí và chạy cùng chiều. Vận động viên thứ nhất chạy một vòng sân hết 360 giây, vận động viên thứ hai chạy một vòng sân mất 420 giây. Hỏi sau bao nhiêu phút họ lại gặp nhau, biết tốc độ di chuyển của họ không đổi?</a:t>
            </a:r>
            <a:r>
              <a:rPr lang="en-US" sz="2400" smtClean="0">
                <a:solidFill>
                  <a:schemeClr val="tx1"/>
                </a:solidFill>
                <a:latin typeface="Times New Roman" panose="02020603050405020304" pitchFamily="18" charset="0"/>
                <a:cs typeface="Times New Roman" panose="02020603050405020304" pitchFamily="18" charset="0"/>
              </a:rPr>
              <a:t> </a:t>
            </a:r>
            <a:endParaRPr lang="en-US" sz="2400">
              <a:solidFill>
                <a:schemeClr val="tx1"/>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845127" y="1714500"/>
            <a:ext cx="8899072" cy="4408714"/>
          </a:xfrm>
          <a:prstGeom prst="round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solidFill>
                  <a:schemeClr val="tx1"/>
                </a:solidFill>
                <a:latin typeface="Times New Roman" panose="02020603050405020304" pitchFamily="18" charset="0"/>
                <a:cs typeface="Times New Roman" panose="02020603050405020304" pitchFamily="18" charset="0"/>
              </a:rPr>
              <a:t>Đổi 360 giây = 6 phút, 420 giây = 7 phút</a:t>
            </a:r>
          </a:p>
          <a:p>
            <a:r>
              <a:rPr lang="en-US" sz="2400">
                <a:solidFill>
                  <a:schemeClr val="tx1"/>
                </a:solidFill>
                <a:latin typeface="Times New Roman" panose="02020603050405020304" pitchFamily="18" charset="0"/>
                <a:cs typeface="Times New Roman" panose="02020603050405020304" pitchFamily="18" charset="0"/>
              </a:rPr>
              <a:t>Giả sử sau x phút họ lại gặp nhau.</a:t>
            </a:r>
          </a:p>
          <a:p>
            <a:r>
              <a:rPr lang="en-US" sz="2400">
                <a:solidFill>
                  <a:schemeClr val="tx1"/>
                </a:solidFill>
                <a:latin typeface="Times New Roman" panose="02020603050405020304" pitchFamily="18" charset="0"/>
                <a:cs typeface="Times New Roman" panose="02020603050405020304" pitchFamily="18" charset="0"/>
              </a:rPr>
              <a:t>Vận động viên thứ nhất chạy một vòng sân hết 6 phút nên x là bội của 6.</a:t>
            </a:r>
          </a:p>
          <a:p>
            <a:r>
              <a:rPr lang="en-US" sz="2400">
                <a:solidFill>
                  <a:schemeClr val="tx1"/>
                </a:solidFill>
                <a:latin typeface="Times New Roman" panose="02020603050405020304" pitchFamily="18" charset="0"/>
                <a:cs typeface="Times New Roman" panose="02020603050405020304" pitchFamily="18" charset="0"/>
              </a:rPr>
              <a:t>Vận động viên thứ hai chạy một vòng sân hết 7 phút nên x là bội của 7.</a:t>
            </a:r>
          </a:p>
          <a:p>
            <a:r>
              <a:rPr lang="en-US" sz="2400">
                <a:solidFill>
                  <a:schemeClr val="tx1"/>
                </a:solidFill>
                <a:latin typeface="Times New Roman" panose="02020603050405020304" pitchFamily="18" charset="0"/>
                <a:cs typeface="Times New Roman" panose="02020603050405020304" pitchFamily="18" charset="0"/>
              </a:rPr>
              <a:t>Suy ra x ∈ BC(6; 7).</a:t>
            </a:r>
          </a:p>
          <a:p>
            <a:r>
              <a:rPr lang="en-US" sz="2400">
                <a:solidFill>
                  <a:schemeClr val="tx1"/>
                </a:solidFill>
                <a:latin typeface="Times New Roman" panose="02020603050405020304" pitchFamily="18" charset="0"/>
                <a:cs typeface="Times New Roman" panose="02020603050405020304" pitchFamily="18" charset="0"/>
              </a:rPr>
              <a:t>Mà x ít nhất nên x = BCNN(6; 7).</a:t>
            </a:r>
          </a:p>
          <a:p>
            <a:r>
              <a:rPr lang="en-US" sz="2400">
                <a:solidFill>
                  <a:schemeClr val="tx1"/>
                </a:solidFill>
                <a:latin typeface="Times New Roman" panose="02020603050405020304" pitchFamily="18" charset="0"/>
                <a:cs typeface="Times New Roman" panose="02020603050405020304" pitchFamily="18" charset="0"/>
              </a:rPr>
              <a:t>6 = 2.3;   7 = 7</a:t>
            </a:r>
          </a:p>
          <a:p>
            <a:r>
              <a:rPr lang="en-US" sz="2400" smtClean="0">
                <a:solidFill>
                  <a:schemeClr val="tx1"/>
                </a:solidFill>
                <a:latin typeface="Times New Roman" panose="02020603050405020304" pitchFamily="18" charset="0"/>
                <a:cs typeface="Times New Roman" panose="02020603050405020304" pitchFamily="18" charset="0"/>
              </a:rPr>
              <a:t> </a:t>
            </a:r>
            <a:r>
              <a:rPr lang="en-US" sz="2400">
                <a:solidFill>
                  <a:schemeClr val="tx1"/>
                </a:solidFill>
                <a:latin typeface="Times New Roman" panose="02020603050405020304" pitchFamily="18" charset="0"/>
                <a:cs typeface="Times New Roman" panose="02020603050405020304" pitchFamily="18" charset="0"/>
              </a:rPr>
              <a:t>x = BCNN(6; 7) = 2.3.7 = 42</a:t>
            </a:r>
          </a:p>
          <a:p>
            <a:r>
              <a:rPr lang="en-US" sz="2400">
                <a:solidFill>
                  <a:schemeClr val="tx1"/>
                </a:solidFill>
                <a:latin typeface="Times New Roman" panose="02020603050405020304" pitchFamily="18" charset="0"/>
                <a:cs typeface="Times New Roman" panose="02020603050405020304" pitchFamily="18" charset="0"/>
              </a:rPr>
              <a:t>Vậy sau 42 phút họ lại gặp nhau.</a:t>
            </a:r>
          </a:p>
        </p:txBody>
      </p:sp>
      <p:sp>
        <p:nvSpPr>
          <p:cNvPr id="6" name="TextBox 5"/>
          <p:cNvSpPr txBox="1"/>
          <p:nvPr/>
        </p:nvSpPr>
        <p:spPr>
          <a:xfrm>
            <a:off x="1440493" y="736600"/>
            <a:ext cx="4363887" cy="523220"/>
          </a:xfrm>
          <a:prstGeom prst="rect">
            <a:avLst/>
          </a:prstGeom>
          <a:noFill/>
        </p:spPr>
        <p:txBody>
          <a:bodyPr wrap="none" rtlCol="0">
            <a:spAutoFit/>
          </a:bodyPr>
          <a:lstStyle/>
          <a:p>
            <a:r>
              <a:rPr lang="en-US" sz="2800" b="1" smtClean="0">
                <a:solidFill>
                  <a:schemeClr val="accent5">
                    <a:lumMod val="75000"/>
                  </a:schemeClr>
                </a:solidFill>
              </a:rPr>
              <a:t>DẠNG 2: BÀI TOÁN THỰC TẾ</a:t>
            </a:r>
            <a:endParaRPr lang="en-US" sz="2800" b="1">
              <a:solidFill>
                <a:schemeClr val="accent5">
                  <a:lumMod val="75000"/>
                </a:schemeClr>
              </a:solidFill>
            </a:endParaRPr>
          </a:p>
        </p:txBody>
      </p:sp>
      <p:sp>
        <p:nvSpPr>
          <p:cNvPr id="8" name="TextBox 7"/>
          <p:cNvSpPr txBox="1"/>
          <p:nvPr/>
        </p:nvSpPr>
        <p:spPr>
          <a:xfrm>
            <a:off x="5708605" y="1483667"/>
            <a:ext cx="1172116" cy="461665"/>
          </a:xfrm>
          <a:prstGeom prst="rect">
            <a:avLst/>
          </a:prstGeom>
          <a:noFill/>
        </p:spPr>
        <p:txBody>
          <a:bodyPr wrap="none" rtlCol="0">
            <a:spAutoFit/>
          </a:bodyPr>
          <a:lstStyle/>
          <a:p>
            <a:r>
              <a:rPr lang="en-US" sz="2400" b="1" smtClean="0">
                <a:solidFill>
                  <a:srgbClr val="C00000"/>
                </a:solidFill>
              </a:rPr>
              <a:t>Lời giải </a:t>
            </a:r>
            <a:endParaRPr lang="en-US" sz="2400" b="1">
              <a:solidFill>
                <a:srgbClr val="C00000"/>
              </a:solidFill>
            </a:endParaRPr>
          </a:p>
        </p:txBody>
      </p:sp>
    </p:spTree>
    <p:extLst>
      <p:ext uri="{BB962C8B-B14F-4D97-AF65-F5344CB8AC3E}">
        <p14:creationId xmlns:p14="http://schemas.microsoft.com/office/powerpoint/2010/main" val="11030494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2"/>
                                        </p:tgtEl>
                                      </p:cBhvr>
                                    </p:animEffect>
                                    <p:set>
                                      <p:cBhvr>
                                        <p:cTn id="28" dur="1" fill="hold">
                                          <p:stCondLst>
                                            <p:cond delay="499"/>
                                          </p:stCondLst>
                                        </p:cTn>
                                        <p:tgtEl>
                                          <p:spTgt spid="2"/>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5" grpId="1" animBg="1"/>
      <p:bldP spid="7" grpId="0" animBg="1"/>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929</Words>
  <Application>Microsoft Office PowerPoint</Application>
  <PresentationFormat>Widescreen</PresentationFormat>
  <Paragraphs>185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 Math</vt:lpstr>
      <vt:lpstr>Times New Roman</vt:lpstr>
      <vt:lpstr>Office Theme</vt:lpstr>
      <vt:lpstr>Tiết 24: LUYỆN TẬP CHUNG</vt:lpstr>
      <vt:lpstr>KIỂM TRA BÀI CŨ</vt:lpstr>
      <vt:lpstr>KIỂM TRA BÀI CŨ</vt:lpstr>
      <vt:lpstr>PowerPoint Presentation</vt:lpstr>
      <vt:lpstr>Bài tập 2.45: Cho bảng sau:</vt:lpstr>
      <vt:lpstr>PowerPoint Presentation</vt:lpstr>
      <vt:lpstr>Bài tập 2.46:</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Phúc Nguyễn</dc:creator>
  <cp:lastModifiedBy>Windows User</cp:lastModifiedBy>
  <cp:revision>37</cp:revision>
  <dcterms:created xsi:type="dcterms:W3CDTF">2021-08-15T01:45:33Z</dcterms:created>
  <dcterms:modified xsi:type="dcterms:W3CDTF">2021-11-15T14:20:10Z</dcterms:modified>
</cp:coreProperties>
</file>