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2"/>
  </p:notesMasterIdLst>
  <p:sldIdLst>
    <p:sldId id="256" r:id="rId6"/>
    <p:sldId id="287" r:id="rId7"/>
    <p:sldId id="288" r:id="rId8"/>
    <p:sldId id="314" r:id="rId9"/>
    <p:sldId id="302" r:id="rId10"/>
    <p:sldId id="303" r:id="rId11"/>
    <p:sldId id="258" r:id="rId12"/>
    <p:sldId id="297" r:id="rId13"/>
    <p:sldId id="296" r:id="rId14"/>
    <p:sldId id="305" r:id="rId15"/>
    <p:sldId id="306" r:id="rId16"/>
    <p:sldId id="270" r:id="rId17"/>
    <p:sldId id="283" r:id="rId18"/>
    <p:sldId id="284" r:id="rId19"/>
    <p:sldId id="312" r:id="rId20"/>
    <p:sldId id="279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D0E"/>
    <a:srgbClr val="A7FDFF"/>
    <a:srgbClr val="B9B9B9"/>
    <a:srgbClr val="15142A"/>
    <a:srgbClr val="FAED3B"/>
    <a:srgbClr val="70AD47"/>
    <a:srgbClr val="3CDFE6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7" autoAdjust="0"/>
    <p:restoredTop sz="84954" autoAdjust="0"/>
  </p:normalViewPr>
  <p:slideViewPr>
    <p:cSldViewPr snapToGrid="0">
      <p:cViewPr>
        <p:scale>
          <a:sx n="68" d="100"/>
          <a:sy n="68" d="100"/>
        </p:scale>
        <p:origin x="-84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22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="" xmlns:a16="http://schemas.microsoft.com/office/drawing/2014/main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="" xmlns:a16="http://schemas.microsoft.com/office/drawing/2014/main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="" xmlns:a16="http://schemas.microsoft.com/office/drawing/2014/main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83" indent="-285724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98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5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1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200">
                <a:solidFill>
                  <a:prstClr val="black"/>
                </a:solidFill>
              </a:rPr>
              <a:pPr/>
              <a:t>15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6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2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C426-5E33-4B67-9AC8-A8E664F34E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2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C426-5E33-4B67-9AC8-A8E664F34E8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C426-5E33-4B67-9AC8-A8E664F34E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8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9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0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D08087-EA8E-41B5-9C90-7FFD0DE9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09BA11D-A020-47E7-9E08-2642C23F5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E9D102-2FEB-4D1E-A496-72AF1245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CED3-4497-4145-AA9F-0E9E5B6832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93667C-1AAC-4CC2-A26E-7031576F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E11C63-8C3D-48B9-B291-9E681386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8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A08F12-7973-4E72-A6DC-F1741EE1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6397C6-CE41-4CFB-AB04-7EC95320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D919DF-05E7-4007-80D9-860E744A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DEA2-E905-4FB7-8454-8F38906069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C86C42-CC04-444E-A7F9-0F0882F3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C8D3DA-9710-47AD-9738-112E9B60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3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2AF16E-CA68-4C4F-9EB2-31653BF6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35A072-8F9B-45BE-90F6-71869E6B7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F14310-312B-4CA2-A584-0A8EFE45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9F71-F4EC-4BC2-9A68-41D73F0B73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E9C836-45CD-4F2B-8058-01136A3D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5A751B-4EF7-4576-9B78-2A513266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44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9CFE93-048D-46AE-8523-424BDB08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1B7BD1-ACCB-4F07-9355-793E7E13D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1807C33-E829-43C7-8366-ABC284889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8EF6125-9F3D-43BD-AB17-25BCF00F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4198-29DF-4E0D-AE5C-E7A6C769F7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82C208-8CC8-4DC0-921E-06256020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625908-48CC-42A5-8F66-33C4F093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93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D32F06-5FB0-4D2D-B93C-F090A541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7C51BC-BF67-4C0B-B425-63BCE6C67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31486B-74A9-4651-B5EA-D70135B15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617C649-5C34-4A03-88AE-9D8B03F9D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EBA4600-E6CE-42C1-B012-116AB3824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40CB1D4-6388-4D7F-83F1-65FC37C9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03A4-74E1-4351-A57D-00ED5C4207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9C4207-BBF3-4CCF-92A6-9B1D6020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14DB4B-0101-4AE2-B8A6-14F05048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68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821B22-86F6-402E-B198-8EE4A437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819BAF9-3C42-4EC7-B24C-9655A19E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F261-9DDA-4F85-A373-E1EED04D17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34B16E-5335-4A7B-AE18-90D2346B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712858-C89F-48D3-972E-5D7FF566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6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FBB657-95D4-400C-A856-50022450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D832-DBAA-47FD-82D0-809E981669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9CA7BE1-66CA-4355-B24F-D092BA0D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CA144B-863D-4908-B66B-4EB2FEAF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DC5DA9-E72F-4AE4-8440-75314E71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869952-9C8C-4802-9734-FE0AB33B3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8B0786-8C47-473C-8400-57514DB7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82A145-CC03-40C5-92EB-75828520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1509-00A6-4EA5-8205-DBECF7ED25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7994D5-CAA3-4454-BA30-DE5A1D6A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5E872-B835-4150-834C-6EB71AE3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57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272A08-F791-4891-BC37-C01F518F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F11B6B1-635B-4EC5-85A6-AF5FC2326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D94D40-6E16-49BA-83F9-0C54A3E22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4B894B-4AB0-472A-9E2C-73BC9F77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8AB1-E4D8-469B-9235-F42576CFA8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5732C0-C632-4D15-B4CB-88CBBB59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B1952F-C634-49E4-AD4F-F468CE3C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36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3DC602-EEB7-491A-A487-870A9747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E695DE-D8F9-478F-89C9-81997A216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4CD61C-C87B-4350-8C28-08150D22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3326-5213-4B29-A711-949AFFF947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7C205C-41A9-47C6-828E-C0DA773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AE9E44-E0CE-4D15-8CEF-1AE1B807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8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8A6DE53-8849-43AF-B379-9D23C51F1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85C7DA2-B187-42BD-A8F7-FAC8A7EA2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7A0A44-A066-4B9B-89E2-CDACF2DE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6957-2BE0-405D-8F9A-01B1D36ACE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00EE30-D1FB-42BB-BE9E-0DDA2A59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CC0EE1-B7A1-4135-B729-C43D849E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7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8/28/2021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EC4983-2A6C-4BA0-BCEA-E7816DA9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DC51C2-4159-4E7A-ADF0-D081A42EB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EDD5B2-E45C-4A76-890F-E67EECA2C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5968-CAA5-49CD-8AAE-34BFDF1C9C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CF5509-6DE8-4FB8-AA7A-E4D40F06C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31B699-FA60-4F1F-A613-982A3D96E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1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816655"/>
            <a:ext cx="11952372" cy="192430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91157" y="384875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viên:Phạm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Thị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Chung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GD&amp;ĐT HUYỆN YÊN MÔ</a:t>
            </a:r>
            <a:endParaRPr lang="en-US" sz="2800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KHÁNH THƯỢNG</a:t>
            </a:r>
            <a:endParaRPr lang="en-US" sz="2800" dirty="0">
              <a:solidFill>
                <a:schemeClr val="bg1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634919" y="5607087"/>
            <a:ext cx="3136324" cy="675919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85" y="928800"/>
            <a:ext cx="4921419" cy="5195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9152"/>
            <a:ext cx="3226662" cy="3664208"/>
          </a:xfrm>
          <a:prstGeom prst="rect">
            <a:avLst/>
          </a:prstGeom>
        </p:spPr>
      </p:pic>
      <p:pic>
        <p:nvPicPr>
          <p:cNvPr id="13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45" y="5786233"/>
            <a:ext cx="895521" cy="10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-76200"/>
            <a:ext cx="4315460" cy="6828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7" y="3959048"/>
            <a:ext cx="3330748" cy="2213550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0" y="291507"/>
            <a:ext cx="4146064" cy="3646802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rPr>
              <a:t>? Những nội dung trong phần kiến thức quan hệ chia hết</a:t>
            </a:r>
          </a:p>
        </p:txBody>
      </p:sp>
    </p:spTree>
    <p:extLst>
      <p:ext uri="{BB962C8B-B14F-4D97-AF65-F5344CB8AC3E}">
        <p14:creationId xmlns:p14="http://schemas.microsoft.com/office/powerpoint/2010/main" val="1620020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03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02759" y="202353"/>
            <a:ext cx="6931369" cy="493723"/>
          </a:xfrm>
          <a:prstGeom prst="roundRect">
            <a:avLst>
              <a:gd name="adj" fmla="val 41361"/>
            </a:avLst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71441" y="2393242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2: Thực hiện phép tính.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5577" y="3643261"/>
            <a:ext cx="1488402" cy="1488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65781" y="1757926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65780" y="3026027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56200" y="3646941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340" y="1086258"/>
            <a:ext cx="2813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vi-VN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5792" y="5079330"/>
            <a:ext cx="5222767" cy="18536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3332F7B-3A9D-4D0C-BB69-4AE17CCB38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77" y="-63091"/>
            <a:ext cx="2525874" cy="18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171962" y="224923"/>
            <a:ext cx="93647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Dạng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biểu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diễn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nguyên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âm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trục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171962" y="1664601"/>
            <a:ext cx="9899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/88).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59" y="2808171"/>
            <a:ext cx="8982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28320" algn="l"/>
              </a:tabLst>
            </a:pPr>
            <a:r>
              <a:rPr lang="vi-VN" sz="2800" b="1" kern="0" dirty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PHIẾU HỌC TẬP SỐ 1</a:t>
            </a:r>
            <a:r>
              <a:rPr lang="en-US" sz="2800" b="1" kern="0" dirty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.</a:t>
            </a:r>
            <a:r>
              <a:rPr lang="vi-VN" sz="2800" b="1" kern="0" dirty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Hoàn thành cột bên phải</a:t>
            </a:r>
            <a:r>
              <a:rPr lang="en-US" sz="2800" b="1" kern="0" dirty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:</a:t>
            </a:r>
            <a:endParaRPr lang="vi-VN" sz="2800" b="1" kern="0" dirty="0">
              <a:effectLst/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10809"/>
              </p:ext>
            </p:extLst>
          </p:nvPr>
        </p:nvGraphicFramePr>
        <p:xfrm>
          <a:off x="91814" y="3573420"/>
          <a:ext cx="9165674" cy="3272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2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82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trả lời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6268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Nợ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150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nghìn đồng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0574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dưới mực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 biển;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0574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 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dưới 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800" b="1" kern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6" y="0"/>
            <a:ext cx="2119091" cy="1935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00804" y="4378576"/>
            <a:ext cx="3047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-150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8707" y="5303151"/>
            <a:ext cx="1744388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- 600 (m)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0661" y="6133186"/>
            <a:ext cx="1537601" cy="519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 (</a:t>
            </a:r>
            <a:r>
              <a:rPr lang="en-US" sz="2800" baseline="30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77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148892" y="710269"/>
            <a:ext cx="60946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/88).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8" y="1796194"/>
            <a:ext cx="4821382" cy="4968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752" y="2075011"/>
            <a:ext cx="9118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28320" algn="l"/>
              </a:tabLst>
            </a:pPr>
            <a:r>
              <a:rPr lang="vi-VN" sz="28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 HỌC TẬP SỐ 2: Hoàn thành cột bên phải</a:t>
            </a:r>
            <a:endParaRPr lang="vi-VN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29399"/>
              </p:ext>
            </p:extLst>
          </p:nvPr>
        </p:nvGraphicFramePr>
        <p:xfrm>
          <a:off x="80753" y="2941319"/>
          <a:ext cx="7965967" cy="3823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34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2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</a:rPr>
                        <a:t>a) Khoảng cách giữa rặng san hô và người thợ lặn;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</a:rPr>
                        <a:t>b) Khoảng cách giữa người thợ lặn và mặt nước; 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</a:rPr>
                        <a:t>c) Khoảng cách giữa mặt nước và con chim; 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d) Khoảng cách giữa rặng san hô và con chim</a:t>
                      </a: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77448" y="316418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1115" y="4117556"/>
            <a:ext cx="1087157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7652" y="5081548"/>
            <a:ext cx="1186543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fr-FR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mét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7346" y="6001640"/>
            <a:ext cx="1186543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3332F7B-3A9D-4D0C-BB69-4AE17CCB3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" y="-64357"/>
            <a:ext cx="2591889" cy="14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8813149" y="3030994"/>
            <a:ext cx="7462175" cy="538010"/>
            <a:chOff x="3330760" y="1564787"/>
            <a:chExt cx="7462175" cy="777394"/>
          </a:xfrm>
        </p:grpSpPr>
        <p:pic>
          <p:nvPicPr>
            <p:cNvPr id="18" name="ĐỒNG HỒ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760" y="1592764"/>
              <a:ext cx="556981" cy="74941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A83199A-4B6C-47F1-B1D5-73F450521DA3}"/>
                </a:ext>
              </a:extLst>
            </p:cNvPr>
            <p:cNvSpPr txBox="1"/>
            <p:nvPr/>
          </p:nvSpPr>
          <p:spPr>
            <a:xfrm>
              <a:off x="3826893" y="1564787"/>
              <a:ext cx="6966042" cy="756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520" y="1016258"/>
            <a:ext cx="1721816" cy="1721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1408" y="371624"/>
            <a:ext cx="1895233" cy="12962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870FAF6-8F6F-4E0B-BEF0-F1AC4F4D1F6B}"/>
              </a:ext>
            </a:extLst>
          </p:cNvPr>
          <p:cNvSpPr txBox="1"/>
          <p:nvPr/>
        </p:nvSpPr>
        <p:spPr>
          <a:xfrm>
            <a:off x="1902791" y="3656463"/>
            <a:ext cx="78651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THANG ĐÁNH GIÁ HOẠT ĐỘNG NHÓM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76776"/>
              </p:ext>
            </p:extLst>
          </p:nvPr>
        </p:nvGraphicFramePr>
        <p:xfrm>
          <a:off x="0" y="4351531"/>
          <a:ext cx="1228344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94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9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Thái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nhiệm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vụ</a:t>
                      </a:r>
                      <a:endParaRPr lang="en-US" sz="2200" b="1" kern="1200" baseline="0" dirty="0">
                        <a:solidFill>
                          <a:schemeClr val="lt1"/>
                        </a:solidFill>
                        <a:latin typeface="Arial 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Khi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trao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đổi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trong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nhóm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khi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chia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đánh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giá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,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nhận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xét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nhóm</a:t>
                      </a:r>
                      <a:r>
                        <a:rPr lang="en-US" sz="220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200" baseline="0" dirty="0" err="1">
                          <a:latin typeface="Arial "/>
                          <a:cs typeface="Times New Roman" pitchFamily="18" charset="0"/>
                        </a:rPr>
                        <a:t>khác</a:t>
                      </a:r>
                      <a:endParaRPr lang="en-US" sz="220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Kết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quả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2200" b="1" kern="1200" baseline="0" dirty="0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động</a:t>
                      </a:r>
                      <a:endParaRPr lang="en-US" sz="2200" b="1" kern="1200" baseline="0" dirty="0">
                        <a:solidFill>
                          <a:schemeClr val="lt1"/>
                        </a:solidFill>
                        <a:latin typeface="Arial 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2200" b="1" kern="1200" baseline="0" dirty="0" err="1">
                          <a:solidFill>
                            <a:schemeClr val="lt1"/>
                          </a:solidFill>
                          <a:latin typeface="Arial "/>
                          <a:ea typeface="+mn-ea"/>
                          <a:cs typeface="Times New Roman" pitchFamily="18" charset="0"/>
                        </a:rPr>
                        <a:t>Tổng</a:t>
                      </a:r>
                      <a:endParaRPr lang="en-US" sz="2200" b="1" kern="1200" baseline="0" dirty="0">
                        <a:solidFill>
                          <a:schemeClr val="lt1"/>
                        </a:solidFill>
                        <a:latin typeface="Arial 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Tập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trung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                  10đ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Tự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tin,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chính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xác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                     10đ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Trình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bày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đúng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lời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giải:10đ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Đôi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khi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chưa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tập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trung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8đ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Có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trao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đổi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nhưng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chưa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tự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tin:   8đ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Trình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bày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thiếu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ý :          7đ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Ít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tập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trung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                  5đ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50" dirty="0" err="1">
                          <a:latin typeface="Arial "/>
                          <a:cs typeface="Times New Roman" pitchFamily="18" charset="0"/>
                        </a:rPr>
                        <a:t>Không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xung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phong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trao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đổi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      2đ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Tính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được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mỗi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kết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 </a:t>
                      </a:r>
                      <a:r>
                        <a:rPr lang="en-US" sz="2150" baseline="0" dirty="0" err="1">
                          <a:latin typeface="Arial "/>
                          <a:cs typeface="Times New Roman" pitchFamily="18" charset="0"/>
                        </a:rPr>
                        <a:t>quả</a:t>
                      </a:r>
                      <a:r>
                        <a:rPr lang="en-US" sz="2150" baseline="0" dirty="0">
                          <a:latin typeface="Arial "/>
                          <a:cs typeface="Times New Roman" pitchFamily="18" charset="0"/>
                        </a:rPr>
                        <a:t>: 3đ</a:t>
                      </a:r>
                      <a:endParaRPr lang="en-US" sz="215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 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41808" y="0"/>
            <a:ext cx="115638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/88). 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các phát biểu sau, phát biểu nào đúng, phát biểu nào sai? Giải thích.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28" y="844064"/>
            <a:ext cx="9083040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" marR="27305">
              <a:lnSpc>
                <a:spcPct val="105000"/>
              </a:lnSpc>
              <a:spcAft>
                <a:spcPts val="0"/>
              </a:spcAft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a) Kết quả của phép trừ số nguyên dương cho số nguyên dương là một số nguyên dương.</a:t>
            </a:r>
            <a:endParaRPr lang="vi-VN" sz="2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740" y="1804194"/>
            <a:ext cx="8243923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" marR="27305">
              <a:lnSpc>
                <a:spcPct val="105000"/>
              </a:lnSpc>
              <a:spcAft>
                <a:spcPts val="0"/>
              </a:spcAft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b) Kết quả của phép trừ số nguyên dương cho số nguyên âm là một số nguyên dương.</a:t>
            </a:r>
            <a:endParaRPr lang="vi-VN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60" y="2674640"/>
            <a:ext cx="9610192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" marR="27305">
              <a:lnSpc>
                <a:spcPct val="105000"/>
              </a:lnSpc>
              <a:spcAft>
                <a:spcPts val="0"/>
              </a:spcAft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c) Kết quả của phép nhân số nguyên dương cho số nguyên âm là một số nguyên âm.</a:t>
            </a:r>
            <a:endParaRPr lang="vi-VN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91577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930104" y="1257847"/>
            <a:ext cx="8021616" cy="95611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999740" y="2428726"/>
            <a:ext cx="96012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lại toàn bộ nội dung bài đã học.</a:t>
            </a:r>
          </a:p>
          <a:p>
            <a:pPr>
              <a:lnSpc>
                <a:spcPct val="150000"/>
              </a:lnSpc>
            </a:pPr>
            <a:r>
              <a:rPr lang="fr-FR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Làm bài tập </a:t>
            </a:r>
            <a:r>
              <a:rPr lang="vi-V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5; 6; 7; 8</a:t>
            </a:r>
            <a:r>
              <a:rPr lang="fr-FR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trang </a:t>
            </a:r>
            <a:r>
              <a:rPr lang="vi-V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fr-FR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1-原创素材\1_mm1102\PPT\PPT_014\materaials\pageimg_g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90" y="214085"/>
            <a:ext cx="7818937" cy="65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791144">
            <a:off x="5152572" y="2077964"/>
            <a:ext cx="377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8" name="TextBox 7"/>
          <p:cNvSpPr txBox="1"/>
          <p:nvPr/>
        </p:nvSpPr>
        <p:spPr>
          <a:xfrm rot="845797">
            <a:off x="4872013" y="2957382"/>
            <a:ext cx="3556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al"/>
                <a:cs typeface="Times New Roman" pitchFamily="18" charset="0"/>
              </a:rPr>
              <a:t>LẬT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al"/>
                <a:cs typeface="Times New Roman" pitchFamily="18" charset="0"/>
              </a:rPr>
              <a:t>MẢNH GHÉP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al"/>
                <a:cs typeface="Times New Roman" pitchFamily="18" charset="0"/>
              </a:rPr>
              <a:t>TÌM CHỦ ĐỀ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="" xmlns:a16="http://schemas.microsoft.com/office/drawing/2014/main" id="{E251AD20-8C98-40FE-AE1B-648D64085EB3}"/>
              </a:ext>
            </a:extLst>
          </p:cNvPr>
          <p:cNvSpPr/>
          <p:nvPr/>
        </p:nvSpPr>
        <p:spPr>
          <a:xfrm>
            <a:off x="0" y="0"/>
            <a:ext cx="5114559" cy="83820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081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794217B-78A9-4C33-9C54-D02BCAD604BA}"/>
              </a:ext>
            </a:extLst>
          </p:cNvPr>
          <p:cNvSpPr/>
          <p:nvPr/>
        </p:nvSpPr>
        <p:spPr>
          <a:xfrm>
            <a:off x="225083" y="200463"/>
            <a:ext cx="1759634" cy="657665"/>
          </a:xfrm>
          <a:prstGeom prst="rect">
            <a:avLst/>
          </a:prstGeom>
          <a:noFill/>
          <a:scene3d>
            <a:camera prst="perspectiveRight"/>
            <a:lightRig rig="harsh" dir="t"/>
          </a:scene3d>
          <a:sp3d>
            <a:bevelT w="139700" prst="cross"/>
            <a:bevelB w="139700" prst="cross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p3d extrusionH="57150" prstMaterial="matte">
              <a:bevelT w="63500" h="12700" prst="cross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Giới</a:t>
            </a:r>
            <a:r>
              <a:rPr kumimoji="0" lang="en-US" sz="5400" b="1" i="0" u="none" strike="noStrike" kern="1200" cap="none" spc="0" normalizeH="0" baseline="0" noProof="0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Thiệu</a:t>
            </a:r>
            <a:endParaRPr kumimoji="0" lang="en-US" sz="5400" b="1" i="0" u="none" strike="noStrike" kern="1200" cap="none" spc="0" normalizeH="0" baseline="0" noProof="0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rgbClr val="E48312">
                    <a:satMod val="175000"/>
                    <a:alpha val="4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83199A-4B6C-47F1-B1D5-73F450521DA3}"/>
              </a:ext>
            </a:extLst>
          </p:cNvPr>
          <p:cNvSpPr txBox="1"/>
          <p:nvPr/>
        </p:nvSpPr>
        <p:spPr>
          <a:xfrm>
            <a:off x="1554480" y="1178168"/>
            <a:ext cx="947928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LẬT MẢNH GHÉP TÌM CHỦ ĐỀ</a:t>
            </a:r>
          </a:p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BGK: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BGK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7728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794217B-78A9-4C33-9C54-D02BCAD604BA}"/>
              </a:ext>
            </a:extLst>
          </p:cNvPr>
          <p:cNvSpPr/>
          <p:nvPr/>
        </p:nvSpPr>
        <p:spPr>
          <a:xfrm>
            <a:off x="174283" y="200463"/>
            <a:ext cx="1759634" cy="657665"/>
          </a:xfrm>
          <a:prstGeom prst="rect">
            <a:avLst/>
          </a:prstGeom>
          <a:noFill/>
          <a:scene3d>
            <a:camera prst="perspectiveRight"/>
            <a:lightRig rig="harsh" dir="t"/>
          </a:scene3d>
          <a:sp3d>
            <a:bevelT w="139700" prst="cross"/>
            <a:bevelB w="139700" prst="cross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p3d extrusionH="57150" prstMaterial="matte">
              <a:bevelT w="63500" h="12700" prst="cross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5400" b="1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5400" b="1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rgbClr val="E48312">
                    <a:satMod val="175000"/>
                    <a:alpha val="4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83199A-4B6C-47F1-B1D5-73F450521DA3}"/>
              </a:ext>
            </a:extLst>
          </p:cNvPr>
          <p:cNvSpPr txBox="1"/>
          <p:nvPr/>
        </p:nvSpPr>
        <p:spPr>
          <a:xfrm>
            <a:off x="624115" y="1001749"/>
            <a:ext cx="95504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83199A-4B6C-47F1-B1D5-73F450521DA3}"/>
              </a:ext>
            </a:extLst>
          </p:cNvPr>
          <p:cNvSpPr txBox="1"/>
          <p:nvPr/>
        </p:nvSpPr>
        <p:spPr>
          <a:xfrm>
            <a:off x="638629" y="4526697"/>
            <a:ext cx="104938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98341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059851" y="32326"/>
            <a:ext cx="1423678" cy="8639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Vertical Scroll 41"/>
          <p:cNvSpPr/>
          <p:nvPr/>
        </p:nvSpPr>
        <p:spPr>
          <a:xfrm flipH="1">
            <a:off x="8893666" y="2214452"/>
            <a:ext cx="3236685" cy="3682505"/>
          </a:xfrm>
          <a:prstGeom prst="verticalScroll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C2:</a:t>
            </a:r>
            <a:r>
              <a:rPr lang="vi-VN" sz="28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trừ 2 số nguyên?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5" y="847723"/>
            <a:ext cx="4949372" cy="5146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870" y="97602"/>
            <a:ext cx="935579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ĐỀ: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942" y="972457"/>
            <a:ext cx="271417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30574" y="1550894"/>
            <a:ext cx="2714171" cy="584775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Vertical Scroll 17"/>
          <p:cNvSpPr/>
          <p:nvPr/>
        </p:nvSpPr>
        <p:spPr>
          <a:xfrm flipH="1">
            <a:off x="8727620" y="2201971"/>
            <a:ext cx="3421782" cy="3682504"/>
          </a:xfrm>
          <a:prstGeom prst="verticalScroll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Vertical Scroll 18"/>
          <p:cNvSpPr/>
          <p:nvPr/>
        </p:nvSpPr>
        <p:spPr>
          <a:xfrm>
            <a:off x="1" y="1781626"/>
            <a:ext cx="3294742" cy="4249057"/>
          </a:xfrm>
          <a:prstGeom prst="verticalScroll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LẬT </a:t>
            </a:r>
          </a:p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MẢNH GHÉP </a:t>
            </a:r>
          </a:p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</a:p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59200" y="905411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26628" y="841829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759200" y="2569029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26628" y="2554515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44687" y="4281715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94148" y="4267201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>
            <a:hlinkClick r:id="" action="ppaction://noaction"/>
          </p:cNvPr>
          <p:cNvSpPr/>
          <p:nvPr/>
        </p:nvSpPr>
        <p:spPr>
          <a:xfrm>
            <a:off x="3906138" y="1011053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</a:p>
        </p:txBody>
      </p:sp>
      <p:sp>
        <p:nvSpPr>
          <p:cNvPr id="37" name="Rounded Rectangle 36">
            <a:hlinkClick r:id="" action="ppaction://noaction"/>
          </p:cNvPr>
          <p:cNvSpPr/>
          <p:nvPr/>
        </p:nvSpPr>
        <p:spPr>
          <a:xfrm>
            <a:off x="6294148" y="961199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</a:p>
        </p:txBody>
      </p:sp>
      <p:sp>
        <p:nvSpPr>
          <p:cNvPr id="38" name="Rounded Rectangle 37">
            <a:hlinkClick r:id="" action="ppaction://noaction"/>
          </p:cNvPr>
          <p:cNvSpPr/>
          <p:nvPr/>
        </p:nvSpPr>
        <p:spPr>
          <a:xfrm>
            <a:off x="3906138" y="2660816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</a:p>
        </p:txBody>
      </p:sp>
      <p:sp>
        <p:nvSpPr>
          <p:cNvPr id="39" name="Rounded Rectangle 38">
            <a:hlinkClick r:id="" action="ppaction://noaction"/>
          </p:cNvPr>
          <p:cNvSpPr/>
          <p:nvPr/>
        </p:nvSpPr>
        <p:spPr>
          <a:xfrm>
            <a:off x="6350000" y="2594249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</a:t>
            </a:r>
          </a:p>
        </p:txBody>
      </p:sp>
      <p:sp>
        <p:nvSpPr>
          <p:cNvPr id="40" name="Rounded Rectangle 39">
            <a:hlinkClick r:id="" action="ppaction://noaction"/>
          </p:cNvPr>
          <p:cNvSpPr/>
          <p:nvPr/>
        </p:nvSpPr>
        <p:spPr>
          <a:xfrm>
            <a:off x="3889383" y="4398929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</a:t>
            </a:r>
          </a:p>
        </p:txBody>
      </p:sp>
      <p:sp>
        <p:nvSpPr>
          <p:cNvPr id="41" name="Rounded Rectangle 40">
            <a:hlinkClick r:id="" action="ppaction://noaction"/>
          </p:cNvPr>
          <p:cNvSpPr/>
          <p:nvPr/>
        </p:nvSpPr>
        <p:spPr>
          <a:xfrm>
            <a:off x="6333677" y="4386934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C6</a:t>
            </a:r>
          </a:p>
        </p:txBody>
      </p:sp>
      <p:pic>
        <p:nvPicPr>
          <p:cNvPr id="23" name="Picture 22" descr="A picture containing toy, doll&#10;&#10;Description automatically generated">
            <a:hlinkClick r:id="rId7" action="ppaction://hlinksldjump"/>
            <a:extLst>
              <a:ext uri="{FF2B5EF4-FFF2-40B4-BE49-F238E27FC236}">
                <a16:creationId xmlns=""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50" y="5888182"/>
            <a:ext cx="969817" cy="969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51720" y="2609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3751" y="3146395"/>
            <a:ext cx="2491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C1: 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hợp số nguyên là gì?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79673" y="3048603"/>
            <a:ext cx="2385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C2: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trừ 2 số nguyên?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64249" y="2804062"/>
            <a:ext cx="24009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C3: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nhân 2 số nguyên khác dấu?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55736" y="2656649"/>
            <a:ext cx="2377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C4: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cộng 2 số nguyên cùng dấu?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218204" y="3015837"/>
            <a:ext cx="24401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C5:</a:t>
            </a:r>
            <a:endParaRPr lang="vi-VN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quy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 dấu ngoặc?</a:t>
            </a:r>
          </a:p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074054" y="2861949"/>
            <a:ext cx="2540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C6: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của phép cộng số nguyên?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30574" y="3367241"/>
            <a:ext cx="2777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đỉnh núi Phan-xi-păng</a:t>
            </a:r>
            <a:endParaRPr lang="vi-V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244700" y="-14972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49864" y="7649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254825" y="9438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223293" y="29701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181636" y="-8117"/>
            <a:ext cx="1124439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226833" y="41412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254825" y="33785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63324" y="155386"/>
            <a:ext cx="2921583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215281" y="63857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247321" y="32326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Oval 117"/>
          <p:cNvSpPr>
            <a:spLocks noChangeArrowheads="1"/>
          </p:cNvSpPr>
          <p:nvPr/>
        </p:nvSpPr>
        <p:spPr bwMode="auto">
          <a:xfrm>
            <a:off x="10401646" y="900404"/>
            <a:ext cx="762000" cy="4000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986446" y="27449"/>
            <a:ext cx="1544381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354404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6" presetClass="exit" presetSubtype="21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" grpId="0"/>
      <p:bldP spid="5" grpId="1"/>
      <p:bldP spid="35" grpId="0"/>
      <p:bldP spid="35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30" grpId="0"/>
      <p:bldP spid="49" grpId="0" build="allAtOnce"/>
      <p:bldP spid="50" grpId="0" build="allAtOnce"/>
      <p:bldP spid="51" grpId="0" build="allAtOnce"/>
      <p:bldP spid="52" grpId="0" build="allAtOnce"/>
      <p:bldP spid="53" grpId="0" build="allAtOnce"/>
      <p:bldP spid="54" grpId="0" build="allAtOnce"/>
      <p:bldP spid="55" grpId="0" build="allAtOnce"/>
      <p:bldP spid="56" grpId="0" build="allAtOnce"/>
      <p:bldP spid="57" grpId="0" build="allAtOnce"/>
      <p:bldP spid="58" grpId="0" build="allAtOnce"/>
      <p:bldP spid="6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497" y="4657674"/>
            <a:ext cx="2162629" cy="1881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EC043A-E96E-4E7C-AFEE-18F4530E53FB}"/>
              </a:ext>
            </a:extLst>
          </p:cNvPr>
          <p:cNvSpPr txBox="1"/>
          <p:nvPr/>
        </p:nvSpPr>
        <p:spPr>
          <a:xfrm>
            <a:off x="2887798" y="60613"/>
            <a:ext cx="5936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 HIỆU CHIẾN THẮNG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11" y="2860676"/>
            <a:ext cx="2128308" cy="386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99" y="1075640"/>
            <a:ext cx="1847850" cy="2476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1136600"/>
            <a:ext cx="1847850" cy="2476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73" y="1075640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16" y="1127760"/>
            <a:ext cx="7823791" cy="5730240"/>
          </a:xfrm>
          <a:prstGeom prst="rect">
            <a:avLst/>
          </a:prstGeom>
        </p:spPr>
      </p:pic>
      <p:pic>
        <p:nvPicPr>
          <p:cNvPr id="2052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8" y="99749"/>
            <a:ext cx="1772437" cy="21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63716" y="435618"/>
            <a:ext cx="82032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II: Số nguyên, các em được học những kiến thức nào?</a:t>
            </a:r>
            <a:endParaRPr lang="en-US" sz="32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04" y="-266878"/>
            <a:ext cx="6792677" cy="5954170"/>
          </a:xfrm>
          <a:prstGeom prst="rect">
            <a:avLst/>
          </a:prstGeom>
        </p:spPr>
      </p:pic>
      <p:pic>
        <p:nvPicPr>
          <p:cNvPr id="17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7" y="2922603"/>
            <a:ext cx="2310053" cy="27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80256" y="4829848"/>
            <a:ext cx="3136324" cy="675919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0" y="-849674"/>
            <a:ext cx="4542765" cy="341975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55598" y="-116720"/>
            <a:ext cx="5066107" cy="2609336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Những nội dung trong phần kiến thức Tập hợp số nguyên</a:t>
            </a:r>
            <a:r>
              <a:rPr lang="en-US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36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85" y="928800"/>
            <a:ext cx="4921419" cy="5195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9152"/>
            <a:ext cx="3226662" cy="3664208"/>
          </a:xfrm>
          <a:prstGeom prst="rect">
            <a:avLst/>
          </a:prstGeom>
        </p:spPr>
      </p:pic>
      <p:pic>
        <p:nvPicPr>
          <p:cNvPr id="13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78" y="4346216"/>
            <a:ext cx="2082346" cy="24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-76200"/>
            <a:ext cx="4315460" cy="68280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2108505" y="5144614"/>
            <a:ext cx="3136324" cy="308544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7125893" y="473736"/>
            <a:ext cx="5066107" cy="2609336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rPr>
              <a:t>? Các phép tính trong tập hợp số nguyên</a:t>
            </a:r>
          </a:p>
        </p:txBody>
      </p:sp>
    </p:spTree>
    <p:extLst>
      <p:ext uri="{BB962C8B-B14F-4D97-AF65-F5344CB8AC3E}">
        <p14:creationId xmlns:p14="http://schemas.microsoft.com/office/powerpoint/2010/main" val="110741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1EA972E-67A0-4DFB-BB2C-CA86DF4F5A1A}"/>
  <p:tag name="ISPRING_RESOURCE_FOLDER" val="D:\Day hoc\Soan bai\lop 6\PPT CD6 gop kho tai lieu\C2- On tap chuong\C2- OTC- T1\"/>
  <p:tag name="ISPRING_PRESENTATION_PATH" val="D:\Day hoc\Soan bai\lop 6\PPT CD6 gop kho tai lieu\C2- On tap chuong\C2- OTC- T1.pptx"/>
  <p:tag name="ISPRING_PROJECT_VERSION" val="9.3"/>
  <p:tag name="ISPRING_PROJECT_FOLDER_UPDATED" val="1"/>
  <p:tag name="ISPRING_SCREEN_RECS_UPDATED" val="D:\Day hoc\Soan bai\lop 6\PPT CD6 gop kho tai lieu\C2- On tap chuong\C2- OTC- T1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16939</TotalTime>
  <Words>786</Words>
  <Application>Microsoft Office PowerPoint</Application>
  <PresentationFormat>Custom</PresentationFormat>
  <Paragraphs>138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 Bài tập cuối chương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AZ 365</cp:lastModifiedBy>
  <cp:revision>108</cp:revision>
  <dcterms:created xsi:type="dcterms:W3CDTF">2021-06-07T13:44:30Z</dcterms:created>
  <dcterms:modified xsi:type="dcterms:W3CDTF">2021-08-27T17:17:55Z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