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62" r:id="rId3"/>
    <p:sldId id="260" r:id="rId4"/>
    <p:sldId id="263" r:id="rId5"/>
    <p:sldId id="258" r:id="rId6"/>
    <p:sldId id="266" r:id="rId7"/>
    <p:sldId id="264" r:id="rId8"/>
    <p:sldId id="265" r:id="rId9"/>
    <p:sldId id="267" r:id="rId10"/>
    <p:sldId id="268" r:id="rId11"/>
    <p:sldId id="270" r:id="rId12"/>
    <p:sldId id="269" r:id="rId13"/>
    <p:sldId id="272" r:id="rId14"/>
    <p:sldId id="277" r:id="rId15"/>
    <p:sldId id="278" r:id="rId16"/>
    <p:sldId id="280" r:id="rId17"/>
    <p:sldId id="281" r:id="rId18"/>
    <p:sldId id="282" r:id="rId19"/>
    <p:sldId id="283" r:id="rId20"/>
    <p:sldId id="284" r:id="rId21"/>
    <p:sldId id="286" r:id="rId22"/>
    <p:sldId id="287" r:id="rId23"/>
    <p:sldId id="288" r:id="rId24"/>
    <p:sldId id="289" r:id="rId25"/>
    <p:sldId id="290" r:id="rId26"/>
    <p:sldId id="291" r:id="rId27"/>
    <p:sldId id="292" r:id="rId28"/>
    <p:sldId id="295" r:id="rId29"/>
    <p:sldId id="294" r:id="rId30"/>
    <p:sldId id="293" r:id="rId31"/>
    <p:sldId id="296" r:id="rId32"/>
    <p:sldId id="298" r:id="rId33"/>
    <p:sldId id="261" r:id="rId34"/>
    <p:sldId id="299" r:id="rId35"/>
  </p:sldIdLst>
  <p:sldSz cx="24385588" cy="13717588"/>
  <p:notesSz cx="6797675" cy="9928225"/>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Questrial" pitchFamily="2" charset="0"/>
      <p:regular r:id="rId42"/>
    </p:embeddedFont>
    <p:embeddedFont>
      <p:font typeface="Tahoma" panose="020B0604030504040204" pitchFamily="34" charset="0"/>
      <p:regular r:id="rId43"/>
      <p:bold r:id="rId44"/>
    </p:embeddedFont>
    <p:embeddedFont>
      <p:font typeface="VNI Times"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561" userDrawn="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2C9"/>
    <a:srgbClr val="0F6FC6"/>
    <a:srgbClr val="EBE6D0"/>
    <a:srgbClr val="92D050"/>
    <a:srgbClr val="CC00FF"/>
    <a:srgbClr val="FFF8E8"/>
    <a:srgbClr val="5776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30" d="100"/>
          <a:sy n="30" d="100"/>
        </p:scale>
        <p:origin x="66" y="102"/>
      </p:cViewPr>
      <p:guideLst>
        <p:guide orient="horz" pos="4561"/>
        <p:guide pos="76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11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428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1964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6059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2706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4399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3189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3706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401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760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3042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339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49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05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8105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833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6840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6252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7187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667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1219280"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ftr" idx="11"/>
          </p:nvPr>
        </p:nvSpPr>
        <p:spPr>
          <a:xfrm>
            <a:off x="8331743" y="12714173"/>
            <a:ext cx="77221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520"/>
              </a:spcBef>
              <a:spcAft>
                <a:spcPts val="0"/>
              </a:spcAft>
              <a:buClr>
                <a:schemeClr val="dk1"/>
              </a:buClr>
              <a:buSzPts val="7600"/>
              <a:buFont typeface="Arial"/>
              <a:buNone/>
              <a:defRPr sz="7600" b="0" i="0" u="none" strike="noStrike" cap="none">
                <a:solidFill>
                  <a:schemeClr val="dk1"/>
                </a:solidFill>
                <a:latin typeface="Calibri"/>
                <a:ea typeface="Calibri"/>
                <a:cs typeface="Calibri"/>
                <a:sym typeface="Calibri"/>
              </a:defRPr>
            </a:lvl1pPr>
            <a:lvl2pPr marR="0" lvl="1"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2pPr>
            <a:lvl3pPr marR="0" lvl="2"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3pPr>
            <a:lvl4pPr marR="0" lvl="3"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R="0" lvl="4"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R="0" lvl="5"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R="0" lvl="6"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R="0" lvl="7"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R="0" lvl="8"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26"/>
          <p:cNvSpPr txBox="1">
            <a:spLocks noGrp="1"/>
          </p:cNvSpPr>
          <p:nvPr>
            <p:ph type="body" idx="1"/>
          </p:nvPr>
        </p:nvSpPr>
        <p:spPr>
          <a:xfrm rot="5400000">
            <a:off x="7666308" y="-3246255"/>
            <a:ext cx="9052974" cy="21947029"/>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7" y="5488993"/>
            <a:ext cx="23411985"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rot="5400000">
            <a:off x="13291352" y="-8941263"/>
            <a:ext cx="23411985" cy="43491866"/>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828919" y="4261345"/>
            <a:ext cx="207277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8"/>
          <p:cNvSpPr txBox="1">
            <a:spLocks noGrp="1"/>
          </p:cNvSpPr>
          <p:nvPr>
            <p:ph type="subTitle" idx="1"/>
          </p:nvPr>
        </p:nvSpPr>
        <p:spPr>
          <a:xfrm>
            <a:off x="3657838" y="7773300"/>
            <a:ext cx="17069911" cy="3505606"/>
          </a:xfrm>
          <a:prstGeom prst="rect">
            <a:avLst/>
          </a:prstGeom>
          <a:noFill/>
          <a:ln>
            <a:noFill/>
          </a:ln>
        </p:spPr>
        <p:txBody>
          <a:bodyPr spcFirstLastPara="1" wrap="square" lIns="91425" tIns="45700" rIns="91425" bIns="45700" anchor="t" anchorCtr="0">
            <a:noAutofit/>
          </a:bodyPr>
          <a:lstStyle>
            <a:lvl1pPr marR="0" lvl="0" algn="ctr"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1pPr>
            <a:lvl2pPr marR="0" lvl="1" algn="ctr"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2pPr>
            <a:lvl3pPr marR="0" lvl="2" algn="ctr" rtl="0">
              <a:spcBef>
                <a:spcPts val="1140"/>
              </a:spcBef>
              <a:spcAft>
                <a:spcPts val="0"/>
              </a:spcAft>
              <a:buClr>
                <a:srgbClr val="888888"/>
              </a:buClr>
              <a:buSzPts val="5700"/>
              <a:buFont typeface="Arial"/>
              <a:buNone/>
              <a:defRPr sz="5700" b="0" i="0" u="none" strike="noStrike" cap="none">
                <a:solidFill>
                  <a:srgbClr val="888888"/>
                </a:solidFill>
                <a:latin typeface="Calibri"/>
                <a:ea typeface="Calibri"/>
                <a:cs typeface="Calibri"/>
                <a:sym typeface="Calibri"/>
              </a:defRPr>
            </a:lvl3pPr>
            <a:lvl4pPr marR="0" lvl="3"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R="0" lvl="4"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R="0" lvl="5"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9"/>
          <p:cNvSpPr txBox="1">
            <a:spLocks noGrp="1"/>
          </p:cNvSpPr>
          <p:nvPr>
            <p:ph type="body" idx="1"/>
          </p:nvPr>
        </p:nvSpPr>
        <p:spPr>
          <a:xfrm>
            <a:off x="1219280" y="3200772"/>
            <a:ext cx="21947029" cy="9052974"/>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0"/>
          <p:cNvSpPr txBox="1">
            <a:spLocks noGrp="1"/>
          </p:cNvSpPr>
          <p:nvPr>
            <p:ph type="body" idx="1"/>
          </p:nvPr>
        </p:nvSpPr>
        <p:spPr>
          <a:xfrm>
            <a:off x="1926293" y="5814100"/>
            <a:ext cx="20727749" cy="3000721"/>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body" idx="1"/>
          </p:nvPr>
        </p:nvSpPr>
        <p:spPr>
          <a:xfrm>
            <a:off x="3251412" y="6401542"/>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12387541" y="3070582"/>
            <a:ext cx="10778769"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12387541" y="4350254"/>
            <a:ext cx="10778769"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1"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4"/>
          <p:cNvSpPr txBox="1">
            <a:spLocks noGrp="1"/>
          </p:cNvSpPr>
          <p:nvPr>
            <p:ph type="body" idx="1"/>
          </p:nvPr>
        </p:nvSpPr>
        <p:spPr>
          <a:xfrm>
            <a:off x="9534088" y="546164"/>
            <a:ext cx="13632221" cy="11707581"/>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1" y="2870533"/>
            <a:ext cx="8022690" cy="93832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06616" y="403441"/>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dirty="0">
                <a:solidFill>
                  <a:schemeClr val="lt1"/>
                </a:solidFill>
                <a:latin typeface="Questrial"/>
                <a:ea typeface="Questrial"/>
                <a:cs typeface="Questrial"/>
                <a:sym typeface="Questrial"/>
              </a:rPr>
              <a:t>KHÁI NIỆM VỀ CÂN BẰNG HÓA HỌC</a:t>
            </a:r>
            <a:endParaRPr sz="5400" b="1" i="0" u="none" strike="noStrike" cap="none" dirty="0">
              <a:solidFill>
                <a:schemeClr val="lt1"/>
              </a:solidFill>
              <a:latin typeface="Tahoma"/>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Questrial"/>
                <a:ea typeface="Questrial"/>
                <a:cs typeface="Questrial"/>
                <a:sym typeface="Questrial"/>
              </a:rPr>
              <a:t>Chương 1</a:t>
            </a:r>
            <a:endParaRPr sz="3600" b="1"/>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a:solidFill>
                  <a:schemeClr val="lt1"/>
                </a:solidFill>
                <a:latin typeface="Questrial"/>
                <a:ea typeface="Questrial"/>
                <a:cs typeface="Questrial"/>
                <a:sym typeface="Questrial"/>
              </a:rPr>
              <a:t>LỚP</a:t>
            </a:r>
            <a:endParaRPr b="1"/>
          </a:p>
          <a:p>
            <a:pPr marL="0" marR="0" lvl="0" indent="0" algn="ctr" rtl="0">
              <a:lnSpc>
                <a:spcPct val="93750"/>
              </a:lnSpc>
              <a:spcBef>
                <a:spcPts val="0"/>
              </a:spcBef>
              <a:spcAft>
                <a:spcPts val="0"/>
              </a:spcAft>
              <a:buNone/>
            </a:pPr>
            <a:r>
              <a:rPr lang="en-US" sz="4800" b="1" i="0" u="none" strike="noStrike" cap="none">
                <a:solidFill>
                  <a:schemeClr val="lt1"/>
                </a:solidFill>
                <a:latin typeface="Questrial"/>
                <a:ea typeface="Questrial"/>
                <a:cs typeface="Questrial"/>
                <a:sym typeface="Questrial"/>
              </a:rPr>
              <a:t>11</a:t>
            </a:r>
            <a:endParaRPr sz="4800" b="1" i="0" u="none" strike="noStrike" cap="none">
              <a:solidFill>
                <a:schemeClr val="lt1"/>
              </a:solidFill>
              <a:latin typeface="Questrial"/>
              <a:ea typeface="Questrial"/>
              <a:cs typeface="Questrial"/>
              <a:sym typeface="Questrial"/>
            </a:endParaRPr>
          </a:p>
        </p:txBody>
      </p:sp>
      <p:sp>
        <p:nvSpPr>
          <p:cNvPr id="14" name="Google Shape;14;p15"/>
          <p:cNvSpPr txBox="1"/>
          <p:nvPr/>
        </p:nvSpPr>
        <p:spPr>
          <a:xfrm>
            <a:off x="5296129" y="403441"/>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Questrial"/>
                <a:ea typeface="Questrial"/>
                <a:cs typeface="Questrial"/>
                <a:sym typeface="Questrial"/>
              </a:rPr>
              <a:t>BÀI 1</a:t>
            </a:r>
            <a:endParaRPr sz="3600" b="1" i="0" u="none" strike="noStrike" cap="none">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a16="http://schemas.microsoft.com/office/drawing/2014/main" id="{258E3CC1-FC5B-F1EC-77BA-8C025B5E8141}"/>
              </a:ext>
            </a:extLst>
          </p:cNvPr>
          <p:cNvPicPr>
            <a:picLocks noChangeAspect="1" noChangeArrowheads="1"/>
          </p:cNvPicPr>
          <p:nvPr userDrawn="1"/>
        </p:nvPicPr>
        <p:blipFill>
          <a:blip r:embed="rId18">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123DCCC5-92F3-382A-378C-3537A9FB4D83}"/>
              </a:ext>
            </a:extLst>
          </p:cNvPr>
          <p:cNvPicPr>
            <a:picLocks noChangeAspect="1"/>
          </p:cNvPicPr>
          <p:nvPr userDrawn="1"/>
        </p:nvPicPr>
        <p:blipFill>
          <a:blip r:embed="rId19"/>
          <a:stretch>
            <a:fillRect/>
          </a:stretch>
        </p:blipFill>
        <p:spPr>
          <a:xfrm>
            <a:off x="-226266" y="-337799"/>
            <a:ext cx="2260877" cy="2260877"/>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7.png"/><Relationship Id="rId18" Type="http://schemas.openxmlformats.org/officeDocument/2006/relationships/image" Target="../media/image30.png"/><Relationship Id="rId3" Type="http://schemas.openxmlformats.org/officeDocument/2006/relationships/slideLayout" Target="../slideLayouts/slideLayout4.xml"/><Relationship Id="rId21" Type="http://schemas.openxmlformats.org/officeDocument/2006/relationships/slide" Target="slide17.xml"/><Relationship Id="rId7" Type="http://schemas.openxmlformats.org/officeDocument/2006/relationships/image" Target="../media/image22.gif"/><Relationship Id="rId12" Type="http://schemas.openxmlformats.org/officeDocument/2006/relationships/image" Target="../media/image26.png"/><Relationship Id="rId17" Type="http://schemas.openxmlformats.org/officeDocument/2006/relationships/slide" Target="slide14.xml"/><Relationship Id="rId2" Type="http://schemas.openxmlformats.org/officeDocument/2006/relationships/audio" Target="../media/media1.wma"/><Relationship Id="rId16" Type="http://schemas.openxmlformats.org/officeDocument/2006/relationships/image" Target="../media/image29.png"/><Relationship Id="rId20" Type="http://schemas.openxmlformats.org/officeDocument/2006/relationships/image" Target="../media/image31.png"/><Relationship Id="rId1" Type="http://schemas.microsoft.com/office/2007/relationships/media" Target="../media/media1.wma"/><Relationship Id="rId6" Type="http://schemas.openxmlformats.org/officeDocument/2006/relationships/image" Target="../media/image21.gif"/><Relationship Id="rId11" Type="http://schemas.openxmlformats.org/officeDocument/2006/relationships/slide" Target="slide8.xml"/><Relationship Id="rId5" Type="http://schemas.openxmlformats.org/officeDocument/2006/relationships/image" Target="../media/image20.png"/><Relationship Id="rId15" Type="http://schemas.openxmlformats.org/officeDocument/2006/relationships/slide" Target="slide15.xml"/><Relationship Id="rId10" Type="http://schemas.openxmlformats.org/officeDocument/2006/relationships/image" Target="../media/image25.gif"/><Relationship Id="rId19" Type="http://schemas.openxmlformats.org/officeDocument/2006/relationships/slide" Target="slide16.xml"/><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8.png"/><Relationship Id="rId22"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oleObject" Target="../embeddings/oleObject11.bin"/><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oleObject" Target="../embeddings/oleObject14.bin"/><Relationship Id="rId4" Type="http://schemas.openxmlformats.org/officeDocument/2006/relationships/image" Target="../media/image3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8.png"/><Relationship Id="rId4" Type="http://schemas.openxmlformats.org/officeDocument/2006/relationships/image" Target="../media/image3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39.png"/><Relationship Id="rId4" Type="http://schemas.openxmlformats.org/officeDocument/2006/relationships/image" Target="../media/image3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7" Type="http://schemas.microsoft.com/office/2007/relationships/hdphoto" Target="../media/hdphoto8.wd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9.wdp"/></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sv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4.png"/><Relationship Id="rId5" Type="http://schemas.openxmlformats.org/officeDocument/2006/relationships/image" Target="../media/image49.png"/><Relationship Id="rId10" Type="http://schemas.microsoft.com/office/2007/relationships/hdphoto" Target="../media/hdphoto10.wdp"/><Relationship Id="rId4" Type="http://schemas.openxmlformats.org/officeDocument/2006/relationships/image" Target="../media/image48.png"/><Relationship Id="rId9" Type="http://schemas.openxmlformats.org/officeDocument/2006/relationships/image" Target="../media/image53.png"/></Relationships>
</file>

<file path=ppt/slides/_rels/slide3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sv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microsoft.com/office/2007/relationships/hdphoto" Target="../media/hdphoto10.wdp"/><Relationship Id="rId4" Type="http://schemas.openxmlformats.org/officeDocument/2006/relationships/image" Target="../media/image48.png"/><Relationship Id="rId9"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oleObject" Target="../embeddings/oleObject3.bin"/><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1296170" y="6020054"/>
            <a:ext cx="22393796"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2" name="Google Shape;172;p1"/>
          <p:cNvSpPr txBox="1"/>
          <p:nvPr/>
        </p:nvSpPr>
        <p:spPr>
          <a:xfrm>
            <a:off x="10894" y="3494918"/>
            <a:ext cx="24398907" cy="786650"/>
          </a:xfrm>
          <a:prstGeom prst="rect">
            <a:avLst/>
          </a:prstGeom>
          <a:noFill/>
          <a:ln>
            <a:noFill/>
          </a:ln>
        </p:spPr>
        <p:txBody>
          <a:bodyPr spcFirstLastPara="1" wrap="square" lIns="91400" tIns="45700" rIns="91400" bIns="45700" anchor="t" anchorCtr="0">
            <a:spAutoFit/>
          </a:bodyPr>
          <a:lstStyle/>
          <a:p>
            <a:pPr marL="0" marR="0" lvl="0" indent="0" algn="ctr" rtl="0">
              <a:lnSpc>
                <a:spcPct val="93750"/>
              </a:lnSpc>
              <a:spcBef>
                <a:spcPts val="0"/>
              </a:spcBef>
              <a:spcAft>
                <a:spcPts val="0"/>
              </a:spcAft>
              <a:buNone/>
            </a:pPr>
            <a:r>
              <a:rPr lang="en-US" sz="4800" b="1">
                <a:solidFill>
                  <a:srgbClr val="776249"/>
                </a:solidFill>
                <a:latin typeface="Tahoma"/>
                <a:ea typeface="Tahoma"/>
                <a:cs typeface="Tahoma"/>
                <a:sym typeface="Tahoma"/>
              </a:rPr>
              <a:t>Chương 1: CÂN BẰNG HÓA HỌC</a:t>
            </a:r>
            <a:endParaRPr/>
          </a:p>
        </p:txBody>
      </p:sp>
      <p:grpSp>
        <p:nvGrpSpPr>
          <p:cNvPr id="173" name="Google Shape;173;p1"/>
          <p:cNvGrpSpPr/>
          <p:nvPr/>
        </p:nvGrpSpPr>
        <p:grpSpPr>
          <a:xfrm>
            <a:off x="3184699" y="4558794"/>
            <a:ext cx="18975066" cy="2325468"/>
            <a:chOff x="3024409" y="3659656"/>
            <a:chExt cx="18976301" cy="2325620"/>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024409" y="3659656"/>
              <a:ext cx="18976301" cy="2325620"/>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600" b="1">
                  <a:solidFill>
                    <a:srgbClr val="135F82"/>
                  </a:solidFill>
                  <a:latin typeface="Questrial"/>
                  <a:ea typeface="Questrial"/>
                  <a:cs typeface="Questrial"/>
                  <a:sym typeface="Questrial"/>
                </a:rPr>
                <a:t>Bài 1</a:t>
              </a:r>
              <a:endParaRPr sz="6600" b="1">
                <a:solidFill>
                  <a:srgbClr val="135F82"/>
                </a:solidFill>
                <a:latin typeface="Questrial"/>
                <a:ea typeface="Questrial"/>
                <a:cs typeface="Questrial"/>
                <a:sym typeface="Questrial"/>
              </a:endParaRPr>
            </a:p>
            <a:p>
              <a:pPr marL="0" marR="0" lvl="0" indent="0" algn="ctr" rtl="0">
                <a:lnSpc>
                  <a:spcPct val="90909"/>
                </a:lnSpc>
                <a:spcBef>
                  <a:spcPts val="3000"/>
                </a:spcBef>
                <a:spcAft>
                  <a:spcPts val="0"/>
                </a:spcAft>
                <a:buNone/>
              </a:pPr>
              <a:r>
                <a:rPr lang="en-US" sz="6600" b="1">
                  <a:solidFill>
                    <a:srgbClr val="135F82"/>
                  </a:solidFill>
                  <a:latin typeface="Questrial"/>
                  <a:ea typeface="Questrial"/>
                  <a:cs typeface="Questrial"/>
                  <a:sym typeface="Questrial"/>
                </a:rPr>
                <a:t>KHÁI NIỆM VỀ CÂN BẰNG HÓA HỌC</a:t>
              </a:r>
              <a:endParaRPr sz="6600" b="1">
                <a:solidFill>
                  <a:srgbClr val="135F82"/>
                </a:solidFill>
                <a:latin typeface="Questrial"/>
                <a:ea typeface="Questrial"/>
                <a:cs typeface="Questrial"/>
                <a:sym typeface="Questrial"/>
              </a:endParaRPr>
            </a:p>
          </p:txBody>
        </p:sp>
      </p:grpSp>
      <p:grpSp>
        <p:nvGrpSpPr>
          <p:cNvPr id="185" name="Google Shape;185;p1"/>
          <p:cNvGrpSpPr/>
          <p:nvPr/>
        </p:nvGrpSpPr>
        <p:grpSpPr>
          <a:xfrm>
            <a:off x="2628937" y="7884238"/>
            <a:ext cx="20008033" cy="922567"/>
            <a:chOff x="7459670" y="7086599"/>
            <a:chExt cx="20011654" cy="922734"/>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Phản ứng một chiều và phản ứng thuận nghịch</a:t>
              </a:r>
              <a:endParaRPr sz="4800" b="1">
                <a:solidFill>
                  <a:srgbClr val="135F82"/>
                </a:solidFill>
                <a:latin typeface="Tahoma"/>
                <a:ea typeface="Tahoma"/>
                <a:cs typeface="Tahoma"/>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pSp>
        <p:nvGrpSpPr>
          <p:cNvPr id="194" name="Google Shape;194;p1"/>
          <p:cNvGrpSpPr/>
          <p:nvPr/>
        </p:nvGrpSpPr>
        <p:grpSpPr>
          <a:xfrm>
            <a:off x="2628937" y="9075190"/>
            <a:ext cx="1392362" cy="872688"/>
            <a:chOff x="7459670" y="7543799"/>
            <a:chExt cx="1381117" cy="87284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96" name="Google Shape;196;p1"/>
            <p:cNvGrpSpPr/>
            <p:nvPr/>
          </p:nvGrpSpPr>
          <p:grpSpPr>
            <a:xfrm>
              <a:off x="7469187" y="7685126"/>
              <a:ext cx="1371600" cy="731520"/>
              <a:chOff x="7469187" y="7685126"/>
              <a:chExt cx="1371600" cy="731520"/>
            </a:xfrm>
          </p:grpSpPr>
          <p:sp>
            <p:nvSpPr>
              <p:cNvPr id="197" name="Google Shape;197;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8" name="Google Shape;198;p1"/>
              <p:cNvSpPr txBox="1"/>
              <p:nvPr/>
            </p:nvSpPr>
            <p:spPr>
              <a:xfrm>
                <a:off x="7874579" y="7688759"/>
                <a:ext cx="67597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a:t>
                </a:r>
                <a:endParaRPr/>
              </a:p>
            </p:txBody>
          </p:sp>
        </p:grpSp>
      </p:grpSp>
      <p:grpSp>
        <p:nvGrpSpPr>
          <p:cNvPr id="201" name="Google Shape;201;p1"/>
          <p:cNvGrpSpPr/>
          <p:nvPr/>
        </p:nvGrpSpPr>
        <p:grpSpPr>
          <a:xfrm>
            <a:off x="2628937" y="10323935"/>
            <a:ext cx="1392362" cy="872688"/>
            <a:chOff x="7459670" y="7543799"/>
            <a:chExt cx="1381117" cy="872846"/>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03" name="Google Shape;203;p1"/>
            <p:cNvGrpSpPr/>
            <p:nvPr/>
          </p:nvGrpSpPr>
          <p:grpSpPr>
            <a:xfrm>
              <a:off x="7469187" y="7685126"/>
              <a:ext cx="1371600" cy="731520"/>
              <a:chOff x="7469187" y="7685126"/>
              <a:chExt cx="1371600" cy="731520"/>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05" name="Google Shape;205;p1"/>
              <p:cNvSpPr txBox="1"/>
              <p:nvPr/>
            </p:nvSpPr>
            <p:spPr>
              <a:xfrm>
                <a:off x="7751373" y="7688759"/>
                <a:ext cx="92238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III</a:t>
                </a:r>
                <a:endParaRPr/>
              </a:p>
            </p:txBody>
          </p:sp>
        </p:grpSp>
      </p:grpSp>
      <p:sp>
        <p:nvSpPr>
          <p:cNvPr id="4" name="Google Shape;207;p1">
            <a:extLst>
              <a:ext uri="{FF2B5EF4-FFF2-40B4-BE49-F238E27FC236}">
                <a16:creationId xmlns:a16="http://schemas.microsoft.com/office/drawing/2014/main" id="{0CEC04DB-9DEF-69E7-90A0-6033A84444C0}"/>
              </a:ext>
            </a:extLst>
          </p:cNvPr>
          <p:cNvSpPr/>
          <p:nvPr/>
        </p:nvSpPr>
        <p:spPr>
          <a:xfrm>
            <a:off x="4191215" y="9154932"/>
            <a:ext cx="1970720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Cân bằng hóa học</a:t>
            </a:r>
            <a:endParaRPr sz="4800" b="1">
              <a:solidFill>
                <a:srgbClr val="135F82"/>
              </a:solidFill>
              <a:latin typeface="Tahoma"/>
              <a:ea typeface="Tahoma"/>
              <a:cs typeface="Tahoma"/>
              <a:sym typeface="Tahoma"/>
            </a:endParaRPr>
          </a:p>
        </p:txBody>
      </p:sp>
      <p:sp>
        <p:nvSpPr>
          <p:cNvPr id="5" name="Google Shape;207;p1">
            <a:extLst>
              <a:ext uri="{FF2B5EF4-FFF2-40B4-BE49-F238E27FC236}">
                <a16:creationId xmlns:a16="http://schemas.microsoft.com/office/drawing/2014/main" id="{F40AE46E-9C3B-0965-4474-782F5FDAD4F2}"/>
              </a:ext>
            </a:extLst>
          </p:cNvPr>
          <p:cNvSpPr/>
          <p:nvPr/>
        </p:nvSpPr>
        <p:spPr>
          <a:xfrm>
            <a:off x="4191215" y="10395766"/>
            <a:ext cx="1970720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Yếu tố ảnh hưởng đến cân bằng hóa học</a:t>
            </a:r>
            <a:endParaRPr sz="4800" b="1">
              <a:solidFill>
                <a:srgbClr val="135F82"/>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wipe(down)">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194"/>
                                        </p:tgtEl>
                                        <p:attrNameLst>
                                          <p:attrName>style.visibility</p:attrName>
                                        </p:attrNameLst>
                                      </p:cBhvr>
                                      <p:to>
                                        <p:strVal val="visible"/>
                                      </p:to>
                                    </p:set>
                                    <p:animEffect transition="in" filter="wipe(down)">
                                      <p:cBhvr>
                                        <p:cTn id="15" dur="500"/>
                                        <p:tgtEl>
                                          <p:spTgt spid="19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201"/>
                                        </p:tgtEl>
                                        <p:attrNameLst>
                                          <p:attrName>style.visibility</p:attrName>
                                        </p:attrNameLst>
                                      </p:cBhvr>
                                      <p:to>
                                        <p:strVal val="visible"/>
                                      </p:to>
                                    </p:set>
                                    <p:animEffect transition="in" filter="wipe(down)">
                                      <p:cBhvr>
                                        <p:cTn id="23"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754478" y="6324898"/>
            <a:ext cx="20382767" cy="1515188"/>
            <a:chOff x="247182" y="2237392"/>
            <a:chExt cx="10785933" cy="801895"/>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2237392"/>
              <a:ext cx="2038172" cy="801887"/>
              <a:chOff x="5537206" y="1704231"/>
              <a:chExt cx="2031262" cy="745468"/>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492639"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2237398"/>
              <a:ext cx="2038173" cy="801889"/>
              <a:chOff x="5537206" y="1704231"/>
              <a:chExt cx="2031263" cy="745468"/>
            </a:xfrm>
          </p:grpSpPr>
          <p:sp>
            <p:nvSpPr>
              <p:cNvPr id="58" name="Rectangle 59">
                <a:extLst>
                  <a:ext uri="{FF2B5EF4-FFF2-40B4-BE49-F238E27FC236}">
                    <a16:creationId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a16="http://schemas.microsoft.com/office/drawing/2014/main" id="{4DFD408E-6A9A-A4DD-BCD5-C821B53A4850}"/>
                      </a:ext>
                    </a:extLst>
                  </p:cNvPr>
                  <p:cNvSpPr txBox="1"/>
                  <p:nvPr/>
                </p:nvSpPr>
                <p:spPr>
                  <a:xfrm>
                    <a:off x="5975686" y="1885631"/>
                    <a:ext cx="1444846"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𝟒</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61">
                    <a:extLst>
                      <a:ext uri="{FF2B5EF4-FFF2-40B4-BE49-F238E27FC236}">
                        <a16:creationId xmlns:a16="http://schemas.microsoft.com/office/drawing/2014/main" id="{4DFD408E-6A9A-A4DD-BCD5-C821B53A4850}"/>
                      </a:ext>
                    </a:extLst>
                  </p:cNvPr>
                  <p:cNvSpPr txBox="1">
                    <a:spLocks noRot="1" noChangeAspect="1" noMove="1" noResize="1" noEditPoints="1" noAdjustHandles="1" noChangeArrowheads="1" noChangeShapeType="1" noTextEdit="1"/>
                  </p:cNvSpPr>
                  <p:nvPr/>
                </p:nvSpPr>
                <p:spPr>
                  <a:xfrm>
                    <a:off x="5975686" y="1885631"/>
                    <a:ext cx="1444846" cy="408851"/>
                  </a:xfrm>
                  <a:prstGeom prst="rect">
                    <a:avLst/>
                  </a:prstGeom>
                  <a:blipFill>
                    <a:blip r:embed="rId3"/>
                    <a:stretch>
                      <a:fillRect/>
                    </a:stretch>
                  </a:blipFill>
                </p:spPr>
                <p:txBody>
                  <a:bodyPr/>
                  <a:lstStyle/>
                  <a:p>
                    <a:r>
                      <a:rPr lang="en-US">
                        <a:noFill/>
                      </a:rPr>
                      <a:t> </a:t>
                    </a:r>
                  </a:p>
                </p:txBody>
              </p:sp>
            </mc:Fallback>
          </mc:AlternateContent>
        </p:grpSp>
      </p:grpSp>
      <p:grpSp>
        <p:nvGrpSpPr>
          <p:cNvPr id="290" name="Google Shape;290;p4"/>
          <p:cNvGrpSpPr/>
          <p:nvPr/>
        </p:nvGrpSpPr>
        <p:grpSpPr>
          <a:xfrm>
            <a:off x="311474" y="2389889"/>
            <a:ext cx="2901621" cy="940513"/>
            <a:chOff x="2067302" y="5922690"/>
            <a:chExt cx="2901621"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6002305"/>
              <a:ext cx="211300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7E9532"/>
                  </a:solidFill>
                  <a:latin typeface="Times New Roman"/>
                  <a:ea typeface="Times New Roman"/>
                  <a:cs typeface="Times New Roman"/>
                  <a:sym typeface="Times New Roman"/>
                </a:rPr>
                <a:t>Bài tập</a:t>
              </a:r>
              <a:endParaRPr sz="4400" b="1">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id="{89949DF0-2360-0822-0451-B3D43DBDEE77}"/>
              </a:ext>
            </a:extLst>
          </p:cNvPr>
          <p:cNvGrpSpPr/>
          <p:nvPr/>
        </p:nvGrpSpPr>
        <p:grpSpPr>
          <a:xfrm>
            <a:off x="244208" y="7516913"/>
            <a:ext cx="23735225" cy="5611244"/>
            <a:chOff x="227862" y="2681244"/>
            <a:chExt cx="11866840" cy="2719490"/>
          </a:xfrm>
        </p:grpSpPr>
        <p:sp>
          <p:nvSpPr>
            <p:cNvPr id="47" name="Rounded Rectangle 4">
              <a:extLst>
                <a:ext uri="{FF2B5EF4-FFF2-40B4-BE49-F238E27FC236}">
                  <a16:creationId xmlns:a16="http://schemas.microsoft.com/office/drawing/2014/main" id="{533A3AF6-CB17-E64A-7561-8A4709C06959}"/>
                </a:ext>
              </a:extLst>
            </p:cNvPr>
            <p:cNvSpPr/>
            <p:nvPr/>
          </p:nvSpPr>
          <p:spPr>
            <a:xfrm>
              <a:off x="259802" y="2915078"/>
              <a:ext cx="11834900" cy="248565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27862" y="2681244"/>
              <a:ext cx="1740439" cy="456057"/>
              <a:chOff x="1323953" y="4504209"/>
              <a:chExt cx="3411893" cy="828634"/>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75907" y="3472901"/>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70219" y="4574870"/>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323953" y="4512362"/>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386567" y="4559517"/>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157468" y="4181462"/>
            <a:ext cx="23825349" cy="3563132"/>
            <a:chOff x="534988" y="1647866"/>
            <a:chExt cx="23017948" cy="3001373"/>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2928347"/>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6"/>
              <a:ext cx="5812314" cy="1176337"/>
              <a:chOff x="534988" y="1647866"/>
              <a:chExt cx="581231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6"/>
                <a:ext cx="5547305" cy="1004533"/>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5218639" cy="79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7/sgk/10</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graphicFrame>
        <p:nvGraphicFramePr>
          <p:cNvPr id="4" name="Object 3">
            <a:extLst>
              <a:ext uri="{FF2B5EF4-FFF2-40B4-BE49-F238E27FC236}">
                <a16:creationId xmlns:a16="http://schemas.microsoft.com/office/drawing/2014/main" id="{31240811-4C24-694C-3D51-EC609DC5DF39}"/>
              </a:ext>
            </a:extLst>
          </p:cNvPr>
          <p:cNvGraphicFramePr>
            <a:graphicFrameLocks noChangeAspect="1"/>
          </p:cNvGraphicFramePr>
          <p:nvPr>
            <p:extLst>
              <p:ext uri="{D42A27DB-BD31-4B8C-83A1-F6EECF244321}">
                <p14:modId xmlns:p14="http://schemas.microsoft.com/office/powerpoint/2010/main" val="1277718293"/>
              </p:ext>
            </p:extLst>
          </p:nvPr>
        </p:nvGraphicFramePr>
        <p:xfrm>
          <a:off x="6489334" y="8793895"/>
          <a:ext cx="11390018" cy="1924306"/>
        </p:xfrm>
        <a:graphic>
          <a:graphicData uri="http://schemas.openxmlformats.org/presentationml/2006/ole">
            <mc:AlternateContent xmlns:mc="http://schemas.openxmlformats.org/markup-compatibility/2006">
              <mc:Choice xmlns:v="urn:schemas-microsoft-com:vml" Requires="v">
                <p:oleObj name="Equation" r:id="rId4" imgW="2705040" imgH="457200" progId="Equation.DSMT4">
                  <p:embed/>
                </p:oleObj>
              </mc:Choice>
              <mc:Fallback>
                <p:oleObj name="Equation" r:id="rId4" imgW="2705040" imgH="457200" progId="Equation.DSMT4">
                  <p:embed/>
                  <p:pic>
                    <p:nvPicPr>
                      <p:cNvPr id="4" name="Object 3">
                        <a:extLst>
                          <a:ext uri="{FF2B5EF4-FFF2-40B4-BE49-F238E27FC236}">
                            <a16:creationId xmlns:a16="http://schemas.microsoft.com/office/drawing/2014/main" id="{31240811-4C24-694C-3D51-EC609DC5DF39}"/>
                          </a:ext>
                        </a:extLst>
                      </p:cNvPr>
                      <p:cNvPicPr/>
                      <p:nvPr/>
                    </p:nvPicPr>
                    <p:blipFill>
                      <a:blip r:embed="rId5"/>
                      <a:stretch>
                        <a:fillRect/>
                      </a:stretch>
                    </p:blipFill>
                    <p:spPr>
                      <a:xfrm>
                        <a:off x="6489334" y="8793895"/>
                        <a:ext cx="11390018" cy="1924306"/>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5DC06995-E5B1-C99B-AE82-9CBE802EC333}"/>
              </a:ext>
            </a:extLst>
          </p:cNvPr>
          <p:cNvPicPr>
            <a:picLocks noChangeAspect="1"/>
          </p:cNvPicPr>
          <p:nvPr/>
        </p:nvPicPr>
        <p:blipFill>
          <a:blip r:embed="rId6"/>
          <a:stretch>
            <a:fillRect/>
          </a:stretch>
        </p:blipFill>
        <p:spPr>
          <a:xfrm>
            <a:off x="6194996" y="4408940"/>
            <a:ext cx="17418625" cy="2800751"/>
          </a:xfrm>
          <a:prstGeom prst="rect">
            <a:avLst/>
          </a:prstGeom>
        </p:spPr>
      </p:pic>
    </p:spTree>
    <p:extLst>
      <p:ext uri="{BB962C8B-B14F-4D97-AF65-F5344CB8AC3E}">
        <p14:creationId xmlns:p14="http://schemas.microsoft.com/office/powerpoint/2010/main" val="352159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754478" y="6324898"/>
            <a:ext cx="20382767" cy="1515188"/>
            <a:chOff x="247182" y="2237392"/>
            <a:chExt cx="10785933" cy="801895"/>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2237392"/>
              <a:ext cx="2038172" cy="801887"/>
              <a:chOff x="5537206" y="1704231"/>
              <a:chExt cx="2031262" cy="745468"/>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492639"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2237398"/>
              <a:ext cx="2038173" cy="801889"/>
              <a:chOff x="5537206" y="1704231"/>
              <a:chExt cx="2031263" cy="745468"/>
            </a:xfrm>
          </p:grpSpPr>
          <p:sp>
            <p:nvSpPr>
              <p:cNvPr id="58" name="Rectangle 59">
                <a:extLst>
                  <a:ext uri="{FF2B5EF4-FFF2-40B4-BE49-F238E27FC236}">
                    <a16:creationId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a16="http://schemas.microsoft.com/office/drawing/2014/main" id="{4DFD408E-6A9A-A4DD-BCD5-C821B53A4850}"/>
                      </a:ext>
                    </a:extLst>
                  </p:cNvPr>
                  <p:cNvSpPr txBox="1"/>
                  <p:nvPr/>
                </p:nvSpPr>
                <p:spPr>
                  <a:xfrm>
                    <a:off x="5975686" y="1885631"/>
                    <a:ext cx="1444846"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𝟒</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61">
                    <a:extLst>
                      <a:ext uri="{FF2B5EF4-FFF2-40B4-BE49-F238E27FC236}">
                        <a16:creationId xmlns:a16="http://schemas.microsoft.com/office/drawing/2014/main" id="{4DFD408E-6A9A-A4DD-BCD5-C821B53A4850}"/>
                      </a:ext>
                    </a:extLst>
                  </p:cNvPr>
                  <p:cNvSpPr txBox="1">
                    <a:spLocks noRot="1" noChangeAspect="1" noMove="1" noResize="1" noEditPoints="1" noAdjustHandles="1" noChangeArrowheads="1" noChangeShapeType="1" noTextEdit="1"/>
                  </p:cNvSpPr>
                  <p:nvPr/>
                </p:nvSpPr>
                <p:spPr>
                  <a:xfrm>
                    <a:off x="5975686" y="1885631"/>
                    <a:ext cx="1444846" cy="408851"/>
                  </a:xfrm>
                  <a:prstGeom prst="rect">
                    <a:avLst/>
                  </a:prstGeom>
                  <a:blipFill>
                    <a:blip r:embed="rId3"/>
                    <a:stretch>
                      <a:fillRect/>
                    </a:stretch>
                  </a:blipFill>
                </p:spPr>
                <p:txBody>
                  <a:bodyPr/>
                  <a:lstStyle/>
                  <a:p>
                    <a:r>
                      <a:rPr lang="en-US">
                        <a:noFill/>
                      </a:rPr>
                      <a:t> </a:t>
                    </a:r>
                  </a:p>
                </p:txBody>
              </p:sp>
            </mc:Fallback>
          </mc:AlternateContent>
        </p:grpSp>
      </p:grpSp>
      <p:grpSp>
        <p:nvGrpSpPr>
          <p:cNvPr id="46" name="Group 88">
            <a:extLst>
              <a:ext uri="{FF2B5EF4-FFF2-40B4-BE49-F238E27FC236}">
                <a16:creationId xmlns:a16="http://schemas.microsoft.com/office/drawing/2014/main" id="{89949DF0-2360-0822-0451-B3D43DBDEE77}"/>
              </a:ext>
            </a:extLst>
          </p:cNvPr>
          <p:cNvGrpSpPr/>
          <p:nvPr/>
        </p:nvGrpSpPr>
        <p:grpSpPr>
          <a:xfrm>
            <a:off x="405685" y="7426471"/>
            <a:ext cx="23671341" cy="5994561"/>
            <a:chOff x="184495" y="2639982"/>
            <a:chExt cx="11834900" cy="2485656"/>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2639982"/>
              <a:ext cx="11834900" cy="248565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27862" y="2681244"/>
              <a:ext cx="1744623" cy="456057"/>
              <a:chOff x="1323953" y="4504209"/>
              <a:chExt cx="3420095" cy="828634"/>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75907" y="3472901"/>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70219" y="4574870"/>
                <a:ext cx="2573829"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Yêu cầu</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323953" y="4512362"/>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386567" y="4559517"/>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157468" y="1827150"/>
            <a:ext cx="23825349" cy="5478558"/>
            <a:chOff x="534988" y="1647867"/>
            <a:chExt cx="23017948" cy="3001372"/>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2928347"/>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7"/>
              <a:ext cx="4146407" cy="1176336"/>
              <a:chOff x="534988" y="1647867"/>
              <a:chExt cx="4146407" cy="1176336"/>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7"/>
                <a:ext cx="4146407" cy="681639"/>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3463261" cy="79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Về nhà</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5" name="TextBox 4">
            <a:extLst>
              <a:ext uri="{FF2B5EF4-FFF2-40B4-BE49-F238E27FC236}">
                <a16:creationId xmlns:a16="http://schemas.microsoft.com/office/drawing/2014/main" id="{87704711-1A8C-8FDC-A0BA-AC1B86D0A91F}"/>
              </a:ext>
            </a:extLst>
          </p:cNvPr>
          <p:cNvSpPr txBox="1"/>
          <p:nvPr/>
        </p:nvSpPr>
        <p:spPr>
          <a:xfrm>
            <a:off x="12241355" y="2728633"/>
            <a:ext cx="9820929" cy="2862322"/>
          </a:xfrm>
          <a:prstGeom prst="rect">
            <a:avLst/>
          </a:prstGeom>
          <a:noFill/>
        </p:spPr>
        <p:txBody>
          <a:bodyPr wrap="square">
            <a:spAutoFit/>
          </a:bodyPr>
          <a:lstStyle/>
          <a:p>
            <a:pPr algn="just"/>
            <a:r>
              <a:rPr lang="nl-NL" sz="3600">
                <a:effectLst/>
                <a:latin typeface="Times New Roman" panose="02020603050405020304" pitchFamily="18" charset="0"/>
                <a:ea typeface="Calibri" panose="020F0502020204030204" pitchFamily="34" charset="0"/>
              </a:rPr>
              <a:t>HS nêu lại PTHH, và cho biết ý nghĩa của sự tạo thành thạch nhũ, yêu cầu HS vẽ mô hình mô phỏng lại các quá trình, tìm hiểu một số hang động thạch nhũ tại Việt Nam và thực trạng hiện nay. Từ đó, giáo dục việc bảo vệ Môi trường cho HS. </a:t>
            </a:r>
            <a:endParaRPr lang="en-US" sz="3600"/>
          </a:p>
        </p:txBody>
      </p:sp>
      <p:pic>
        <p:nvPicPr>
          <p:cNvPr id="6" name="Picture 2">
            <a:extLst>
              <a:ext uri="{FF2B5EF4-FFF2-40B4-BE49-F238E27FC236}">
                <a16:creationId xmlns:a16="http://schemas.microsoft.com/office/drawing/2014/main" id="{2F987EF8-EE3D-0AFF-2206-EC2FA2245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806" y="2276206"/>
            <a:ext cx="6737774" cy="47721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DAA08235-C57C-264B-C765-94170CB0B78F}"/>
              </a:ext>
            </a:extLst>
          </p:cNvPr>
          <p:cNvGraphicFramePr>
            <a:graphicFrameLocks noGrp="1"/>
          </p:cNvGraphicFramePr>
          <p:nvPr>
            <p:extLst>
              <p:ext uri="{D42A27DB-BD31-4B8C-83A1-F6EECF244321}">
                <p14:modId xmlns:p14="http://schemas.microsoft.com/office/powerpoint/2010/main" val="3913010277"/>
              </p:ext>
            </p:extLst>
          </p:nvPr>
        </p:nvGraphicFramePr>
        <p:xfrm>
          <a:off x="4305756" y="7724936"/>
          <a:ext cx="18857219" cy="5486357"/>
        </p:xfrm>
        <a:graphic>
          <a:graphicData uri="http://schemas.openxmlformats.org/drawingml/2006/table">
            <a:tbl>
              <a:tblPr firstRow="1" firstCol="1" bandRow="1">
                <a:tableStyleId>{5C22544A-7EE6-4342-B048-85BDC9FD1C3A}</a:tableStyleId>
              </a:tblPr>
              <a:tblGrid>
                <a:gridCol w="4714305">
                  <a:extLst>
                    <a:ext uri="{9D8B030D-6E8A-4147-A177-3AD203B41FA5}">
                      <a16:colId xmlns:a16="http://schemas.microsoft.com/office/drawing/2014/main" val="912190316"/>
                    </a:ext>
                  </a:extLst>
                </a:gridCol>
                <a:gridCol w="6443746">
                  <a:extLst>
                    <a:ext uri="{9D8B030D-6E8A-4147-A177-3AD203B41FA5}">
                      <a16:colId xmlns:a16="http://schemas.microsoft.com/office/drawing/2014/main" val="212830109"/>
                    </a:ext>
                  </a:extLst>
                </a:gridCol>
                <a:gridCol w="5537896">
                  <a:extLst>
                    <a:ext uri="{9D8B030D-6E8A-4147-A177-3AD203B41FA5}">
                      <a16:colId xmlns:a16="http://schemas.microsoft.com/office/drawing/2014/main" val="2426060156"/>
                    </a:ext>
                  </a:extLst>
                </a:gridCol>
                <a:gridCol w="2161272">
                  <a:extLst>
                    <a:ext uri="{9D8B030D-6E8A-4147-A177-3AD203B41FA5}">
                      <a16:colId xmlns:a16="http://schemas.microsoft.com/office/drawing/2014/main" val="925136360"/>
                    </a:ext>
                  </a:extLst>
                </a:gridCol>
              </a:tblGrid>
              <a:tr h="1328974">
                <a:tc>
                  <a:txBody>
                    <a:bodyPr/>
                    <a:lstStyle/>
                    <a:p>
                      <a:pPr marL="0" marR="0" algn="ctr">
                        <a:lnSpc>
                          <a:spcPct val="150000"/>
                        </a:lnSpc>
                        <a:spcBef>
                          <a:spcPts val="0"/>
                        </a:spcBef>
                        <a:spcAft>
                          <a:spcPts val="0"/>
                        </a:spcAft>
                      </a:pPr>
                      <a:r>
                        <a:rPr lang="en-US" sz="3000">
                          <a:solidFill>
                            <a:schemeClr val="tx1"/>
                          </a:solidFill>
                          <a:effectLst/>
                        </a:rPr>
                        <a:t>Hình thức đánh giá</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50000"/>
                        </a:lnSpc>
                        <a:spcBef>
                          <a:spcPts val="0"/>
                        </a:spcBef>
                        <a:spcAft>
                          <a:spcPts val="0"/>
                        </a:spcAft>
                      </a:pPr>
                      <a:r>
                        <a:rPr lang="en-US" sz="3000">
                          <a:solidFill>
                            <a:schemeClr val="tx1"/>
                          </a:solidFill>
                          <a:effectLst/>
                        </a:rPr>
                        <a:t>Phương pháp</a:t>
                      </a:r>
                    </a:p>
                    <a:p>
                      <a:pPr marL="0" marR="0" algn="ctr">
                        <a:lnSpc>
                          <a:spcPct val="150000"/>
                        </a:lnSpc>
                        <a:spcBef>
                          <a:spcPts val="0"/>
                        </a:spcBef>
                        <a:spcAft>
                          <a:spcPts val="0"/>
                        </a:spcAft>
                      </a:pPr>
                      <a:r>
                        <a:rPr lang="en-US" sz="3000">
                          <a:solidFill>
                            <a:schemeClr val="tx1"/>
                          </a:solidFill>
                          <a:effectLst/>
                        </a:rPr>
                        <a:t>đánh giá</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50000"/>
                        </a:lnSpc>
                        <a:spcBef>
                          <a:spcPts val="0"/>
                        </a:spcBef>
                        <a:spcAft>
                          <a:spcPts val="0"/>
                        </a:spcAft>
                      </a:pPr>
                      <a:r>
                        <a:rPr lang="en-US" sz="3000">
                          <a:solidFill>
                            <a:schemeClr val="tx1"/>
                          </a:solidFill>
                          <a:effectLst/>
                        </a:rPr>
                        <a:t>Công cụ đánh giá</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50000"/>
                        </a:lnSpc>
                        <a:spcBef>
                          <a:spcPts val="0"/>
                        </a:spcBef>
                        <a:spcAft>
                          <a:spcPts val="0"/>
                        </a:spcAft>
                      </a:pPr>
                      <a:r>
                        <a:rPr lang="en-US" sz="3000">
                          <a:solidFill>
                            <a:schemeClr val="tx1"/>
                          </a:solidFill>
                          <a:effectLst/>
                        </a:rPr>
                        <a:t>Ghi chú</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extLst>
                  <a:ext uri="{0D108BD9-81ED-4DB2-BD59-A6C34878D82A}">
                    <a16:rowId xmlns:a16="http://schemas.microsoft.com/office/drawing/2014/main" val="96776488"/>
                  </a:ext>
                </a:extLst>
              </a:tr>
              <a:tr h="4157383">
                <a:tc>
                  <a:txBody>
                    <a:bodyPr/>
                    <a:lstStyle/>
                    <a:p>
                      <a:pPr marL="0" marR="0" algn="just">
                        <a:lnSpc>
                          <a:spcPct val="150000"/>
                        </a:lnSpc>
                        <a:spcBef>
                          <a:spcPts val="0"/>
                        </a:spcBef>
                        <a:spcAft>
                          <a:spcPts val="0"/>
                        </a:spcAft>
                      </a:pPr>
                      <a:r>
                        <a:rPr lang="en-US" sz="3000" b="0">
                          <a:solidFill>
                            <a:schemeClr val="tx1"/>
                          </a:solidFill>
                          <a:effectLst/>
                        </a:rPr>
                        <a:t>- Thu hút được sự tham gia tích cực của người học</a:t>
                      </a:r>
                    </a:p>
                    <a:p>
                      <a:pPr marL="0" marR="0" algn="just">
                        <a:lnSpc>
                          <a:spcPct val="150000"/>
                        </a:lnSpc>
                        <a:spcBef>
                          <a:spcPts val="0"/>
                        </a:spcBef>
                        <a:spcAft>
                          <a:spcPts val="0"/>
                        </a:spcAft>
                      </a:pPr>
                      <a:r>
                        <a:rPr lang="en-US" sz="3000" b="0">
                          <a:solidFill>
                            <a:schemeClr val="tx1"/>
                          </a:solidFill>
                          <a:effectLst/>
                        </a:rPr>
                        <a:t>- Gắn với thực tế</a:t>
                      </a:r>
                    </a:p>
                    <a:p>
                      <a:pPr marL="0" marR="0" algn="just">
                        <a:lnSpc>
                          <a:spcPct val="150000"/>
                        </a:lnSpc>
                        <a:spcBef>
                          <a:spcPts val="0"/>
                        </a:spcBef>
                        <a:spcAft>
                          <a:spcPts val="0"/>
                        </a:spcAft>
                      </a:pPr>
                      <a:r>
                        <a:rPr lang="en-US" sz="3000" b="0">
                          <a:solidFill>
                            <a:schemeClr val="tx1"/>
                          </a:solidFill>
                          <a:effectLst/>
                        </a:rPr>
                        <a:t>- Tạo cơ hội thực hành cho người học</a:t>
                      </a:r>
                      <a:endParaRPr lang="en-US" sz="3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gn="just">
                        <a:lnSpc>
                          <a:spcPct val="150000"/>
                        </a:lnSpc>
                        <a:spcBef>
                          <a:spcPts val="0"/>
                        </a:spcBef>
                        <a:spcAft>
                          <a:spcPts val="0"/>
                        </a:spcAft>
                      </a:pPr>
                      <a:r>
                        <a:rPr lang="en-US" sz="3000">
                          <a:solidFill>
                            <a:schemeClr val="tx1"/>
                          </a:solidFill>
                          <a:effectLst/>
                        </a:rPr>
                        <a:t>- Sự đa dạng, đáp ứng các phong cách học khác nhau của người học</a:t>
                      </a:r>
                    </a:p>
                    <a:p>
                      <a:pPr marL="0" marR="0" algn="just">
                        <a:lnSpc>
                          <a:spcPct val="150000"/>
                        </a:lnSpc>
                        <a:spcBef>
                          <a:spcPts val="0"/>
                        </a:spcBef>
                        <a:spcAft>
                          <a:spcPts val="0"/>
                        </a:spcAft>
                      </a:pPr>
                      <a:r>
                        <a:rPr lang="en-US" sz="3000">
                          <a:solidFill>
                            <a:schemeClr val="tx1"/>
                          </a:solidFill>
                          <a:effectLst/>
                        </a:rPr>
                        <a:t>- Hấp dẫn, sinh động</a:t>
                      </a:r>
                    </a:p>
                    <a:p>
                      <a:pPr marL="0" marR="0" algn="just">
                        <a:lnSpc>
                          <a:spcPct val="150000"/>
                        </a:lnSpc>
                        <a:spcBef>
                          <a:spcPts val="0"/>
                        </a:spcBef>
                        <a:spcAft>
                          <a:spcPts val="0"/>
                        </a:spcAft>
                      </a:pPr>
                      <a:r>
                        <a:rPr lang="en-US" sz="3000">
                          <a:solidFill>
                            <a:schemeClr val="tx1"/>
                          </a:solidFill>
                          <a:effectLst/>
                        </a:rPr>
                        <a:t>- Thu hút được sự tham gia tích cực của người học</a:t>
                      </a:r>
                    </a:p>
                    <a:p>
                      <a:pPr marL="0" marR="0" algn="just">
                        <a:lnSpc>
                          <a:spcPct val="150000"/>
                        </a:lnSpc>
                        <a:spcBef>
                          <a:spcPts val="0"/>
                        </a:spcBef>
                        <a:spcAft>
                          <a:spcPts val="0"/>
                        </a:spcAft>
                      </a:pPr>
                      <a:r>
                        <a:rPr lang="en-US" sz="3000">
                          <a:solidFill>
                            <a:schemeClr val="tx1"/>
                          </a:solidFill>
                          <a:effectLst/>
                        </a:rPr>
                        <a:t>- Phù hợp với mục tiêu, nội dung</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gn="just">
                        <a:lnSpc>
                          <a:spcPct val="150000"/>
                        </a:lnSpc>
                        <a:spcBef>
                          <a:spcPts val="0"/>
                        </a:spcBef>
                        <a:spcAft>
                          <a:spcPts val="0"/>
                        </a:spcAft>
                      </a:pPr>
                      <a:r>
                        <a:rPr lang="en-US" sz="3000">
                          <a:solidFill>
                            <a:schemeClr val="tx1"/>
                          </a:solidFill>
                          <a:effectLst/>
                        </a:rPr>
                        <a:t>- Báo cáo thực hiện công việc.</a:t>
                      </a:r>
                    </a:p>
                    <a:p>
                      <a:pPr marL="0" marR="0" algn="just">
                        <a:lnSpc>
                          <a:spcPct val="150000"/>
                        </a:lnSpc>
                        <a:spcBef>
                          <a:spcPts val="0"/>
                        </a:spcBef>
                        <a:spcAft>
                          <a:spcPts val="0"/>
                        </a:spcAft>
                      </a:pPr>
                      <a:r>
                        <a:rPr lang="en-US" sz="3000">
                          <a:solidFill>
                            <a:schemeClr val="tx1"/>
                          </a:solidFill>
                          <a:effectLst/>
                        </a:rPr>
                        <a:t>- Phiếu học tập</a:t>
                      </a:r>
                    </a:p>
                    <a:p>
                      <a:pPr marL="0" marR="0" algn="just">
                        <a:lnSpc>
                          <a:spcPct val="150000"/>
                        </a:lnSpc>
                        <a:spcBef>
                          <a:spcPts val="0"/>
                        </a:spcBef>
                        <a:spcAft>
                          <a:spcPts val="0"/>
                        </a:spcAft>
                      </a:pPr>
                      <a:r>
                        <a:rPr lang="en-US" sz="3000">
                          <a:solidFill>
                            <a:schemeClr val="tx1"/>
                          </a:solidFill>
                          <a:effectLst/>
                        </a:rPr>
                        <a:t>- Hệ thống câu hỏi và bài tập</a:t>
                      </a:r>
                    </a:p>
                    <a:p>
                      <a:pPr marL="0" marR="0" algn="just">
                        <a:lnSpc>
                          <a:spcPct val="150000"/>
                        </a:lnSpc>
                        <a:spcBef>
                          <a:spcPts val="0"/>
                        </a:spcBef>
                        <a:spcAft>
                          <a:spcPts val="0"/>
                        </a:spcAft>
                      </a:pPr>
                      <a:r>
                        <a:rPr lang="en-US" sz="3000">
                          <a:solidFill>
                            <a:schemeClr val="tx1"/>
                          </a:solidFill>
                          <a:effectLst/>
                        </a:rPr>
                        <a:t>- Trao đổi, thảo luận</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gn="just">
                        <a:lnSpc>
                          <a:spcPct val="150000"/>
                        </a:lnSpc>
                        <a:spcBef>
                          <a:spcPts val="0"/>
                        </a:spcBef>
                        <a:spcAft>
                          <a:spcPts val="0"/>
                        </a:spcAft>
                      </a:pPr>
                      <a:r>
                        <a:rPr lang="en-US" sz="3000">
                          <a:solidFill>
                            <a:schemeClr val="tx1"/>
                          </a:solidFill>
                          <a:effectLst/>
                        </a:rPr>
                        <a:t> </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3776066506"/>
                  </a:ext>
                </a:extLst>
              </a:tr>
            </a:tbl>
          </a:graphicData>
        </a:graphic>
      </p:graphicFrame>
    </p:spTree>
    <p:extLst>
      <p:ext uri="{BB962C8B-B14F-4D97-AF65-F5344CB8AC3E}">
        <p14:creationId xmlns:p14="http://schemas.microsoft.com/office/powerpoint/2010/main" val="4069583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933557" y="2627869"/>
            <a:ext cx="22738481" cy="2800790"/>
            <a:chOff x="17200151" y="2589122"/>
            <a:chExt cx="22738481" cy="1835393"/>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9953402" y="-156164"/>
              <a:ext cx="544563" cy="6035136"/>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591191" y="2605234"/>
              <a:ext cx="5530681" cy="383210"/>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3200" b="1" kern="1200">
                  <a:solidFill>
                    <a:prstClr val="white"/>
                  </a:solidFill>
                  <a:latin typeface="Tahoma" pitchFamily="34" charset="0"/>
                  <a:ea typeface="Tahoma" pitchFamily="34" charset="0"/>
                  <a:cs typeface="Tahoma" pitchFamily="34" charset="0"/>
                </a:rPr>
                <a:t>1. Ảnh hưởng bởi nhiệt độ</a:t>
              </a:r>
              <a:endParaRPr kumimoji="0" lang="en-US" sz="32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a16="http://schemas.microsoft.com/office/drawing/2014/main" id="{CC090838-E6D4-1B12-64CA-A5CC3592ED7F}"/>
              </a:ext>
            </a:extLst>
          </p:cNvPr>
          <p:cNvSpPr txBox="1"/>
          <p:nvPr/>
        </p:nvSpPr>
        <p:spPr>
          <a:xfrm>
            <a:off x="3415668" y="3340348"/>
            <a:ext cx="19920922" cy="1828386"/>
          </a:xfrm>
          <a:prstGeom prst="rect">
            <a:avLst/>
          </a:prstGeom>
          <a:noFill/>
        </p:spPr>
        <p:txBody>
          <a:bodyPr wrap="square" rtlCol="0">
            <a:spAutoFit/>
          </a:bodyPr>
          <a:lstStyle/>
          <a:p>
            <a:pPr marL="259080" marR="30480" algn="just">
              <a:lnSpc>
                <a:spcPct val="150000"/>
              </a:lnSpc>
              <a:spcBef>
                <a:spcPts val="0"/>
              </a:spcBef>
              <a:spcAft>
                <a:spcPts val="0"/>
              </a:spcAft>
            </a:pPr>
            <a:r>
              <a:rPr lang="en-US" sz="4000">
                <a:effectLst/>
                <a:latin typeface="Times New Roman" panose="02020603050405020304" pitchFamily="18" charset="0"/>
                <a:ea typeface="Calibri" panose="020F0502020204030204" pitchFamily="34" charset="0"/>
              </a:rPr>
              <a:t>T</a:t>
            </a:r>
            <a:r>
              <a:rPr lang="vi-VN" sz="4000">
                <a:effectLst/>
                <a:latin typeface="Times New Roman" panose="02020603050405020304" pitchFamily="18" charset="0"/>
                <a:ea typeface="Calibri" panose="020F0502020204030204" pitchFamily="34" charset="0"/>
              </a:rPr>
              <a:t>ìm hiểu về </a:t>
            </a:r>
            <a:r>
              <a:rPr lang="en-US" sz="4000">
                <a:effectLst/>
                <a:latin typeface="Times New Roman" panose="02020603050405020304" pitchFamily="18" charset="0"/>
                <a:ea typeface="Calibri" panose="020F0502020204030204" pitchFamily="34" charset="0"/>
              </a:rPr>
              <a:t>sự ảnh hưởng của nhiệt độ đến chuyển dịch cân bằng</a:t>
            </a:r>
            <a:r>
              <a:rPr lang="vi-VN" sz="4000">
                <a:effectLst/>
                <a:latin typeface="Times New Roman" panose="02020603050405020304" pitchFamily="18" charset="0"/>
                <a:ea typeface="Calibri" panose="020F0502020204030204" pitchFamily="34" charset="0"/>
              </a:rPr>
              <a:t>, thông </a:t>
            </a:r>
            <a:r>
              <a:rPr lang="vi-VN" sz="4000">
                <a:effectLst/>
                <a:latin typeface="Times New Roman" panose="02020603050405020304" pitchFamily="18" charset="0"/>
                <a:ea typeface="Arial" panose="020B0604020202020204" pitchFamily="34" charset="0"/>
              </a:rPr>
              <a:t>qua trò chơi </a:t>
            </a:r>
            <a:r>
              <a:rPr lang="vi-VN" sz="4000" b="1">
                <a:effectLst/>
                <a:latin typeface="Times New Roman" panose="02020603050405020304" pitchFamily="18" charset="0"/>
                <a:ea typeface="Arial" panose="020B0604020202020204" pitchFamily="34" charset="0"/>
              </a:rPr>
              <a:t>“ Đi tìm bức tranh bí ẩn”.</a:t>
            </a:r>
            <a:endParaRPr lang="en-US" sz="4000" b="1">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7" name="Group 167">
            <a:extLst>
              <a:ext uri="{FF2B5EF4-FFF2-40B4-BE49-F238E27FC236}">
                <a16:creationId xmlns:a16="http://schemas.microsoft.com/office/drawing/2014/main" id="{9441A3D0-269C-E3B2-8098-7E5A483758A7}"/>
              </a:ext>
            </a:extLst>
          </p:cNvPr>
          <p:cNvGrpSpPr/>
          <p:nvPr/>
        </p:nvGrpSpPr>
        <p:grpSpPr>
          <a:xfrm>
            <a:off x="646779" y="5439777"/>
            <a:ext cx="3794127" cy="927101"/>
            <a:chOff x="4867276" y="9361488"/>
            <a:chExt cx="3794125" cy="927101"/>
          </a:xfrm>
        </p:grpSpPr>
        <p:sp>
          <p:nvSpPr>
            <p:cNvPr id="18" name="Freeform 59">
              <a:extLst>
                <a:ext uri="{FF2B5EF4-FFF2-40B4-BE49-F238E27FC236}">
                  <a16:creationId xmlns:a16="http://schemas.microsoft.com/office/drawing/2014/main" id="{5D06AC67-09E5-96DE-7E8D-A3B4493B5662}"/>
                </a:ext>
              </a:extLst>
            </p:cNvPr>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Freeform 60">
              <a:extLst>
                <a:ext uri="{FF2B5EF4-FFF2-40B4-BE49-F238E27FC236}">
                  <a16:creationId xmlns:a16="http://schemas.microsoft.com/office/drawing/2014/main" id="{88C1CE44-42F0-9291-5379-B6FED87EFE9C}"/>
                </a:ext>
              </a:extLst>
            </p:cNvPr>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Freeform 61">
              <a:extLst>
                <a:ext uri="{FF2B5EF4-FFF2-40B4-BE49-F238E27FC236}">
                  <a16:creationId xmlns:a16="http://schemas.microsoft.com/office/drawing/2014/main" id="{982F7973-B479-5CFC-7683-8FCB138CBC56}"/>
                </a:ext>
              </a:extLst>
            </p:cNvPr>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Freeform 62">
              <a:extLst>
                <a:ext uri="{FF2B5EF4-FFF2-40B4-BE49-F238E27FC236}">
                  <a16:creationId xmlns:a16="http://schemas.microsoft.com/office/drawing/2014/main" id="{BA962CC3-4C2C-24E9-301E-20DADC2604B8}"/>
                </a:ext>
              </a:extLst>
            </p:cNvPr>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2" name="Freeform 63">
              <a:extLst>
                <a:ext uri="{FF2B5EF4-FFF2-40B4-BE49-F238E27FC236}">
                  <a16:creationId xmlns:a16="http://schemas.microsoft.com/office/drawing/2014/main" id="{F6827642-9049-1B6C-CADF-40B4EB2A5975}"/>
                </a:ext>
              </a:extLst>
            </p:cNvPr>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3" name="Freeform 64">
              <a:extLst>
                <a:ext uri="{FF2B5EF4-FFF2-40B4-BE49-F238E27FC236}">
                  <a16:creationId xmlns:a16="http://schemas.microsoft.com/office/drawing/2014/main" id="{EEBB9657-4E2B-FD34-C8D5-292DFF69027E}"/>
                </a:ext>
              </a:extLst>
            </p:cNvPr>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Freeform 65">
              <a:extLst>
                <a:ext uri="{FF2B5EF4-FFF2-40B4-BE49-F238E27FC236}">
                  <a16:creationId xmlns:a16="http://schemas.microsoft.com/office/drawing/2014/main" id="{E22E28C3-5CDD-E245-DB5B-A67636408BAE}"/>
                </a:ext>
              </a:extLst>
            </p:cNvPr>
            <p:cNvSpPr>
              <a:spLocks/>
            </p:cNvSpPr>
            <p:nvPr/>
          </p:nvSpPr>
          <p:spPr bwMode="auto">
            <a:xfrm>
              <a:off x="4867276" y="9871076"/>
              <a:ext cx="3794125" cy="417513"/>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 name="Oval 66">
              <a:extLst>
                <a:ext uri="{FF2B5EF4-FFF2-40B4-BE49-F238E27FC236}">
                  <a16:creationId xmlns:a16="http://schemas.microsoft.com/office/drawing/2014/main" id="{C477AE9D-9BDB-5165-1F0F-1BBB956E75E8}"/>
                </a:ext>
              </a:extLst>
            </p:cNvPr>
            <p:cNvSpPr>
              <a:spLocks noChangeArrowheads="1"/>
            </p:cNvSpPr>
            <p:nvPr/>
          </p:nvSpPr>
          <p:spPr bwMode="auto">
            <a:xfrm>
              <a:off x="5497513"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Freeform 67">
              <a:extLst>
                <a:ext uri="{FF2B5EF4-FFF2-40B4-BE49-F238E27FC236}">
                  <a16:creationId xmlns:a16="http://schemas.microsoft.com/office/drawing/2014/main" id="{DC959FBC-A76B-9483-467D-EC6491BD3259}"/>
                </a:ext>
              </a:extLst>
            </p:cNvPr>
            <p:cNvSpPr>
              <a:spLocks/>
            </p:cNvSpPr>
            <p:nvPr/>
          </p:nvSpPr>
          <p:spPr bwMode="auto">
            <a:xfrm>
              <a:off x="5475288" y="9361488"/>
              <a:ext cx="220662" cy="64928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7" name="Group 10">
            <a:extLst>
              <a:ext uri="{FF2B5EF4-FFF2-40B4-BE49-F238E27FC236}">
                <a16:creationId xmlns:a16="http://schemas.microsoft.com/office/drawing/2014/main" id="{B1FEBAAB-8059-C5C3-B425-98B2C3ED6B2C}"/>
              </a:ext>
            </a:extLst>
          </p:cNvPr>
          <p:cNvGrpSpPr/>
          <p:nvPr/>
        </p:nvGrpSpPr>
        <p:grpSpPr>
          <a:xfrm>
            <a:off x="743521" y="6758004"/>
            <a:ext cx="23122115" cy="2002538"/>
            <a:chOff x="743521" y="6758004"/>
            <a:chExt cx="23122115" cy="2002538"/>
          </a:xfrm>
        </p:grpSpPr>
        <p:grpSp>
          <p:nvGrpSpPr>
            <p:cNvPr id="28" name="Group 54">
              <a:extLst>
                <a:ext uri="{FF2B5EF4-FFF2-40B4-BE49-F238E27FC236}">
                  <a16:creationId xmlns:a16="http://schemas.microsoft.com/office/drawing/2014/main" id="{BE599DA6-88BF-DD50-3F74-59E58CEAFA6E}"/>
                </a:ext>
              </a:extLst>
            </p:cNvPr>
            <p:cNvGrpSpPr/>
            <p:nvPr/>
          </p:nvGrpSpPr>
          <p:grpSpPr>
            <a:xfrm>
              <a:off x="743521" y="6758004"/>
              <a:ext cx="22884349" cy="2002538"/>
              <a:chOff x="1268077" y="3405486"/>
              <a:chExt cx="22884349" cy="2002538"/>
            </a:xfrm>
          </p:grpSpPr>
          <p:sp>
            <p:nvSpPr>
              <p:cNvPr id="31" name="Rounded Rectangle 148">
                <a:extLst>
                  <a:ext uri="{FF2B5EF4-FFF2-40B4-BE49-F238E27FC236}">
                    <a16:creationId xmlns:a16="http://schemas.microsoft.com/office/drawing/2014/main" id="{FFF2848A-7132-1B6E-C5D6-AA1FCE6426E0}"/>
                  </a:ext>
                </a:extLst>
              </p:cNvPr>
              <p:cNvSpPr/>
              <p:nvPr/>
            </p:nvSpPr>
            <p:spPr>
              <a:xfrm>
                <a:off x="1268077" y="3790950"/>
                <a:ext cx="22884349" cy="1617074"/>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a16="http://schemas.microsoft.com/office/drawing/2014/main" id="{B6A2287D-6EFE-5728-D473-DEA183631FBB}"/>
                  </a:ext>
                </a:extLst>
              </p:cNvPr>
              <p:cNvGrpSpPr/>
              <p:nvPr/>
            </p:nvGrpSpPr>
            <p:grpSpPr>
              <a:xfrm>
                <a:off x="1268078" y="3405486"/>
                <a:ext cx="3251532" cy="940513"/>
                <a:chOff x="1311958" y="3405486"/>
                <a:chExt cx="3251532" cy="940513"/>
              </a:xfrm>
            </p:grpSpPr>
            <p:sp>
              <p:nvSpPr>
                <p:cNvPr id="33" name="Freeform 20">
                  <a:extLst>
                    <a:ext uri="{FF2B5EF4-FFF2-40B4-BE49-F238E27FC236}">
                      <a16:creationId xmlns:a16="http://schemas.microsoft.com/office/drawing/2014/main" id="{C1AC3889-6AAE-3807-88A4-A83458BA863A}"/>
                    </a:ext>
                  </a:extLst>
                </p:cNvPr>
                <p:cNvSpPr>
                  <a:spLocks/>
                </p:cNvSpPr>
                <p:nvPr/>
              </p:nvSpPr>
              <p:spPr bwMode="auto">
                <a:xfrm rot="5400000">
                  <a:off x="2921386" y="2671082"/>
                  <a:ext cx="793396"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a16="http://schemas.microsoft.com/office/drawing/2014/main" id="{740A9028-6AE9-8951-8A01-243698661DBD}"/>
                    </a:ext>
                  </a:extLst>
                </p:cNvPr>
                <p:cNvSpPr txBox="1"/>
                <p:nvPr/>
              </p:nvSpPr>
              <p:spPr>
                <a:xfrm>
                  <a:off x="2250671" y="3527166"/>
                  <a:ext cx="2141933"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dụ</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1</a:t>
                  </a:r>
                </a:p>
              </p:txBody>
            </p:sp>
            <p:grpSp>
              <p:nvGrpSpPr>
                <p:cNvPr id="35" name="Group 70">
                  <a:extLst>
                    <a:ext uri="{FF2B5EF4-FFF2-40B4-BE49-F238E27FC236}">
                      <a16:creationId xmlns:a16="http://schemas.microsoft.com/office/drawing/2014/main"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a16="http://schemas.microsoft.com/office/drawing/2014/main"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a16="http://schemas.microsoft.com/office/drawing/2014/main"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a16="http://schemas.microsoft.com/office/drawing/2014/main"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a16="http://schemas.microsoft.com/office/drawing/2014/main"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a16="http://schemas.microsoft.com/office/drawing/2014/main"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a16="http://schemas.microsoft.com/office/drawing/2014/main"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a16="http://schemas.microsoft.com/office/drawing/2014/main"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a16="http://schemas.microsoft.com/office/drawing/2014/main"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a16="http://schemas.microsoft.com/office/drawing/2014/main"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a16="http://schemas.microsoft.com/office/drawing/2014/main"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a16="http://schemas.microsoft.com/office/drawing/2014/main"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a16="http://schemas.microsoft.com/office/drawing/2014/main"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a16="http://schemas.microsoft.com/office/drawing/2014/main"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a16="http://schemas.microsoft.com/office/drawing/2014/main"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a16="http://schemas.microsoft.com/office/drawing/2014/main"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a16="http://schemas.microsoft.com/office/drawing/2014/main"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a16="http://schemas.microsoft.com/office/drawing/2014/main"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a16="http://schemas.microsoft.com/office/drawing/2014/main"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a16="http://schemas.microsoft.com/office/drawing/2014/main"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a16="http://schemas.microsoft.com/office/drawing/2014/main"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a16="http://schemas.microsoft.com/office/drawing/2014/main"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a16="http://schemas.microsoft.com/office/drawing/2014/main"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a16="http://schemas.microsoft.com/office/drawing/2014/main"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a16="http://schemas.microsoft.com/office/drawing/2014/main"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a16="http://schemas.microsoft.com/office/drawing/2014/main"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0" name="Rectangle 69">
              <a:extLst>
                <a:ext uri="{FF2B5EF4-FFF2-40B4-BE49-F238E27FC236}">
                  <a16:creationId xmlns:a16="http://schemas.microsoft.com/office/drawing/2014/main" id="{17122161-E816-5AD3-444C-F8393F3BEAA0}"/>
                </a:ext>
              </a:extLst>
            </p:cNvPr>
            <p:cNvSpPr/>
            <p:nvPr/>
          </p:nvSpPr>
          <p:spPr>
            <a:xfrm>
              <a:off x="4072950" y="7140916"/>
              <a:ext cx="19792686" cy="813684"/>
            </a:xfrm>
            <a:prstGeom prst="rect">
              <a:avLst/>
            </a:prstGeom>
          </p:spPr>
          <p:txBody>
            <a:bodyPr wrap="square">
              <a:spAutoFit/>
            </a:bodyPr>
            <a:lstStyle/>
            <a:p>
              <a:pPr marL="0" marR="0" lvl="0" indent="0" defTabSz="2177278"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Cho phản ứng 1 chiều dưới đây, dựa vào khái niệm trên hãy n</a:t>
              </a:r>
              <a:r>
                <a:rPr lang="nl-NL"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hận xét về các chất còn lại sau phản ứng?</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61" name="Group 101">
            <a:extLst>
              <a:ext uri="{FF2B5EF4-FFF2-40B4-BE49-F238E27FC236}">
                <a16:creationId xmlns:a16="http://schemas.microsoft.com/office/drawing/2014/main" id="{552259C1-52E8-0282-A4CF-6194AF106405}"/>
              </a:ext>
            </a:extLst>
          </p:cNvPr>
          <p:cNvGrpSpPr/>
          <p:nvPr/>
        </p:nvGrpSpPr>
        <p:grpSpPr>
          <a:xfrm>
            <a:off x="743521" y="8974734"/>
            <a:ext cx="22812341" cy="4617075"/>
            <a:chOff x="1270511" y="5867400"/>
            <a:chExt cx="22812341" cy="4903398"/>
          </a:xfrm>
        </p:grpSpPr>
        <p:sp>
          <p:nvSpPr>
            <p:cNvPr id="62" name="Rounded Rectangle 181">
              <a:extLst>
                <a:ext uri="{FF2B5EF4-FFF2-40B4-BE49-F238E27FC236}">
                  <a16:creationId xmlns:a16="http://schemas.microsoft.com/office/drawing/2014/main" id="{6F3CB19B-40CA-09CF-83D0-2B8708DFA1CB}"/>
                </a:ext>
              </a:extLst>
            </p:cNvPr>
            <p:cNvSpPr/>
            <p:nvPr/>
          </p:nvSpPr>
          <p:spPr>
            <a:xfrm>
              <a:off x="1272210" y="6139007"/>
              <a:ext cx="22810642" cy="46317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0">
              <a:extLst>
                <a:ext uri="{FF2B5EF4-FFF2-40B4-BE49-F238E27FC236}">
                  <a16:creationId xmlns:a16="http://schemas.microsoft.com/office/drawing/2014/main" id="{A246C890-2649-CC5B-E470-BFD65516E562}"/>
                </a:ext>
              </a:extLst>
            </p:cNvPr>
            <p:cNvGrpSpPr/>
            <p:nvPr/>
          </p:nvGrpSpPr>
          <p:grpSpPr>
            <a:xfrm>
              <a:off x="1270511" y="5867400"/>
              <a:ext cx="3568119" cy="849844"/>
              <a:chOff x="1224541" y="6305967"/>
              <a:chExt cx="3568119" cy="849844"/>
            </a:xfrm>
          </p:grpSpPr>
          <p:sp>
            <p:nvSpPr>
              <p:cNvPr id="64" name="Freeform 20">
                <a:extLst>
                  <a:ext uri="{FF2B5EF4-FFF2-40B4-BE49-F238E27FC236}">
                    <a16:creationId xmlns:a16="http://schemas.microsoft.com/office/drawing/2014/main" id="{50C9C828-B9BB-F19B-4698-C4083EBECB5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a16="http://schemas.microsoft.com/office/drawing/2014/main" id="{19AE44F2-4591-26E8-370B-2F686D3E3ABF}"/>
                  </a:ext>
                </a:extLst>
              </p:cNvPr>
              <p:cNvSpPr txBox="1"/>
              <p:nvPr/>
            </p:nvSpPr>
            <p:spPr>
              <a:xfrm>
                <a:off x="2296330" y="6305967"/>
                <a:ext cx="2053767" cy="849844"/>
              </a:xfrm>
              <a:prstGeom prst="rect">
                <a:avLst/>
              </a:prstGeom>
              <a:noFill/>
            </p:spPr>
            <p:txBody>
              <a:bodyPr wrap="none" rtlCol="0">
                <a:spAutoFit/>
              </a:bodyPr>
              <a:lstStyle/>
              <a:p>
                <a:r>
                  <a:rPr lang="en-US" sz="4600" b="1">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a16="http://schemas.microsoft.com/office/drawing/2014/main"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68" name="Object 67">
            <a:extLst>
              <a:ext uri="{FF2B5EF4-FFF2-40B4-BE49-F238E27FC236}">
                <a16:creationId xmlns:a16="http://schemas.microsoft.com/office/drawing/2014/main" id="{70B988AC-496C-EC0B-21B8-F05DF492AA38}"/>
              </a:ext>
            </a:extLst>
          </p:cNvPr>
          <p:cNvGraphicFramePr>
            <a:graphicFrameLocks noChangeAspect="1"/>
          </p:cNvGraphicFramePr>
          <p:nvPr/>
        </p:nvGraphicFramePr>
        <p:xfrm>
          <a:off x="6480175" y="8027988"/>
          <a:ext cx="6475413" cy="863600"/>
        </p:xfrm>
        <a:graphic>
          <a:graphicData uri="http://schemas.openxmlformats.org/presentationml/2006/ole">
            <mc:AlternateContent xmlns:mc="http://schemas.openxmlformats.org/markup-compatibility/2006">
              <mc:Choice xmlns:v="urn:schemas-microsoft-com:vml" Requires="v">
                <p:oleObj name="Equation" r:id="rId2" imgW="2082600" imgH="266400" progId="Equation.DSMT4">
                  <p:embed/>
                </p:oleObj>
              </mc:Choice>
              <mc:Fallback>
                <p:oleObj name="Equation" r:id="rId2" imgW="2082600" imgH="266400" progId="Equation.DSMT4">
                  <p:embed/>
                  <p:pic>
                    <p:nvPicPr>
                      <p:cNvPr id="68" name="Object 67">
                        <a:extLst>
                          <a:ext uri="{FF2B5EF4-FFF2-40B4-BE49-F238E27FC236}">
                            <a16:creationId xmlns:a16="http://schemas.microsoft.com/office/drawing/2014/main" id="{70B988AC-496C-EC0B-21B8-F05DF492AA38}"/>
                          </a:ext>
                        </a:extLst>
                      </p:cNvPr>
                      <p:cNvPicPr/>
                      <p:nvPr/>
                    </p:nvPicPr>
                    <p:blipFill>
                      <a:blip r:embed="rId3"/>
                      <a:stretch>
                        <a:fillRect/>
                      </a:stretch>
                    </p:blipFill>
                    <p:spPr>
                      <a:xfrm>
                        <a:off x="6480175" y="8027988"/>
                        <a:ext cx="6475413" cy="863600"/>
                      </a:xfrm>
                      <a:prstGeom prst="rect">
                        <a:avLst/>
                      </a:prstGeom>
                    </p:spPr>
                  </p:pic>
                </p:oleObj>
              </mc:Fallback>
            </mc:AlternateContent>
          </a:graphicData>
        </a:graphic>
      </p:graphicFrame>
      <p:sp>
        <p:nvSpPr>
          <p:cNvPr id="72" name="TextBox 71">
            <a:extLst>
              <a:ext uri="{FF2B5EF4-FFF2-40B4-BE49-F238E27FC236}">
                <a16:creationId xmlns:a16="http://schemas.microsoft.com/office/drawing/2014/main" id="{C5C89F72-40B6-F4A4-D8C6-0C4D21F005DC}"/>
              </a:ext>
            </a:extLst>
          </p:cNvPr>
          <p:cNvSpPr txBox="1"/>
          <p:nvPr/>
        </p:nvSpPr>
        <p:spPr>
          <a:xfrm>
            <a:off x="3415668" y="10377240"/>
            <a:ext cx="17395473" cy="1481175"/>
          </a:xfrm>
          <a:prstGeom prst="rect">
            <a:avLst/>
          </a:prstGeom>
          <a:noFill/>
        </p:spPr>
        <p:txBody>
          <a:bodyPr wrap="square">
            <a:spAutoFit/>
          </a:bodyPr>
          <a:lstStyle/>
          <a:p>
            <a:pPr marL="259080" marR="30480" indent="0" algn="just">
              <a:lnSpc>
                <a:spcPct val="150000"/>
              </a:lnSpc>
              <a:spcBef>
                <a:spcPts val="0"/>
              </a:spcBef>
              <a:spcAft>
                <a:spcPts val="0"/>
              </a:spcAft>
            </a:pPr>
            <a:r>
              <a:rPr lang="en-GB"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 ứng (1): Sau phản ứng chỉ còn chất sản phẩm. </a:t>
            </a:r>
            <a:endParaRPr lang="en-US" sz="3200" b="1">
              <a:latin typeface="VNI Times" pitchFamily="2" charset="0"/>
              <a:ea typeface="Times New Roman" panose="02020603050405020304" pitchFamily="18" charset="0"/>
              <a:cs typeface="Times New Roman" panose="02020603050405020304" pitchFamily="18" charset="0"/>
            </a:endParaRPr>
          </a:p>
          <a:p>
            <a:pPr marL="259080" marR="30480" indent="0" algn="just">
              <a:lnSpc>
                <a:spcPct val="150000"/>
              </a:lnSpc>
              <a:spcBef>
                <a:spcPts val="0"/>
              </a:spcBef>
              <a:spcAft>
                <a:spcPts val="0"/>
              </a:spcAft>
            </a:pPr>
            <a:r>
              <a:rPr lang="en-GB"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chất sản phẩm không tác dụng với nhau tạo thành chất ban đầu. </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3" name="TextBox 72">
            <a:extLst>
              <a:ext uri="{FF2B5EF4-FFF2-40B4-BE49-F238E27FC236}">
                <a16:creationId xmlns:a16="http://schemas.microsoft.com/office/drawing/2014/main" id="{4C81AF35-26BC-6AEC-AF7F-563FA8B3F17B}"/>
              </a:ext>
            </a:extLst>
          </p:cNvPr>
          <p:cNvSpPr txBox="1"/>
          <p:nvPr/>
        </p:nvSpPr>
        <p:spPr>
          <a:xfrm>
            <a:off x="4440905" y="5625790"/>
            <a:ext cx="14364929" cy="742511"/>
          </a:xfrm>
          <a:prstGeom prst="rect">
            <a:avLst/>
          </a:prstGeom>
          <a:noFill/>
        </p:spPr>
        <p:txBody>
          <a:bodyPr wrap="square" rtlCol="0">
            <a:spAutoFit/>
          </a:bodyPr>
          <a:lstStyle/>
          <a:p>
            <a:pPr marL="259080" marR="30480" algn="just">
              <a:lnSpc>
                <a:spcPct val="150000"/>
              </a:lnSpc>
              <a:spcBef>
                <a:spcPts val="0"/>
              </a:spcBef>
              <a:spcAft>
                <a:spcPts val="0"/>
              </a:spcAft>
            </a:pPr>
            <a:r>
              <a:rPr lang="en-GB" sz="3200" b="1" i="1">
                <a:solidFill>
                  <a:srgbClr val="000000"/>
                </a:solidFill>
                <a:effectLst/>
                <a:latin typeface="Times New Roman" panose="02020603050405020304" pitchFamily="18" charset="0"/>
                <a:ea typeface="Times New Roman" panose="02020603050405020304" pitchFamily="18" charset="0"/>
              </a:rPr>
              <a:t>Nhận biết phản ứng một chiều: PTHH được biểu diễn bằng mũi tên 1 chiều.</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oogle Shape;201;p1">
            <a:extLst>
              <a:ext uri="{FF2B5EF4-FFF2-40B4-BE49-F238E27FC236}">
                <a16:creationId xmlns:a16="http://schemas.microsoft.com/office/drawing/2014/main" id="{45D534A1-0BC0-1357-F129-170255AA9F88}"/>
              </a:ext>
            </a:extLst>
          </p:cNvPr>
          <p:cNvGrpSpPr/>
          <p:nvPr/>
        </p:nvGrpSpPr>
        <p:grpSpPr>
          <a:xfrm>
            <a:off x="803109" y="1504017"/>
            <a:ext cx="1392362" cy="872688"/>
            <a:chOff x="7459670" y="7543799"/>
            <a:chExt cx="1381117" cy="872846"/>
          </a:xfrm>
        </p:grpSpPr>
        <p:sp>
          <p:nvSpPr>
            <p:cNvPr id="5" name="Google Shape;202;p1">
              <a:extLst>
                <a:ext uri="{FF2B5EF4-FFF2-40B4-BE49-F238E27FC236}">
                  <a16:creationId xmlns:a16="http://schemas.microsoft.com/office/drawing/2014/main" id="{269A1150-8E24-2AF1-F999-3D5E46B57ED3}"/>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9" name="Google Shape;203;p1">
              <a:extLst>
                <a:ext uri="{FF2B5EF4-FFF2-40B4-BE49-F238E27FC236}">
                  <a16:creationId xmlns:a16="http://schemas.microsoft.com/office/drawing/2014/main" id="{079B863C-0DF7-AFD9-5966-657403AD778B}"/>
                </a:ext>
              </a:extLst>
            </p:cNvPr>
            <p:cNvGrpSpPr/>
            <p:nvPr/>
          </p:nvGrpSpPr>
          <p:grpSpPr>
            <a:xfrm>
              <a:off x="7469187" y="7685126"/>
              <a:ext cx="1371600" cy="731520"/>
              <a:chOff x="7469187" y="7685126"/>
              <a:chExt cx="1371600" cy="731520"/>
            </a:xfrm>
          </p:grpSpPr>
          <p:sp>
            <p:nvSpPr>
              <p:cNvPr id="69" name="Google Shape;204;p1">
                <a:extLst>
                  <a:ext uri="{FF2B5EF4-FFF2-40B4-BE49-F238E27FC236}">
                    <a16:creationId xmlns:a16="http://schemas.microsoft.com/office/drawing/2014/main" id="{4486DDC1-1DD5-0386-D9FD-E1ADACA2F7C2}"/>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70" name="Google Shape;205;p1">
                <a:extLst>
                  <a:ext uri="{FF2B5EF4-FFF2-40B4-BE49-F238E27FC236}">
                    <a16:creationId xmlns:a16="http://schemas.microsoft.com/office/drawing/2014/main" id="{5CBCCA96-0A4F-03A5-AF25-21A10FCE122F}"/>
                  </a:ext>
                </a:extLst>
              </p:cNvPr>
              <p:cNvSpPr txBox="1"/>
              <p:nvPr/>
            </p:nvSpPr>
            <p:spPr>
              <a:xfrm>
                <a:off x="7751373" y="7688759"/>
                <a:ext cx="92238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III</a:t>
                </a:r>
                <a:endParaRPr/>
              </a:p>
            </p:txBody>
          </p:sp>
        </p:grpSp>
      </p:grpSp>
      <p:sp>
        <p:nvSpPr>
          <p:cNvPr id="71" name="Google Shape;207;p1">
            <a:extLst>
              <a:ext uri="{FF2B5EF4-FFF2-40B4-BE49-F238E27FC236}">
                <a16:creationId xmlns:a16="http://schemas.microsoft.com/office/drawing/2014/main" id="{6BFC6DB9-DE51-1ED7-4DEC-448FA38452A0}"/>
              </a:ext>
            </a:extLst>
          </p:cNvPr>
          <p:cNvSpPr/>
          <p:nvPr/>
        </p:nvSpPr>
        <p:spPr>
          <a:xfrm>
            <a:off x="2339986" y="1603569"/>
            <a:ext cx="1970720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Yếu tố ảnh hưởng đến cân bằng hóa học</a:t>
            </a:r>
            <a:endParaRPr sz="4800" b="1">
              <a:solidFill>
                <a:srgbClr val="135F82"/>
              </a:solidFill>
              <a:latin typeface="Tahoma"/>
              <a:ea typeface="Tahoma"/>
              <a:cs typeface="Tahoma"/>
              <a:sym typeface="Tahoma"/>
            </a:endParaRPr>
          </a:p>
        </p:txBody>
      </p:sp>
    </p:spTree>
    <p:extLst>
      <p:ext uri="{BB962C8B-B14F-4D97-AF65-F5344CB8AC3E}">
        <p14:creationId xmlns:p14="http://schemas.microsoft.com/office/powerpoint/2010/main" val="81190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00"/>
                                        <p:tgtEl>
                                          <p:spTgt spid="68"/>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down)">
                                      <p:cBhvr>
                                        <p:cTn id="15" dur="500"/>
                                        <p:tgtEl>
                                          <p:spTgt spid="72"/>
                                        </p:tgtEl>
                                      </p:cBhvr>
                                    </p:animEffect>
                                  </p:childTnLst>
                                </p:cTn>
                              </p:par>
                              <p:par>
                                <p:cTn id="16" presetID="22" presetClass="entr" presetSubtype="4" fill="hold"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down)">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down)">
                                      <p:cBhvr>
                                        <p:cTn id="23" dur="500"/>
                                        <p:tgtEl>
                                          <p:spTgt spid="73"/>
                                        </p:tgtEl>
                                      </p:cBhvr>
                                    </p:animEffect>
                                  </p:childTnLst>
                                </p:cTn>
                              </p:par>
                              <p:par>
                                <p:cTn id="24" presetID="2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8612480" y="1457776"/>
            <a:ext cx="15129443" cy="10584997"/>
          </a:xfrm>
          <a:prstGeom prst="rect">
            <a:avLst/>
          </a:prstGeom>
        </p:spPr>
      </p:pic>
      <p:pic>
        <p:nvPicPr>
          <p:cNvPr id="138"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20" y="374"/>
            <a:ext cx="24376125" cy="13718427"/>
          </a:xfrm>
          <a:prstGeom prst="rect">
            <a:avLst/>
          </a:prstGeom>
        </p:spPr>
      </p:pic>
      <p:pic>
        <p:nvPicPr>
          <p:cNvPr id="146" name="Picture 1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4093" y="2203396"/>
            <a:ext cx="2337342" cy="2337342"/>
          </a:xfrm>
          <a:prstGeom prst="rect">
            <a:avLst/>
          </a:prstGeom>
        </p:spPr>
      </p:pic>
      <p:pic>
        <p:nvPicPr>
          <p:cNvPr id="147" name="Picture 1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06" y="1768414"/>
            <a:ext cx="2122352" cy="2122352"/>
          </a:xfrm>
          <a:prstGeom prst="rect">
            <a:avLst/>
          </a:prstGeom>
        </p:spPr>
      </p:pic>
      <p:pic>
        <p:nvPicPr>
          <p:cNvPr id="148" name="Picture 1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6877" y="3476911"/>
            <a:ext cx="2255289" cy="2255289"/>
          </a:xfrm>
          <a:prstGeom prst="rect">
            <a:avLst/>
          </a:prstGeom>
        </p:spPr>
      </p:pic>
      <p:pic>
        <p:nvPicPr>
          <p:cNvPr id="149" name="Picture 1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09514" y="-1949444"/>
            <a:ext cx="3524023" cy="12120687"/>
          </a:xfrm>
          <a:prstGeom prst="rect">
            <a:avLst/>
          </a:prstGeom>
        </p:spPr>
      </p:pic>
      <p:pic>
        <p:nvPicPr>
          <p:cNvPr id="150" name="Picture 14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76040" y="10171243"/>
            <a:ext cx="1295484" cy="1809868"/>
          </a:xfrm>
          <a:prstGeom prst="rect">
            <a:avLst/>
          </a:prstGeom>
        </p:spPr>
      </p:pic>
      <p:pic>
        <p:nvPicPr>
          <p:cNvPr id="159" name="Picture 158">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008272" y="11705430"/>
            <a:ext cx="2361796" cy="199657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5407" y="-1343185"/>
            <a:ext cx="1219279" cy="1219279"/>
          </a:xfrm>
          <a:prstGeom prst="rect">
            <a:avLst/>
          </a:prstGeom>
        </p:spPr>
      </p:pic>
      <p:pic>
        <p:nvPicPr>
          <p:cNvPr id="7" name="Picture 6">
            <a:extLst>
              <a:ext uri="{FF2B5EF4-FFF2-40B4-BE49-F238E27FC236}">
                <a16:creationId xmlns:a16="http://schemas.microsoft.com/office/drawing/2014/main" id="{03F5DF43-9E18-AD04-A8A8-20A3766A4F94}"/>
              </a:ext>
            </a:extLst>
          </p:cNvPr>
          <p:cNvPicPr>
            <a:picLocks noChangeAspect="1"/>
          </p:cNvPicPr>
          <p:nvPr/>
        </p:nvPicPr>
        <p:blipFill>
          <a:blip r:embed="rId14"/>
          <a:stretch>
            <a:fillRect/>
          </a:stretch>
        </p:blipFill>
        <p:spPr>
          <a:xfrm>
            <a:off x="10304659" y="3534769"/>
            <a:ext cx="12046753" cy="6483770"/>
          </a:xfrm>
          <a:prstGeom prst="rect">
            <a:avLst/>
          </a:prstGeom>
        </p:spPr>
      </p:pic>
      <p:pic>
        <p:nvPicPr>
          <p:cNvPr id="140" name="mau2">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918823" y="2226684"/>
            <a:ext cx="8177301" cy="5279964"/>
          </a:xfrm>
          <a:prstGeom prst="rect">
            <a:avLst/>
          </a:prstGeom>
        </p:spPr>
      </p:pic>
      <p:pic>
        <p:nvPicPr>
          <p:cNvPr id="139" name="mau1">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171202" y="1552982"/>
            <a:ext cx="7918332" cy="5304325"/>
          </a:xfrm>
          <a:prstGeom prst="rect">
            <a:avLst/>
          </a:prstGeom>
        </p:spPr>
      </p:pic>
      <p:pic>
        <p:nvPicPr>
          <p:cNvPr id="142" name="mau4">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504613" y="6103280"/>
            <a:ext cx="7374773" cy="5304325"/>
          </a:xfrm>
          <a:prstGeom prst="rect">
            <a:avLst/>
          </a:prstGeom>
        </p:spPr>
      </p:pic>
      <p:pic>
        <p:nvPicPr>
          <p:cNvPr id="143" name="mau5">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754425" y="6788367"/>
            <a:ext cx="8177301" cy="5279964"/>
          </a:xfrm>
          <a:prstGeom prst="rect">
            <a:avLst/>
          </a:prstGeom>
        </p:spPr>
      </p:pic>
      <p:sp>
        <p:nvSpPr>
          <p:cNvPr id="8" name="TextBox 7">
            <a:extLst>
              <a:ext uri="{FF2B5EF4-FFF2-40B4-BE49-F238E27FC236}">
                <a16:creationId xmlns:a16="http://schemas.microsoft.com/office/drawing/2014/main" id="{372097ED-5B4E-3E9D-C5E6-DC12B3EBEBE1}"/>
              </a:ext>
            </a:extLst>
          </p:cNvPr>
          <p:cNvSpPr txBox="1"/>
          <p:nvPr/>
        </p:nvSpPr>
        <p:spPr>
          <a:xfrm>
            <a:off x="12511870" y="8023486"/>
            <a:ext cx="2864716" cy="1631216"/>
          </a:xfrm>
          <a:prstGeom prst="rect">
            <a:avLst/>
          </a:prstGeom>
          <a:solidFill>
            <a:srgbClr val="CC00FF"/>
          </a:solidFill>
        </p:spPr>
        <p:txBody>
          <a:bodyPr wrap="square" rtlCol="0">
            <a:spAutoFit/>
          </a:bodyPr>
          <a:lstStyle/>
          <a:p>
            <a:r>
              <a:rPr lang="en-US" sz="10000" b="1">
                <a:solidFill>
                  <a:schemeClr val="bg1"/>
                </a:solidFill>
              </a:rPr>
              <a:t>3</a:t>
            </a:r>
          </a:p>
        </p:txBody>
      </p:sp>
      <p:sp>
        <p:nvSpPr>
          <p:cNvPr id="10" name="TextBox 9">
            <a:extLst>
              <a:ext uri="{FF2B5EF4-FFF2-40B4-BE49-F238E27FC236}">
                <a16:creationId xmlns:a16="http://schemas.microsoft.com/office/drawing/2014/main" id="{37F55594-C909-993C-85A7-93B8DD7F93F7}"/>
              </a:ext>
            </a:extLst>
          </p:cNvPr>
          <p:cNvSpPr txBox="1"/>
          <p:nvPr/>
        </p:nvSpPr>
        <p:spPr>
          <a:xfrm>
            <a:off x="18924809" y="8222264"/>
            <a:ext cx="2864716" cy="1631216"/>
          </a:xfrm>
          <a:prstGeom prst="rect">
            <a:avLst/>
          </a:prstGeom>
          <a:solidFill>
            <a:srgbClr val="92D050"/>
          </a:solidFill>
        </p:spPr>
        <p:txBody>
          <a:bodyPr wrap="square" rtlCol="0">
            <a:spAutoFit/>
          </a:bodyPr>
          <a:lstStyle/>
          <a:p>
            <a:r>
              <a:rPr lang="en-US" sz="10000" b="1">
                <a:solidFill>
                  <a:schemeClr val="bg1"/>
                </a:solidFill>
              </a:rPr>
              <a:t>4</a:t>
            </a:r>
          </a:p>
        </p:txBody>
      </p:sp>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42"/>
                                        </p:tgtEl>
                                        <p:attrNameLst>
                                          <p:attrName>ppt_x</p:attrName>
                                        </p:attrNameLst>
                                      </p:cBhvr>
                                      <p:tavLst>
                                        <p:tav tm="0">
                                          <p:val>
                                            <p:strVal val="ppt_x"/>
                                          </p:val>
                                        </p:tav>
                                        <p:tav tm="100000">
                                          <p:val>
                                            <p:strVal val="ppt_x"/>
                                          </p:val>
                                        </p:tav>
                                      </p:tavLst>
                                    </p:anim>
                                    <p:anim calcmode="lin" valueType="num">
                                      <p:cBhvr additive="base">
                                        <p:cTn id="17" dur="500"/>
                                        <p:tgtEl>
                                          <p:spTgt spid="142"/>
                                        </p:tgtEl>
                                        <p:attrNameLst>
                                          <p:attrName>ppt_y</p:attrName>
                                        </p:attrNameLst>
                                      </p:cBhvr>
                                      <p:tavLst>
                                        <p:tav tm="0">
                                          <p:val>
                                            <p:strVal val="ppt_y"/>
                                          </p:val>
                                        </p:tav>
                                        <p:tav tm="100000">
                                          <p:val>
                                            <p:strVal val="1+ppt_h/2"/>
                                          </p:val>
                                        </p:tav>
                                      </p:tavLst>
                                    </p:anim>
                                    <p:set>
                                      <p:cBhvr>
                                        <p:cTn id="18" dur="1" fill="hold">
                                          <p:stCondLst>
                                            <p:cond delay="499"/>
                                          </p:stCondLst>
                                        </p:cTn>
                                        <p:tgtEl>
                                          <p:spTgt spid="142"/>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ppt_x"/>
                                          </p:val>
                                        </p:tav>
                                      </p:tavLst>
                                    </p:anim>
                                    <p:anim calcmode="lin" valueType="num">
                                      <p:cBhvr additive="base">
                                        <p:cTn id="21" dur="500"/>
                                        <p:tgtEl>
                                          <p:spTgt spid="8"/>
                                        </p:tgtEl>
                                        <p:attrNameLst>
                                          <p:attrName>ppt_y</p:attrName>
                                        </p:attrNameLst>
                                      </p:cBhvr>
                                      <p:tavLst>
                                        <p:tav tm="0">
                                          <p:val>
                                            <p:strVal val="ppt_y"/>
                                          </p:val>
                                        </p:tav>
                                        <p:tav tm="100000">
                                          <p:val>
                                            <p:strVal val="1+ppt_h/2"/>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nodeType="clickEffect">
                                  <p:stCondLst>
                                    <p:cond delay="0"/>
                                  </p:stCondLst>
                                  <p:childTnLst>
                                    <p:animEffect transition="out" filter="fade">
                                      <p:cBhvr>
                                        <p:cTn id="26" dur="1000"/>
                                        <p:tgtEl>
                                          <p:spTgt spid="143"/>
                                        </p:tgtEl>
                                      </p:cBhvr>
                                    </p:animEffect>
                                    <p:anim calcmode="lin" valueType="num">
                                      <p:cBhvr>
                                        <p:cTn id="27" dur="1000"/>
                                        <p:tgtEl>
                                          <p:spTgt spid="143"/>
                                        </p:tgtEl>
                                        <p:attrNameLst>
                                          <p:attrName>ppt_x</p:attrName>
                                        </p:attrNameLst>
                                      </p:cBhvr>
                                      <p:tavLst>
                                        <p:tav tm="0">
                                          <p:val>
                                            <p:strVal val="ppt_x"/>
                                          </p:val>
                                        </p:tav>
                                        <p:tav tm="100000">
                                          <p:val>
                                            <p:strVal val="ppt_x"/>
                                          </p:val>
                                        </p:tav>
                                      </p:tavLst>
                                    </p:anim>
                                    <p:anim calcmode="lin" valueType="num">
                                      <p:cBhvr>
                                        <p:cTn id="28" dur="1000"/>
                                        <p:tgtEl>
                                          <p:spTgt spid="143"/>
                                        </p:tgtEl>
                                        <p:attrNameLst>
                                          <p:attrName>ppt_y</p:attrName>
                                        </p:attrNameLst>
                                      </p:cBhvr>
                                      <p:tavLst>
                                        <p:tav tm="0">
                                          <p:val>
                                            <p:strVal val="ppt_y"/>
                                          </p:val>
                                        </p:tav>
                                        <p:tav tm="100000">
                                          <p:val>
                                            <p:strVal val="ppt_y+.1"/>
                                          </p:val>
                                        </p:tav>
                                      </p:tavLst>
                                    </p:anim>
                                    <p:set>
                                      <p:cBhvr>
                                        <p:cTn id="29" dur="1" fill="hold">
                                          <p:stCondLst>
                                            <p:cond delay="999"/>
                                          </p:stCondLst>
                                        </p:cTn>
                                        <p:tgtEl>
                                          <p:spTgt spid="143"/>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10"/>
                                        </p:tgtEl>
                                      </p:cBhvr>
                                    </p:animEffect>
                                    <p:anim calcmode="lin" valueType="num">
                                      <p:cBhvr>
                                        <p:cTn id="32" dur="1000"/>
                                        <p:tgtEl>
                                          <p:spTgt spid="10"/>
                                        </p:tgtEl>
                                        <p:attrNameLst>
                                          <p:attrName>ppt_x</p:attrName>
                                        </p:attrNameLst>
                                      </p:cBhvr>
                                      <p:tavLst>
                                        <p:tav tm="0">
                                          <p:val>
                                            <p:strVal val="ppt_x"/>
                                          </p:val>
                                        </p:tav>
                                        <p:tav tm="100000">
                                          <p:val>
                                            <p:strVal val="ppt_x"/>
                                          </p:val>
                                        </p:tav>
                                      </p:tavLst>
                                    </p:anim>
                                    <p:anim calcmode="lin" valueType="num">
                                      <p:cBhvr>
                                        <p:cTn id="33" dur="1000"/>
                                        <p:tgtEl>
                                          <p:spTgt spid="10"/>
                                        </p:tgtEl>
                                        <p:attrNameLst>
                                          <p:attrName>ppt_y</p:attrName>
                                        </p:attrNameLst>
                                      </p:cBhvr>
                                      <p:tavLst>
                                        <p:tav tm="0">
                                          <p:val>
                                            <p:strVal val="ppt_y"/>
                                          </p:val>
                                        </p:tav>
                                        <p:tav tm="100000">
                                          <p:val>
                                            <p:strVal val="ppt_y+.1"/>
                                          </p:val>
                                        </p:tav>
                                      </p:tavLst>
                                    </p:anim>
                                    <p:set>
                                      <p:cBhvr>
                                        <p:cTn id="34"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39"/>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39"/>
                                        </p:tgtEl>
                                      </p:cBhvr>
                                    </p:animEffect>
                                    <p:set>
                                      <p:cBhvr>
                                        <p:cTn id="40"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41" restart="whenNotActive" fill="hold" evtFilter="cancelBubble" nodeType="interactiveSeq">
                <p:stCondLst>
                  <p:cond evt="onClick" delay="0">
                    <p:tgtEl>
                      <p:spTgt spid="140"/>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40"/>
                                        </p:tgtEl>
                                      </p:cBhvr>
                                    </p:animEffect>
                                    <p:set>
                                      <p:cBhvr>
                                        <p:cTn id="46"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audio>
              <p:cMediaNode vol="80000">
                <p:cTn id="47" fill="hold" display="0">
                  <p:stCondLst>
                    <p:cond delay="indefinite"/>
                  </p:stCondLst>
                  <p:endCondLst>
                    <p:cond evt="onStopAudio" delay="0">
                      <p:tgtEl>
                        <p:sldTgt/>
                      </p:tgtEl>
                    </p:cond>
                  </p:endCondLst>
                </p:cTn>
                <p:tgtEl>
                  <p:spTgt spid="4"/>
                </p:tgtEl>
              </p:cMediaNode>
            </p:audio>
          </p:childTnLst>
        </p:cTn>
      </p:par>
    </p:tnLst>
    <p:bldLst>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669251" y="1792091"/>
            <a:ext cx="21507271" cy="4456176"/>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Times New Roman" panose="02020603050405020304" pitchFamily="18" charset="0"/>
                <a:cs typeface="Times New Roman" panose="02020603050405020304" pitchFamily="18" charset="0"/>
              </a:rPr>
              <a:t>Câu hỏi 1. </a:t>
            </a:r>
            <a:r>
              <a:rPr lang="en-US" sz="6600" b="1">
                <a:latin typeface="Times New Roman" panose="02020603050405020304" pitchFamily="18" charset="0"/>
                <a:cs typeface="Times New Roman" panose="02020603050405020304" pitchFamily="18" charset="0"/>
              </a:rPr>
              <a:t>Cho một phản ứng hóa học, đại lượng nào cho biết phản ứng đó là phản ứng tỏa nhiệt hay thu nhiệt?</a:t>
            </a:r>
          </a:p>
          <a:p>
            <a:pPr algn="ctr"/>
            <a:endParaRPr lang="en-US" sz="6600" b="1">
              <a:solidFill>
                <a:schemeClr val="bg1"/>
              </a:solidFill>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1658561" y="6635782"/>
            <a:ext cx="21047084" cy="4456176"/>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t>Biến thiên enthalpy</a:t>
            </a:r>
            <a:endParaRPr lang="en-US" sz="6400" b="1">
              <a:solidFill>
                <a:schemeClr val="bg1"/>
              </a:solidFill>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8470" y="10777460"/>
            <a:ext cx="4800913" cy="2936597"/>
          </a:xfrm>
          <a:prstGeom prst="rect">
            <a:avLst/>
          </a:prstGeom>
        </p:spPr>
      </p:pic>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668458" y="1912518"/>
            <a:ext cx="21047084" cy="4456176"/>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91">
              <a:buClrTx/>
              <a:defRPr/>
            </a:pPr>
            <a:r>
              <a:rPr lang="en-US" sz="5400" b="1" kern="1200">
                <a:solidFill>
                  <a:prstClr val="white"/>
                </a:solidFill>
                <a:latin typeface="Calibri" panose="020F0502020204030204"/>
              </a:rPr>
              <a:t>Câu hỏi 2 ?</a:t>
            </a:r>
            <a:r>
              <a:rPr lang="vi-VN" sz="5400" b="1" i="1"/>
              <a:t> </a:t>
            </a:r>
            <a:r>
              <a:rPr lang="en-US" sz="5400" b="1" i="1"/>
              <a:t> </a:t>
            </a:r>
            <a:r>
              <a:rPr lang="vi-VN" sz="5400" b="1"/>
              <a:t> </a:t>
            </a:r>
            <a:r>
              <a:rPr lang="en-US" sz="5400"/>
              <a:t>Cho phản ứng  giữa Hydrogen và nitrogen tạo khí ammonia. Biết phản ứng có biến thiên enthalpy &lt;0. Phản ứng đó tỏa nhiệt hay thu nhiệt?</a:t>
            </a:r>
          </a:p>
          <a:p>
            <a:pPr algn="ctr" defTabSz="1828891">
              <a:buClrTx/>
              <a:defRPr/>
            </a:pPr>
            <a:endParaRPr lang="en-US" sz="5400" b="1" kern="1200">
              <a:solidFill>
                <a:prstClr val="white"/>
              </a:solidFill>
              <a:latin typeface="Calibri" panose="020F0502020204030204"/>
            </a:endParaRPr>
          </a:p>
        </p:txBody>
      </p:sp>
      <p:sp>
        <p:nvSpPr>
          <p:cNvPr id="50" name="Snip Diagonal Corner Rectangle 49"/>
          <p:cNvSpPr/>
          <p:nvPr/>
        </p:nvSpPr>
        <p:spPr>
          <a:xfrm>
            <a:off x="1657767" y="6756209"/>
            <a:ext cx="21047084" cy="4456176"/>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91">
              <a:buClrTx/>
              <a:defRPr/>
            </a:pPr>
            <a:r>
              <a:rPr lang="en-US" sz="6400" b="1">
                <a:solidFill>
                  <a:schemeClr val="bg1"/>
                </a:solidFill>
              </a:rPr>
              <a:t>Tỏa nhiệt</a:t>
            </a:r>
            <a:endParaRPr lang="en-US" sz="6400" b="1" kern="1200">
              <a:solidFill>
                <a:prstClr val="white"/>
              </a:solidFill>
              <a:latin typeface="Calibri" panose="020F0502020204030204"/>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8470" y="10777460"/>
            <a:ext cx="4800913" cy="2936597"/>
          </a:xfrm>
          <a:prstGeom prst="rect">
            <a:avLst/>
          </a:prstGeom>
        </p:spPr>
      </p:pic>
    </p:spTree>
    <p:extLst>
      <p:ext uri="{BB962C8B-B14F-4D97-AF65-F5344CB8AC3E}">
        <p14:creationId xmlns:p14="http://schemas.microsoft.com/office/powerpoint/2010/main"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668458" y="1912518"/>
            <a:ext cx="21047084" cy="4456176"/>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kern="1200">
                <a:solidFill>
                  <a:prstClr val="white"/>
                </a:solidFill>
                <a:latin typeface="Calibri" panose="020F0502020204030204"/>
              </a:rPr>
              <a:t>Câu hỏi 3 ?</a:t>
            </a:r>
            <a:r>
              <a:rPr lang="vi-VN" sz="6000" b="1" i="1"/>
              <a:t> </a:t>
            </a:r>
            <a:r>
              <a:rPr lang="en-US" sz="6000"/>
              <a:t>Đại lượng nào của một phản ứng thuận nghịch có giá trị gần như không đổi trong cùng điều kiện dù lượng chất thay đổi?</a:t>
            </a:r>
          </a:p>
          <a:p>
            <a:pPr algn="ctr" defTabSz="1828891">
              <a:buClrTx/>
              <a:defRPr/>
            </a:pPr>
            <a:endParaRPr lang="en-US" sz="6000" b="1" kern="1200">
              <a:solidFill>
                <a:prstClr val="white"/>
              </a:solidFill>
              <a:latin typeface="Calibri" panose="020F0502020204030204"/>
            </a:endParaRPr>
          </a:p>
        </p:txBody>
      </p:sp>
      <p:sp>
        <p:nvSpPr>
          <p:cNvPr id="50" name="Snip Diagonal Corner Rectangle 49"/>
          <p:cNvSpPr/>
          <p:nvPr/>
        </p:nvSpPr>
        <p:spPr>
          <a:xfrm>
            <a:off x="1657767" y="6756209"/>
            <a:ext cx="21047084" cy="4456176"/>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91">
              <a:buClrTx/>
              <a:defRPr/>
            </a:pPr>
            <a:r>
              <a:rPr lang="en-US" sz="6400" b="1">
                <a:solidFill>
                  <a:schemeClr val="bg1"/>
                </a:solidFill>
              </a:rPr>
              <a:t>Hằng số cân bằng K</a:t>
            </a:r>
            <a:r>
              <a:rPr lang="en-US" sz="6400" b="1" baseline="-25000">
                <a:solidFill>
                  <a:schemeClr val="bg1"/>
                </a:solidFill>
              </a:rPr>
              <a:t>C</a:t>
            </a:r>
            <a:endParaRPr lang="en-US" sz="6400" b="1" kern="1200" baseline="-25000">
              <a:solidFill>
                <a:prstClr val="white"/>
              </a:solidFill>
              <a:latin typeface="Calibri" panose="020F0502020204030204"/>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8470" y="10777460"/>
            <a:ext cx="4800913" cy="2936597"/>
          </a:xfrm>
          <a:prstGeom prst="rect">
            <a:avLst/>
          </a:prstGeom>
        </p:spPr>
      </p:pic>
    </p:spTree>
    <p:extLst>
      <p:ext uri="{BB962C8B-B14F-4D97-AF65-F5344CB8AC3E}">
        <p14:creationId xmlns:p14="http://schemas.microsoft.com/office/powerpoint/2010/main" val="191209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668458" y="1912518"/>
            <a:ext cx="21047084" cy="4456176"/>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kern="1200">
                <a:solidFill>
                  <a:prstClr val="white"/>
                </a:solidFill>
                <a:latin typeface="Calibri" panose="020F0502020204030204"/>
              </a:rPr>
              <a:t>Câu hỏi 4 ?</a:t>
            </a:r>
            <a:r>
              <a:rPr lang="vi-VN" sz="6000" b="1" i="1"/>
              <a:t> </a:t>
            </a:r>
            <a:r>
              <a:rPr lang="en-US" sz="6000"/>
              <a:t>Hằng số cân bằng của phản ứng thuận nghịch chỉ phụ thuộc vào yếu tố nào?</a:t>
            </a:r>
          </a:p>
          <a:p>
            <a:pPr algn="ctr" defTabSz="1828891">
              <a:buClrTx/>
              <a:defRPr/>
            </a:pPr>
            <a:endParaRPr lang="en-US" sz="6000" b="1" kern="1200">
              <a:solidFill>
                <a:prstClr val="white"/>
              </a:solidFill>
              <a:latin typeface="Calibri" panose="020F0502020204030204"/>
            </a:endParaRPr>
          </a:p>
        </p:txBody>
      </p:sp>
      <p:sp>
        <p:nvSpPr>
          <p:cNvPr id="50" name="Snip Diagonal Corner Rectangle 49"/>
          <p:cNvSpPr/>
          <p:nvPr/>
        </p:nvSpPr>
        <p:spPr>
          <a:xfrm>
            <a:off x="1657767" y="6756209"/>
            <a:ext cx="21047084" cy="4456176"/>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91">
              <a:buClrTx/>
              <a:defRPr/>
            </a:pPr>
            <a:r>
              <a:rPr lang="en-US" sz="6400" b="1">
                <a:solidFill>
                  <a:schemeClr val="bg1"/>
                </a:solidFill>
              </a:rPr>
              <a:t>Nồng độ, áp suất, nhiệt độ</a:t>
            </a:r>
            <a:endParaRPr lang="en-US" sz="6400" b="1" kern="1200" baseline="-25000">
              <a:solidFill>
                <a:prstClr val="white"/>
              </a:solidFill>
              <a:latin typeface="Calibri" panose="020F0502020204030204"/>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8470" y="10777460"/>
            <a:ext cx="4800913" cy="2936597"/>
          </a:xfrm>
          <a:prstGeom prst="rect">
            <a:avLst/>
          </a:prstGeom>
        </p:spPr>
      </p:pic>
    </p:spTree>
    <p:extLst>
      <p:ext uri="{BB962C8B-B14F-4D97-AF65-F5344CB8AC3E}">
        <p14:creationId xmlns:p14="http://schemas.microsoft.com/office/powerpoint/2010/main" val="33667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2371842" y="3102376"/>
            <a:ext cx="21047084" cy="7512836"/>
          </a:xfrm>
          <a:prstGeom prst="snip2DiagRect">
            <a:avLst/>
          </a:prstGeom>
          <a:solidFill>
            <a:schemeClr val="tx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4800" b="1"/>
              <a:t>Phản ứng tạo ammonia là một phản ứng khá quan trọng trong quá trình tổng hợp phân bón hóa học, đây là một phản ứng thuận nghịch. Vậy để nâng cao hiệu suất (tạo được nhiều ammonia), người ta phải thay đổi các yếu tố nào? Chúng ta cùng tìm hiểu trong bài học ngày hôm nay. </a:t>
            </a:r>
            <a:endParaRPr lang="en-US" sz="4800" b="1" kern="1200">
              <a:solidFill>
                <a:prstClr val="white"/>
              </a:solidFill>
              <a:latin typeface="Calibri" panose="020F0502020204030204"/>
            </a:endParaRPr>
          </a:p>
        </p:txBody>
      </p:sp>
    </p:spTree>
    <p:extLst>
      <p:ext uri="{BB962C8B-B14F-4D97-AF65-F5344CB8AC3E}">
        <p14:creationId xmlns:p14="http://schemas.microsoft.com/office/powerpoint/2010/main" val="425772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892176" y="1948198"/>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grpSp>
        <p:nvGrpSpPr>
          <p:cNvPr id="247" name="Google Shape;247;p3"/>
          <p:cNvGrpSpPr/>
          <p:nvPr/>
        </p:nvGrpSpPr>
        <p:grpSpPr>
          <a:xfrm>
            <a:off x="1012867" y="2772494"/>
            <a:ext cx="8792567" cy="2234506"/>
            <a:chOff x="166396" y="8755081"/>
            <a:chExt cx="4167639" cy="179887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17839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1. Ảnh hưởng nhệt độ</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3744856"/>
            <a:ext cx="23549364" cy="9972732"/>
            <a:chOff x="4221718" y="3414063"/>
            <a:chExt cx="15942152" cy="11098699"/>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2566500"/>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69">
              <a:extLst>
                <a:ext uri="{FF2B5EF4-FFF2-40B4-BE49-F238E27FC236}">
                  <a16:creationId xmlns:a16="http://schemas.microsoft.com/office/drawing/2014/main" id="{039E93A6-914E-3201-2DA6-2BA65601A31D}"/>
                </a:ext>
              </a:extLst>
            </p:cNvPr>
            <p:cNvSpPr txBox="1"/>
            <p:nvPr/>
          </p:nvSpPr>
          <p:spPr>
            <a:xfrm>
              <a:off x="4624885" y="3414063"/>
              <a:ext cx="7355388" cy="2568944"/>
            </a:xfrm>
            <a:prstGeom prst="rect">
              <a:avLst/>
            </a:prstGeom>
            <a:solidFill>
              <a:schemeClr val="accent5">
                <a:lumMod val="60000"/>
                <a:lumOff val="40000"/>
              </a:schemeClr>
            </a:solidFill>
          </p:spPr>
          <p:txBody>
            <a:bodyPr wrap="square" rtlCol="0">
              <a:spAutoFit/>
            </a:bodyPr>
            <a:lstStyle/>
            <a:p>
              <a:pPr algn="just" defTabSz="2177278">
                <a:buClrTx/>
                <a:defRPr/>
              </a:pPr>
              <a:r>
                <a:rPr kumimoji="0" lang="en-US" sz="36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Trạm 1: </a:t>
              </a:r>
              <a:r>
                <a:rPr lang="en-US" sz="3600" b="1">
                  <a:effectLst/>
                  <a:latin typeface="Times New Roman" panose="02020603050405020304" pitchFamily="18" charset="0"/>
                  <a:ea typeface="Arial" panose="020B0604020202020204" pitchFamily="34" charset="0"/>
                </a:rPr>
                <a:t>Thực hiện thí nghiệm </a:t>
              </a:r>
            </a:p>
            <a:p>
              <a:pPr algn="just" defTabSz="2177278">
                <a:buClrTx/>
                <a:defRPr/>
              </a:pPr>
              <a:endParaRPr lang="en-US" altLang="en-US" sz="3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defTabSz="2177278">
                <a:buClrTx/>
                <a:defRPr/>
              </a:pPr>
              <a:r>
                <a:rPr lang="en-US" altLang="en-US" sz="3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t>
              </a:r>
              <a:r>
                <a:rPr kumimoji="0" lang="en-GB" altLang="en-US" sz="3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ể nghiên cứu sự ảnh hưởng của nhiệt độ đến chuyển dịch cân bằng.</a:t>
              </a:r>
              <a:r>
                <a:rPr kumimoji="0" lang="en-GB" altLang="en-US" sz="3600" b="1"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endParaRPr kumimoji="0" lang="en-GB" altLang="en-US" sz="3600" b="0" i="0" u="none" strike="noStrike" cap="none" normalizeH="0" baseline="0">
                <a:ln>
                  <a:noFill/>
                </a:ln>
                <a:solidFill>
                  <a:schemeClr val="tx1"/>
                </a:solidFill>
                <a:effectLst/>
                <a:latin typeface="Arial" panose="020B0604020202020204" pitchFamily="34" charset="0"/>
              </a:endParaRPr>
            </a:p>
          </p:txBody>
        </p:sp>
        <p:sp>
          <p:nvSpPr>
            <p:cNvPr id="4" name="TextBox 69">
              <a:extLst>
                <a:ext uri="{FF2B5EF4-FFF2-40B4-BE49-F238E27FC236}">
                  <a16:creationId xmlns:a16="http://schemas.microsoft.com/office/drawing/2014/main" id="{A1C94170-3001-9633-72D3-056DB13C6742}"/>
                </a:ext>
              </a:extLst>
            </p:cNvPr>
            <p:cNvSpPr txBox="1"/>
            <p:nvPr/>
          </p:nvSpPr>
          <p:spPr>
            <a:xfrm>
              <a:off x="12441603" y="3432779"/>
              <a:ext cx="7592381" cy="2568944"/>
            </a:xfrm>
            <a:prstGeom prst="rect">
              <a:avLst/>
            </a:prstGeom>
            <a:solidFill>
              <a:schemeClr val="accent2">
                <a:lumMod val="40000"/>
                <a:lumOff val="60000"/>
              </a:schemeClr>
            </a:solidFill>
          </p:spPr>
          <p:txBody>
            <a:bodyPr wrap="square" rtlCol="0">
              <a:spAutoFit/>
            </a:bodyPr>
            <a:lstStyle/>
            <a:p>
              <a:pPr algn="just" defTabSz="2177278">
                <a:buClrTx/>
                <a:defRPr/>
              </a:pPr>
              <a:r>
                <a:rPr kumimoji="0" lang="en-US" sz="3600" b="1" i="0" u="none" strike="noStrike" kern="1200" cap="none" spc="0" normalizeH="0" baseline="0" noProof="0">
                  <a:ln>
                    <a:noFill/>
                  </a:ln>
                  <a:solidFill>
                    <a:prstClr val="white"/>
                  </a:solidFill>
                  <a:effectLst/>
                  <a:uLnTx/>
                  <a:uFillTx/>
                  <a:latin typeface="+mj-lt"/>
                  <a:ea typeface="Tahoma" pitchFamily="34" charset="0"/>
                  <a:cs typeface="Tahoma" pitchFamily="34" charset="0"/>
                </a:rPr>
                <a:t>Trạm 2: </a:t>
              </a:r>
              <a:r>
                <a:rPr lang="en-US" sz="3600" b="1">
                  <a:effectLst/>
                  <a:latin typeface="+mj-lt"/>
                  <a:ea typeface="Arial" panose="020B0604020202020204" pitchFamily="34" charset="0"/>
                </a:rPr>
                <a:t>Thực hiện thí nghiệm </a:t>
              </a:r>
            </a:p>
            <a:p>
              <a:pPr algn="just" defTabSz="2177278">
                <a:buClrTx/>
                <a:defRPr/>
              </a:pPr>
              <a:endParaRPr lang="en-GB" sz="3600">
                <a:effectLst/>
                <a:latin typeface="+mj-lt"/>
                <a:ea typeface="Calibri" panose="020F0502020204030204" pitchFamily="34" charset="0"/>
                <a:cs typeface="Times New Roman" panose="02020603050405020304" pitchFamily="18" charset="0"/>
              </a:endParaRPr>
            </a:p>
            <a:p>
              <a:pPr algn="just" defTabSz="2177278">
                <a:buClrTx/>
                <a:defRPr/>
              </a:pPr>
              <a:r>
                <a:rPr lang="en-GB" sz="3600">
                  <a:effectLst/>
                  <a:latin typeface="+mj-lt"/>
                  <a:ea typeface="Calibri" panose="020F0502020204030204" pitchFamily="34" charset="0"/>
                  <a:cs typeface="Times New Roman" panose="02020603050405020304" pitchFamily="18" charset="0"/>
                </a:rPr>
                <a:t>Thủy phân sodium acetat để nghiên cứu sự ảnh hưởng của nhiệt độ đến chuyển dịch cân bằng</a:t>
              </a:r>
              <a:r>
                <a:rPr lang="en-GB" sz="3600" b="1">
                  <a:latin typeface="+mj-lt"/>
                  <a:ea typeface="Calibri" panose="020F0502020204030204" pitchFamily="34" charset="0"/>
                  <a:cs typeface="Times New Roman" panose="02020603050405020304" pitchFamily="18" charset="0"/>
                </a:rPr>
                <a:t>.</a:t>
              </a:r>
              <a:endParaRPr kumimoji="0" lang="en-US" sz="3600" i="0" u="none" strike="noStrike" kern="1200" cap="none" spc="0" normalizeH="0" baseline="0" noProof="0" dirty="0">
                <a:ln>
                  <a:noFill/>
                </a:ln>
                <a:solidFill>
                  <a:prstClr val="white"/>
                </a:solidFill>
                <a:effectLst/>
                <a:uLnTx/>
                <a:uFillTx/>
                <a:latin typeface="+mj-lt"/>
                <a:ea typeface="Tahoma" pitchFamily="34" charset="0"/>
                <a:cs typeface="Tahoma" pitchFamily="34" charset="0"/>
              </a:endParaRPr>
            </a:p>
          </p:txBody>
        </p:sp>
      </p:grpSp>
      <p:graphicFrame>
        <p:nvGraphicFramePr>
          <p:cNvPr id="11" name="Object 10">
            <a:extLst>
              <a:ext uri="{FF2B5EF4-FFF2-40B4-BE49-F238E27FC236}">
                <a16:creationId xmlns:a16="http://schemas.microsoft.com/office/drawing/2014/main" id="{4F351FE1-F4ED-308F-8252-587F6363E450}"/>
              </a:ext>
            </a:extLst>
          </p:cNvPr>
          <p:cNvGraphicFramePr>
            <a:graphicFrameLocks noChangeAspect="1"/>
          </p:cNvGraphicFramePr>
          <p:nvPr/>
        </p:nvGraphicFramePr>
        <p:xfrm>
          <a:off x="0" y="457200"/>
          <a:ext cx="390525" cy="257175"/>
        </p:xfrm>
        <a:graphic>
          <a:graphicData uri="http://schemas.openxmlformats.org/presentationml/2006/ole">
            <mc:AlternateContent xmlns:mc="http://schemas.openxmlformats.org/markup-compatibility/2006">
              <mc:Choice xmlns:v="urn:schemas-microsoft-com:vml" Requires="v">
                <p:oleObj name="Equation" r:id="rId3" imgW="393529" imgH="253890" progId="Equation.DSMT4">
                  <p:embed/>
                </p:oleObj>
              </mc:Choice>
              <mc:Fallback>
                <p:oleObj name="Equation" r:id="rId3" imgW="393529" imgH="25389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3905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a16="http://schemas.microsoft.com/office/drawing/2014/main" id="{E5B4970D-A780-68BB-7607-DD75899E6AEA}"/>
              </a:ext>
            </a:extLst>
          </p:cNvPr>
          <p:cNvGraphicFramePr>
            <a:graphicFrameLocks noChangeAspect="1"/>
          </p:cNvGraphicFramePr>
          <p:nvPr>
            <p:extLst>
              <p:ext uri="{D42A27DB-BD31-4B8C-83A1-F6EECF244321}">
                <p14:modId xmlns:p14="http://schemas.microsoft.com/office/powerpoint/2010/main" val="3281234241"/>
              </p:ext>
            </p:extLst>
          </p:nvPr>
        </p:nvGraphicFramePr>
        <p:xfrm>
          <a:off x="3235408" y="4193952"/>
          <a:ext cx="3763829" cy="908510"/>
        </p:xfrm>
        <a:graphic>
          <a:graphicData uri="http://schemas.openxmlformats.org/presentationml/2006/ole">
            <mc:AlternateContent xmlns:mc="http://schemas.openxmlformats.org/markup-compatibility/2006">
              <mc:Choice xmlns:v="urn:schemas-microsoft-com:vml" Requires="v">
                <p:oleObj name="Equation" r:id="rId5" imgW="1104840" imgH="266400" progId="Equation.DSMT4">
                  <p:embed/>
                </p:oleObj>
              </mc:Choice>
              <mc:Fallback>
                <p:oleObj name="Equation" r:id="rId5" imgW="1104840" imgH="266400" progId="Equation.DSMT4">
                  <p:embed/>
                  <p:pic>
                    <p:nvPicPr>
                      <p:cNvPr id="0" name=""/>
                      <p:cNvPicPr/>
                      <p:nvPr/>
                    </p:nvPicPr>
                    <p:blipFill>
                      <a:blip r:embed="rId6"/>
                      <a:stretch>
                        <a:fillRect/>
                      </a:stretch>
                    </p:blipFill>
                    <p:spPr>
                      <a:xfrm>
                        <a:off x="3235408" y="4193952"/>
                        <a:ext cx="3763829" cy="90851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CE971513-E36E-7DF2-85EA-7FF39AEA09F9}"/>
              </a:ext>
            </a:extLst>
          </p:cNvPr>
          <p:cNvGraphicFramePr>
            <a:graphicFrameLocks noChangeAspect="1"/>
          </p:cNvGraphicFramePr>
          <p:nvPr>
            <p:extLst>
              <p:ext uri="{D42A27DB-BD31-4B8C-83A1-F6EECF244321}">
                <p14:modId xmlns:p14="http://schemas.microsoft.com/office/powerpoint/2010/main" val="2760884886"/>
              </p:ext>
            </p:extLst>
          </p:nvPr>
        </p:nvGraphicFramePr>
        <p:xfrm>
          <a:off x="12677603" y="4151012"/>
          <a:ext cx="10979145" cy="1011237"/>
        </p:xfrm>
        <a:graphic>
          <a:graphicData uri="http://schemas.openxmlformats.org/presentationml/2006/ole">
            <mc:AlternateContent xmlns:mc="http://schemas.openxmlformats.org/markup-compatibility/2006">
              <mc:Choice xmlns:v="urn:schemas-microsoft-com:vml" Requires="v">
                <p:oleObj name="Equation" r:id="rId7" imgW="2895480" imgH="266400" progId="Equation.DSMT4">
                  <p:embed/>
                </p:oleObj>
              </mc:Choice>
              <mc:Fallback>
                <p:oleObj name="Equation" r:id="rId7" imgW="2895480" imgH="266400" progId="Equation.DSMT4">
                  <p:embed/>
                  <p:pic>
                    <p:nvPicPr>
                      <p:cNvPr id="0" name=""/>
                      <p:cNvPicPr/>
                      <p:nvPr/>
                    </p:nvPicPr>
                    <p:blipFill>
                      <a:blip r:embed="rId8"/>
                      <a:stretch>
                        <a:fillRect/>
                      </a:stretch>
                    </p:blipFill>
                    <p:spPr>
                      <a:xfrm>
                        <a:off x="12677603" y="4151012"/>
                        <a:ext cx="10979145" cy="1011237"/>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A39F772C-FB47-22BC-77C4-43FF16416E3F}"/>
              </a:ext>
            </a:extLst>
          </p:cNvPr>
          <p:cNvSpPr txBox="1"/>
          <p:nvPr/>
        </p:nvSpPr>
        <p:spPr>
          <a:xfrm>
            <a:off x="1920747" y="7666892"/>
            <a:ext cx="18934607" cy="2800767"/>
          </a:xfrm>
          <a:prstGeom prst="rect">
            <a:avLst/>
          </a:prstGeom>
          <a:noFill/>
        </p:spPr>
        <p:txBody>
          <a:bodyPr wrap="square" rtlCol="0">
            <a:spAutoFit/>
          </a:bodyPr>
          <a:lstStyle/>
          <a:p>
            <a:pPr marL="0" marR="0" lvl="0" indent="214313" algn="just" defTabSz="914400" rtl="0" eaLnBrk="0" fontAlgn="base" latinLnBrk="0" hangingPunct="0">
              <a:lnSpc>
                <a:spcPct val="100000"/>
              </a:lnSpc>
              <a:spcBef>
                <a:spcPct val="0"/>
              </a:spcBef>
              <a:spcAft>
                <a:spcPct val="0"/>
              </a:spcAft>
              <a:buClrTx/>
              <a:buSzTx/>
              <a:buFontTx/>
              <a:buNone/>
              <a:tabLst>
                <a:tab pos="209550" algn="l"/>
                <a:tab pos="539750" algn="l"/>
              </a:tabLst>
            </a:pPr>
            <a:r>
              <a:rPr kumimoji="0" lang="en-US" altLang="en-US" sz="44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Phiếu trạm sẽ lần lượt di chuyển qua các nhóm</a:t>
            </a:r>
            <a:r>
              <a:rPr kumimoji="0" lang="vi-VN" altLang="en-US" sz="44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(thời gian thực hiện nhiệm vụ ở từng trạm là </a:t>
            </a:r>
            <a:r>
              <a:rPr kumimoji="0" lang="en-US" altLang="en-US" sz="44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15 </a:t>
            </a:r>
            <a:r>
              <a:rPr kumimoji="0" lang="vi-VN" altLang="en-US" sz="44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phút).</a:t>
            </a:r>
            <a:r>
              <a:rPr kumimoji="0" lang="en-US" altLang="en-US" sz="4400" b="1"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Kết thúc thời gian hoạt động, GV hô “Chuyển trạm”, các nhóm thực hiện chuyển nội dung, dụng cụ cho nhóm bên cạnh.</a:t>
            </a:r>
            <a:endParaRPr kumimoji="0" lang="en-US" altLang="en-US" sz="5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algn="just"/>
            <a:r>
              <a:rPr lang="en-US" sz="4400" b="1">
                <a:latin typeface="Times New Roman" panose="02020603050405020304" pitchFamily="18" charset="0"/>
                <a:cs typeface="Times New Roman" panose="02020603050405020304" pitchFamily="18" charset="0"/>
              </a:rPr>
              <a:t> </a:t>
            </a:r>
          </a:p>
        </p:txBody>
      </p:sp>
      <p:sp>
        <p:nvSpPr>
          <p:cNvPr id="24" name="Rectangle 12">
            <a:extLst>
              <a:ext uri="{FF2B5EF4-FFF2-40B4-BE49-F238E27FC236}">
                <a16:creationId xmlns:a16="http://schemas.microsoft.com/office/drawing/2014/main" id="{DD6475E4-6A83-5EEF-B3A3-FC78C1F37EC8}"/>
              </a:ext>
            </a:extLst>
          </p:cNvPr>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4313"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5" name="Group 24">
            <a:extLst>
              <a:ext uri="{FF2B5EF4-FFF2-40B4-BE49-F238E27FC236}">
                <a16:creationId xmlns:a16="http://schemas.microsoft.com/office/drawing/2014/main" id="{170BC9AE-7B19-1C60-865B-21D7DF2164E7}"/>
              </a:ext>
            </a:extLst>
          </p:cNvPr>
          <p:cNvGrpSpPr/>
          <p:nvPr/>
        </p:nvGrpSpPr>
        <p:grpSpPr>
          <a:xfrm>
            <a:off x="4243934" y="9988148"/>
            <a:ext cx="14288232" cy="2172540"/>
            <a:chOff x="0" y="0"/>
            <a:chExt cx="2305050" cy="304800"/>
          </a:xfrm>
        </p:grpSpPr>
        <p:sp>
          <p:nvSpPr>
            <p:cNvPr id="26" name="Rectangle 25">
              <a:extLst>
                <a:ext uri="{FF2B5EF4-FFF2-40B4-BE49-F238E27FC236}">
                  <a16:creationId xmlns:a16="http://schemas.microsoft.com/office/drawing/2014/main" id="{9203A865-CD5A-EC50-E858-7FFAD94288D7}"/>
                </a:ext>
              </a:extLst>
            </p:cNvPr>
            <p:cNvSpPr/>
            <p:nvPr/>
          </p:nvSpPr>
          <p:spPr>
            <a:xfrm>
              <a:off x="0" y="0"/>
              <a:ext cx="77152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vi-VN" sz="5400">
                  <a:effectLst/>
                  <a:latin typeface="Times New Roman" panose="02020603050405020304" pitchFamily="18" charset="0"/>
                  <a:ea typeface="Calibri" panose="020F0502020204030204" pitchFamily="34" charset="0"/>
                  <a:cs typeface="Times New Roman" panose="02020603050405020304" pitchFamily="18" charset="0"/>
                </a:rPr>
                <a:t>Trạm 1</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7FDC5AC5-02F6-30EE-1B6A-8558F580AE41}"/>
                </a:ext>
              </a:extLst>
            </p:cNvPr>
            <p:cNvSpPr/>
            <p:nvPr/>
          </p:nvSpPr>
          <p:spPr>
            <a:xfrm>
              <a:off x="1524000" y="9525"/>
              <a:ext cx="781050"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vi-VN" sz="5400">
                  <a:effectLst/>
                  <a:latin typeface="Times New Roman" panose="02020603050405020304" pitchFamily="18" charset="0"/>
                  <a:ea typeface="Calibri" panose="020F0502020204030204" pitchFamily="34" charset="0"/>
                  <a:cs typeface="Times New Roman" panose="02020603050405020304" pitchFamily="18" charset="0"/>
                </a:rPr>
                <a:t>Trạm 2</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grpSp>
      <p:cxnSp>
        <p:nvCxnSpPr>
          <p:cNvPr id="33" name="Straight Arrow Connector 32">
            <a:extLst>
              <a:ext uri="{FF2B5EF4-FFF2-40B4-BE49-F238E27FC236}">
                <a16:creationId xmlns:a16="http://schemas.microsoft.com/office/drawing/2014/main" id="{188A4E01-DC01-20F8-DCC4-B370AC8D126F}"/>
              </a:ext>
            </a:extLst>
          </p:cNvPr>
          <p:cNvCxnSpPr/>
          <p:nvPr/>
        </p:nvCxnSpPr>
        <p:spPr>
          <a:xfrm>
            <a:off x="9805434" y="10784182"/>
            <a:ext cx="3235570"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AC692B0-0F0F-40F4-06EB-FF88F7B5EA11}"/>
              </a:ext>
            </a:extLst>
          </p:cNvPr>
          <p:cNvCxnSpPr>
            <a:cxnSpLocks/>
          </p:cNvCxnSpPr>
          <p:nvPr/>
        </p:nvCxnSpPr>
        <p:spPr>
          <a:xfrm flipH="1">
            <a:off x="9805434" y="11422221"/>
            <a:ext cx="3235570"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8613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824347" y="2249603"/>
            <a:ext cx="22738481" cy="2847965"/>
            <a:chOff x="17200151" y="2536121"/>
            <a:chExt cx="22738481" cy="1888394"/>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8508353" y="1288892"/>
              <a:ext cx="769442"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315592" y="2536121"/>
              <a:ext cx="3044423"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a:solidFill>
                    <a:prstClr val="white"/>
                  </a:solidFill>
                  <a:latin typeface="Tahoma" pitchFamily="34" charset="0"/>
                  <a:ea typeface="Tahoma" pitchFamily="34" charset="0"/>
                  <a:cs typeface="Tahoma" pitchFamily="34" charset="0"/>
                </a:rPr>
                <a:t>Khởi động</a:t>
              </a:r>
              <a:endParaRPr kumimoji="0" lang="en-US" sz="4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a16="http://schemas.microsoft.com/office/drawing/2014/main" id="{CC090838-E6D4-1B12-64CA-A5CC3592ED7F}"/>
              </a:ext>
            </a:extLst>
          </p:cNvPr>
          <p:cNvSpPr txBox="1"/>
          <p:nvPr/>
        </p:nvSpPr>
        <p:spPr>
          <a:xfrm>
            <a:off x="4620126" y="2646947"/>
            <a:ext cx="18528632" cy="1569660"/>
          </a:xfrm>
          <a:prstGeom prst="rect">
            <a:avLst/>
          </a:prstGeom>
          <a:noFill/>
        </p:spPr>
        <p:txBody>
          <a:bodyPr wrap="square" rtlCol="0">
            <a:spAutoFit/>
          </a:bodyPr>
          <a:lstStyle/>
          <a:p>
            <a:r>
              <a:rPr lang="en-US" sz="3200" b="1">
                <a:latin typeface="Tahoma" panose="020B0604030504040204" pitchFamily="34" charset="0"/>
                <a:ea typeface="Tahoma" panose="020B0604030504040204" pitchFamily="34" charset="0"/>
                <a:cs typeface="Tahoma" panose="020B0604030504040204" pitchFamily="34" charset="0"/>
              </a:rPr>
              <a:t>Trò chơi hiểu ý đồng đội:</a:t>
            </a:r>
          </a:p>
          <a:p>
            <a:r>
              <a:rPr lang="en-US" sz="3200" b="1">
                <a:latin typeface="Tahoma" panose="020B0604030504040204" pitchFamily="34" charset="0"/>
                <a:ea typeface="Tahoma" panose="020B0604030504040204" pitchFamily="34" charset="0"/>
                <a:cs typeface="Tahoma" panose="020B0604030504040204" pitchFamily="34" charset="0"/>
              </a:rPr>
              <a:t>1. Luật chơi: 1 HS lên bảng dung ngôn ngữ hình thể để mô tả lại câu trong giấy, các bạn bên dưới đoán và trả lời.</a:t>
            </a:r>
          </a:p>
        </p:txBody>
      </p:sp>
      <p:grpSp>
        <p:nvGrpSpPr>
          <p:cNvPr id="27" name="Group 10">
            <a:extLst>
              <a:ext uri="{FF2B5EF4-FFF2-40B4-BE49-F238E27FC236}">
                <a16:creationId xmlns:a16="http://schemas.microsoft.com/office/drawing/2014/main" id="{B1FEBAAB-8059-C5C3-B425-98B2C3ED6B2C}"/>
              </a:ext>
            </a:extLst>
          </p:cNvPr>
          <p:cNvGrpSpPr/>
          <p:nvPr/>
        </p:nvGrpSpPr>
        <p:grpSpPr>
          <a:xfrm>
            <a:off x="743521" y="6758004"/>
            <a:ext cx="22884349" cy="1855459"/>
            <a:chOff x="743521" y="6758004"/>
            <a:chExt cx="22884349" cy="1855459"/>
          </a:xfrm>
        </p:grpSpPr>
        <p:grpSp>
          <p:nvGrpSpPr>
            <p:cNvPr id="28" name="Group 54">
              <a:extLst>
                <a:ext uri="{FF2B5EF4-FFF2-40B4-BE49-F238E27FC236}">
                  <a16:creationId xmlns:a16="http://schemas.microsoft.com/office/drawing/2014/main" id="{BE599DA6-88BF-DD50-3F74-59E58CEAFA6E}"/>
                </a:ext>
              </a:extLst>
            </p:cNvPr>
            <p:cNvGrpSpPr/>
            <p:nvPr/>
          </p:nvGrpSpPr>
          <p:grpSpPr>
            <a:xfrm>
              <a:off x="743521" y="6758004"/>
              <a:ext cx="22884349" cy="1855459"/>
              <a:chOff x="1268077" y="3405486"/>
              <a:chExt cx="22884349" cy="1855459"/>
            </a:xfrm>
          </p:grpSpPr>
          <p:sp>
            <p:nvSpPr>
              <p:cNvPr id="31" name="Rounded Rectangle 148">
                <a:extLst>
                  <a:ext uri="{FF2B5EF4-FFF2-40B4-BE49-F238E27FC236}">
                    <a16:creationId xmlns:a16="http://schemas.microsoft.com/office/drawing/2014/main" id="{FFF2848A-7132-1B6E-C5D6-AA1FCE6426E0}"/>
                  </a:ext>
                </a:extLst>
              </p:cNvPr>
              <p:cNvSpPr/>
              <p:nvPr/>
            </p:nvSpPr>
            <p:spPr>
              <a:xfrm>
                <a:off x="1268077" y="3790950"/>
                <a:ext cx="22884349" cy="1469995"/>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a16="http://schemas.microsoft.com/office/drawing/2014/main" id="{B6A2287D-6EFE-5728-D473-DEA183631FBB}"/>
                  </a:ext>
                </a:extLst>
              </p:cNvPr>
              <p:cNvGrpSpPr/>
              <p:nvPr/>
            </p:nvGrpSpPr>
            <p:grpSpPr>
              <a:xfrm>
                <a:off x="1268078" y="3405486"/>
                <a:ext cx="3251532" cy="940513"/>
                <a:chOff x="1311958" y="3405486"/>
                <a:chExt cx="3251532" cy="940513"/>
              </a:xfrm>
            </p:grpSpPr>
            <p:sp>
              <p:nvSpPr>
                <p:cNvPr id="33" name="Freeform 20">
                  <a:extLst>
                    <a:ext uri="{FF2B5EF4-FFF2-40B4-BE49-F238E27FC236}">
                      <a16:creationId xmlns:a16="http://schemas.microsoft.com/office/drawing/2014/main" id="{C1AC3889-6AAE-3807-88A4-A83458BA863A}"/>
                    </a:ext>
                  </a:extLst>
                </p:cNvPr>
                <p:cNvSpPr>
                  <a:spLocks/>
                </p:cNvSpPr>
                <p:nvPr/>
              </p:nvSpPr>
              <p:spPr bwMode="auto">
                <a:xfrm rot="5400000">
                  <a:off x="2921386" y="2671082"/>
                  <a:ext cx="793396"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a16="http://schemas.microsoft.com/office/drawing/2014/main" id="{740A9028-6AE9-8951-8A01-243698661DBD}"/>
                    </a:ext>
                  </a:extLst>
                </p:cNvPr>
                <p:cNvSpPr txBox="1"/>
                <p:nvPr/>
              </p:nvSpPr>
              <p:spPr>
                <a:xfrm>
                  <a:off x="2250671" y="3527166"/>
                  <a:ext cx="184731"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35" name="Group 70">
                  <a:extLst>
                    <a:ext uri="{FF2B5EF4-FFF2-40B4-BE49-F238E27FC236}">
                      <a16:creationId xmlns:a16="http://schemas.microsoft.com/office/drawing/2014/main"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a16="http://schemas.microsoft.com/office/drawing/2014/main"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a16="http://schemas.microsoft.com/office/drawing/2014/main"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a16="http://schemas.microsoft.com/office/drawing/2014/main"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a16="http://schemas.microsoft.com/office/drawing/2014/main"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a16="http://schemas.microsoft.com/office/drawing/2014/main"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a16="http://schemas.microsoft.com/office/drawing/2014/main"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a16="http://schemas.microsoft.com/office/drawing/2014/main"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a16="http://schemas.microsoft.com/office/drawing/2014/main"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a16="http://schemas.microsoft.com/office/drawing/2014/main"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a16="http://schemas.microsoft.com/office/drawing/2014/main"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a16="http://schemas.microsoft.com/office/drawing/2014/main"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a16="http://schemas.microsoft.com/office/drawing/2014/main"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a16="http://schemas.microsoft.com/office/drawing/2014/main"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a16="http://schemas.microsoft.com/office/drawing/2014/main"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a16="http://schemas.microsoft.com/office/drawing/2014/main"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a16="http://schemas.microsoft.com/office/drawing/2014/main"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a16="http://schemas.microsoft.com/office/drawing/2014/main"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a16="http://schemas.microsoft.com/office/drawing/2014/main"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a16="http://schemas.microsoft.com/office/drawing/2014/main"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a16="http://schemas.microsoft.com/office/drawing/2014/main"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a16="http://schemas.microsoft.com/office/drawing/2014/main"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a16="http://schemas.microsoft.com/office/drawing/2014/main"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a16="http://schemas.microsoft.com/office/drawing/2014/main"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a16="http://schemas.microsoft.com/office/drawing/2014/main"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a16="http://schemas.microsoft.com/office/drawing/2014/main"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0" name="Rectangle 69">
              <a:extLst>
                <a:ext uri="{FF2B5EF4-FFF2-40B4-BE49-F238E27FC236}">
                  <a16:creationId xmlns:a16="http://schemas.microsoft.com/office/drawing/2014/main" id="{17122161-E816-5AD3-444C-F8393F3BEAA0}"/>
                </a:ext>
              </a:extLst>
            </p:cNvPr>
            <p:cNvSpPr/>
            <p:nvPr/>
          </p:nvSpPr>
          <p:spPr>
            <a:xfrm>
              <a:off x="4680540" y="7491457"/>
              <a:ext cx="18391422" cy="833370"/>
            </a:xfrm>
            <a:prstGeom prst="rect">
              <a:avLst/>
            </a:prstGeom>
          </p:spPr>
          <p:txBody>
            <a:bodyPr wrap="square">
              <a:spAutoFit/>
            </a:bodyPr>
            <a:lstStyle/>
            <a:p>
              <a:pPr marL="0" marR="0" lvl="0" indent="0" defTabSz="2177278" eaLnBrk="1" fontAlgn="auto" latinLnBrk="0" hangingPunct="1">
                <a:lnSpc>
                  <a:spcPts val="65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Nước chảy đá mòn</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61" name="Group 101">
            <a:extLst>
              <a:ext uri="{FF2B5EF4-FFF2-40B4-BE49-F238E27FC236}">
                <a16:creationId xmlns:a16="http://schemas.microsoft.com/office/drawing/2014/main" id="{552259C1-52E8-0282-A4CF-6194AF106405}"/>
              </a:ext>
            </a:extLst>
          </p:cNvPr>
          <p:cNvGrpSpPr/>
          <p:nvPr/>
        </p:nvGrpSpPr>
        <p:grpSpPr>
          <a:xfrm>
            <a:off x="815530" y="8918551"/>
            <a:ext cx="22812341" cy="4649964"/>
            <a:chOff x="1270511" y="5832471"/>
            <a:chExt cx="22812341" cy="4938327"/>
          </a:xfrm>
        </p:grpSpPr>
        <p:sp>
          <p:nvSpPr>
            <p:cNvPr id="62" name="Rounded Rectangle 181">
              <a:extLst>
                <a:ext uri="{FF2B5EF4-FFF2-40B4-BE49-F238E27FC236}">
                  <a16:creationId xmlns:a16="http://schemas.microsoft.com/office/drawing/2014/main" id="{6F3CB19B-40CA-09CF-83D0-2B8708DFA1CB}"/>
                </a:ext>
              </a:extLst>
            </p:cNvPr>
            <p:cNvSpPr/>
            <p:nvPr/>
          </p:nvSpPr>
          <p:spPr>
            <a:xfrm>
              <a:off x="1272210" y="6139007"/>
              <a:ext cx="22810642" cy="46317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grpSp>
          <p:nvGrpSpPr>
            <p:cNvPr id="63" name="Group 60">
              <a:extLst>
                <a:ext uri="{FF2B5EF4-FFF2-40B4-BE49-F238E27FC236}">
                  <a16:creationId xmlns:a16="http://schemas.microsoft.com/office/drawing/2014/main" id="{A246C890-2649-CC5B-E470-BFD65516E562}"/>
                </a:ext>
              </a:extLst>
            </p:cNvPr>
            <p:cNvGrpSpPr/>
            <p:nvPr/>
          </p:nvGrpSpPr>
          <p:grpSpPr>
            <a:xfrm>
              <a:off x="1270511" y="5832471"/>
              <a:ext cx="4138132" cy="880391"/>
              <a:chOff x="1224541" y="6271038"/>
              <a:chExt cx="4138132" cy="880391"/>
            </a:xfrm>
          </p:grpSpPr>
          <p:sp>
            <p:nvSpPr>
              <p:cNvPr id="64" name="Freeform 20">
                <a:extLst>
                  <a:ext uri="{FF2B5EF4-FFF2-40B4-BE49-F238E27FC236}">
                    <a16:creationId xmlns:a16="http://schemas.microsoft.com/office/drawing/2014/main" id="{50C9C828-B9BB-F19B-4698-C4083EBECB54}"/>
                  </a:ext>
                </a:extLst>
              </p:cNvPr>
              <p:cNvSpPr>
                <a:spLocks/>
              </p:cNvSpPr>
              <p:nvPr/>
            </p:nvSpPr>
            <p:spPr bwMode="auto">
              <a:xfrm rot="16200000" flipV="1">
                <a:off x="3203248" y="4915802"/>
                <a:ext cx="752432" cy="356641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a16="http://schemas.microsoft.com/office/drawing/2014/main" id="{19AE44F2-4591-26E8-370B-2F686D3E3ABF}"/>
                  </a:ext>
                </a:extLst>
              </p:cNvPr>
              <p:cNvSpPr txBox="1"/>
              <p:nvPr/>
            </p:nvSpPr>
            <p:spPr>
              <a:xfrm>
                <a:off x="2366340" y="6271038"/>
                <a:ext cx="2996333" cy="849844"/>
              </a:xfrm>
              <a:prstGeom prst="rect">
                <a:avLst/>
              </a:prstGeom>
              <a:noFill/>
            </p:spPr>
            <p:txBody>
              <a:bodyPr wrap="none" rtlCol="0">
                <a:spAutoFit/>
              </a:bodyPr>
              <a:lstStyle/>
              <a:p>
                <a:r>
                  <a:rPr lang="en-US" sz="4600" b="1">
                    <a:solidFill>
                      <a:srgbClr val="0999C8"/>
                    </a:solidFill>
                    <a:latin typeface="Tahoma" pitchFamily="34" charset="0"/>
                    <a:ea typeface="Tahoma" pitchFamily="34" charset="0"/>
                    <a:cs typeface="Tahoma" pitchFamily="34" charset="0"/>
                  </a:rPr>
                  <a:t>Giải thích</a:t>
                </a:r>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a16="http://schemas.microsoft.com/office/drawing/2014/main"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4" name="TextBox 151">
            <a:extLst>
              <a:ext uri="{FF2B5EF4-FFF2-40B4-BE49-F238E27FC236}">
                <a16:creationId xmlns:a16="http://schemas.microsoft.com/office/drawing/2014/main" id="{F0772D27-FD2E-B206-B6F3-3FE8603964BC}"/>
              </a:ext>
            </a:extLst>
          </p:cNvPr>
          <p:cNvSpPr txBox="1"/>
          <p:nvPr/>
        </p:nvSpPr>
        <p:spPr>
          <a:xfrm>
            <a:off x="1682235" y="6879684"/>
            <a:ext cx="2178802"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a:solidFill>
                  <a:prstClr val="white"/>
                </a:solidFill>
                <a:latin typeface="Tahoma" pitchFamily="34" charset="0"/>
                <a:ea typeface="Tahoma" pitchFamily="34" charset="0"/>
                <a:cs typeface="Tahoma" pitchFamily="34" charset="0"/>
              </a:rPr>
              <a:t>Đáp án</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2AA9C667-DF48-FFBF-2955-39C9945FC32E}"/>
              </a:ext>
            </a:extLst>
          </p:cNvPr>
          <p:cNvSpPr txBox="1"/>
          <p:nvPr/>
        </p:nvSpPr>
        <p:spPr>
          <a:xfrm>
            <a:off x="1134864" y="9907264"/>
            <a:ext cx="13895020" cy="3416320"/>
          </a:xfrm>
          <a:prstGeom prst="rect">
            <a:avLst/>
          </a:prstGeom>
          <a:noFill/>
        </p:spPr>
        <p:txBody>
          <a:bodyPr wrap="square" rtlCol="0">
            <a:spAutoFit/>
          </a:bodyPr>
          <a:lstStyle/>
          <a:p>
            <a:pPr algn="just"/>
            <a:r>
              <a:rPr lang="nl-NL" sz="5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 trình nước chảy đá mòn là một phần trong quá trình hình thành thạch nhũ trong hang động. Phản ứng hình thành thạch nhũ trong hang động là một phản ứng thuận nghịch. </a:t>
            </a:r>
            <a:endParaRPr lang="en-US" sz="540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EC9DE3AD-2432-78CA-7EA3-591052AB5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3337" y="9486839"/>
            <a:ext cx="6525008" cy="397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3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arn(inVertical)">
                                      <p:cBhvr>
                                        <p:cTn id="12" dur="500"/>
                                        <p:tgtEl>
                                          <p:spTgt spid="6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892176" y="1948198"/>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grpSp>
        <p:nvGrpSpPr>
          <p:cNvPr id="247" name="Google Shape;247;p3"/>
          <p:cNvGrpSpPr/>
          <p:nvPr/>
        </p:nvGrpSpPr>
        <p:grpSpPr>
          <a:xfrm>
            <a:off x="1012867" y="2772492"/>
            <a:ext cx="4167639"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4"/>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Trạm</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3744856"/>
            <a:ext cx="23549364" cy="9972732"/>
            <a:chOff x="4221718" y="3414063"/>
            <a:chExt cx="15942152" cy="11098699"/>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2566500"/>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69">
              <a:extLst>
                <a:ext uri="{FF2B5EF4-FFF2-40B4-BE49-F238E27FC236}">
                  <a16:creationId xmlns:a16="http://schemas.microsoft.com/office/drawing/2014/main" id="{039E93A6-914E-3201-2DA6-2BA65601A31D}"/>
                </a:ext>
              </a:extLst>
            </p:cNvPr>
            <p:cNvSpPr txBox="1"/>
            <p:nvPr/>
          </p:nvSpPr>
          <p:spPr>
            <a:xfrm>
              <a:off x="4624885" y="3414063"/>
              <a:ext cx="7355388" cy="2568944"/>
            </a:xfrm>
            <a:prstGeom prst="rect">
              <a:avLst/>
            </a:prstGeom>
            <a:solidFill>
              <a:schemeClr val="accent5">
                <a:lumMod val="60000"/>
                <a:lumOff val="40000"/>
              </a:schemeClr>
            </a:solidFill>
          </p:spPr>
          <p:txBody>
            <a:bodyPr wrap="square" rtlCol="0">
              <a:spAutoFit/>
            </a:bodyPr>
            <a:lstStyle/>
            <a:p>
              <a:pPr algn="just" defTabSz="2177278">
                <a:buClrTx/>
                <a:defRPr/>
              </a:pPr>
              <a:r>
                <a:rPr kumimoji="0" lang="en-US" sz="36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Trạm 1: </a:t>
              </a:r>
              <a:r>
                <a:rPr lang="en-US" sz="3600" b="1">
                  <a:effectLst/>
                  <a:latin typeface="Times New Roman" panose="02020603050405020304" pitchFamily="18" charset="0"/>
                  <a:ea typeface="Arial" panose="020B0604020202020204" pitchFamily="34" charset="0"/>
                </a:rPr>
                <a:t>Thực hiện thí nghiệm </a:t>
              </a:r>
            </a:p>
            <a:p>
              <a:pPr algn="just" defTabSz="2177278">
                <a:buClrTx/>
                <a:defRPr/>
              </a:pPr>
              <a:endParaRPr lang="en-US" altLang="en-US" sz="3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defTabSz="2177278">
                <a:buClrTx/>
                <a:defRPr/>
              </a:pPr>
              <a:r>
                <a:rPr lang="en-US" altLang="en-US" sz="36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t>
              </a:r>
              <a:r>
                <a:rPr kumimoji="0" lang="en-GB" altLang="en-US" sz="3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ể nghiên cứu sự ảnh hưởng của nhiệt độ đến chuyển dịch cân bằng.</a:t>
              </a:r>
              <a:r>
                <a:rPr kumimoji="0" lang="en-GB" altLang="en-US" sz="3600" b="1"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endParaRPr kumimoji="0" lang="en-GB" altLang="en-US" sz="3600" b="0" i="0" u="none" strike="noStrike" cap="none" normalizeH="0" baseline="0">
                <a:ln>
                  <a:noFill/>
                </a:ln>
                <a:solidFill>
                  <a:schemeClr val="tx1"/>
                </a:solidFill>
                <a:effectLst/>
                <a:latin typeface="Arial" panose="020B0604020202020204" pitchFamily="34" charset="0"/>
              </a:endParaRPr>
            </a:p>
          </p:txBody>
        </p:sp>
        <p:sp>
          <p:nvSpPr>
            <p:cNvPr id="4" name="TextBox 69">
              <a:extLst>
                <a:ext uri="{FF2B5EF4-FFF2-40B4-BE49-F238E27FC236}">
                  <a16:creationId xmlns:a16="http://schemas.microsoft.com/office/drawing/2014/main" id="{A1C94170-3001-9633-72D3-056DB13C6742}"/>
                </a:ext>
              </a:extLst>
            </p:cNvPr>
            <p:cNvSpPr txBox="1"/>
            <p:nvPr/>
          </p:nvSpPr>
          <p:spPr>
            <a:xfrm>
              <a:off x="12441603" y="3432779"/>
              <a:ext cx="7592381" cy="2568944"/>
            </a:xfrm>
            <a:prstGeom prst="rect">
              <a:avLst/>
            </a:prstGeom>
            <a:solidFill>
              <a:schemeClr val="accent2">
                <a:lumMod val="40000"/>
                <a:lumOff val="60000"/>
              </a:schemeClr>
            </a:solidFill>
          </p:spPr>
          <p:txBody>
            <a:bodyPr wrap="square" rtlCol="0">
              <a:spAutoFit/>
            </a:bodyPr>
            <a:lstStyle/>
            <a:p>
              <a:pPr algn="just" defTabSz="2177278">
                <a:buClrTx/>
                <a:defRPr/>
              </a:pPr>
              <a:r>
                <a:rPr kumimoji="0" lang="en-US" sz="3600" b="1" i="0" u="none" strike="noStrike" kern="1200" cap="none" spc="0" normalizeH="0" baseline="0" noProof="0">
                  <a:ln>
                    <a:noFill/>
                  </a:ln>
                  <a:solidFill>
                    <a:prstClr val="white"/>
                  </a:solidFill>
                  <a:effectLst/>
                  <a:uLnTx/>
                  <a:uFillTx/>
                  <a:latin typeface="+mj-lt"/>
                  <a:ea typeface="Tahoma" pitchFamily="34" charset="0"/>
                  <a:cs typeface="Tahoma" pitchFamily="34" charset="0"/>
                </a:rPr>
                <a:t>Trạm 2: </a:t>
              </a:r>
              <a:r>
                <a:rPr lang="en-US" sz="3600" b="1">
                  <a:effectLst/>
                  <a:latin typeface="+mj-lt"/>
                  <a:ea typeface="Arial" panose="020B0604020202020204" pitchFamily="34" charset="0"/>
                </a:rPr>
                <a:t>Thực hiện thí nghiệm </a:t>
              </a:r>
            </a:p>
            <a:p>
              <a:pPr algn="just" defTabSz="2177278">
                <a:buClrTx/>
                <a:defRPr/>
              </a:pPr>
              <a:endParaRPr lang="en-GB" sz="3600">
                <a:effectLst/>
                <a:latin typeface="+mj-lt"/>
                <a:ea typeface="Calibri" panose="020F0502020204030204" pitchFamily="34" charset="0"/>
                <a:cs typeface="Times New Roman" panose="02020603050405020304" pitchFamily="18" charset="0"/>
              </a:endParaRPr>
            </a:p>
            <a:p>
              <a:pPr algn="just" defTabSz="2177278">
                <a:buClrTx/>
                <a:defRPr/>
              </a:pPr>
              <a:r>
                <a:rPr lang="en-GB" sz="3600">
                  <a:effectLst/>
                  <a:latin typeface="+mj-lt"/>
                  <a:ea typeface="Calibri" panose="020F0502020204030204" pitchFamily="34" charset="0"/>
                  <a:cs typeface="Times New Roman" panose="02020603050405020304" pitchFamily="18" charset="0"/>
                </a:rPr>
                <a:t>Thủy phân sodium acetat để nghiên cứu sự ảnh hưởng của nhiệt độ đến chuyển dịch cân bằng</a:t>
              </a:r>
              <a:r>
                <a:rPr lang="en-GB" sz="3600" b="1">
                  <a:latin typeface="+mj-lt"/>
                  <a:ea typeface="Calibri" panose="020F0502020204030204" pitchFamily="34" charset="0"/>
                  <a:cs typeface="Times New Roman" panose="02020603050405020304" pitchFamily="18" charset="0"/>
                </a:rPr>
                <a:t>.</a:t>
              </a:r>
              <a:endParaRPr kumimoji="0" lang="en-US" sz="3600" i="0" u="none" strike="noStrike" kern="1200" cap="none" spc="0" normalizeH="0" baseline="0" noProof="0" dirty="0">
                <a:ln>
                  <a:noFill/>
                </a:ln>
                <a:solidFill>
                  <a:prstClr val="white"/>
                </a:solidFill>
                <a:effectLst/>
                <a:uLnTx/>
                <a:uFillTx/>
                <a:latin typeface="+mj-lt"/>
                <a:ea typeface="Tahoma" pitchFamily="34" charset="0"/>
                <a:cs typeface="Tahoma" pitchFamily="34" charset="0"/>
              </a:endParaRPr>
            </a:p>
          </p:txBody>
        </p:sp>
      </p:grpSp>
      <p:graphicFrame>
        <p:nvGraphicFramePr>
          <p:cNvPr id="11" name="Object 10">
            <a:extLst>
              <a:ext uri="{FF2B5EF4-FFF2-40B4-BE49-F238E27FC236}">
                <a16:creationId xmlns:a16="http://schemas.microsoft.com/office/drawing/2014/main" id="{4F351FE1-F4ED-308F-8252-587F6363E450}"/>
              </a:ext>
            </a:extLst>
          </p:cNvPr>
          <p:cNvGraphicFramePr>
            <a:graphicFrameLocks noChangeAspect="1"/>
          </p:cNvGraphicFramePr>
          <p:nvPr/>
        </p:nvGraphicFramePr>
        <p:xfrm>
          <a:off x="0" y="457200"/>
          <a:ext cx="390525" cy="257175"/>
        </p:xfrm>
        <a:graphic>
          <a:graphicData uri="http://schemas.openxmlformats.org/presentationml/2006/ole">
            <mc:AlternateContent xmlns:mc="http://schemas.openxmlformats.org/markup-compatibility/2006">
              <mc:Choice xmlns:v="urn:schemas-microsoft-com:vml" Requires="v">
                <p:oleObj name="Equation" r:id="rId3" imgW="393529" imgH="253890" progId="Equation.DSMT4">
                  <p:embed/>
                </p:oleObj>
              </mc:Choice>
              <mc:Fallback>
                <p:oleObj name="Equation" r:id="rId3" imgW="393529" imgH="253890" progId="Equation.DSMT4">
                  <p:embed/>
                  <p:pic>
                    <p:nvPicPr>
                      <p:cNvPr id="11" name="Object 10">
                        <a:extLst>
                          <a:ext uri="{FF2B5EF4-FFF2-40B4-BE49-F238E27FC236}">
                            <a16:creationId xmlns:a16="http://schemas.microsoft.com/office/drawing/2014/main" id="{4F351FE1-F4ED-308F-8252-587F6363E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3905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a16="http://schemas.microsoft.com/office/drawing/2014/main" id="{E5B4970D-A780-68BB-7607-DD75899E6AEA}"/>
              </a:ext>
            </a:extLst>
          </p:cNvPr>
          <p:cNvGraphicFramePr>
            <a:graphicFrameLocks noChangeAspect="1"/>
          </p:cNvGraphicFramePr>
          <p:nvPr/>
        </p:nvGraphicFramePr>
        <p:xfrm>
          <a:off x="3235408" y="4193952"/>
          <a:ext cx="3763829" cy="908510"/>
        </p:xfrm>
        <a:graphic>
          <a:graphicData uri="http://schemas.openxmlformats.org/presentationml/2006/ole">
            <mc:AlternateContent xmlns:mc="http://schemas.openxmlformats.org/markup-compatibility/2006">
              <mc:Choice xmlns:v="urn:schemas-microsoft-com:vml" Requires="v">
                <p:oleObj name="Equation" r:id="rId5" imgW="1104840" imgH="266400" progId="Equation.DSMT4">
                  <p:embed/>
                </p:oleObj>
              </mc:Choice>
              <mc:Fallback>
                <p:oleObj name="Equation" r:id="rId5" imgW="1104840" imgH="266400" progId="Equation.DSMT4">
                  <p:embed/>
                  <p:pic>
                    <p:nvPicPr>
                      <p:cNvPr id="18" name="Object 17">
                        <a:extLst>
                          <a:ext uri="{FF2B5EF4-FFF2-40B4-BE49-F238E27FC236}">
                            <a16:creationId xmlns:a16="http://schemas.microsoft.com/office/drawing/2014/main" id="{E5B4970D-A780-68BB-7607-DD75899E6AEA}"/>
                          </a:ext>
                        </a:extLst>
                      </p:cNvPr>
                      <p:cNvPicPr/>
                      <p:nvPr/>
                    </p:nvPicPr>
                    <p:blipFill>
                      <a:blip r:embed="rId6"/>
                      <a:stretch>
                        <a:fillRect/>
                      </a:stretch>
                    </p:blipFill>
                    <p:spPr>
                      <a:xfrm>
                        <a:off x="3235408" y="4193952"/>
                        <a:ext cx="3763829" cy="90851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CE971513-E36E-7DF2-85EA-7FF39AEA09F9}"/>
              </a:ext>
            </a:extLst>
          </p:cNvPr>
          <p:cNvGraphicFramePr>
            <a:graphicFrameLocks noChangeAspect="1"/>
          </p:cNvGraphicFramePr>
          <p:nvPr/>
        </p:nvGraphicFramePr>
        <p:xfrm>
          <a:off x="12677603" y="4151012"/>
          <a:ext cx="10979145" cy="1011237"/>
        </p:xfrm>
        <a:graphic>
          <a:graphicData uri="http://schemas.openxmlformats.org/presentationml/2006/ole">
            <mc:AlternateContent xmlns:mc="http://schemas.openxmlformats.org/markup-compatibility/2006">
              <mc:Choice xmlns:v="urn:schemas-microsoft-com:vml" Requires="v">
                <p:oleObj name="Equation" r:id="rId7" imgW="2895480" imgH="266400" progId="Equation.DSMT4">
                  <p:embed/>
                </p:oleObj>
              </mc:Choice>
              <mc:Fallback>
                <p:oleObj name="Equation" r:id="rId7" imgW="2895480" imgH="266400" progId="Equation.DSMT4">
                  <p:embed/>
                  <p:pic>
                    <p:nvPicPr>
                      <p:cNvPr id="20" name="Object 19">
                        <a:extLst>
                          <a:ext uri="{FF2B5EF4-FFF2-40B4-BE49-F238E27FC236}">
                            <a16:creationId xmlns:a16="http://schemas.microsoft.com/office/drawing/2014/main" id="{CE971513-E36E-7DF2-85EA-7FF39AEA09F9}"/>
                          </a:ext>
                        </a:extLst>
                      </p:cNvPr>
                      <p:cNvPicPr/>
                      <p:nvPr/>
                    </p:nvPicPr>
                    <p:blipFill>
                      <a:blip r:embed="rId8"/>
                      <a:stretch>
                        <a:fillRect/>
                      </a:stretch>
                    </p:blipFill>
                    <p:spPr>
                      <a:xfrm>
                        <a:off x="12677603" y="4151012"/>
                        <a:ext cx="10979145" cy="1011237"/>
                      </a:xfrm>
                      <a:prstGeom prst="rect">
                        <a:avLst/>
                      </a:prstGeom>
                    </p:spPr>
                  </p:pic>
                </p:oleObj>
              </mc:Fallback>
            </mc:AlternateContent>
          </a:graphicData>
        </a:graphic>
      </p:graphicFrame>
      <p:sp>
        <p:nvSpPr>
          <p:cNvPr id="24" name="Rectangle 12">
            <a:extLst>
              <a:ext uri="{FF2B5EF4-FFF2-40B4-BE49-F238E27FC236}">
                <a16:creationId xmlns:a16="http://schemas.microsoft.com/office/drawing/2014/main" id="{DD6475E4-6A83-5EEF-B3A3-FC78C1F37EC8}"/>
              </a:ext>
            </a:extLst>
          </p:cNvPr>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4313"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CC51E5CC-31EA-8B12-9743-49886B90214D}"/>
              </a:ext>
            </a:extLst>
          </p:cNvPr>
          <p:cNvGraphicFramePr>
            <a:graphicFrameLocks noGrp="1"/>
          </p:cNvGraphicFramePr>
          <p:nvPr>
            <p:extLst>
              <p:ext uri="{D42A27DB-BD31-4B8C-83A1-F6EECF244321}">
                <p14:modId xmlns:p14="http://schemas.microsoft.com/office/powerpoint/2010/main" val="685158566"/>
              </p:ext>
            </p:extLst>
          </p:nvPr>
        </p:nvGraphicFramePr>
        <p:xfrm>
          <a:off x="725440" y="6383191"/>
          <a:ext cx="11118704" cy="6889096"/>
        </p:xfrm>
        <a:graphic>
          <a:graphicData uri="http://schemas.openxmlformats.org/drawingml/2006/table">
            <a:tbl>
              <a:tblPr firstRow="1" firstCol="1" bandRow="1">
                <a:tableStyleId>{5C22544A-7EE6-4342-B048-85BDC9FD1C3A}</a:tableStyleId>
              </a:tblPr>
              <a:tblGrid>
                <a:gridCol w="1702481">
                  <a:extLst>
                    <a:ext uri="{9D8B030D-6E8A-4147-A177-3AD203B41FA5}">
                      <a16:colId xmlns:a16="http://schemas.microsoft.com/office/drawing/2014/main" val="2928010307"/>
                    </a:ext>
                  </a:extLst>
                </a:gridCol>
                <a:gridCol w="2215662">
                  <a:extLst>
                    <a:ext uri="{9D8B030D-6E8A-4147-A177-3AD203B41FA5}">
                      <a16:colId xmlns:a16="http://schemas.microsoft.com/office/drawing/2014/main" val="944156978"/>
                    </a:ext>
                  </a:extLst>
                </a:gridCol>
                <a:gridCol w="3763107">
                  <a:extLst>
                    <a:ext uri="{9D8B030D-6E8A-4147-A177-3AD203B41FA5}">
                      <a16:colId xmlns:a16="http://schemas.microsoft.com/office/drawing/2014/main" val="2112243579"/>
                    </a:ext>
                  </a:extLst>
                </a:gridCol>
                <a:gridCol w="3437454">
                  <a:extLst>
                    <a:ext uri="{9D8B030D-6E8A-4147-A177-3AD203B41FA5}">
                      <a16:colId xmlns:a16="http://schemas.microsoft.com/office/drawing/2014/main" val="3205829248"/>
                    </a:ext>
                  </a:extLst>
                </a:gridCol>
              </a:tblGrid>
              <a:tr h="2542774">
                <a:tc>
                  <a:txBody>
                    <a:bodyPr/>
                    <a:lstStyle/>
                    <a:p>
                      <a:pPr marL="0" marR="0" algn="ctr">
                        <a:lnSpc>
                          <a:spcPct val="150000"/>
                        </a:lnSpc>
                        <a:spcBef>
                          <a:spcPts val="0"/>
                        </a:spcBef>
                        <a:spcAft>
                          <a:spcPts val="0"/>
                        </a:spcAft>
                      </a:pPr>
                      <a:r>
                        <a:rPr lang="nl-NL" sz="3200">
                          <a:effectLst/>
                        </a:rPr>
                        <a:t>Tác động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Hiện tượng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Chiều chuyển dịch CB (thuân/nghịch)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Chiều chuyển dịch CB (thuân/nghịch)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9510200"/>
                  </a:ext>
                </a:extLst>
              </a:tr>
              <a:tr h="2173161">
                <a:tc>
                  <a:txBody>
                    <a:bodyPr/>
                    <a:lstStyle/>
                    <a:p>
                      <a:pPr marL="0" marR="0" algn="ctr">
                        <a:lnSpc>
                          <a:spcPct val="150000"/>
                        </a:lnSpc>
                        <a:spcBef>
                          <a:spcPts val="0"/>
                        </a:spcBef>
                        <a:spcAft>
                          <a:spcPts val="0"/>
                        </a:spcAft>
                      </a:pPr>
                      <a:r>
                        <a:rPr lang="nl-NL" sz="3200">
                          <a:effectLst/>
                        </a:rPr>
                        <a:t>Tăng nhiệt độ</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Màu khí đậm dần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Chuyển dịch theo chiều nghịch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Chuyển dịch theo chiều thu nhiệt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5678651"/>
                  </a:ext>
                </a:extLst>
              </a:tr>
              <a:tr h="2173161">
                <a:tc>
                  <a:txBody>
                    <a:bodyPr/>
                    <a:lstStyle/>
                    <a:p>
                      <a:pPr marL="0" marR="0" algn="ctr">
                        <a:lnSpc>
                          <a:spcPct val="150000"/>
                        </a:lnSpc>
                        <a:spcBef>
                          <a:spcPts val="0"/>
                        </a:spcBef>
                        <a:spcAft>
                          <a:spcPts val="0"/>
                        </a:spcAft>
                      </a:pPr>
                      <a:r>
                        <a:rPr lang="nl-NL" sz="3200">
                          <a:effectLst/>
                        </a:rPr>
                        <a:t>Giảm nhiệt độ</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Màu khí nhạt dần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Chuyển dịch theo chiều thuận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Chuyển dịch theo chiều tỏa nhiệt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0810730"/>
                  </a:ext>
                </a:extLst>
              </a:tr>
            </a:tbl>
          </a:graphicData>
        </a:graphic>
      </p:graphicFrame>
      <p:graphicFrame>
        <p:nvGraphicFramePr>
          <p:cNvPr id="10" name="Table 9">
            <a:extLst>
              <a:ext uri="{FF2B5EF4-FFF2-40B4-BE49-F238E27FC236}">
                <a16:creationId xmlns:a16="http://schemas.microsoft.com/office/drawing/2014/main" id="{90BCFD1D-AD8C-6DB1-C210-8BCCD78E35B0}"/>
              </a:ext>
            </a:extLst>
          </p:cNvPr>
          <p:cNvGraphicFramePr>
            <a:graphicFrameLocks noGrp="1"/>
          </p:cNvGraphicFramePr>
          <p:nvPr>
            <p:extLst>
              <p:ext uri="{D42A27DB-BD31-4B8C-83A1-F6EECF244321}">
                <p14:modId xmlns:p14="http://schemas.microsoft.com/office/powerpoint/2010/main" val="161626056"/>
              </p:ext>
            </p:extLst>
          </p:nvPr>
        </p:nvGraphicFramePr>
        <p:xfrm>
          <a:off x="12541446" y="6250112"/>
          <a:ext cx="11233372" cy="7233768"/>
        </p:xfrm>
        <a:graphic>
          <a:graphicData uri="http://schemas.openxmlformats.org/drawingml/2006/table">
            <a:tbl>
              <a:tblPr firstRow="1" firstCol="1" bandRow="1">
                <a:tableStyleId>{5C22544A-7EE6-4342-B048-85BDC9FD1C3A}</a:tableStyleId>
              </a:tblPr>
              <a:tblGrid>
                <a:gridCol w="1983446">
                  <a:extLst>
                    <a:ext uri="{9D8B030D-6E8A-4147-A177-3AD203B41FA5}">
                      <a16:colId xmlns:a16="http://schemas.microsoft.com/office/drawing/2014/main" val="3327186958"/>
                    </a:ext>
                  </a:extLst>
                </a:gridCol>
                <a:gridCol w="2883877">
                  <a:extLst>
                    <a:ext uri="{9D8B030D-6E8A-4147-A177-3AD203B41FA5}">
                      <a16:colId xmlns:a16="http://schemas.microsoft.com/office/drawing/2014/main" val="4029396662"/>
                    </a:ext>
                  </a:extLst>
                </a:gridCol>
                <a:gridCol w="3200400">
                  <a:extLst>
                    <a:ext uri="{9D8B030D-6E8A-4147-A177-3AD203B41FA5}">
                      <a16:colId xmlns:a16="http://schemas.microsoft.com/office/drawing/2014/main" val="2979497536"/>
                    </a:ext>
                  </a:extLst>
                </a:gridCol>
                <a:gridCol w="3165649">
                  <a:extLst>
                    <a:ext uri="{9D8B030D-6E8A-4147-A177-3AD203B41FA5}">
                      <a16:colId xmlns:a16="http://schemas.microsoft.com/office/drawing/2014/main" val="1039943110"/>
                    </a:ext>
                  </a:extLst>
                </a:gridCol>
              </a:tblGrid>
              <a:tr h="2856362">
                <a:tc>
                  <a:txBody>
                    <a:bodyPr/>
                    <a:lstStyle/>
                    <a:p>
                      <a:pPr marL="0" marR="0" algn="ctr">
                        <a:lnSpc>
                          <a:spcPct val="150000"/>
                        </a:lnSpc>
                        <a:spcBef>
                          <a:spcPts val="0"/>
                        </a:spcBef>
                        <a:spcAft>
                          <a:spcPts val="0"/>
                        </a:spcAft>
                      </a:pPr>
                      <a:r>
                        <a:rPr lang="nl-NL" sz="3200">
                          <a:effectLst/>
                        </a:rPr>
                        <a:t>Tác động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Hiện tượng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Chiều chuyển dịch CB (thuân/nghịch)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Chiều chuyển dịch CB (thuân/nghịch)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8293051"/>
                  </a:ext>
                </a:extLst>
              </a:tr>
              <a:tr h="1685605">
                <a:tc>
                  <a:txBody>
                    <a:bodyPr/>
                    <a:lstStyle/>
                    <a:p>
                      <a:pPr marL="0" marR="0" algn="ctr">
                        <a:lnSpc>
                          <a:spcPct val="150000"/>
                        </a:lnSpc>
                        <a:spcBef>
                          <a:spcPts val="0"/>
                        </a:spcBef>
                        <a:spcAft>
                          <a:spcPts val="0"/>
                        </a:spcAft>
                      </a:pPr>
                      <a:r>
                        <a:rPr lang="nl-NL" sz="3200">
                          <a:effectLst/>
                        </a:rPr>
                        <a:t>Tăng nhiệt độ</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Màu dung dịch dần chuyển hồng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Chuyển dịch theo chiều Thuận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Chuyển dịch theo chiều thu nhiệt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045601"/>
                  </a:ext>
                </a:extLst>
              </a:tr>
              <a:tr h="2270984">
                <a:tc>
                  <a:txBody>
                    <a:bodyPr/>
                    <a:lstStyle/>
                    <a:p>
                      <a:pPr marL="0" marR="0" algn="ctr">
                        <a:lnSpc>
                          <a:spcPct val="150000"/>
                        </a:lnSpc>
                        <a:spcBef>
                          <a:spcPts val="0"/>
                        </a:spcBef>
                        <a:spcAft>
                          <a:spcPts val="0"/>
                        </a:spcAft>
                      </a:pPr>
                      <a:r>
                        <a:rPr lang="nl-NL" sz="3200">
                          <a:effectLst/>
                        </a:rPr>
                        <a:t>Giảm nhiệt độ</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Màu dung dịch nhạt dần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Chuyển dịch theo chiều nghịch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nl-NL" sz="3200">
                          <a:effectLst/>
                        </a:rPr>
                        <a:t>Chuyển dịch theo chiều tỏa</a:t>
                      </a:r>
                      <a:endParaRPr lang="en-US" sz="3200">
                        <a:effectLst/>
                      </a:endParaRPr>
                    </a:p>
                    <a:p>
                      <a:pPr marL="0" marR="0" algn="ctr">
                        <a:lnSpc>
                          <a:spcPct val="150000"/>
                        </a:lnSpc>
                        <a:spcBef>
                          <a:spcPts val="0"/>
                        </a:spcBef>
                        <a:spcAft>
                          <a:spcPts val="0"/>
                        </a:spcAft>
                      </a:pPr>
                      <a:r>
                        <a:rPr lang="nl-NL" sz="3200">
                          <a:effectLst/>
                        </a:rPr>
                        <a:t>nhiệt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5775070"/>
                  </a:ext>
                </a:extLst>
              </a:tr>
            </a:tbl>
          </a:graphicData>
        </a:graphic>
      </p:graphicFrame>
    </p:spTree>
    <p:extLst>
      <p:ext uri="{BB962C8B-B14F-4D97-AF65-F5344CB8AC3E}">
        <p14:creationId xmlns:p14="http://schemas.microsoft.com/office/powerpoint/2010/main" val="240715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133132" y="2370473"/>
            <a:ext cx="19658319" cy="830997"/>
            <a:chOff x="299829" y="2699376"/>
            <a:chExt cx="19659598" cy="830899"/>
          </a:xfrm>
        </p:grpSpPr>
        <p:sp>
          <p:nvSpPr>
            <p:cNvPr id="244" name="Google Shape;244;p3"/>
            <p:cNvSpPr/>
            <p:nvPr/>
          </p:nvSpPr>
          <p:spPr>
            <a:xfrm>
              <a:off x="299829" y="2712076"/>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480929" y="2755275"/>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246" name="Google Shape;246;p3"/>
            <p:cNvSpPr txBox="1"/>
            <p:nvPr/>
          </p:nvSpPr>
          <p:spPr>
            <a:xfrm>
              <a:off x="2676314" y="2699376"/>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grpSp>
        <p:nvGrpSpPr>
          <p:cNvPr id="247" name="Google Shape;247;p3"/>
          <p:cNvGrpSpPr/>
          <p:nvPr/>
        </p:nvGrpSpPr>
        <p:grpSpPr>
          <a:xfrm>
            <a:off x="1281301" y="3529982"/>
            <a:ext cx="8792567" cy="2234506"/>
            <a:chOff x="166396" y="8755081"/>
            <a:chExt cx="4167639" cy="179887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17839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1. Ảnh hưởng nhệt độ</a:t>
              </a:r>
              <a:endParaRPr sz="4600" b="1">
                <a:solidFill>
                  <a:schemeClr val="lt1"/>
                </a:solidFill>
                <a:latin typeface="Tahoma"/>
                <a:ea typeface="Tahoma"/>
                <a:cs typeface="Tahoma"/>
                <a:sym typeface="Tahoma"/>
              </a:endParaRPr>
            </a:p>
          </p:txBody>
        </p:sp>
      </p:grpSp>
      <p:sp>
        <p:nvSpPr>
          <p:cNvPr id="8" name="Round Same Side Corner Rectangle 68">
            <a:extLst>
              <a:ext uri="{FF2B5EF4-FFF2-40B4-BE49-F238E27FC236}">
                <a16:creationId xmlns:a16="http://schemas.microsoft.com/office/drawing/2014/main" id="{DDCBD178-4112-FB05-E2E3-FE4129E24692}"/>
              </a:ext>
            </a:extLst>
          </p:cNvPr>
          <p:cNvSpPr/>
          <p:nvPr/>
        </p:nvSpPr>
        <p:spPr>
          <a:xfrm>
            <a:off x="1649360" y="4850269"/>
            <a:ext cx="22007224" cy="6660787"/>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lang="nl-NL" sz="5400" b="1">
                <a:solidFill>
                  <a:schemeClr val="bg1"/>
                </a:solidFill>
                <a:effectLst/>
                <a:latin typeface="Times New Roman" panose="02020603050405020304" pitchFamily="18" charset="0"/>
                <a:ea typeface="Calibri" panose="020F0502020204030204" pitchFamily="34" charset="0"/>
              </a:rPr>
              <a:t>Kết luận: Khi tăng nhiệt độ, cân bằng chuyển dịch theo chiều của phản ứng thu nhiệt và ngược lại</a:t>
            </a:r>
            <a:endParaRPr kumimoji="0" lang="en-US" sz="5400" b="0" i="0" u="none" strike="noStrike" kern="1200" cap="none" spc="0" normalizeH="0" baseline="0" noProof="0">
              <a:ln>
                <a:noFill/>
              </a:ln>
              <a:solidFill>
                <a:schemeClr val="bg1"/>
              </a:solidFill>
              <a:effectLst/>
              <a:uLnTx/>
              <a:uFillTx/>
              <a:latin typeface="Calibri"/>
              <a:ea typeface="+mn-ea"/>
              <a:cs typeface="+mn-cs"/>
            </a:endParaRPr>
          </a:p>
        </p:txBody>
      </p:sp>
      <p:graphicFrame>
        <p:nvGraphicFramePr>
          <p:cNvPr id="11" name="Object 10">
            <a:extLst>
              <a:ext uri="{FF2B5EF4-FFF2-40B4-BE49-F238E27FC236}">
                <a16:creationId xmlns:a16="http://schemas.microsoft.com/office/drawing/2014/main" id="{4F351FE1-F4ED-308F-8252-587F6363E450}"/>
              </a:ext>
            </a:extLst>
          </p:cNvPr>
          <p:cNvGraphicFramePr>
            <a:graphicFrameLocks noChangeAspect="1"/>
          </p:cNvGraphicFramePr>
          <p:nvPr/>
        </p:nvGraphicFramePr>
        <p:xfrm>
          <a:off x="0" y="457200"/>
          <a:ext cx="390525" cy="257175"/>
        </p:xfrm>
        <a:graphic>
          <a:graphicData uri="http://schemas.openxmlformats.org/presentationml/2006/ole">
            <mc:AlternateContent xmlns:mc="http://schemas.openxmlformats.org/markup-compatibility/2006">
              <mc:Choice xmlns:v="urn:schemas-microsoft-com:vml" Requires="v">
                <p:oleObj name="Equation" r:id="rId3" imgW="393529" imgH="253890" progId="Equation.DSMT4">
                  <p:embed/>
                </p:oleObj>
              </mc:Choice>
              <mc:Fallback>
                <p:oleObj name="Equation" r:id="rId3" imgW="393529" imgH="253890" progId="Equation.DSMT4">
                  <p:embed/>
                  <p:pic>
                    <p:nvPicPr>
                      <p:cNvPr id="11" name="Object 10">
                        <a:extLst>
                          <a:ext uri="{FF2B5EF4-FFF2-40B4-BE49-F238E27FC236}">
                            <a16:creationId xmlns:a16="http://schemas.microsoft.com/office/drawing/2014/main" id="{4F351FE1-F4ED-308F-8252-587F6363E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3905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2">
            <a:extLst>
              <a:ext uri="{FF2B5EF4-FFF2-40B4-BE49-F238E27FC236}">
                <a16:creationId xmlns:a16="http://schemas.microsoft.com/office/drawing/2014/main" id="{DD6475E4-6A83-5EEF-B3A3-FC78C1F37EC8}"/>
              </a:ext>
            </a:extLst>
          </p:cNvPr>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4313"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8385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754478" y="6324898"/>
            <a:ext cx="20382767" cy="1515188"/>
            <a:chOff x="247182" y="2237392"/>
            <a:chExt cx="10785933" cy="801895"/>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2237392"/>
              <a:ext cx="2038172" cy="801887"/>
              <a:chOff x="5537206" y="1704231"/>
              <a:chExt cx="2031262" cy="745468"/>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492639"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2237398"/>
              <a:ext cx="2038173" cy="801889"/>
              <a:chOff x="5537206" y="1704231"/>
              <a:chExt cx="2031263" cy="745468"/>
            </a:xfrm>
          </p:grpSpPr>
          <p:sp>
            <p:nvSpPr>
              <p:cNvPr id="58" name="Rectangle 59">
                <a:extLst>
                  <a:ext uri="{FF2B5EF4-FFF2-40B4-BE49-F238E27FC236}">
                    <a16:creationId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a16="http://schemas.microsoft.com/office/drawing/2014/main" id="{4DFD408E-6A9A-A4DD-BCD5-C821B53A4850}"/>
                      </a:ext>
                    </a:extLst>
                  </p:cNvPr>
                  <p:cNvSpPr txBox="1"/>
                  <p:nvPr/>
                </p:nvSpPr>
                <p:spPr>
                  <a:xfrm>
                    <a:off x="5975686" y="1885631"/>
                    <a:ext cx="1444846"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𝟒</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61">
                    <a:extLst>
                      <a:ext uri="{FF2B5EF4-FFF2-40B4-BE49-F238E27FC236}">
                        <a16:creationId xmlns:a16="http://schemas.microsoft.com/office/drawing/2014/main" id="{4DFD408E-6A9A-A4DD-BCD5-C821B53A4850}"/>
                      </a:ext>
                    </a:extLst>
                  </p:cNvPr>
                  <p:cNvSpPr txBox="1">
                    <a:spLocks noRot="1" noChangeAspect="1" noMove="1" noResize="1" noEditPoints="1" noAdjustHandles="1" noChangeArrowheads="1" noChangeShapeType="1" noTextEdit="1"/>
                  </p:cNvSpPr>
                  <p:nvPr/>
                </p:nvSpPr>
                <p:spPr>
                  <a:xfrm>
                    <a:off x="5975686" y="1885631"/>
                    <a:ext cx="1444846" cy="408851"/>
                  </a:xfrm>
                  <a:prstGeom prst="rect">
                    <a:avLst/>
                  </a:prstGeom>
                  <a:blipFill>
                    <a:blip r:embed="rId3"/>
                    <a:stretch>
                      <a:fillRect/>
                    </a:stretch>
                  </a:blipFill>
                </p:spPr>
                <p:txBody>
                  <a:bodyPr/>
                  <a:lstStyle/>
                  <a:p>
                    <a:r>
                      <a:rPr lang="en-US">
                        <a:noFill/>
                      </a:rPr>
                      <a:t> </a:t>
                    </a:r>
                  </a:p>
                </p:txBody>
              </p:sp>
            </mc:Fallback>
          </mc:AlternateContent>
        </p:grpSp>
      </p:grpSp>
      <p:grpSp>
        <p:nvGrpSpPr>
          <p:cNvPr id="46" name="Group 88">
            <a:extLst>
              <a:ext uri="{FF2B5EF4-FFF2-40B4-BE49-F238E27FC236}">
                <a16:creationId xmlns:a16="http://schemas.microsoft.com/office/drawing/2014/main" id="{89949DF0-2360-0822-0451-B3D43DBDEE77}"/>
              </a:ext>
            </a:extLst>
          </p:cNvPr>
          <p:cNvGrpSpPr/>
          <p:nvPr/>
        </p:nvGrpSpPr>
        <p:grpSpPr>
          <a:xfrm>
            <a:off x="405685" y="7426471"/>
            <a:ext cx="23671341" cy="5994561"/>
            <a:chOff x="184495" y="2639982"/>
            <a:chExt cx="11834900" cy="2485656"/>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2639982"/>
              <a:ext cx="11834900" cy="248565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27862" y="2681244"/>
              <a:ext cx="1744623" cy="456057"/>
              <a:chOff x="1323953" y="4504209"/>
              <a:chExt cx="3420095" cy="828634"/>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75907" y="3472901"/>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70219" y="4574870"/>
                <a:ext cx="2573829"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Yêu cầu</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323953" y="4512362"/>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386567" y="4559517"/>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277928" y="2769408"/>
            <a:ext cx="23671341" cy="4663020"/>
            <a:chOff x="534988" y="1647867"/>
            <a:chExt cx="23017948" cy="3001372"/>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2928347"/>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7"/>
              <a:ext cx="4146407" cy="1176336"/>
              <a:chOff x="534988" y="1647867"/>
              <a:chExt cx="4146407" cy="1176336"/>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7"/>
                <a:ext cx="4146407" cy="681639"/>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3463261" cy="79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Về nhà</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5" name="TextBox 4">
            <a:extLst>
              <a:ext uri="{FF2B5EF4-FFF2-40B4-BE49-F238E27FC236}">
                <a16:creationId xmlns:a16="http://schemas.microsoft.com/office/drawing/2014/main" id="{87704711-1A8C-8FDC-A0BA-AC1B86D0A91F}"/>
              </a:ext>
            </a:extLst>
          </p:cNvPr>
          <p:cNvSpPr txBox="1"/>
          <p:nvPr/>
        </p:nvSpPr>
        <p:spPr>
          <a:xfrm>
            <a:off x="3366898" y="5446784"/>
            <a:ext cx="18088754" cy="1938992"/>
          </a:xfrm>
          <a:prstGeom prst="rect">
            <a:avLst/>
          </a:prstGeom>
          <a:noFill/>
        </p:spPr>
        <p:txBody>
          <a:bodyPr wrap="square">
            <a:spAutoFit/>
          </a:bodyPr>
          <a:lstStyle/>
          <a:p>
            <a:pPr algn="just"/>
            <a:r>
              <a:rPr lang="nl-NL" sz="6000">
                <a:effectLst/>
                <a:latin typeface="Times New Roman" panose="02020603050405020304" pitchFamily="18" charset="0"/>
                <a:ea typeface="Calibri" panose="020F0502020204030204" pitchFamily="34" charset="0"/>
              </a:rPr>
              <a:t>HS đưa ra biện pháp làm tăng hiệu suất của phản ứng tổng hợp ammoniac </a:t>
            </a:r>
            <a:endParaRPr lang="en-US" sz="6000"/>
          </a:p>
        </p:txBody>
      </p:sp>
      <p:graphicFrame>
        <p:nvGraphicFramePr>
          <p:cNvPr id="9" name="Table 8">
            <a:extLst>
              <a:ext uri="{FF2B5EF4-FFF2-40B4-BE49-F238E27FC236}">
                <a16:creationId xmlns:a16="http://schemas.microsoft.com/office/drawing/2014/main" id="{DAA08235-C57C-264B-C765-94170CB0B78F}"/>
              </a:ext>
            </a:extLst>
          </p:cNvPr>
          <p:cNvGraphicFramePr>
            <a:graphicFrameLocks noGrp="1"/>
          </p:cNvGraphicFramePr>
          <p:nvPr/>
        </p:nvGraphicFramePr>
        <p:xfrm>
          <a:off x="4305756" y="7724936"/>
          <a:ext cx="18857219" cy="5486357"/>
        </p:xfrm>
        <a:graphic>
          <a:graphicData uri="http://schemas.openxmlformats.org/drawingml/2006/table">
            <a:tbl>
              <a:tblPr firstRow="1" firstCol="1" bandRow="1">
                <a:tableStyleId>{5C22544A-7EE6-4342-B048-85BDC9FD1C3A}</a:tableStyleId>
              </a:tblPr>
              <a:tblGrid>
                <a:gridCol w="4714305">
                  <a:extLst>
                    <a:ext uri="{9D8B030D-6E8A-4147-A177-3AD203B41FA5}">
                      <a16:colId xmlns:a16="http://schemas.microsoft.com/office/drawing/2014/main" val="912190316"/>
                    </a:ext>
                  </a:extLst>
                </a:gridCol>
                <a:gridCol w="6443746">
                  <a:extLst>
                    <a:ext uri="{9D8B030D-6E8A-4147-A177-3AD203B41FA5}">
                      <a16:colId xmlns:a16="http://schemas.microsoft.com/office/drawing/2014/main" val="212830109"/>
                    </a:ext>
                  </a:extLst>
                </a:gridCol>
                <a:gridCol w="5537896">
                  <a:extLst>
                    <a:ext uri="{9D8B030D-6E8A-4147-A177-3AD203B41FA5}">
                      <a16:colId xmlns:a16="http://schemas.microsoft.com/office/drawing/2014/main" val="2426060156"/>
                    </a:ext>
                  </a:extLst>
                </a:gridCol>
                <a:gridCol w="2161272">
                  <a:extLst>
                    <a:ext uri="{9D8B030D-6E8A-4147-A177-3AD203B41FA5}">
                      <a16:colId xmlns:a16="http://schemas.microsoft.com/office/drawing/2014/main" val="925136360"/>
                    </a:ext>
                  </a:extLst>
                </a:gridCol>
              </a:tblGrid>
              <a:tr h="1328974">
                <a:tc>
                  <a:txBody>
                    <a:bodyPr/>
                    <a:lstStyle/>
                    <a:p>
                      <a:pPr marL="0" marR="0" algn="ctr">
                        <a:lnSpc>
                          <a:spcPct val="150000"/>
                        </a:lnSpc>
                        <a:spcBef>
                          <a:spcPts val="0"/>
                        </a:spcBef>
                        <a:spcAft>
                          <a:spcPts val="0"/>
                        </a:spcAft>
                      </a:pPr>
                      <a:r>
                        <a:rPr lang="en-US" sz="3000">
                          <a:solidFill>
                            <a:schemeClr val="tx1"/>
                          </a:solidFill>
                          <a:effectLst/>
                        </a:rPr>
                        <a:t>Hình thức đánh giá</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50000"/>
                        </a:lnSpc>
                        <a:spcBef>
                          <a:spcPts val="0"/>
                        </a:spcBef>
                        <a:spcAft>
                          <a:spcPts val="0"/>
                        </a:spcAft>
                      </a:pPr>
                      <a:r>
                        <a:rPr lang="en-US" sz="3000">
                          <a:solidFill>
                            <a:schemeClr val="tx1"/>
                          </a:solidFill>
                          <a:effectLst/>
                        </a:rPr>
                        <a:t>Phương pháp</a:t>
                      </a:r>
                    </a:p>
                    <a:p>
                      <a:pPr marL="0" marR="0" algn="ctr">
                        <a:lnSpc>
                          <a:spcPct val="150000"/>
                        </a:lnSpc>
                        <a:spcBef>
                          <a:spcPts val="0"/>
                        </a:spcBef>
                        <a:spcAft>
                          <a:spcPts val="0"/>
                        </a:spcAft>
                      </a:pPr>
                      <a:r>
                        <a:rPr lang="en-US" sz="3000">
                          <a:solidFill>
                            <a:schemeClr val="tx1"/>
                          </a:solidFill>
                          <a:effectLst/>
                        </a:rPr>
                        <a:t>đánh giá</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50000"/>
                        </a:lnSpc>
                        <a:spcBef>
                          <a:spcPts val="0"/>
                        </a:spcBef>
                        <a:spcAft>
                          <a:spcPts val="0"/>
                        </a:spcAft>
                      </a:pPr>
                      <a:r>
                        <a:rPr lang="en-US" sz="3000">
                          <a:solidFill>
                            <a:schemeClr val="tx1"/>
                          </a:solidFill>
                          <a:effectLst/>
                        </a:rPr>
                        <a:t>Công cụ đánh giá</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marL="0" marR="0" algn="ctr">
                        <a:lnSpc>
                          <a:spcPct val="150000"/>
                        </a:lnSpc>
                        <a:spcBef>
                          <a:spcPts val="0"/>
                        </a:spcBef>
                        <a:spcAft>
                          <a:spcPts val="0"/>
                        </a:spcAft>
                      </a:pPr>
                      <a:r>
                        <a:rPr lang="en-US" sz="3000">
                          <a:solidFill>
                            <a:schemeClr val="tx1"/>
                          </a:solidFill>
                          <a:effectLst/>
                        </a:rPr>
                        <a:t>Ghi chú</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5">
                        <a:lumMod val="60000"/>
                        <a:lumOff val="40000"/>
                      </a:schemeClr>
                    </a:solidFill>
                  </a:tcPr>
                </a:tc>
                <a:extLst>
                  <a:ext uri="{0D108BD9-81ED-4DB2-BD59-A6C34878D82A}">
                    <a16:rowId xmlns:a16="http://schemas.microsoft.com/office/drawing/2014/main" val="96776488"/>
                  </a:ext>
                </a:extLst>
              </a:tr>
              <a:tr h="4157383">
                <a:tc>
                  <a:txBody>
                    <a:bodyPr/>
                    <a:lstStyle/>
                    <a:p>
                      <a:pPr marL="0" marR="0" algn="just">
                        <a:lnSpc>
                          <a:spcPct val="150000"/>
                        </a:lnSpc>
                        <a:spcBef>
                          <a:spcPts val="0"/>
                        </a:spcBef>
                        <a:spcAft>
                          <a:spcPts val="0"/>
                        </a:spcAft>
                      </a:pPr>
                      <a:r>
                        <a:rPr lang="en-US" sz="3000" b="0">
                          <a:solidFill>
                            <a:schemeClr val="tx1"/>
                          </a:solidFill>
                          <a:effectLst/>
                        </a:rPr>
                        <a:t>- Thu hút được sự tham gia tích cực của người học</a:t>
                      </a:r>
                    </a:p>
                    <a:p>
                      <a:pPr marL="0" marR="0" algn="just">
                        <a:lnSpc>
                          <a:spcPct val="150000"/>
                        </a:lnSpc>
                        <a:spcBef>
                          <a:spcPts val="0"/>
                        </a:spcBef>
                        <a:spcAft>
                          <a:spcPts val="0"/>
                        </a:spcAft>
                      </a:pPr>
                      <a:r>
                        <a:rPr lang="en-US" sz="3000" b="0">
                          <a:solidFill>
                            <a:schemeClr val="tx1"/>
                          </a:solidFill>
                          <a:effectLst/>
                        </a:rPr>
                        <a:t>- Gắn với thực tế</a:t>
                      </a:r>
                    </a:p>
                    <a:p>
                      <a:pPr marL="0" marR="0" algn="just">
                        <a:lnSpc>
                          <a:spcPct val="150000"/>
                        </a:lnSpc>
                        <a:spcBef>
                          <a:spcPts val="0"/>
                        </a:spcBef>
                        <a:spcAft>
                          <a:spcPts val="0"/>
                        </a:spcAft>
                      </a:pPr>
                      <a:r>
                        <a:rPr lang="en-US" sz="3000" b="0">
                          <a:solidFill>
                            <a:schemeClr val="tx1"/>
                          </a:solidFill>
                          <a:effectLst/>
                        </a:rPr>
                        <a:t>- Tạo cơ hội thực hành cho người học</a:t>
                      </a:r>
                      <a:endParaRPr lang="en-US" sz="3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gn="just">
                        <a:lnSpc>
                          <a:spcPct val="150000"/>
                        </a:lnSpc>
                        <a:spcBef>
                          <a:spcPts val="0"/>
                        </a:spcBef>
                        <a:spcAft>
                          <a:spcPts val="0"/>
                        </a:spcAft>
                      </a:pPr>
                      <a:r>
                        <a:rPr lang="en-US" sz="3000">
                          <a:solidFill>
                            <a:schemeClr val="tx1"/>
                          </a:solidFill>
                          <a:effectLst/>
                        </a:rPr>
                        <a:t>- Sự đa dạng, đáp ứng các phong cách học khác nhau của người học</a:t>
                      </a:r>
                    </a:p>
                    <a:p>
                      <a:pPr marL="0" marR="0" algn="just">
                        <a:lnSpc>
                          <a:spcPct val="150000"/>
                        </a:lnSpc>
                        <a:spcBef>
                          <a:spcPts val="0"/>
                        </a:spcBef>
                        <a:spcAft>
                          <a:spcPts val="0"/>
                        </a:spcAft>
                      </a:pPr>
                      <a:r>
                        <a:rPr lang="en-US" sz="3000">
                          <a:solidFill>
                            <a:schemeClr val="tx1"/>
                          </a:solidFill>
                          <a:effectLst/>
                        </a:rPr>
                        <a:t>- Hấp dẫn, sinh động</a:t>
                      </a:r>
                    </a:p>
                    <a:p>
                      <a:pPr marL="0" marR="0" algn="just">
                        <a:lnSpc>
                          <a:spcPct val="150000"/>
                        </a:lnSpc>
                        <a:spcBef>
                          <a:spcPts val="0"/>
                        </a:spcBef>
                        <a:spcAft>
                          <a:spcPts val="0"/>
                        </a:spcAft>
                      </a:pPr>
                      <a:r>
                        <a:rPr lang="en-US" sz="3000">
                          <a:solidFill>
                            <a:schemeClr val="tx1"/>
                          </a:solidFill>
                          <a:effectLst/>
                        </a:rPr>
                        <a:t>- Thu hút được sự tham gia tích cực của người học</a:t>
                      </a:r>
                    </a:p>
                    <a:p>
                      <a:pPr marL="0" marR="0" algn="just">
                        <a:lnSpc>
                          <a:spcPct val="150000"/>
                        </a:lnSpc>
                        <a:spcBef>
                          <a:spcPts val="0"/>
                        </a:spcBef>
                        <a:spcAft>
                          <a:spcPts val="0"/>
                        </a:spcAft>
                      </a:pPr>
                      <a:r>
                        <a:rPr lang="en-US" sz="3000">
                          <a:solidFill>
                            <a:schemeClr val="tx1"/>
                          </a:solidFill>
                          <a:effectLst/>
                        </a:rPr>
                        <a:t>- Phù hợp với mục tiêu, nội dung</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gn="just">
                        <a:lnSpc>
                          <a:spcPct val="150000"/>
                        </a:lnSpc>
                        <a:spcBef>
                          <a:spcPts val="0"/>
                        </a:spcBef>
                        <a:spcAft>
                          <a:spcPts val="0"/>
                        </a:spcAft>
                      </a:pPr>
                      <a:r>
                        <a:rPr lang="en-US" sz="3000">
                          <a:solidFill>
                            <a:schemeClr val="tx1"/>
                          </a:solidFill>
                          <a:effectLst/>
                        </a:rPr>
                        <a:t>- Báo cáo thực hiện công việc.</a:t>
                      </a:r>
                    </a:p>
                    <a:p>
                      <a:pPr marL="0" marR="0" algn="just">
                        <a:lnSpc>
                          <a:spcPct val="150000"/>
                        </a:lnSpc>
                        <a:spcBef>
                          <a:spcPts val="0"/>
                        </a:spcBef>
                        <a:spcAft>
                          <a:spcPts val="0"/>
                        </a:spcAft>
                      </a:pPr>
                      <a:r>
                        <a:rPr lang="en-US" sz="3000">
                          <a:solidFill>
                            <a:schemeClr val="tx1"/>
                          </a:solidFill>
                          <a:effectLst/>
                        </a:rPr>
                        <a:t>- Phiếu học tập</a:t>
                      </a:r>
                    </a:p>
                    <a:p>
                      <a:pPr marL="0" marR="0" algn="just">
                        <a:lnSpc>
                          <a:spcPct val="150000"/>
                        </a:lnSpc>
                        <a:spcBef>
                          <a:spcPts val="0"/>
                        </a:spcBef>
                        <a:spcAft>
                          <a:spcPts val="0"/>
                        </a:spcAft>
                      </a:pPr>
                      <a:r>
                        <a:rPr lang="en-US" sz="3000">
                          <a:solidFill>
                            <a:schemeClr val="tx1"/>
                          </a:solidFill>
                          <a:effectLst/>
                        </a:rPr>
                        <a:t>- Hệ thống câu hỏi và bài tập</a:t>
                      </a:r>
                    </a:p>
                    <a:p>
                      <a:pPr marL="0" marR="0" algn="just">
                        <a:lnSpc>
                          <a:spcPct val="150000"/>
                        </a:lnSpc>
                        <a:spcBef>
                          <a:spcPts val="0"/>
                        </a:spcBef>
                        <a:spcAft>
                          <a:spcPts val="0"/>
                        </a:spcAft>
                      </a:pPr>
                      <a:r>
                        <a:rPr lang="en-US" sz="3000">
                          <a:solidFill>
                            <a:schemeClr val="tx1"/>
                          </a:solidFill>
                          <a:effectLst/>
                        </a:rPr>
                        <a:t>- Trao đổi, thảo luận</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gn="just">
                        <a:lnSpc>
                          <a:spcPct val="150000"/>
                        </a:lnSpc>
                        <a:spcBef>
                          <a:spcPts val="0"/>
                        </a:spcBef>
                        <a:spcAft>
                          <a:spcPts val="0"/>
                        </a:spcAft>
                      </a:pPr>
                      <a:r>
                        <a:rPr lang="en-US" sz="3000">
                          <a:solidFill>
                            <a:schemeClr val="tx1"/>
                          </a:solidFill>
                          <a:effectLst/>
                        </a:rPr>
                        <a:t> </a:t>
                      </a:r>
                      <a:endParaRPr lang="en-US" sz="3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3776066506"/>
                  </a:ext>
                </a:extLst>
              </a:tr>
            </a:tbl>
          </a:graphicData>
        </a:graphic>
      </p:graphicFrame>
      <p:pic>
        <p:nvPicPr>
          <p:cNvPr id="3" name="Picture 2">
            <a:extLst>
              <a:ext uri="{FF2B5EF4-FFF2-40B4-BE49-F238E27FC236}">
                <a16:creationId xmlns:a16="http://schemas.microsoft.com/office/drawing/2014/main" id="{2395C83E-CE62-A080-114A-98ECCE3FB763}"/>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4925637" y="2881569"/>
            <a:ext cx="16338033" cy="2692352"/>
          </a:xfrm>
          <a:prstGeom prst="rect">
            <a:avLst/>
          </a:prstGeom>
          <a:solidFill>
            <a:srgbClr val="E4F2C9"/>
          </a:solidFill>
        </p:spPr>
      </p:pic>
      <p:grpSp>
        <p:nvGrpSpPr>
          <p:cNvPr id="2" name="Google Shape;243;p3">
            <a:extLst>
              <a:ext uri="{FF2B5EF4-FFF2-40B4-BE49-F238E27FC236}">
                <a16:creationId xmlns:a16="http://schemas.microsoft.com/office/drawing/2014/main" id="{A9E34782-28DB-4E34-AAF6-5059CDD370C0}"/>
              </a:ext>
            </a:extLst>
          </p:cNvPr>
          <p:cNvGrpSpPr/>
          <p:nvPr/>
        </p:nvGrpSpPr>
        <p:grpSpPr>
          <a:xfrm>
            <a:off x="277928" y="1781932"/>
            <a:ext cx="19658319" cy="830997"/>
            <a:chOff x="299829" y="2699376"/>
            <a:chExt cx="19659598" cy="830899"/>
          </a:xfrm>
        </p:grpSpPr>
        <p:sp>
          <p:nvSpPr>
            <p:cNvPr id="4" name="Google Shape;244;p3">
              <a:extLst>
                <a:ext uri="{FF2B5EF4-FFF2-40B4-BE49-F238E27FC236}">
                  <a16:creationId xmlns:a16="http://schemas.microsoft.com/office/drawing/2014/main" id="{FA4219BB-0489-5323-BF70-E401FD2D3C95}"/>
                </a:ext>
              </a:extLst>
            </p:cNvPr>
            <p:cNvSpPr/>
            <p:nvPr/>
          </p:nvSpPr>
          <p:spPr>
            <a:xfrm>
              <a:off x="299829" y="2712076"/>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6" name="Google Shape;245;p3">
              <a:extLst>
                <a:ext uri="{FF2B5EF4-FFF2-40B4-BE49-F238E27FC236}">
                  <a16:creationId xmlns:a16="http://schemas.microsoft.com/office/drawing/2014/main" id="{3CBFF293-E80C-AA0A-9AD0-7505BD083A6A}"/>
                </a:ext>
              </a:extLst>
            </p:cNvPr>
            <p:cNvSpPr txBox="1"/>
            <p:nvPr/>
          </p:nvSpPr>
          <p:spPr>
            <a:xfrm>
              <a:off x="1480929" y="2755275"/>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7" name="Google Shape;246;p3">
              <a:extLst>
                <a:ext uri="{FF2B5EF4-FFF2-40B4-BE49-F238E27FC236}">
                  <a16:creationId xmlns:a16="http://schemas.microsoft.com/office/drawing/2014/main" id="{DE77E8B8-2BB4-F2D8-CED7-77EA95CC83F5}"/>
                </a:ext>
              </a:extLst>
            </p:cNvPr>
            <p:cNvSpPr txBox="1"/>
            <p:nvPr/>
          </p:nvSpPr>
          <p:spPr>
            <a:xfrm>
              <a:off x="2676314" y="2699376"/>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spTree>
    <p:extLst>
      <p:ext uri="{BB962C8B-B14F-4D97-AF65-F5344CB8AC3E}">
        <p14:creationId xmlns:p14="http://schemas.microsoft.com/office/powerpoint/2010/main" val="127269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892176" y="1948198"/>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grpSp>
        <p:nvGrpSpPr>
          <p:cNvPr id="247" name="Google Shape;247;p3"/>
          <p:cNvGrpSpPr/>
          <p:nvPr/>
        </p:nvGrpSpPr>
        <p:grpSpPr>
          <a:xfrm>
            <a:off x="1012867" y="2480400"/>
            <a:ext cx="8792567"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2. Ảnh hưởng nồng độ</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3752962"/>
            <a:ext cx="23549364" cy="9964626"/>
            <a:chOff x="4221718" y="3423084"/>
            <a:chExt cx="15942152" cy="11089678"/>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2566500"/>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11" name="Object 10">
            <a:extLst>
              <a:ext uri="{FF2B5EF4-FFF2-40B4-BE49-F238E27FC236}">
                <a16:creationId xmlns:a16="http://schemas.microsoft.com/office/drawing/2014/main" id="{4F351FE1-F4ED-308F-8252-587F6363E450}"/>
              </a:ext>
            </a:extLst>
          </p:cNvPr>
          <p:cNvGraphicFramePr>
            <a:graphicFrameLocks noChangeAspect="1"/>
          </p:cNvGraphicFramePr>
          <p:nvPr/>
        </p:nvGraphicFramePr>
        <p:xfrm>
          <a:off x="0" y="457200"/>
          <a:ext cx="390525" cy="257175"/>
        </p:xfrm>
        <a:graphic>
          <a:graphicData uri="http://schemas.openxmlformats.org/presentationml/2006/ole">
            <mc:AlternateContent xmlns:mc="http://schemas.openxmlformats.org/markup-compatibility/2006">
              <mc:Choice xmlns:v="urn:schemas-microsoft-com:vml" Requires="v">
                <p:oleObj name="Equation" r:id="rId3" imgW="393529" imgH="253890" progId="Equation.DSMT4">
                  <p:embed/>
                </p:oleObj>
              </mc:Choice>
              <mc:Fallback>
                <p:oleObj name="Equation" r:id="rId3" imgW="393529" imgH="253890" progId="Equation.DSMT4">
                  <p:embed/>
                  <p:pic>
                    <p:nvPicPr>
                      <p:cNvPr id="11" name="Object 10">
                        <a:extLst>
                          <a:ext uri="{FF2B5EF4-FFF2-40B4-BE49-F238E27FC236}">
                            <a16:creationId xmlns:a16="http://schemas.microsoft.com/office/drawing/2014/main" id="{4F351FE1-F4ED-308F-8252-587F6363E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3905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2">
            <a:extLst>
              <a:ext uri="{FF2B5EF4-FFF2-40B4-BE49-F238E27FC236}">
                <a16:creationId xmlns:a16="http://schemas.microsoft.com/office/drawing/2014/main" id="{DD6475E4-6A83-5EEF-B3A3-FC78C1F37EC8}"/>
              </a:ext>
            </a:extLst>
          </p:cNvPr>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4313"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95D25501-82FE-23EB-EB77-067E6FD5FD12}"/>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Effect>
                      <a14:saturation sat="0"/>
                    </a14:imgEffect>
                  </a14:imgLayer>
                </a14:imgProps>
              </a:ext>
            </a:extLst>
          </a:blip>
          <a:stretch>
            <a:fillRect/>
          </a:stretch>
        </p:blipFill>
        <p:spPr>
          <a:xfrm>
            <a:off x="2111040" y="3715444"/>
            <a:ext cx="18985474" cy="9972069"/>
          </a:xfrm>
          <a:prstGeom prst="rect">
            <a:avLst/>
          </a:prstGeom>
        </p:spPr>
      </p:pic>
      <p:grpSp>
        <p:nvGrpSpPr>
          <p:cNvPr id="2" name="Group 66">
            <a:extLst>
              <a:ext uri="{FF2B5EF4-FFF2-40B4-BE49-F238E27FC236}">
                <a16:creationId xmlns:a16="http://schemas.microsoft.com/office/drawing/2014/main" id="{4C7C11CF-EE3F-4A54-EFB3-CA3DB1F21B2B}"/>
              </a:ext>
            </a:extLst>
          </p:cNvPr>
          <p:cNvGrpSpPr/>
          <p:nvPr/>
        </p:nvGrpSpPr>
        <p:grpSpPr>
          <a:xfrm>
            <a:off x="418906" y="3752962"/>
            <a:ext cx="23549364" cy="9964626"/>
            <a:chOff x="4221718" y="3423084"/>
            <a:chExt cx="15942152" cy="11089678"/>
          </a:xfrm>
        </p:grpSpPr>
        <p:sp>
          <p:nvSpPr>
            <p:cNvPr id="4" name="Rounded Rectangle 67">
              <a:extLst>
                <a:ext uri="{FF2B5EF4-FFF2-40B4-BE49-F238E27FC236}">
                  <a16:creationId xmlns:a16="http://schemas.microsoft.com/office/drawing/2014/main" id="{9E94BD2A-DD0A-9031-468A-5084F0F661BE}"/>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 name="Round Same Side Corner Rectangle 68">
              <a:extLst>
                <a:ext uri="{FF2B5EF4-FFF2-40B4-BE49-F238E27FC236}">
                  <a16:creationId xmlns:a16="http://schemas.microsoft.com/office/drawing/2014/main" id="{7C889AAD-ADB1-4463-03F5-98E3FE2A8C68}"/>
                </a:ext>
              </a:extLst>
            </p:cNvPr>
            <p:cNvSpPr/>
            <p:nvPr/>
          </p:nvSpPr>
          <p:spPr>
            <a:xfrm>
              <a:off x="4221718" y="3423084"/>
              <a:ext cx="15942152" cy="2566500"/>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9" name="Picture 8">
            <a:extLst>
              <a:ext uri="{FF2B5EF4-FFF2-40B4-BE49-F238E27FC236}">
                <a16:creationId xmlns:a16="http://schemas.microsoft.com/office/drawing/2014/main" id="{1825ADB5-8BF4-CD2C-29FB-47377BD66728}"/>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Effect>
                      <a14:saturation sat="0"/>
                    </a14:imgEffect>
                  </a14:imgLayer>
                </a14:imgProps>
              </a:ext>
            </a:extLst>
          </a:blip>
          <a:stretch>
            <a:fillRect/>
          </a:stretch>
        </p:blipFill>
        <p:spPr>
          <a:xfrm>
            <a:off x="2112628" y="3715444"/>
            <a:ext cx="18985474" cy="9972069"/>
          </a:xfrm>
          <a:prstGeom prst="rect">
            <a:avLst/>
          </a:prstGeom>
        </p:spPr>
      </p:pic>
    </p:spTree>
    <p:extLst>
      <p:ext uri="{BB962C8B-B14F-4D97-AF65-F5344CB8AC3E}">
        <p14:creationId xmlns:p14="http://schemas.microsoft.com/office/powerpoint/2010/main" val="165983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892176" y="1948198"/>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grpSp>
        <p:nvGrpSpPr>
          <p:cNvPr id="247" name="Google Shape;247;p3"/>
          <p:cNvGrpSpPr/>
          <p:nvPr/>
        </p:nvGrpSpPr>
        <p:grpSpPr>
          <a:xfrm>
            <a:off x="1012867" y="2480400"/>
            <a:ext cx="8792567"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2. Ảnh hưởng nồng độ</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3752962"/>
            <a:ext cx="23549364" cy="9964626"/>
            <a:chOff x="4221718" y="3423084"/>
            <a:chExt cx="15942152" cy="11089678"/>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2566500"/>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11" name="Object 10">
            <a:extLst>
              <a:ext uri="{FF2B5EF4-FFF2-40B4-BE49-F238E27FC236}">
                <a16:creationId xmlns:a16="http://schemas.microsoft.com/office/drawing/2014/main" id="{4F351FE1-F4ED-308F-8252-587F6363E450}"/>
              </a:ext>
            </a:extLst>
          </p:cNvPr>
          <p:cNvGraphicFramePr>
            <a:graphicFrameLocks noChangeAspect="1"/>
          </p:cNvGraphicFramePr>
          <p:nvPr/>
        </p:nvGraphicFramePr>
        <p:xfrm>
          <a:off x="0" y="457200"/>
          <a:ext cx="390525" cy="257175"/>
        </p:xfrm>
        <a:graphic>
          <a:graphicData uri="http://schemas.openxmlformats.org/presentationml/2006/ole">
            <mc:AlternateContent xmlns:mc="http://schemas.openxmlformats.org/markup-compatibility/2006">
              <mc:Choice xmlns:v="urn:schemas-microsoft-com:vml" Requires="v">
                <p:oleObj name="Equation" r:id="rId3" imgW="393529" imgH="253890" progId="Equation.DSMT4">
                  <p:embed/>
                </p:oleObj>
              </mc:Choice>
              <mc:Fallback>
                <p:oleObj name="Equation" r:id="rId3" imgW="393529" imgH="253890" progId="Equation.DSMT4">
                  <p:embed/>
                  <p:pic>
                    <p:nvPicPr>
                      <p:cNvPr id="11" name="Object 10">
                        <a:extLst>
                          <a:ext uri="{FF2B5EF4-FFF2-40B4-BE49-F238E27FC236}">
                            <a16:creationId xmlns:a16="http://schemas.microsoft.com/office/drawing/2014/main" id="{4F351FE1-F4ED-308F-8252-587F6363E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3905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2">
            <a:extLst>
              <a:ext uri="{FF2B5EF4-FFF2-40B4-BE49-F238E27FC236}">
                <a16:creationId xmlns:a16="http://schemas.microsoft.com/office/drawing/2014/main" id="{DD6475E4-6A83-5EEF-B3A3-FC78C1F37EC8}"/>
              </a:ext>
            </a:extLst>
          </p:cNvPr>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4313"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B389045F-0DC7-E1BF-FC56-2366A71BB0A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tretch>
            <a:fillRect/>
          </a:stretch>
        </p:blipFill>
        <p:spPr>
          <a:xfrm>
            <a:off x="3091185" y="5859738"/>
            <a:ext cx="18201629" cy="7806383"/>
          </a:xfrm>
          <a:prstGeom prst="rect">
            <a:avLst/>
          </a:prstGeom>
        </p:spPr>
      </p:pic>
      <p:sp>
        <p:nvSpPr>
          <p:cNvPr id="10" name="TextBox 9">
            <a:extLst>
              <a:ext uri="{FF2B5EF4-FFF2-40B4-BE49-F238E27FC236}">
                <a16:creationId xmlns:a16="http://schemas.microsoft.com/office/drawing/2014/main" id="{1741D2B2-5B1F-1C0F-6910-7B50308279FF}"/>
              </a:ext>
            </a:extLst>
          </p:cNvPr>
          <p:cNvSpPr txBox="1"/>
          <p:nvPr/>
        </p:nvSpPr>
        <p:spPr>
          <a:xfrm>
            <a:off x="3804557" y="3746713"/>
            <a:ext cx="17489845" cy="1938992"/>
          </a:xfrm>
          <a:prstGeom prst="rect">
            <a:avLst/>
          </a:prstGeom>
          <a:noFill/>
        </p:spPr>
        <p:txBody>
          <a:bodyPr wrap="square">
            <a:spAutoFit/>
          </a:bodyPr>
          <a:lstStyle/>
          <a:p>
            <a:r>
              <a:rPr lang="vi-VN" sz="4000" b="1">
                <a:solidFill>
                  <a:schemeClr val="bg1"/>
                </a:solidFill>
                <a:effectLst/>
                <a:latin typeface="Times New Roman" panose="02020603050405020304" pitchFamily="18" charset="0"/>
                <a:ea typeface="Arial" panose="020B0604020202020204" pitchFamily="34" charset="0"/>
              </a:rPr>
              <a:t>Các thành viên trong nhóm sẽ đọc </a:t>
            </a:r>
            <a:r>
              <a:rPr lang="en-US" sz="4000" b="1">
                <a:solidFill>
                  <a:schemeClr val="bg1"/>
                </a:solidFill>
                <a:effectLst/>
                <a:latin typeface="Times New Roman" panose="02020603050405020304" pitchFamily="18" charset="0"/>
                <a:ea typeface="Arial" panose="020B0604020202020204" pitchFamily="34" charset="0"/>
              </a:rPr>
              <a:t>cách thực hiện thí nghiệm.</a:t>
            </a:r>
            <a:r>
              <a:rPr lang="vi-VN" sz="4000" b="1">
                <a:solidFill>
                  <a:schemeClr val="bg1"/>
                </a:solidFill>
                <a:effectLst/>
                <a:latin typeface="Times New Roman" panose="02020603050405020304" pitchFamily="18" charset="0"/>
                <a:ea typeface="Arial" panose="020B0604020202020204" pitchFamily="34" charset="0"/>
              </a:rPr>
              <a:t> yêu cầu, nội dung có trong </a:t>
            </a:r>
            <a:r>
              <a:rPr lang="en-US" sz="4000" b="1">
                <a:solidFill>
                  <a:schemeClr val="bg1"/>
                </a:solidFill>
                <a:effectLst/>
                <a:latin typeface="Times New Roman" panose="02020603050405020304" pitchFamily="18" charset="0"/>
                <a:ea typeface="Arial" panose="020B0604020202020204" pitchFamily="34" charset="0"/>
              </a:rPr>
              <a:t>thí nghiệm</a:t>
            </a:r>
            <a:r>
              <a:rPr lang="vi-VN" sz="4000" b="1">
                <a:solidFill>
                  <a:schemeClr val="bg1"/>
                </a:solidFill>
                <a:effectLst/>
                <a:latin typeface="Times New Roman" panose="02020603050405020304" pitchFamily="18" charset="0"/>
                <a:ea typeface="Arial" panose="020B0604020202020204" pitchFamily="34" charset="0"/>
              </a:rPr>
              <a:t>, thực hiện các nội dung đó và hoàn thiện câu trả lời vào bảng phụ và cử đại diện lên báo cáo</a:t>
            </a:r>
            <a:endParaRPr lang="en-US" sz="4000" b="1">
              <a:solidFill>
                <a:schemeClr val="bg1"/>
              </a:solidFill>
            </a:endParaRPr>
          </a:p>
        </p:txBody>
      </p:sp>
    </p:spTree>
    <p:extLst>
      <p:ext uri="{BB962C8B-B14F-4D97-AF65-F5344CB8AC3E}">
        <p14:creationId xmlns:p14="http://schemas.microsoft.com/office/powerpoint/2010/main" val="160602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892176" y="1948198"/>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grpSp>
        <p:nvGrpSpPr>
          <p:cNvPr id="247" name="Google Shape;247;p3"/>
          <p:cNvGrpSpPr/>
          <p:nvPr/>
        </p:nvGrpSpPr>
        <p:grpSpPr>
          <a:xfrm>
            <a:off x="1012867" y="2480400"/>
            <a:ext cx="8792567"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2. Ảnh hưởng nồng độ</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3752962"/>
            <a:ext cx="23549364" cy="9964626"/>
            <a:chOff x="4221718" y="3423084"/>
            <a:chExt cx="15942152" cy="11089678"/>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rgbClr val="0F6FC6"/>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2566500"/>
            </a:xfrm>
            <a:prstGeom prst="round2SameRect">
              <a:avLst/>
            </a:prstGeom>
            <a:solidFill>
              <a:srgbClr val="EEECE1">
                <a:lumMod val="50000"/>
              </a:srgbClr>
            </a:solidFill>
            <a:ln w="25400" cap="flat" cmpd="sng" algn="ctr">
              <a:solidFill>
                <a:srgbClr val="0F6FC6"/>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11" name="Object 10">
            <a:extLst>
              <a:ext uri="{FF2B5EF4-FFF2-40B4-BE49-F238E27FC236}">
                <a16:creationId xmlns:a16="http://schemas.microsoft.com/office/drawing/2014/main" id="{4F351FE1-F4ED-308F-8252-587F6363E450}"/>
              </a:ext>
            </a:extLst>
          </p:cNvPr>
          <p:cNvGraphicFramePr>
            <a:graphicFrameLocks noChangeAspect="1"/>
          </p:cNvGraphicFramePr>
          <p:nvPr/>
        </p:nvGraphicFramePr>
        <p:xfrm>
          <a:off x="0" y="457200"/>
          <a:ext cx="390525" cy="257175"/>
        </p:xfrm>
        <a:graphic>
          <a:graphicData uri="http://schemas.openxmlformats.org/presentationml/2006/ole">
            <mc:AlternateContent xmlns:mc="http://schemas.openxmlformats.org/markup-compatibility/2006">
              <mc:Choice xmlns:v="urn:schemas-microsoft-com:vml" Requires="v">
                <p:oleObj name="Equation" r:id="rId3" imgW="393529" imgH="253890" progId="Equation.DSMT4">
                  <p:embed/>
                </p:oleObj>
              </mc:Choice>
              <mc:Fallback>
                <p:oleObj name="Equation" r:id="rId3" imgW="393529" imgH="253890" progId="Equation.DSMT4">
                  <p:embed/>
                  <p:pic>
                    <p:nvPicPr>
                      <p:cNvPr id="11" name="Object 10">
                        <a:extLst>
                          <a:ext uri="{FF2B5EF4-FFF2-40B4-BE49-F238E27FC236}">
                            <a16:creationId xmlns:a16="http://schemas.microsoft.com/office/drawing/2014/main" id="{4F351FE1-F4ED-308F-8252-587F6363E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3905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2">
            <a:extLst>
              <a:ext uri="{FF2B5EF4-FFF2-40B4-BE49-F238E27FC236}">
                <a16:creationId xmlns:a16="http://schemas.microsoft.com/office/drawing/2014/main" id="{DD6475E4-6A83-5EEF-B3A3-FC78C1F37EC8}"/>
              </a:ext>
            </a:extLst>
          </p:cNvPr>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4313"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DC405D45-FE4B-CF30-921E-41E0C9B5F9CE}"/>
              </a:ext>
            </a:extLst>
          </p:cNvPr>
          <p:cNvGraphicFramePr>
            <a:graphicFrameLocks noGrp="1"/>
          </p:cNvGraphicFramePr>
          <p:nvPr>
            <p:extLst>
              <p:ext uri="{D42A27DB-BD31-4B8C-83A1-F6EECF244321}">
                <p14:modId xmlns:p14="http://schemas.microsoft.com/office/powerpoint/2010/main" val="1429866235"/>
              </p:ext>
            </p:extLst>
          </p:nvPr>
        </p:nvGraphicFramePr>
        <p:xfrm>
          <a:off x="2241028" y="4228477"/>
          <a:ext cx="20063802" cy="5903379"/>
        </p:xfrm>
        <a:graphic>
          <a:graphicData uri="http://schemas.openxmlformats.org/drawingml/2006/table">
            <a:tbl>
              <a:tblPr firstRow="1" firstCol="1" bandRow="1">
                <a:tableStyleId>{5C22544A-7EE6-4342-B048-85BDC9FD1C3A}</a:tableStyleId>
              </a:tblPr>
              <a:tblGrid>
                <a:gridCol w="5013581">
                  <a:extLst>
                    <a:ext uri="{9D8B030D-6E8A-4147-A177-3AD203B41FA5}">
                      <a16:colId xmlns:a16="http://schemas.microsoft.com/office/drawing/2014/main" val="3026403485"/>
                    </a:ext>
                  </a:extLst>
                </a:gridCol>
                <a:gridCol w="3391621">
                  <a:extLst>
                    <a:ext uri="{9D8B030D-6E8A-4147-A177-3AD203B41FA5}">
                      <a16:colId xmlns:a16="http://schemas.microsoft.com/office/drawing/2014/main" val="2029283381"/>
                    </a:ext>
                  </a:extLst>
                </a:gridCol>
                <a:gridCol w="6640280">
                  <a:extLst>
                    <a:ext uri="{9D8B030D-6E8A-4147-A177-3AD203B41FA5}">
                      <a16:colId xmlns:a16="http://schemas.microsoft.com/office/drawing/2014/main" val="527965610"/>
                    </a:ext>
                  </a:extLst>
                </a:gridCol>
                <a:gridCol w="5018320">
                  <a:extLst>
                    <a:ext uri="{9D8B030D-6E8A-4147-A177-3AD203B41FA5}">
                      <a16:colId xmlns:a16="http://schemas.microsoft.com/office/drawing/2014/main" val="4256566888"/>
                    </a:ext>
                  </a:extLst>
                </a:gridCol>
              </a:tblGrid>
              <a:tr h="1967793">
                <a:tc>
                  <a:txBody>
                    <a:bodyPr/>
                    <a:lstStyle/>
                    <a:p>
                      <a:pPr marL="0" marR="0" algn="ctr">
                        <a:lnSpc>
                          <a:spcPct val="150000"/>
                        </a:lnSpc>
                        <a:spcBef>
                          <a:spcPts val="0"/>
                        </a:spcBef>
                        <a:spcAft>
                          <a:spcPts val="0"/>
                        </a:spcAft>
                      </a:pPr>
                      <a:r>
                        <a:rPr lang="nl-NL" sz="3600">
                          <a:solidFill>
                            <a:schemeClr val="tx1"/>
                          </a:solidFill>
                          <a:effectLst/>
                        </a:rPr>
                        <a:t>Tác động</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marL="0" marR="0" algn="ctr">
                        <a:lnSpc>
                          <a:spcPct val="150000"/>
                        </a:lnSpc>
                        <a:spcBef>
                          <a:spcPts val="0"/>
                        </a:spcBef>
                        <a:spcAft>
                          <a:spcPts val="0"/>
                        </a:spcAft>
                      </a:pPr>
                      <a:r>
                        <a:rPr lang="nl-NL" sz="3600">
                          <a:solidFill>
                            <a:schemeClr val="tx1"/>
                          </a:solidFill>
                          <a:effectLst/>
                        </a:rPr>
                        <a:t>Hiện tượng</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marL="0" marR="0" algn="ctr">
                        <a:lnSpc>
                          <a:spcPct val="150000"/>
                        </a:lnSpc>
                        <a:spcBef>
                          <a:spcPts val="0"/>
                        </a:spcBef>
                        <a:spcAft>
                          <a:spcPts val="0"/>
                        </a:spcAft>
                      </a:pPr>
                      <a:r>
                        <a:rPr lang="nl-NL" sz="3600">
                          <a:solidFill>
                            <a:schemeClr val="tx1"/>
                          </a:solidFill>
                          <a:effectLst/>
                        </a:rPr>
                        <a:t>Chiều chuyển dịch CB (thuân/nghịch)</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marL="0" marR="0" algn="ctr">
                        <a:lnSpc>
                          <a:spcPct val="150000"/>
                        </a:lnSpc>
                        <a:spcBef>
                          <a:spcPts val="0"/>
                        </a:spcBef>
                        <a:spcAft>
                          <a:spcPts val="0"/>
                        </a:spcAft>
                      </a:pPr>
                      <a:r>
                        <a:rPr lang="nl-NL" sz="3600">
                          <a:solidFill>
                            <a:schemeClr val="tx1"/>
                          </a:solidFill>
                          <a:effectLst/>
                        </a:rPr>
                        <a:t>Chiều chuyển dịch CB (tăng/giảm nồng độ</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4104298720"/>
                  </a:ext>
                </a:extLst>
              </a:tr>
              <a:tr h="1967793">
                <a:tc>
                  <a:txBody>
                    <a:bodyPr/>
                    <a:lstStyle/>
                    <a:p>
                      <a:pPr marL="0" marR="0" algn="ctr">
                        <a:lnSpc>
                          <a:spcPct val="150000"/>
                        </a:lnSpc>
                        <a:spcBef>
                          <a:spcPts val="0"/>
                        </a:spcBef>
                        <a:spcAft>
                          <a:spcPts val="0"/>
                        </a:spcAft>
                      </a:pPr>
                      <a:r>
                        <a:rPr lang="nl-NL" sz="3600">
                          <a:solidFill>
                            <a:schemeClr val="tx1"/>
                          </a:solidFill>
                          <a:effectLst/>
                        </a:rPr>
                        <a:t>Tăng nồng độ CH</a:t>
                      </a:r>
                      <a:r>
                        <a:rPr lang="nl-NL" sz="3600" baseline="-25000">
                          <a:solidFill>
                            <a:schemeClr val="tx1"/>
                          </a:solidFill>
                          <a:effectLst/>
                        </a:rPr>
                        <a:t>3</a:t>
                      </a:r>
                      <a:r>
                        <a:rPr lang="nl-NL" sz="3600">
                          <a:solidFill>
                            <a:schemeClr val="tx1"/>
                          </a:solidFill>
                          <a:effectLst/>
                        </a:rPr>
                        <a:t>COONa</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marL="0" marR="0" algn="ctr">
                        <a:lnSpc>
                          <a:spcPct val="150000"/>
                        </a:lnSpc>
                        <a:spcBef>
                          <a:spcPts val="0"/>
                        </a:spcBef>
                        <a:spcAft>
                          <a:spcPts val="0"/>
                        </a:spcAft>
                      </a:pPr>
                      <a:r>
                        <a:rPr lang="nl-NL" sz="3600">
                          <a:solidFill>
                            <a:schemeClr val="tx1"/>
                          </a:solidFill>
                          <a:effectLst/>
                        </a:rPr>
                        <a:t>Màu dung dịch đậm dần</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lnSpc>
                          <a:spcPct val="150000"/>
                        </a:lnSpc>
                        <a:spcBef>
                          <a:spcPts val="0"/>
                        </a:spcBef>
                        <a:spcAft>
                          <a:spcPts val="0"/>
                        </a:spcAft>
                      </a:pPr>
                      <a:r>
                        <a:rPr lang="nl-NL" sz="3600">
                          <a:solidFill>
                            <a:schemeClr val="tx1"/>
                          </a:solidFill>
                          <a:effectLst/>
                        </a:rPr>
                        <a:t>Chuyển dịch theo chiều thuận</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lnSpc>
                          <a:spcPct val="150000"/>
                        </a:lnSpc>
                        <a:spcBef>
                          <a:spcPts val="0"/>
                        </a:spcBef>
                        <a:spcAft>
                          <a:spcPts val="0"/>
                        </a:spcAft>
                      </a:pPr>
                      <a:r>
                        <a:rPr lang="nl-NL" sz="3600">
                          <a:solidFill>
                            <a:schemeClr val="tx1"/>
                          </a:solidFill>
                          <a:effectLst/>
                        </a:rPr>
                        <a:t>Chuyển dịch theo chiều giảm CH­</a:t>
                      </a:r>
                      <a:r>
                        <a:rPr lang="nl-NL" sz="3600" baseline="-25000">
                          <a:solidFill>
                            <a:schemeClr val="tx1"/>
                          </a:solidFill>
                          <a:effectLst/>
                        </a:rPr>
                        <a:t>3</a:t>
                      </a:r>
                      <a:r>
                        <a:rPr lang="nl-NL" sz="3600">
                          <a:solidFill>
                            <a:schemeClr val="tx1"/>
                          </a:solidFill>
                          <a:effectLst/>
                        </a:rPr>
                        <a:t>COONa</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506528580"/>
                  </a:ext>
                </a:extLst>
              </a:tr>
              <a:tr h="1967793">
                <a:tc>
                  <a:txBody>
                    <a:bodyPr/>
                    <a:lstStyle/>
                    <a:p>
                      <a:pPr marL="0" marR="0" algn="ctr">
                        <a:lnSpc>
                          <a:spcPct val="150000"/>
                        </a:lnSpc>
                        <a:spcBef>
                          <a:spcPts val="0"/>
                        </a:spcBef>
                        <a:spcAft>
                          <a:spcPts val="0"/>
                        </a:spcAft>
                      </a:pPr>
                      <a:r>
                        <a:rPr lang="nl-NL" sz="3600">
                          <a:solidFill>
                            <a:schemeClr val="tx1"/>
                          </a:solidFill>
                          <a:effectLst/>
                        </a:rPr>
                        <a:t>Tăng nồng độ CH</a:t>
                      </a:r>
                      <a:r>
                        <a:rPr lang="nl-NL" sz="3600" baseline="-25000">
                          <a:solidFill>
                            <a:schemeClr val="tx1"/>
                          </a:solidFill>
                          <a:effectLst/>
                        </a:rPr>
                        <a:t>3</a:t>
                      </a:r>
                      <a:r>
                        <a:rPr lang="nl-NL" sz="3600">
                          <a:solidFill>
                            <a:schemeClr val="tx1"/>
                          </a:solidFill>
                          <a:effectLst/>
                        </a:rPr>
                        <a:t>COOH</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marL="0" marR="0" algn="ctr">
                        <a:lnSpc>
                          <a:spcPct val="150000"/>
                        </a:lnSpc>
                        <a:spcBef>
                          <a:spcPts val="0"/>
                        </a:spcBef>
                        <a:spcAft>
                          <a:spcPts val="0"/>
                        </a:spcAft>
                      </a:pPr>
                      <a:r>
                        <a:rPr lang="nl-NL" sz="3600">
                          <a:solidFill>
                            <a:schemeClr val="tx1"/>
                          </a:solidFill>
                          <a:effectLst/>
                        </a:rPr>
                        <a:t>Màu dd nhạt dần</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lnSpc>
                          <a:spcPct val="150000"/>
                        </a:lnSpc>
                        <a:spcBef>
                          <a:spcPts val="0"/>
                        </a:spcBef>
                        <a:spcAft>
                          <a:spcPts val="0"/>
                        </a:spcAft>
                      </a:pPr>
                      <a:r>
                        <a:rPr lang="nl-NL" sz="3600">
                          <a:solidFill>
                            <a:schemeClr val="tx1"/>
                          </a:solidFill>
                          <a:effectLst/>
                        </a:rPr>
                        <a:t>Chuyển dịch theo chiều nghịch</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lnSpc>
                          <a:spcPct val="150000"/>
                        </a:lnSpc>
                        <a:spcBef>
                          <a:spcPts val="0"/>
                        </a:spcBef>
                        <a:spcAft>
                          <a:spcPts val="0"/>
                        </a:spcAft>
                      </a:pPr>
                      <a:r>
                        <a:rPr lang="nl-NL" sz="3600">
                          <a:solidFill>
                            <a:schemeClr val="tx1"/>
                          </a:solidFill>
                          <a:effectLst/>
                        </a:rPr>
                        <a:t>Chuyển dịch theo chiều giảm CH­</a:t>
                      </a:r>
                      <a:r>
                        <a:rPr lang="nl-NL" sz="3600" baseline="-25000">
                          <a:solidFill>
                            <a:schemeClr val="tx1"/>
                          </a:solidFill>
                          <a:effectLst/>
                        </a:rPr>
                        <a:t>3</a:t>
                      </a:r>
                      <a:r>
                        <a:rPr lang="nl-NL" sz="3600">
                          <a:solidFill>
                            <a:schemeClr val="tx1"/>
                          </a:solidFill>
                          <a:effectLst/>
                        </a:rPr>
                        <a:t>COOH</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274356302"/>
                  </a:ext>
                </a:extLst>
              </a:tr>
            </a:tbl>
          </a:graphicData>
        </a:graphic>
      </p:graphicFrame>
      <p:sp>
        <p:nvSpPr>
          <p:cNvPr id="14" name="TextBox 13">
            <a:extLst>
              <a:ext uri="{FF2B5EF4-FFF2-40B4-BE49-F238E27FC236}">
                <a16:creationId xmlns:a16="http://schemas.microsoft.com/office/drawing/2014/main" id="{EE3015D0-2C45-E4B9-744D-3D9A475194DD}"/>
              </a:ext>
            </a:extLst>
          </p:cNvPr>
          <p:cNvSpPr txBox="1"/>
          <p:nvPr/>
        </p:nvSpPr>
        <p:spPr>
          <a:xfrm>
            <a:off x="2628329" y="11049637"/>
            <a:ext cx="19691159" cy="1569660"/>
          </a:xfrm>
          <a:prstGeom prst="rect">
            <a:avLst/>
          </a:prstGeom>
          <a:noFill/>
        </p:spPr>
        <p:txBody>
          <a:bodyPr wrap="square">
            <a:spAutoFit/>
          </a:bodyPr>
          <a:lstStyle/>
          <a:p>
            <a:r>
              <a:rPr lang="nl-NL" sz="4800" b="1">
                <a:solidFill>
                  <a:srgbClr val="000000"/>
                </a:solidFill>
                <a:effectLst/>
                <a:latin typeface="Times New Roman" panose="02020603050405020304" pitchFamily="18" charset="0"/>
                <a:ea typeface="Calibri" panose="020F0502020204030204" pitchFamily="34" charset="0"/>
              </a:rPr>
              <a:t>Kết luận: Khi tăng nồng độ của một chất trong phản ứng thì cân bằng hóa học bị phá vỡ và chuyển dịch theo chiều giảm nồng độ chất đó và ngược lại</a:t>
            </a:r>
            <a:endParaRPr lang="en-US" sz="4800"/>
          </a:p>
        </p:txBody>
      </p:sp>
    </p:spTree>
    <p:extLst>
      <p:ext uri="{BB962C8B-B14F-4D97-AF65-F5344CB8AC3E}">
        <p14:creationId xmlns:p14="http://schemas.microsoft.com/office/powerpoint/2010/main" val="358404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89889"/>
            <a:ext cx="2901621" cy="940513"/>
            <a:chOff x="2067302" y="5922690"/>
            <a:chExt cx="2901621"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6002305"/>
              <a:ext cx="211300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7E9532"/>
                  </a:solidFill>
                  <a:latin typeface="Times New Roman"/>
                  <a:ea typeface="Times New Roman"/>
                  <a:cs typeface="Times New Roman"/>
                  <a:sym typeface="Times New Roman"/>
                </a:rPr>
                <a:t>Bài tập</a:t>
              </a: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id="{89949DF0-2360-0822-0451-B3D43DBDEE77}"/>
              </a:ext>
            </a:extLst>
          </p:cNvPr>
          <p:cNvGrpSpPr/>
          <p:nvPr/>
        </p:nvGrpSpPr>
        <p:grpSpPr>
          <a:xfrm>
            <a:off x="311474" y="6776116"/>
            <a:ext cx="23671341" cy="5128764"/>
            <a:chOff x="184495" y="2639982"/>
            <a:chExt cx="11834900" cy="2485656"/>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2639982"/>
              <a:ext cx="11834900" cy="248565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27862" y="2681244"/>
              <a:ext cx="1740439" cy="456057"/>
              <a:chOff x="1323953" y="4504209"/>
              <a:chExt cx="3411893" cy="828634"/>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75907" y="3472901"/>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70219" y="4574870"/>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323953" y="4512362"/>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386567" y="4559517"/>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230607" y="3627067"/>
            <a:ext cx="23825349" cy="2849132"/>
            <a:chOff x="534988" y="1647866"/>
            <a:chExt cx="23017948" cy="1556899"/>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6"/>
              <a:ext cx="5812314" cy="1176337"/>
              <a:chOff x="534988" y="1647866"/>
              <a:chExt cx="581231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6"/>
                <a:ext cx="5547305" cy="1004533"/>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521863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8/sgk/13</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pic>
        <p:nvPicPr>
          <p:cNvPr id="5" name="Picture 4">
            <a:extLst>
              <a:ext uri="{FF2B5EF4-FFF2-40B4-BE49-F238E27FC236}">
                <a16:creationId xmlns:a16="http://schemas.microsoft.com/office/drawing/2014/main" id="{D3318F7F-4592-9327-CBE3-EFA691398BD2}"/>
              </a:ext>
            </a:extLst>
          </p:cNvPr>
          <p:cNvPicPr>
            <a:picLocks noChangeAspect="1"/>
          </p:cNvPicPr>
          <p:nvPr/>
        </p:nvPicPr>
        <p:blipFill>
          <a:blip r:embed="rId3"/>
          <a:stretch>
            <a:fillRect/>
          </a:stretch>
        </p:blipFill>
        <p:spPr>
          <a:xfrm>
            <a:off x="6896423" y="3843011"/>
            <a:ext cx="16535538" cy="2525132"/>
          </a:xfrm>
          <a:prstGeom prst="rect">
            <a:avLst/>
          </a:prstGeom>
        </p:spPr>
      </p:pic>
      <p:sp>
        <p:nvSpPr>
          <p:cNvPr id="6" name="TextBox 5">
            <a:extLst>
              <a:ext uri="{FF2B5EF4-FFF2-40B4-BE49-F238E27FC236}">
                <a16:creationId xmlns:a16="http://schemas.microsoft.com/office/drawing/2014/main" id="{0244016F-85D1-D7FA-54FA-733149A7B229}"/>
              </a:ext>
            </a:extLst>
          </p:cNvPr>
          <p:cNvSpPr txBox="1"/>
          <p:nvPr/>
        </p:nvSpPr>
        <p:spPr>
          <a:xfrm>
            <a:off x="4865914" y="7517038"/>
            <a:ext cx="17602200" cy="2554545"/>
          </a:xfrm>
          <a:prstGeom prst="rect">
            <a:avLst/>
          </a:prstGeom>
          <a:noFill/>
        </p:spPr>
        <p:txBody>
          <a:bodyPr wrap="square" rtlCol="0">
            <a:spAutoFit/>
          </a:bodyPr>
          <a:lstStyle/>
          <a:p>
            <a:pPr marL="571500" indent="-571500">
              <a:buFont typeface="Arial" panose="020B0604020202020204" pitchFamily="34" charset="0"/>
              <a:buChar char="•"/>
            </a:pPr>
            <a:r>
              <a:rPr lang="en-US" sz="4000"/>
              <a:t>Do phản ứng số 1 là phản ứng thu nhiệt nên khi tăng nhiệt độ phản ứng chuyển dịch theo chiều thuận.</a:t>
            </a:r>
          </a:p>
          <a:p>
            <a:pPr marL="571500" indent="-571500">
              <a:buFont typeface="Arial" panose="020B0604020202020204" pitchFamily="34" charset="0"/>
              <a:buChar char="•"/>
            </a:pPr>
            <a:r>
              <a:rPr lang="en-US" sz="4000"/>
              <a:t>Do phản ứng số 2 là phản ứng tỏa nhiệt nên khi tăng nhiệt độ phản ứng chuyển dịch theo chiều nghịch.</a:t>
            </a:r>
          </a:p>
        </p:txBody>
      </p:sp>
    </p:spTree>
    <p:extLst>
      <p:ext uri="{BB962C8B-B14F-4D97-AF65-F5344CB8AC3E}">
        <p14:creationId xmlns:p14="http://schemas.microsoft.com/office/powerpoint/2010/main" val="415049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754478" y="6324898"/>
            <a:ext cx="20382767" cy="1515188"/>
            <a:chOff x="247182" y="2237392"/>
            <a:chExt cx="10785933" cy="801895"/>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2237392"/>
              <a:ext cx="2038172" cy="801887"/>
              <a:chOff x="5537206" y="1704231"/>
              <a:chExt cx="2031262" cy="745468"/>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492639"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2237398"/>
              <a:ext cx="2038173" cy="801889"/>
              <a:chOff x="5537206" y="1704231"/>
              <a:chExt cx="2031263" cy="745468"/>
            </a:xfrm>
          </p:grpSpPr>
          <p:sp>
            <p:nvSpPr>
              <p:cNvPr id="58" name="Rectangle 59">
                <a:extLst>
                  <a:ext uri="{FF2B5EF4-FFF2-40B4-BE49-F238E27FC236}">
                    <a16:creationId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a16="http://schemas.microsoft.com/office/drawing/2014/main" id="{4DFD408E-6A9A-A4DD-BCD5-C821B53A4850}"/>
                      </a:ext>
                    </a:extLst>
                  </p:cNvPr>
                  <p:cNvSpPr txBox="1"/>
                  <p:nvPr/>
                </p:nvSpPr>
                <p:spPr>
                  <a:xfrm>
                    <a:off x="5975686" y="1885631"/>
                    <a:ext cx="1444846"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𝟒</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61">
                    <a:extLst>
                      <a:ext uri="{FF2B5EF4-FFF2-40B4-BE49-F238E27FC236}">
                        <a16:creationId xmlns:a16="http://schemas.microsoft.com/office/drawing/2014/main" id="{4DFD408E-6A9A-A4DD-BCD5-C821B53A4850}"/>
                      </a:ext>
                    </a:extLst>
                  </p:cNvPr>
                  <p:cNvSpPr txBox="1">
                    <a:spLocks noRot="1" noChangeAspect="1" noMove="1" noResize="1" noEditPoints="1" noAdjustHandles="1" noChangeArrowheads="1" noChangeShapeType="1" noTextEdit="1"/>
                  </p:cNvSpPr>
                  <p:nvPr/>
                </p:nvSpPr>
                <p:spPr>
                  <a:xfrm>
                    <a:off x="5975686" y="1885631"/>
                    <a:ext cx="1444846" cy="408851"/>
                  </a:xfrm>
                  <a:prstGeom prst="rect">
                    <a:avLst/>
                  </a:prstGeom>
                  <a:blipFill>
                    <a:blip r:embed="rId3"/>
                    <a:stretch>
                      <a:fillRect/>
                    </a:stretch>
                  </a:blipFill>
                </p:spPr>
                <p:txBody>
                  <a:bodyPr/>
                  <a:lstStyle/>
                  <a:p>
                    <a:r>
                      <a:rPr lang="en-US">
                        <a:noFill/>
                      </a:rPr>
                      <a:t> </a:t>
                    </a:r>
                  </a:p>
                </p:txBody>
              </p:sp>
            </mc:Fallback>
          </mc:AlternateContent>
        </p:grpSp>
      </p:grpSp>
      <p:grpSp>
        <p:nvGrpSpPr>
          <p:cNvPr id="290" name="Google Shape;290;p4"/>
          <p:cNvGrpSpPr/>
          <p:nvPr/>
        </p:nvGrpSpPr>
        <p:grpSpPr>
          <a:xfrm>
            <a:off x="1022177" y="1869506"/>
            <a:ext cx="2901621" cy="940513"/>
            <a:chOff x="2067302" y="5922690"/>
            <a:chExt cx="2901621"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6002305"/>
              <a:ext cx="211300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7E9532"/>
                  </a:solidFill>
                  <a:latin typeface="Times New Roman"/>
                  <a:ea typeface="Times New Roman"/>
                  <a:cs typeface="Times New Roman"/>
                  <a:sym typeface="Times New Roman"/>
                </a:rPr>
                <a:t>Bài tập</a:t>
              </a:r>
              <a:endParaRPr sz="4400" b="1">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id="{89949DF0-2360-0822-0451-B3D43DBDEE77}"/>
              </a:ext>
            </a:extLst>
          </p:cNvPr>
          <p:cNvGrpSpPr/>
          <p:nvPr/>
        </p:nvGrpSpPr>
        <p:grpSpPr>
          <a:xfrm>
            <a:off x="244208" y="7516913"/>
            <a:ext cx="23735225" cy="5611244"/>
            <a:chOff x="227862" y="2681244"/>
            <a:chExt cx="11866840" cy="2719490"/>
          </a:xfrm>
        </p:grpSpPr>
        <p:sp>
          <p:nvSpPr>
            <p:cNvPr id="47" name="Rounded Rectangle 4">
              <a:extLst>
                <a:ext uri="{FF2B5EF4-FFF2-40B4-BE49-F238E27FC236}">
                  <a16:creationId xmlns:a16="http://schemas.microsoft.com/office/drawing/2014/main" id="{533A3AF6-CB17-E64A-7561-8A4709C06959}"/>
                </a:ext>
              </a:extLst>
            </p:cNvPr>
            <p:cNvSpPr/>
            <p:nvPr/>
          </p:nvSpPr>
          <p:spPr>
            <a:xfrm>
              <a:off x="259802" y="2915078"/>
              <a:ext cx="11834900" cy="248565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27862" y="2681244"/>
              <a:ext cx="1740439" cy="456057"/>
              <a:chOff x="1323953" y="4504209"/>
              <a:chExt cx="3411893" cy="828634"/>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75907" y="3472901"/>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70219" y="4574870"/>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323953" y="4512362"/>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386567" y="4559517"/>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157468" y="3070918"/>
            <a:ext cx="23825349" cy="4673676"/>
            <a:chOff x="534988" y="1647866"/>
            <a:chExt cx="23017948" cy="3001373"/>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2928347"/>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6"/>
              <a:ext cx="5812314" cy="1176337"/>
              <a:chOff x="534988" y="1647866"/>
              <a:chExt cx="581231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6"/>
                <a:ext cx="5547305" cy="1004533"/>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5218639" cy="69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9/sgk/13</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pic>
        <p:nvPicPr>
          <p:cNvPr id="3" name="Picture 2">
            <a:extLst>
              <a:ext uri="{FF2B5EF4-FFF2-40B4-BE49-F238E27FC236}">
                <a16:creationId xmlns:a16="http://schemas.microsoft.com/office/drawing/2014/main" id="{DD8236EF-A95D-5F2B-9B04-B5225769B2CB}"/>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6285453" y="3375432"/>
            <a:ext cx="16345657" cy="4236794"/>
          </a:xfrm>
          <a:prstGeom prst="rect">
            <a:avLst/>
          </a:prstGeom>
        </p:spPr>
      </p:pic>
      <p:sp>
        <p:nvSpPr>
          <p:cNvPr id="5" name="TextBox 4">
            <a:extLst>
              <a:ext uri="{FF2B5EF4-FFF2-40B4-BE49-F238E27FC236}">
                <a16:creationId xmlns:a16="http://schemas.microsoft.com/office/drawing/2014/main" id="{ABC02EBC-DED9-C073-4ECA-DD9ECFB5670C}"/>
              </a:ext>
            </a:extLst>
          </p:cNvPr>
          <p:cNvSpPr txBox="1"/>
          <p:nvPr/>
        </p:nvSpPr>
        <p:spPr>
          <a:xfrm>
            <a:off x="3876153" y="9018717"/>
            <a:ext cx="17798143" cy="1824923"/>
          </a:xfrm>
          <a:prstGeom prst="rect">
            <a:avLst/>
          </a:prstGeom>
          <a:noFill/>
        </p:spPr>
        <p:txBody>
          <a:bodyPr wrap="square" rtlCol="0">
            <a:spAutoFit/>
          </a:bodyPr>
          <a:lstStyle/>
          <a:p>
            <a:pPr>
              <a:lnSpc>
                <a:spcPct val="150000"/>
              </a:lnSpc>
            </a:pPr>
            <a:r>
              <a:rPr lang="en-US" sz="4000"/>
              <a:t>a. Tăng nồng độ C2H5OH cân bằng chuyển dịch theo chiều thuận.</a:t>
            </a:r>
          </a:p>
          <a:p>
            <a:pPr>
              <a:lnSpc>
                <a:spcPct val="150000"/>
              </a:lnSpc>
            </a:pPr>
            <a:r>
              <a:rPr lang="en-US" sz="4000"/>
              <a:t>b. Giảm nồng độ CH3COOC2H5 cân bằng chuyển dịch theo chiều thuận.</a:t>
            </a:r>
          </a:p>
        </p:txBody>
      </p:sp>
    </p:spTree>
    <p:extLst>
      <p:ext uri="{BB962C8B-B14F-4D97-AF65-F5344CB8AC3E}">
        <p14:creationId xmlns:p14="http://schemas.microsoft.com/office/powerpoint/2010/main" val="417240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6453" y="2476473"/>
            <a:ext cx="19644035" cy="880255"/>
            <a:chOff x="-274639" y="1892299"/>
            <a:chExt cx="19645313" cy="880151"/>
          </a:xfrm>
        </p:grpSpPr>
        <p:sp>
          <p:nvSpPr>
            <p:cNvPr id="244" name="Google Shape;244;p3"/>
            <p:cNvSpPr/>
            <p:nvPr/>
          </p:nvSpPr>
          <p:spPr>
            <a:xfrm>
              <a:off x="-274639" y="1967778"/>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892176" y="1948198"/>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sp>
        <p:nvSpPr>
          <p:cNvPr id="7" name="Rounded Rectangle 67">
            <a:extLst>
              <a:ext uri="{FF2B5EF4-FFF2-40B4-BE49-F238E27FC236}">
                <a16:creationId xmlns:a16="http://schemas.microsoft.com/office/drawing/2014/main" id="{F9C92ECB-EE71-DCD9-8B68-92F02E9C75C6}"/>
              </a:ext>
            </a:extLst>
          </p:cNvPr>
          <p:cNvSpPr/>
          <p:nvPr/>
        </p:nvSpPr>
        <p:spPr>
          <a:xfrm>
            <a:off x="417318" y="3761673"/>
            <a:ext cx="23549364" cy="9955915"/>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aphicFrame>
        <p:nvGraphicFramePr>
          <p:cNvPr id="11" name="Object 10">
            <a:extLst>
              <a:ext uri="{FF2B5EF4-FFF2-40B4-BE49-F238E27FC236}">
                <a16:creationId xmlns:a16="http://schemas.microsoft.com/office/drawing/2014/main" id="{4F351FE1-F4ED-308F-8252-587F6363E450}"/>
              </a:ext>
            </a:extLst>
          </p:cNvPr>
          <p:cNvGraphicFramePr>
            <a:graphicFrameLocks noChangeAspect="1"/>
          </p:cNvGraphicFramePr>
          <p:nvPr/>
        </p:nvGraphicFramePr>
        <p:xfrm>
          <a:off x="0" y="457200"/>
          <a:ext cx="390525" cy="257175"/>
        </p:xfrm>
        <a:graphic>
          <a:graphicData uri="http://schemas.openxmlformats.org/presentationml/2006/ole">
            <mc:AlternateContent xmlns:mc="http://schemas.openxmlformats.org/markup-compatibility/2006">
              <mc:Choice xmlns:v="urn:schemas-microsoft-com:vml" Requires="v">
                <p:oleObj name="Equation" r:id="rId3" imgW="393529" imgH="253890" progId="Equation.DSMT4">
                  <p:embed/>
                </p:oleObj>
              </mc:Choice>
              <mc:Fallback>
                <p:oleObj name="Equation" r:id="rId3" imgW="393529" imgH="253890" progId="Equation.DSMT4">
                  <p:embed/>
                  <p:pic>
                    <p:nvPicPr>
                      <p:cNvPr id="11" name="Object 10">
                        <a:extLst>
                          <a:ext uri="{FF2B5EF4-FFF2-40B4-BE49-F238E27FC236}">
                            <a16:creationId xmlns:a16="http://schemas.microsoft.com/office/drawing/2014/main" id="{4F351FE1-F4ED-308F-8252-587F6363E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3905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2">
            <a:extLst>
              <a:ext uri="{FF2B5EF4-FFF2-40B4-BE49-F238E27FC236}">
                <a16:creationId xmlns:a16="http://schemas.microsoft.com/office/drawing/2014/main" id="{DD6475E4-6A83-5EEF-B3A3-FC78C1F37EC8}"/>
              </a:ext>
            </a:extLst>
          </p:cNvPr>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4313"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1741D2B2-5B1F-1C0F-6910-7B50308279FF}"/>
              </a:ext>
            </a:extLst>
          </p:cNvPr>
          <p:cNvSpPr txBox="1"/>
          <p:nvPr/>
        </p:nvSpPr>
        <p:spPr>
          <a:xfrm>
            <a:off x="3766937" y="7117622"/>
            <a:ext cx="17671577" cy="3785652"/>
          </a:xfrm>
          <a:prstGeom prst="rect">
            <a:avLst/>
          </a:prstGeom>
          <a:solidFill>
            <a:schemeClr val="accent6">
              <a:lumMod val="40000"/>
              <a:lumOff val="60000"/>
            </a:schemeClr>
          </a:solidFill>
        </p:spPr>
        <p:txBody>
          <a:bodyPr wrap="square">
            <a:spAutoFit/>
          </a:bodyPr>
          <a:lstStyle/>
          <a:p>
            <a:pPr marL="0" marR="30480" algn="just">
              <a:spcBef>
                <a:spcPts val="0"/>
              </a:spcBef>
              <a:spcAft>
                <a:spcPts val="1000"/>
              </a:spcAft>
            </a:pPr>
            <a:r>
              <a:rPr lang="en-GB" sz="6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Nội dung nguyên lí: </a:t>
            </a:r>
            <a:r>
              <a:rPr lang="en-GB" sz="6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 phản ứng thuận nghịch đang ở trạng thái cân bằng, khi chịu một tác động bên ngoài làm thay đổi nồng độ, nhiệt độ, áp suất thì cân bằng sẽ chuyển dịch theo chiều làm giảm tác động đó. </a:t>
            </a:r>
            <a:endParaRPr lang="en-US" sz="6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47" name="Google Shape;247;p3"/>
          <p:cNvGrpSpPr/>
          <p:nvPr/>
        </p:nvGrpSpPr>
        <p:grpSpPr>
          <a:xfrm>
            <a:off x="725440" y="4303306"/>
            <a:ext cx="18444303" cy="2602706"/>
            <a:chOff x="166396" y="8755992"/>
            <a:chExt cx="4204131" cy="2095292"/>
          </a:xfrm>
        </p:grpSpPr>
        <p:sp>
          <p:nvSpPr>
            <p:cNvPr id="248" name="Google Shape;248;p3"/>
            <p:cNvSpPr/>
            <p:nvPr/>
          </p:nvSpPr>
          <p:spPr>
            <a:xfrm>
              <a:off x="421014" y="8755992"/>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grpSp>
          <p:nvGrpSpPr>
            <p:cNvPr id="249" name="Google Shape;249;p3"/>
            <p:cNvGrpSpPr/>
            <p:nvPr/>
          </p:nvGrpSpPr>
          <p:grpSpPr>
            <a:xfrm>
              <a:off x="166396" y="8780570"/>
              <a:ext cx="702538" cy="572224"/>
              <a:chOff x="-145995" y="8633545"/>
              <a:chExt cx="787401" cy="641347"/>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7" name="Google Shape;257;p3"/>
              <p:cNvSpPr/>
              <p:nvPr/>
            </p:nvSpPr>
            <p:spPr>
              <a:xfrm>
                <a:off x="-145995" y="8701803"/>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2081265"/>
            </a:xfrm>
            <a:prstGeom prst="rect">
              <a:avLst/>
            </a:prstGeom>
            <a:noFill/>
            <a:ln>
              <a:noFill/>
            </a:ln>
          </p:spPr>
          <p:txBody>
            <a:bodyPr spcFirstLastPara="1" wrap="square" lIns="91425" tIns="45700" rIns="91425" bIns="45700" anchor="t" anchorCtr="0">
              <a:spAutoFit/>
            </a:bodyPr>
            <a:lstStyle/>
            <a:p>
              <a:r>
                <a:rPr lang="en-US" sz="5400" b="1">
                  <a:solidFill>
                    <a:schemeClr val="bg1"/>
                  </a:solidFill>
                  <a:latin typeface="Tahoma"/>
                  <a:ea typeface="Tahoma"/>
                  <a:cs typeface="Tahoma"/>
                  <a:sym typeface="Tahoma"/>
                </a:rPr>
                <a:t>3.</a:t>
              </a:r>
              <a:r>
                <a:rPr lang="en-GB" sz="54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Nguyên lí chuyển ịch cân bằng </a:t>
              </a:r>
              <a:r>
                <a:rPr lang="nl-NL" sz="5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Le Chatelier</a:t>
              </a:r>
              <a:endParaRPr lang="en-US" sz="5400" b="1">
                <a:solidFill>
                  <a:schemeClr val="bg1"/>
                </a:solidFill>
                <a:effectLst/>
                <a:latin typeface="VNI Times" pitchFamily="2" charset="0"/>
                <a:ea typeface="Calibri" panose="020F0502020204030204" pitchFamily="34" charset="0"/>
                <a:cs typeface="Times New Roman" panose="02020603050405020304" pitchFamily="18" charset="0"/>
              </a:endParaRPr>
            </a:p>
            <a:p>
              <a:pPr marL="0" marR="0" lvl="0" indent="0" algn="l" rtl="0">
                <a:spcBef>
                  <a:spcPts val="0"/>
                </a:spcBef>
                <a:spcAft>
                  <a:spcPts val="0"/>
                </a:spcAft>
                <a:buNone/>
              </a:pPr>
              <a:endParaRPr sz="5400" b="1">
                <a:solidFill>
                  <a:schemeClr val="bg1"/>
                </a:solidFill>
                <a:latin typeface="Tahoma"/>
                <a:ea typeface="Tahoma"/>
                <a:cs typeface="Tahoma"/>
                <a:sym typeface="Tahoma"/>
              </a:endParaRPr>
            </a:p>
          </p:txBody>
        </p:sp>
      </p:grpSp>
    </p:spTree>
    <p:extLst>
      <p:ext uri="{BB962C8B-B14F-4D97-AF65-F5344CB8AC3E}">
        <p14:creationId xmlns:p14="http://schemas.microsoft.com/office/powerpoint/2010/main" val="422708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892176" y="1948198"/>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grpSp>
        <p:nvGrpSpPr>
          <p:cNvPr id="247" name="Google Shape;247;p3"/>
          <p:cNvGrpSpPr/>
          <p:nvPr/>
        </p:nvGrpSpPr>
        <p:grpSpPr>
          <a:xfrm>
            <a:off x="1012868" y="2480394"/>
            <a:ext cx="14205362" cy="1465064"/>
            <a:chOff x="166396" y="8755081"/>
            <a:chExt cx="4167639" cy="1179440"/>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grpSp>
          <p:nvGrpSpPr>
            <p:cNvPr id="249" name="Google Shape;249;p3"/>
            <p:cNvGrpSpPr/>
            <p:nvPr/>
          </p:nvGrpSpPr>
          <p:grpSpPr>
            <a:xfrm>
              <a:off x="166396" y="8780570"/>
              <a:ext cx="702538" cy="572224"/>
              <a:chOff x="-145995" y="8633545"/>
              <a:chExt cx="787401" cy="641347"/>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7" name="Google Shape;257;p3"/>
              <p:cNvSpPr/>
              <p:nvPr/>
            </p:nvSpPr>
            <p:spPr>
              <a:xfrm>
                <a:off x="-145995" y="8701803"/>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1164502"/>
            </a:xfrm>
            <a:prstGeom prst="rect">
              <a:avLst/>
            </a:prstGeom>
            <a:noFill/>
            <a:ln>
              <a:noFill/>
            </a:ln>
          </p:spPr>
          <p:txBody>
            <a:bodyPr spcFirstLastPara="1" wrap="square" lIns="91425" tIns="45700" rIns="91425" bIns="45700" anchor="t" anchorCtr="0">
              <a:spAutoFit/>
            </a:bodyPr>
            <a:lstStyle/>
            <a:p>
              <a:r>
                <a:rPr lang="en-US" sz="4400" b="1">
                  <a:solidFill>
                    <a:schemeClr val="bg1"/>
                  </a:solidFill>
                  <a:latin typeface="Tahoma"/>
                  <a:ea typeface="Tahoma"/>
                  <a:cs typeface="Tahoma"/>
                  <a:sym typeface="Tahoma"/>
                </a:rPr>
                <a:t>3.</a:t>
              </a:r>
              <a:r>
                <a:rPr lang="en-GB" sz="44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Nguyên lí chuyển ịch cân bằng </a:t>
              </a:r>
              <a:r>
                <a:rPr lang="nl-NL" sz="44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Le Chatelier</a:t>
              </a:r>
              <a:endParaRPr lang="en-US" sz="4400" b="1">
                <a:solidFill>
                  <a:schemeClr val="bg1"/>
                </a:solidFill>
                <a:effectLst/>
                <a:latin typeface="VNI Times" pitchFamily="2" charset="0"/>
                <a:ea typeface="Calibri" panose="020F0502020204030204" pitchFamily="34" charset="0"/>
                <a:cs typeface="Times New Roman" panose="02020603050405020304" pitchFamily="18" charset="0"/>
              </a:endParaRPr>
            </a:p>
            <a:p>
              <a:pPr marL="0" marR="0" lvl="0" indent="0" algn="l" rtl="0">
                <a:spcBef>
                  <a:spcPts val="0"/>
                </a:spcBef>
                <a:spcAft>
                  <a:spcPts val="0"/>
                </a:spcAft>
                <a:buNone/>
              </a:pPr>
              <a:endParaRPr sz="4400" b="1">
                <a:solidFill>
                  <a:schemeClr val="bg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3752962"/>
            <a:ext cx="23549364" cy="9964626"/>
            <a:chOff x="4221718" y="3423084"/>
            <a:chExt cx="15942152" cy="11089678"/>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2566500"/>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11" name="Object 10">
            <a:extLst>
              <a:ext uri="{FF2B5EF4-FFF2-40B4-BE49-F238E27FC236}">
                <a16:creationId xmlns:a16="http://schemas.microsoft.com/office/drawing/2014/main" id="{4F351FE1-F4ED-308F-8252-587F6363E450}"/>
              </a:ext>
            </a:extLst>
          </p:cNvPr>
          <p:cNvGraphicFramePr>
            <a:graphicFrameLocks noChangeAspect="1"/>
          </p:cNvGraphicFramePr>
          <p:nvPr/>
        </p:nvGraphicFramePr>
        <p:xfrm>
          <a:off x="0" y="457200"/>
          <a:ext cx="390525" cy="257175"/>
        </p:xfrm>
        <a:graphic>
          <a:graphicData uri="http://schemas.openxmlformats.org/presentationml/2006/ole">
            <mc:AlternateContent xmlns:mc="http://schemas.openxmlformats.org/markup-compatibility/2006">
              <mc:Choice xmlns:v="urn:schemas-microsoft-com:vml" Requires="v">
                <p:oleObj name="Equation" r:id="rId3" imgW="393529" imgH="253890" progId="Equation.DSMT4">
                  <p:embed/>
                </p:oleObj>
              </mc:Choice>
              <mc:Fallback>
                <p:oleObj name="Equation" r:id="rId3" imgW="393529" imgH="253890" progId="Equation.DSMT4">
                  <p:embed/>
                  <p:pic>
                    <p:nvPicPr>
                      <p:cNvPr id="11" name="Object 10">
                        <a:extLst>
                          <a:ext uri="{FF2B5EF4-FFF2-40B4-BE49-F238E27FC236}">
                            <a16:creationId xmlns:a16="http://schemas.microsoft.com/office/drawing/2014/main" id="{4F351FE1-F4ED-308F-8252-587F6363E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3905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2">
            <a:extLst>
              <a:ext uri="{FF2B5EF4-FFF2-40B4-BE49-F238E27FC236}">
                <a16:creationId xmlns:a16="http://schemas.microsoft.com/office/drawing/2014/main" id="{DD6475E4-6A83-5EEF-B3A3-FC78C1F37EC8}"/>
              </a:ext>
            </a:extLst>
          </p:cNvPr>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14313"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1741D2B2-5B1F-1C0F-6910-7B50308279FF}"/>
              </a:ext>
            </a:extLst>
          </p:cNvPr>
          <p:cNvSpPr txBox="1"/>
          <p:nvPr/>
        </p:nvSpPr>
        <p:spPr>
          <a:xfrm>
            <a:off x="3804557" y="3746713"/>
            <a:ext cx="17489845" cy="1938992"/>
          </a:xfrm>
          <a:prstGeom prst="rect">
            <a:avLst/>
          </a:prstGeom>
          <a:noFill/>
        </p:spPr>
        <p:txBody>
          <a:bodyPr wrap="square">
            <a:spAutoFit/>
          </a:bodyPr>
          <a:lstStyle/>
          <a:p>
            <a:r>
              <a:rPr lang="en-US" sz="4000" b="1">
                <a:solidFill>
                  <a:schemeClr val="bg1"/>
                </a:solidFill>
                <a:effectLst/>
                <a:latin typeface="Times New Roman" panose="02020603050405020304" pitchFamily="18" charset="0"/>
                <a:ea typeface="Arial" panose="020B0604020202020204" pitchFamily="34" charset="0"/>
              </a:rPr>
              <a:t>Dựa vào các thông tin trong sgk và các kiến thức đã học </a:t>
            </a:r>
            <a:r>
              <a:rPr lang="nl-NL" sz="4000" b="1">
                <a:solidFill>
                  <a:schemeClr val="bg1"/>
                </a:solidFill>
                <a:effectLst/>
                <a:latin typeface="Times New Roman" panose="02020603050405020304" pitchFamily="18" charset="0"/>
                <a:ea typeface="Calibri" panose="020F0502020204030204" pitchFamily="34" charset="0"/>
              </a:rPr>
              <a:t>giải thích các cách tăng hiệu suất phản ứng tổng hợp amoniac. </a:t>
            </a:r>
          </a:p>
          <a:p>
            <a:endParaRPr lang="en-US" sz="4000" b="1">
              <a:solidFill>
                <a:schemeClr val="bg1"/>
              </a:solidFill>
            </a:endParaRPr>
          </a:p>
        </p:txBody>
      </p:sp>
      <p:pic>
        <p:nvPicPr>
          <p:cNvPr id="12" name="Picture 11">
            <a:extLst>
              <a:ext uri="{FF2B5EF4-FFF2-40B4-BE49-F238E27FC236}">
                <a16:creationId xmlns:a16="http://schemas.microsoft.com/office/drawing/2014/main" id="{F401BC47-4C0F-6FA9-3587-473F581BD5E7}"/>
              </a:ext>
            </a:extLst>
          </p:cNvPr>
          <p:cNvPicPr>
            <a:picLocks noChangeAspect="1"/>
          </p:cNvPicPr>
          <p:nvPr/>
        </p:nvPicPr>
        <p:blipFill>
          <a:blip r:embed="rId5"/>
          <a:stretch>
            <a:fillRect/>
          </a:stretch>
        </p:blipFill>
        <p:spPr>
          <a:xfrm>
            <a:off x="9312848" y="5234985"/>
            <a:ext cx="6329923" cy="595453"/>
          </a:xfrm>
          <a:prstGeom prst="rect">
            <a:avLst/>
          </a:prstGeom>
        </p:spPr>
      </p:pic>
      <p:pic>
        <p:nvPicPr>
          <p:cNvPr id="16" name="Picture 15">
            <a:extLst>
              <a:ext uri="{FF2B5EF4-FFF2-40B4-BE49-F238E27FC236}">
                <a16:creationId xmlns:a16="http://schemas.microsoft.com/office/drawing/2014/main" id="{19020C12-CFD2-5BDF-DFA6-6F9A1956EC57}"/>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Layer>
                </a14:imgProps>
              </a:ext>
            </a:extLst>
          </a:blip>
          <a:stretch>
            <a:fillRect/>
          </a:stretch>
        </p:blipFill>
        <p:spPr>
          <a:xfrm>
            <a:off x="3339870" y="6215812"/>
            <a:ext cx="18253208" cy="7501776"/>
          </a:xfrm>
          <a:prstGeom prst="rect">
            <a:avLst/>
          </a:prstGeom>
        </p:spPr>
      </p:pic>
    </p:spTree>
    <p:extLst>
      <p:ext uri="{BB962C8B-B14F-4D97-AF65-F5344CB8AC3E}">
        <p14:creationId xmlns:p14="http://schemas.microsoft.com/office/powerpoint/2010/main" val="55947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824347" y="2302604"/>
            <a:ext cx="22738481" cy="2800792"/>
            <a:chOff x="17200151" y="2589121"/>
            <a:chExt cx="22738481" cy="1835394"/>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19418074" y="379168"/>
              <a:ext cx="544563" cy="496446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591191" y="2605234"/>
              <a:ext cx="4400564" cy="383210"/>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3200" b="1" kern="1200">
                  <a:solidFill>
                    <a:prstClr val="white"/>
                  </a:solidFill>
                  <a:latin typeface="Tahoma" pitchFamily="34" charset="0"/>
                  <a:ea typeface="Tahoma" pitchFamily="34" charset="0"/>
                  <a:cs typeface="Tahoma" pitchFamily="34" charset="0"/>
                </a:rPr>
                <a:t>1. Phản ứng 1 chiều </a:t>
              </a:r>
              <a:endParaRPr kumimoji="0" lang="en-US" sz="32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a16="http://schemas.microsoft.com/office/drawing/2014/main" id="{CC090838-E6D4-1B12-64CA-A5CC3592ED7F}"/>
              </a:ext>
            </a:extLst>
          </p:cNvPr>
          <p:cNvSpPr txBox="1"/>
          <p:nvPr/>
        </p:nvSpPr>
        <p:spPr>
          <a:xfrm>
            <a:off x="3415668" y="3340348"/>
            <a:ext cx="19792685" cy="1481175"/>
          </a:xfrm>
          <a:prstGeom prst="rect">
            <a:avLst/>
          </a:prstGeom>
          <a:noFill/>
        </p:spPr>
        <p:txBody>
          <a:bodyPr wrap="square" rtlCol="0">
            <a:spAutoFit/>
          </a:bodyPr>
          <a:lstStyle/>
          <a:p>
            <a:pPr marL="259080" marR="30480" algn="just">
              <a:lnSpc>
                <a:spcPct val="150000"/>
              </a:lnSpc>
              <a:spcBef>
                <a:spcPts val="0"/>
              </a:spcBef>
              <a:spcAft>
                <a:spcPts val="0"/>
              </a:spcAft>
            </a:pPr>
            <a:r>
              <a:rPr lang="en-GB"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 ứng 1 chiều là phản ứng mà tại đó, các chất sản phẩm không phản ứng được với nhau tạo thành chất đầu. </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p>
            <a:pPr marL="259080" marR="30480" algn="just">
              <a:lnSpc>
                <a:spcPct val="150000"/>
              </a:lnSpc>
              <a:spcBef>
                <a:spcPts val="0"/>
              </a:spcBef>
              <a:spcAft>
                <a:spcPts val="0"/>
              </a:spcAft>
            </a:pPr>
            <a:r>
              <a:rPr lang="en-GB"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được biểu diễn bằng mũi tên 1 chiều.</a:t>
            </a:r>
            <a:r>
              <a:rPr lang="en-GB"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7" name="Group 167">
            <a:extLst>
              <a:ext uri="{FF2B5EF4-FFF2-40B4-BE49-F238E27FC236}">
                <a16:creationId xmlns:a16="http://schemas.microsoft.com/office/drawing/2014/main" id="{9441A3D0-269C-E3B2-8098-7E5A483758A7}"/>
              </a:ext>
            </a:extLst>
          </p:cNvPr>
          <p:cNvGrpSpPr/>
          <p:nvPr/>
        </p:nvGrpSpPr>
        <p:grpSpPr>
          <a:xfrm>
            <a:off x="743521" y="5056472"/>
            <a:ext cx="3794127" cy="927101"/>
            <a:chOff x="4867276" y="9361488"/>
            <a:chExt cx="3794125" cy="927101"/>
          </a:xfrm>
        </p:grpSpPr>
        <p:sp>
          <p:nvSpPr>
            <p:cNvPr id="18" name="Freeform 59">
              <a:extLst>
                <a:ext uri="{FF2B5EF4-FFF2-40B4-BE49-F238E27FC236}">
                  <a16:creationId xmlns:a16="http://schemas.microsoft.com/office/drawing/2014/main" id="{5D06AC67-09E5-96DE-7E8D-A3B4493B5662}"/>
                </a:ext>
              </a:extLst>
            </p:cNvPr>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Freeform 60">
              <a:extLst>
                <a:ext uri="{FF2B5EF4-FFF2-40B4-BE49-F238E27FC236}">
                  <a16:creationId xmlns:a16="http://schemas.microsoft.com/office/drawing/2014/main" id="{88C1CE44-42F0-9291-5379-B6FED87EFE9C}"/>
                </a:ext>
              </a:extLst>
            </p:cNvPr>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Freeform 61">
              <a:extLst>
                <a:ext uri="{FF2B5EF4-FFF2-40B4-BE49-F238E27FC236}">
                  <a16:creationId xmlns:a16="http://schemas.microsoft.com/office/drawing/2014/main" id="{982F7973-B479-5CFC-7683-8FCB138CBC56}"/>
                </a:ext>
              </a:extLst>
            </p:cNvPr>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Freeform 62">
              <a:extLst>
                <a:ext uri="{FF2B5EF4-FFF2-40B4-BE49-F238E27FC236}">
                  <a16:creationId xmlns:a16="http://schemas.microsoft.com/office/drawing/2014/main" id="{BA962CC3-4C2C-24E9-301E-20DADC2604B8}"/>
                </a:ext>
              </a:extLst>
            </p:cNvPr>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2" name="Freeform 63">
              <a:extLst>
                <a:ext uri="{FF2B5EF4-FFF2-40B4-BE49-F238E27FC236}">
                  <a16:creationId xmlns:a16="http://schemas.microsoft.com/office/drawing/2014/main" id="{F6827642-9049-1B6C-CADF-40B4EB2A5975}"/>
                </a:ext>
              </a:extLst>
            </p:cNvPr>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3" name="Freeform 64">
              <a:extLst>
                <a:ext uri="{FF2B5EF4-FFF2-40B4-BE49-F238E27FC236}">
                  <a16:creationId xmlns:a16="http://schemas.microsoft.com/office/drawing/2014/main" id="{EEBB9657-4E2B-FD34-C8D5-292DFF69027E}"/>
                </a:ext>
              </a:extLst>
            </p:cNvPr>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Freeform 65">
              <a:extLst>
                <a:ext uri="{FF2B5EF4-FFF2-40B4-BE49-F238E27FC236}">
                  <a16:creationId xmlns:a16="http://schemas.microsoft.com/office/drawing/2014/main" id="{E22E28C3-5CDD-E245-DB5B-A67636408BAE}"/>
                </a:ext>
              </a:extLst>
            </p:cNvPr>
            <p:cNvSpPr>
              <a:spLocks/>
            </p:cNvSpPr>
            <p:nvPr/>
          </p:nvSpPr>
          <p:spPr bwMode="auto">
            <a:xfrm>
              <a:off x="4867276" y="9871076"/>
              <a:ext cx="3794125" cy="417513"/>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 name="Oval 66">
              <a:extLst>
                <a:ext uri="{FF2B5EF4-FFF2-40B4-BE49-F238E27FC236}">
                  <a16:creationId xmlns:a16="http://schemas.microsoft.com/office/drawing/2014/main" id="{C477AE9D-9BDB-5165-1F0F-1BBB956E75E8}"/>
                </a:ext>
              </a:extLst>
            </p:cNvPr>
            <p:cNvSpPr>
              <a:spLocks noChangeArrowheads="1"/>
            </p:cNvSpPr>
            <p:nvPr/>
          </p:nvSpPr>
          <p:spPr bwMode="auto">
            <a:xfrm>
              <a:off x="5497513"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Freeform 67">
              <a:extLst>
                <a:ext uri="{FF2B5EF4-FFF2-40B4-BE49-F238E27FC236}">
                  <a16:creationId xmlns:a16="http://schemas.microsoft.com/office/drawing/2014/main" id="{DC959FBC-A76B-9483-467D-EC6491BD3259}"/>
                </a:ext>
              </a:extLst>
            </p:cNvPr>
            <p:cNvSpPr>
              <a:spLocks/>
            </p:cNvSpPr>
            <p:nvPr/>
          </p:nvSpPr>
          <p:spPr bwMode="auto">
            <a:xfrm>
              <a:off x="5475288" y="9361488"/>
              <a:ext cx="220662" cy="64928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7" name="Group 10">
            <a:extLst>
              <a:ext uri="{FF2B5EF4-FFF2-40B4-BE49-F238E27FC236}">
                <a16:creationId xmlns:a16="http://schemas.microsoft.com/office/drawing/2014/main" id="{B1FEBAAB-8059-C5C3-B425-98B2C3ED6B2C}"/>
              </a:ext>
            </a:extLst>
          </p:cNvPr>
          <p:cNvGrpSpPr/>
          <p:nvPr/>
        </p:nvGrpSpPr>
        <p:grpSpPr>
          <a:xfrm>
            <a:off x="743521" y="6758004"/>
            <a:ext cx="23122115" cy="2002538"/>
            <a:chOff x="743521" y="6758004"/>
            <a:chExt cx="23122115" cy="2002538"/>
          </a:xfrm>
        </p:grpSpPr>
        <p:grpSp>
          <p:nvGrpSpPr>
            <p:cNvPr id="28" name="Group 54">
              <a:extLst>
                <a:ext uri="{FF2B5EF4-FFF2-40B4-BE49-F238E27FC236}">
                  <a16:creationId xmlns:a16="http://schemas.microsoft.com/office/drawing/2014/main" id="{BE599DA6-88BF-DD50-3F74-59E58CEAFA6E}"/>
                </a:ext>
              </a:extLst>
            </p:cNvPr>
            <p:cNvGrpSpPr/>
            <p:nvPr/>
          </p:nvGrpSpPr>
          <p:grpSpPr>
            <a:xfrm>
              <a:off x="743521" y="6758004"/>
              <a:ext cx="22884349" cy="2002538"/>
              <a:chOff x="1268077" y="3405486"/>
              <a:chExt cx="22884349" cy="2002538"/>
            </a:xfrm>
          </p:grpSpPr>
          <p:sp>
            <p:nvSpPr>
              <p:cNvPr id="31" name="Rounded Rectangle 148">
                <a:extLst>
                  <a:ext uri="{FF2B5EF4-FFF2-40B4-BE49-F238E27FC236}">
                    <a16:creationId xmlns:a16="http://schemas.microsoft.com/office/drawing/2014/main" id="{FFF2848A-7132-1B6E-C5D6-AA1FCE6426E0}"/>
                  </a:ext>
                </a:extLst>
              </p:cNvPr>
              <p:cNvSpPr/>
              <p:nvPr/>
            </p:nvSpPr>
            <p:spPr>
              <a:xfrm>
                <a:off x="1268077" y="3790950"/>
                <a:ext cx="22884349" cy="1617074"/>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a16="http://schemas.microsoft.com/office/drawing/2014/main" id="{B6A2287D-6EFE-5728-D473-DEA183631FBB}"/>
                  </a:ext>
                </a:extLst>
              </p:cNvPr>
              <p:cNvGrpSpPr/>
              <p:nvPr/>
            </p:nvGrpSpPr>
            <p:grpSpPr>
              <a:xfrm>
                <a:off x="1268078" y="3405486"/>
                <a:ext cx="3251532" cy="940513"/>
                <a:chOff x="1311958" y="3405486"/>
                <a:chExt cx="3251532" cy="940513"/>
              </a:xfrm>
            </p:grpSpPr>
            <p:sp>
              <p:nvSpPr>
                <p:cNvPr id="33" name="Freeform 20">
                  <a:extLst>
                    <a:ext uri="{FF2B5EF4-FFF2-40B4-BE49-F238E27FC236}">
                      <a16:creationId xmlns:a16="http://schemas.microsoft.com/office/drawing/2014/main" id="{C1AC3889-6AAE-3807-88A4-A83458BA863A}"/>
                    </a:ext>
                  </a:extLst>
                </p:cNvPr>
                <p:cNvSpPr>
                  <a:spLocks/>
                </p:cNvSpPr>
                <p:nvPr/>
              </p:nvSpPr>
              <p:spPr bwMode="auto">
                <a:xfrm rot="5400000">
                  <a:off x="2921386" y="2671082"/>
                  <a:ext cx="793396"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a16="http://schemas.microsoft.com/office/drawing/2014/main" id="{740A9028-6AE9-8951-8A01-243698661DBD}"/>
                    </a:ext>
                  </a:extLst>
                </p:cNvPr>
                <p:cNvSpPr txBox="1"/>
                <p:nvPr/>
              </p:nvSpPr>
              <p:spPr>
                <a:xfrm>
                  <a:off x="2250671" y="3527166"/>
                  <a:ext cx="2141933"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dụ</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1</a:t>
                  </a:r>
                </a:p>
              </p:txBody>
            </p:sp>
            <p:grpSp>
              <p:nvGrpSpPr>
                <p:cNvPr id="35" name="Group 70">
                  <a:extLst>
                    <a:ext uri="{FF2B5EF4-FFF2-40B4-BE49-F238E27FC236}">
                      <a16:creationId xmlns:a16="http://schemas.microsoft.com/office/drawing/2014/main"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a16="http://schemas.microsoft.com/office/drawing/2014/main"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a16="http://schemas.microsoft.com/office/drawing/2014/main"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a16="http://schemas.microsoft.com/office/drawing/2014/main"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a16="http://schemas.microsoft.com/office/drawing/2014/main"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a16="http://schemas.microsoft.com/office/drawing/2014/main"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a16="http://schemas.microsoft.com/office/drawing/2014/main"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a16="http://schemas.microsoft.com/office/drawing/2014/main"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a16="http://schemas.microsoft.com/office/drawing/2014/main"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a16="http://schemas.microsoft.com/office/drawing/2014/main"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a16="http://schemas.microsoft.com/office/drawing/2014/main"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a16="http://schemas.microsoft.com/office/drawing/2014/main"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a16="http://schemas.microsoft.com/office/drawing/2014/main"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a16="http://schemas.microsoft.com/office/drawing/2014/main"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a16="http://schemas.microsoft.com/office/drawing/2014/main"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a16="http://schemas.microsoft.com/office/drawing/2014/main"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a16="http://schemas.microsoft.com/office/drawing/2014/main"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a16="http://schemas.microsoft.com/office/drawing/2014/main"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a16="http://schemas.microsoft.com/office/drawing/2014/main"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a16="http://schemas.microsoft.com/office/drawing/2014/main"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a16="http://schemas.microsoft.com/office/drawing/2014/main"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a16="http://schemas.microsoft.com/office/drawing/2014/main"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a16="http://schemas.microsoft.com/office/drawing/2014/main"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a16="http://schemas.microsoft.com/office/drawing/2014/main"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a16="http://schemas.microsoft.com/office/drawing/2014/main"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a16="http://schemas.microsoft.com/office/drawing/2014/main"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0" name="Rectangle 69">
              <a:extLst>
                <a:ext uri="{FF2B5EF4-FFF2-40B4-BE49-F238E27FC236}">
                  <a16:creationId xmlns:a16="http://schemas.microsoft.com/office/drawing/2014/main" id="{17122161-E816-5AD3-444C-F8393F3BEAA0}"/>
                </a:ext>
              </a:extLst>
            </p:cNvPr>
            <p:cNvSpPr/>
            <p:nvPr/>
          </p:nvSpPr>
          <p:spPr>
            <a:xfrm>
              <a:off x="4072950" y="7140916"/>
              <a:ext cx="19792686" cy="813684"/>
            </a:xfrm>
            <a:prstGeom prst="rect">
              <a:avLst/>
            </a:prstGeom>
          </p:spPr>
          <p:txBody>
            <a:bodyPr wrap="square">
              <a:spAutoFit/>
            </a:bodyPr>
            <a:lstStyle/>
            <a:p>
              <a:pPr marL="0" marR="0" lvl="0" indent="0" defTabSz="2177278"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Cho phản ứng 1 chiều dưới đây, dựa vào khái niệm trên hãy n</a:t>
              </a:r>
              <a:r>
                <a:rPr lang="nl-NL"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hận xét về các chất còn lại sau phản ứng?</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61" name="Group 101">
            <a:extLst>
              <a:ext uri="{FF2B5EF4-FFF2-40B4-BE49-F238E27FC236}">
                <a16:creationId xmlns:a16="http://schemas.microsoft.com/office/drawing/2014/main" id="{552259C1-52E8-0282-A4CF-6194AF106405}"/>
              </a:ext>
            </a:extLst>
          </p:cNvPr>
          <p:cNvGrpSpPr/>
          <p:nvPr/>
        </p:nvGrpSpPr>
        <p:grpSpPr>
          <a:xfrm>
            <a:off x="743521" y="8974734"/>
            <a:ext cx="22812341" cy="4617075"/>
            <a:chOff x="1270511" y="5867400"/>
            <a:chExt cx="22812341" cy="4903398"/>
          </a:xfrm>
        </p:grpSpPr>
        <p:sp>
          <p:nvSpPr>
            <p:cNvPr id="62" name="Rounded Rectangle 181">
              <a:extLst>
                <a:ext uri="{FF2B5EF4-FFF2-40B4-BE49-F238E27FC236}">
                  <a16:creationId xmlns:a16="http://schemas.microsoft.com/office/drawing/2014/main" id="{6F3CB19B-40CA-09CF-83D0-2B8708DFA1CB}"/>
                </a:ext>
              </a:extLst>
            </p:cNvPr>
            <p:cNvSpPr/>
            <p:nvPr/>
          </p:nvSpPr>
          <p:spPr>
            <a:xfrm>
              <a:off x="1272210" y="6139007"/>
              <a:ext cx="22810642" cy="46317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0">
              <a:extLst>
                <a:ext uri="{FF2B5EF4-FFF2-40B4-BE49-F238E27FC236}">
                  <a16:creationId xmlns:a16="http://schemas.microsoft.com/office/drawing/2014/main" id="{A246C890-2649-CC5B-E470-BFD65516E562}"/>
                </a:ext>
              </a:extLst>
            </p:cNvPr>
            <p:cNvGrpSpPr/>
            <p:nvPr/>
          </p:nvGrpSpPr>
          <p:grpSpPr>
            <a:xfrm>
              <a:off x="1270511" y="5867400"/>
              <a:ext cx="3568119" cy="849844"/>
              <a:chOff x="1224541" y="6305967"/>
              <a:chExt cx="3568119" cy="849844"/>
            </a:xfrm>
          </p:grpSpPr>
          <p:sp>
            <p:nvSpPr>
              <p:cNvPr id="64" name="Freeform 20">
                <a:extLst>
                  <a:ext uri="{FF2B5EF4-FFF2-40B4-BE49-F238E27FC236}">
                    <a16:creationId xmlns:a16="http://schemas.microsoft.com/office/drawing/2014/main" id="{50C9C828-B9BB-F19B-4698-C4083EBECB5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a16="http://schemas.microsoft.com/office/drawing/2014/main" id="{19AE44F2-4591-26E8-370B-2F686D3E3ABF}"/>
                  </a:ext>
                </a:extLst>
              </p:cNvPr>
              <p:cNvSpPr txBox="1"/>
              <p:nvPr/>
            </p:nvSpPr>
            <p:spPr>
              <a:xfrm>
                <a:off x="2296330" y="6305967"/>
                <a:ext cx="2053767" cy="849844"/>
              </a:xfrm>
              <a:prstGeom prst="rect">
                <a:avLst/>
              </a:prstGeom>
              <a:noFill/>
            </p:spPr>
            <p:txBody>
              <a:bodyPr wrap="none" rtlCol="0">
                <a:spAutoFit/>
              </a:bodyPr>
              <a:lstStyle/>
              <a:p>
                <a:r>
                  <a:rPr lang="en-US" sz="4600" b="1">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a16="http://schemas.microsoft.com/office/drawing/2014/main"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oogle Shape;185;p1">
            <a:extLst>
              <a:ext uri="{FF2B5EF4-FFF2-40B4-BE49-F238E27FC236}">
                <a16:creationId xmlns:a16="http://schemas.microsoft.com/office/drawing/2014/main" id="{49AF3996-4798-B1DA-9EC3-5CC308F5F158}"/>
              </a:ext>
            </a:extLst>
          </p:cNvPr>
          <p:cNvGrpSpPr/>
          <p:nvPr/>
        </p:nvGrpSpPr>
        <p:grpSpPr>
          <a:xfrm>
            <a:off x="803109" y="1482760"/>
            <a:ext cx="20008033" cy="922567"/>
            <a:chOff x="7459670" y="7086599"/>
            <a:chExt cx="20011654" cy="922734"/>
          </a:xfrm>
        </p:grpSpPr>
        <p:sp>
          <p:nvSpPr>
            <p:cNvPr id="4" name="Google Shape;186;p1">
              <a:hlinkClick r:id="" action="ppaction://noaction"/>
              <a:extLst>
                <a:ext uri="{FF2B5EF4-FFF2-40B4-BE49-F238E27FC236}">
                  <a16:creationId xmlns:a16="http://schemas.microsoft.com/office/drawing/2014/main" id="{43CFB456-1062-B6D1-C612-ACD70488AD3F}"/>
                </a:ext>
              </a:extLst>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Phản ứng một chiều và phản ứng thuận nghịch</a:t>
              </a:r>
              <a:endParaRPr sz="4800" b="1">
                <a:solidFill>
                  <a:srgbClr val="135F82"/>
                </a:solidFill>
                <a:latin typeface="Tahoma"/>
                <a:ea typeface="Tahoma"/>
                <a:cs typeface="Tahoma"/>
                <a:sym typeface="Tahoma"/>
              </a:endParaRPr>
            </a:p>
          </p:txBody>
        </p:sp>
        <p:grpSp>
          <p:nvGrpSpPr>
            <p:cNvPr id="6" name="Google Shape;187;p1">
              <a:extLst>
                <a:ext uri="{FF2B5EF4-FFF2-40B4-BE49-F238E27FC236}">
                  <a16:creationId xmlns:a16="http://schemas.microsoft.com/office/drawing/2014/main" id="{5B27EDC3-8870-7F6D-A8FB-42A12EDD3170}"/>
                </a:ext>
              </a:extLst>
            </p:cNvPr>
            <p:cNvGrpSpPr/>
            <p:nvPr/>
          </p:nvGrpSpPr>
          <p:grpSpPr>
            <a:xfrm>
              <a:off x="7459670" y="7086599"/>
              <a:ext cx="1392614" cy="872846"/>
              <a:chOff x="7459670" y="7543799"/>
              <a:chExt cx="1381117" cy="872846"/>
            </a:xfrm>
          </p:grpSpPr>
          <p:sp>
            <p:nvSpPr>
              <p:cNvPr id="7" name="Google Shape;188;p1">
                <a:extLst>
                  <a:ext uri="{FF2B5EF4-FFF2-40B4-BE49-F238E27FC236}">
                    <a16:creationId xmlns:a16="http://schemas.microsoft.com/office/drawing/2014/main" id="{227C09A6-EF58-8EC2-ACCD-CF607D89181F}"/>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8" name="Google Shape;189;p1">
                <a:extLst>
                  <a:ext uri="{FF2B5EF4-FFF2-40B4-BE49-F238E27FC236}">
                    <a16:creationId xmlns:a16="http://schemas.microsoft.com/office/drawing/2014/main" id="{635D0DE9-48AC-3511-D4E7-DDCC934D80D9}"/>
                  </a:ext>
                </a:extLst>
              </p:cNvPr>
              <p:cNvGrpSpPr/>
              <p:nvPr/>
            </p:nvGrpSpPr>
            <p:grpSpPr>
              <a:xfrm>
                <a:off x="7469187" y="7685126"/>
                <a:ext cx="1371600" cy="731520"/>
                <a:chOff x="7469187" y="7685126"/>
                <a:chExt cx="1371600" cy="731520"/>
              </a:xfrm>
            </p:grpSpPr>
            <p:sp>
              <p:nvSpPr>
                <p:cNvPr id="9" name="Google Shape;190;p1">
                  <a:extLst>
                    <a:ext uri="{FF2B5EF4-FFF2-40B4-BE49-F238E27FC236}">
                      <a16:creationId xmlns:a16="http://schemas.microsoft.com/office/drawing/2014/main" id="{86B4530E-610A-BA92-FF2D-FCBF0AE52D93}"/>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1" name="Google Shape;191;p1">
                  <a:extLst>
                    <a:ext uri="{FF2B5EF4-FFF2-40B4-BE49-F238E27FC236}">
                      <a16:creationId xmlns:a16="http://schemas.microsoft.com/office/drawing/2014/main" id="{2B7C7133-9B02-0F43-BEE7-16350334FFA4}"/>
                    </a:ext>
                  </a:extLst>
                </p:cNvPr>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aphicFrame>
        <p:nvGraphicFramePr>
          <p:cNvPr id="68" name="Object 67">
            <a:extLst>
              <a:ext uri="{FF2B5EF4-FFF2-40B4-BE49-F238E27FC236}">
                <a16:creationId xmlns:a16="http://schemas.microsoft.com/office/drawing/2014/main" id="{70B988AC-496C-EC0B-21B8-F05DF492AA38}"/>
              </a:ext>
            </a:extLst>
          </p:cNvPr>
          <p:cNvGraphicFramePr>
            <a:graphicFrameLocks noChangeAspect="1"/>
          </p:cNvGraphicFramePr>
          <p:nvPr>
            <p:extLst>
              <p:ext uri="{D42A27DB-BD31-4B8C-83A1-F6EECF244321}">
                <p14:modId xmlns:p14="http://schemas.microsoft.com/office/powerpoint/2010/main" val="3856437814"/>
              </p:ext>
            </p:extLst>
          </p:nvPr>
        </p:nvGraphicFramePr>
        <p:xfrm>
          <a:off x="6480175" y="8027988"/>
          <a:ext cx="6475413" cy="863600"/>
        </p:xfrm>
        <a:graphic>
          <a:graphicData uri="http://schemas.openxmlformats.org/presentationml/2006/ole">
            <mc:AlternateContent xmlns:mc="http://schemas.openxmlformats.org/markup-compatibility/2006">
              <mc:Choice xmlns:v="urn:schemas-microsoft-com:vml" Requires="v">
                <p:oleObj name="Equation" r:id="rId2" imgW="2082600" imgH="266400" progId="Equation.DSMT4">
                  <p:embed/>
                </p:oleObj>
              </mc:Choice>
              <mc:Fallback>
                <p:oleObj name="Equation" r:id="rId2" imgW="2082600" imgH="266400" progId="Equation.DSMT4">
                  <p:embed/>
                  <p:pic>
                    <p:nvPicPr>
                      <p:cNvPr id="0" name=""/>
                      <p:cNvPicPr/>
                      <p:nvPr/>
                    </p:nvPicPr>
                    <p:blipFill>
                      <a:blip r:embed="rId3"/>
                      <a:stretch>
                        <a:fillRect/>
                      </a:stretch>
                    </p:blipFill>
                    <p:spPr>
                      <a:xfrm>
                        <a:off x="6480175" y="8027988"/>
                        <a:ext cx="6475413" cy="863600"/>
                      </a:xfrm>
                      <a:prstGeom prst="rect">
                        <a:avLst/>
                      </a:prstGeom>
                    </p:spPr>
                  </p:pic>
                </p:oleObj>
              </mc:Fallback>
            </mc:AlternateContent>
          </a:graphicData>
        </a:graphic>
      </p:graphicFrame>
      <p:sp>
        <p:nvSpPr>
          <p:cNvPr id="72" name="TextBox 71">
            <a:extLst>
              <a:ext uri="{FF2B5EF4-FFF2-40B4-BE49-F238E27FC236}">
                <a16:creationId xmlns:a16="http://schemas.microsoft.com/office/drawing/2014/main" id="{C5C89F72-40B6-F4A4-D8C6-0C4D21F005DC}"/>
              </a:ext>
            </a:extLst>
          </p:cNvPr>
          <p:cNvSpPr txBox="1"/>
          <p:nvPr/>
        </p:nvSpPr>
        <p:spPr>
          <a:xfrm>
            <a:off x="3415668" y="10377240"/>
            <a:ext cx="17395473" cy="1481175"/>
          </a:xfrm>
          <a:prstGeom prst="rect">
            <a:avLst/>
          </a:prstGeom>
          <a:noFill/>
        </p:spPr>
        <p:txBody>
          <a:bodyPr wrap="square">
            <a:spAutoFit/>
          </a:bodyPr>
          <a:lstStyle/>
          <a:p>
            <a:pPr marL="259080" marR="30480" indent="0" algn="just">
              <a:lnSpc>
                <a:spcPct val="150000"/>
              </a:lnSpc>
              <a:spcBef>
                <a:spcPts val="0"/>
              </a:spcBef>
              <a:spcAft>
                <a:spcPts val="0"/>
              </a:spcAft>
            </a:pPr>
            <a:r>
              <a:rPr lang="en-GB"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 ứng (1): Sau phản ứng chỉ còn chất sản phẩm. </a:t>
            </a:r>
            <a:endParaRPr lang="en-US" sz="3200" b="1">
              <a:latin typeface="VNI Times" pitchFamily="2" charset="0"/>
              <a:ea typeface="Times New Roman" panose="02020603050405020304" pitchFamily="18" charset="0"/>
              <a:cs typeface="Times New Roman" panose="02020603050405020304" pitchFamily="18" charset="0"/>
            </a:endParaRPr>
          </a:p>
          <a:p>
            <a:pPr marL="259080" marR="30480" indent="0" algn="just">
              <a:lnSpc>
                <a:spcPct val="150000"/>
              </a:lnSpc>
              <a:spcBef>
                <a:spcPts val="0"/>
              </a:spcBef>
              <a:spcAft>
                <a:spcPts val="0"/>
              </a:spcAft>
            </a:pPr>
            <a:r>
              <a:rPr lang="en-GB"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chất sản phẩm không tác dụng với nhau tạo thành chất ban đầu. </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3" name="TextBox 72">
            <a:extLst>
              <a:ext uri="{FF2B5EF4-FFF2-40B4-BE49-F238E27FC236}">
                <a16:creationId xmlns:a16="http://schemas.microsoft.com/office/drawing/2014/main" id="{4C81AF35-26BC-6AEC-AF7F-563FA8B3F17B}"/>
              </a:ext>
            </a:extLst>
          </p:cNvPr>
          <p:cNvSpPr txBox="1"/>
          <p:nvPr/>
        </p:nvSpPr>
        <p:spPr>
          <a:xfrm>
            <a:off x="4440906" y="5301312"/>
            <a:ext cx="14364929" cy="742511"/>
          </a:xfrm>
          <a:prstGeom prst="rect">
            <a:avLst/>
          </a:prstGeom>
          <a:noFill/>
        </p:spPr>
        <p:txBody>
          <a:bodyPr wrap="square" rtlCol="0">
            <a:spAutoFit/>
          </a:bodyPr>
          <a:lstStyle/>
          <a:p>
            <a:pPr marL="259080" marR="30480" algn="just">
              <a:lnSpc>
                <a:spcPct val="150000"/>
              </a:lnSpc>
              <a:spcBef>
                <a:spcPts val="0"/>
              </a:spcBef>
              <a:spcAft>
                <a:spcPts val="0"/>
              </a:spcAft>
            </a:pPr>
            <a:r>
              <a:rPr lang="en-GB" sz="3200" b="1" i="1">
                <a:solidFill>
                  <a:srgbClr val="000000"/>
                </a:solidFill>
                <a:effectLst/>
                <a:latin typeface="Times New Roman" panose="02020603050405020304" pitchFamily="18" charset="0"/>
                <a:ea typeface="Times New Roman" panose="02020603050405020304" pitchFamily="18" charset="0"/>
              </a:rPr>
              <a:t>Nhận biết phản ứng một chiều: PTHH được biểu diễn bằng mũi tên 1 chiều.</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7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down)">
                                      <p:cBhvr>
                                        <p:cTn id="15" dur="500"/>
                                        <p:tgtEl>
                                          <p:spTgt spid="68"/>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down)">
                                      <p:cBhvr>
                                        <p:cTn id="23" dur="500"/>
                                        <p:tgtEl>
                                          <p:spTgt spid="72"/>
                                        </p:tgtEl>
                                      </p:cBhvr>
                                    </p:animEffect>
                                  </p:childTnLst>
                                </p:cTn>
                              </p:par>
                              <p:par>
                                <p:cTn id="24" presetID="22" presetClass="entr" presetSubtype="4"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down)">
                                      <p:cBhvr>
                                        <p:cTn id="26" dur="5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down)">
                                      <p:cBhvr>
                                        <p:cTn id="31" dur="500"/>
                                        <p:tgtEl>
                                          <p:spTgt spid="73"/>
                                        </p:tgtEl>
                                      </p:cBhvr>
                                    </p:animEffect>
                                  </p:childTnLst>
                                </p:cTn>
                              </p:par>
                              <p:par>
                                <p:cTn id="32" presetID="2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2"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id="{2C69E716-EF34-8C4B-BB20-977BAF7C5DC0}"/>
              </a:ext>
            </a:extLst>
          </p:cNvPr>
          <p:cNvGrpSpPr/>
          <p:nvPr/>
        </p:nvGrpSpPr>
        <p:grpSpPr>
          <a:xfrm>
            <a:off x="1754478" y="6324898"/>
            <a:ext cx="20382767" cy="1515188"/>
            <a:chOff x="247182" y="2237392"/>
            <a:chExt cx="10785933" cy="801895"/>
          </a:xfrm>
        </p:grpSpPr>
        <p:grpSp>
          <p:nvGrpSpPr>
            <p:cNvPr id="54" name="Group 50">
              <a:extLst>
                <a:ext uri="{FF2B5EF4-FFF2-40B4-BE49-F238E27FC236}">
                  <a16:creationId xmlns:a16="http://schemas.microsoft.com/office/drawing/2014/main" id="{EFEB930C-77FB-5562-B961-FAFAF5944BC4}"/>
                </a:ext>
              </a:extLst>
            </p:cNvPr>
            <p:cNvGrpSpPr/>
            <p:nvPr/>
          </p:nvGrpSpPr>
          <p:grpSpPr>
            <a:xfrm>
              <a:off x="247182" y="2237392"/>
              <a:ext cx="2038172" cy="801887"/>
              <a:chOff x="5537206" y="1704231"/>
              <a:chExt cx="2031262" cy="745468"/>
            </a:xfrm>
          </p:grpSpPr>
          <p:sp>
            <p:nvSpPr>
              <p:cNvPr id="259" name="Rectangle 51">
                <a:extLst>
                  <a:ext uri="{FF2B5EF4-FFF2-40B4-BE49-F238E27FC236}">
                    <a16:creationId xmlns:a16="http://schemas.microsoft.com/office/drawing/2014/main"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6075400" y="1903250"/>
                <a:ext cx="1492639"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a16="http://schemas.microsoft.com/office/drawing/2014/main"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id="{C75660C5-1795-45E7-2459-CDF6F0A3AC00}"/>
                </a:ext>
              </a:extLst>
            </p:cNvPr>
            <p:cNvGrpSpPr/>
            <p:nvPr/>
          </p:nvGrpSpPr>
          <p:grpSpPr>
            <a:xfrm>
              <a:off x="8994942" y="2237398"/>
              <a:ext cx="2038173" cy="801889"/>
              <a:chOff x="5537206" y="1704231"/>
              <a:chExt cx="2031263" cy="745468"/>
            </a:xfrm>
          </p:grpSpPr>
          <p:sp>
            <p:nvSpPr>
              <p:cNvPr id="58" name="Rectangle 59">
                <a:extLst>
                  <a:ext uri="{FF2B5EF4-FFF2-40B4-BE49-F238E27FC236}">
                    <a16:creationId xmlns:a16="http://schemas.microsoft.com/office/drawing/2014/main"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a16="http://schemas.microsoft.com/office/drawing/2014/main" id="{4DFD408E-6A9A-A4DD-BCD5-C821B53A4850}"/>
                      </a:ext>
                    </a:extLst>
                  </p:cNvPr>
                  <p:cNvSpPr txBox="1"/>
                  <p:nvPr/>
                </p:nvSpPr>
                <p:spPr>
                  <a:xfrm>
                    <a:off x="5975686" y="1885631"/>
                    <a:ext cx="1444846"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𝟒</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61">
                    <a:extLst>
                      <a:ext uri="{FF2B5EF4-FFF2-40B4-BE49-F238E27FC236}">
                        <a16:creationId xmlns:a16="http://schemas.microsoft.com/office/drawing/2014/main" id="{4DFD408E-6A9A-A4DD-BCD5-C821B53A4850}"/>
                      </a:ext>
                    </a:extLst>
                  </p:cNvPr>
                  <p:cNvSpPr txBox="1">
                    <a:spLocks noRot="1" noChangeAspect="1" noMove="1" noResize="1" noEditPoints="1" noAdjustHandles="1" noChangeArrowheads="1" noChangeShapeType="1" noTextEdit="1"/>
                  </p:cNvSpPr>
                  <p:nvPr/>
                </p:nvSpPr>
                <p:spPr>
                  <a:xfrm>
                    <a:off x="5975686" y="1885631"/>
                    <a:ext cx="1444846" cy="408851"/>
                  </a:xfrm>
                  <a:prstGeom prst="rect">
                    <a:avLst/>
                  </a:prstGeom>
                  <a:blipFill>
                    <a:blip r:embed="rId3"/>
                    <a:stretch>
                      <a:fillRect/>
                    </a:stretch>
                  </a:blipFill>
                </p:spPr>
                <p:txBody>
                  <a:bodyPr/>
                  <a:lstStyle/>
                  <a:p>
                    <a:r>
                      <a:rPr lang="en-US">
                        <a:noFill/>
                      </a:rPr>
                      <a:t> </a:t>
                    </a:r>
                  </a:p>
                </p:txBody>
              </p:sp>
            </mc:Fallback>
          </mc:AlternateContent>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357917" y="3171722"/>
            <a:ext cx="23671341" cy="9916515"/>
            <a:chOff x="534988" y="1647867"/>
            <a:chExt cx="23017948" cy="3001372"/>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2928347"/>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7"/>
              <a:ext cx="4146407" cy="1176336"/>
              <a:chOff x="534988" y="1647867"/>
              <a:chExt cx="4146407" cy="1176336"/>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7"/>
                <a:ext cx="4146407" cy="463646"/>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3463261" cy="53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Vận dụng</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grpSp>
        <p:nvGrpSpPr>
          <p:cNvPr id="2" name="Google Shape;243;p3">
            <a:extLst>
              <a:ext uri="{FF2B5EF4-FFF2-40B4-BE49-F238E27FC236}">
                <a16:creationId xmlns:a16="http://schemas.microsoft.com/office/drawing/2014/main" id="{A9E34782-28DB-4E34-AAF6-5059CDD370C0}"/>
              </a:ext>
            </a:extLst>
          </p:cNvPr>
          <p:cNvGrpSpPr/>
          <p:nvPr/>
        </p:nvGrpSpPr>
        <p:grpSpPr>
          <a:xfrm>
            <a:off x="277928" y="1781932"/>
            <a:ext cx="19658319" cy="830997"/>
            <a:chOff x="299829" y="2699376"/>
            <a:chExt cx="19659598" cy="830899"/>
          </a:xfrm>
        </p:grpSpPr>
        <p:sp>
          <p:nvSpPr>
            <p:cNvPr id="4" name="Google Shape;244;p3">
              <a:extLst>
                <a:ext uri="{FF2B5EF4-FFF2-40B4-BE49-F238E27FC236}">
                  <a16:creationId xmlns:a16="http://schemas.microsoft.com/office/drawing/2014/main" id="{FA4219BB-0489-5323-BF70-E401FD2D3C95}"/>
                </a:ext>
              </a:extLst>
            </p:cNvPr>
            <p:cNvSpPr/>
            <p:nvPr/>
          </p:nvSpPr>
          <p:spPr>
            <a:xfrm>
              <a:off x="299829" y="2712076"/>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6" name="Google Shape;245;p3">
              <a:extLst>
                <a:ext uri="{FF2B5EF4-FFF2-40B4-BE49-F238E27FC236}">
                  <a16:creationId xmlns:a16="http://schemas.microsoft.com/office/drawing/2014/main" id="{3CBFF293-E80C-AA0A-9AD0-7505BD083A6A}"/>
                </a:ext>
              </a:extLst>
            </p:cNvPr>
            <p:cNvSpPr txBox="1"/>
            <p:nvPr/>
          </p:nvSpPr>
          <p:spPr>
            <a:xfrm>
              <a:off x="1480929" y="2755275"/>
              <a:ext cx="1111794" cy="7539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III</a:t>
              </a:r>
              <a:endParaRPr sz="4300" b="1">
                <a:solidFill>
                  <a:schemeClr val="lt1"/>
                </a:solidFill>
                <a:latin typeface="Tahoma"/>
                <a:ea typeface="Tahoma"/>
                <a:cs typeface="Tahoma"/>
                <a:sym typeface="Tahoma"/>
              </a:endParaRPr>
            </a:p>
          </p:txBody>
        </p:sp>
        <p:sp>
          <p:nvSpPr>
            <p:cNvPr id="7" name="Google Shape;246;p3">
              <a:extLst>
                <a:ext uri="{FF2B5EF4-FFF2-40B4-BE49-F238E27FC236}">
                  <a16:creationId xmlns:a16="http://schemas.microsoft.com/office/drawing/2014/main" id="{DE77E8B8-2BB4-F2D8-CED7-77EA95CC83F5}"/>
                </a:ext>
              </a:extLst>
            </p:cNvPr>
            <p:cNvSpPr txBox="1"/>
            <p:nvPr/>
          </p:nvSpPr>
          <p:spPr>
            <a:xfrm>
              <a:off x="2676314" y="2699376"/>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vi-VN" sz="4800" b="1">
                  <a:solidFill>
                    <a:srgbClr val="135F82"/>
                  </a:solidFill>
                  <a:latin typeface="Tahoma"/>
                  <a:ea typeface="Tahoma"/>
                  <a:cs typeface="Tahoma"/>
                  <a:sym typeface="Tahoma"/>
                </a:rPr>
                <a:t>Yếu tố ảnh hưởng đến cân bằng hóa học</a:t>
              </a:r>
            </a:p>
          </p:txBody>
        </p:sp>
      </p:grpSp>
      <p:sp>
        <p:nvSpPr>
          <p:cNvPr id="26" name="Rectangle 24">
            <a:extLst>
              <a:ext uri="{FF2B5EF4-FFF2-40B4-BE49-F238E27FC236}">
                <a16:creationId xmlns:a16="http://schemas.microsoft.com/office/drawing/2014/main" id="{061E370C-DE10-D1C4-0D33-407C925431CC}"/>
              </a:ext>
            </a:extLst>
          </p:cNvPr>
          <p:cNvSpPr>
            <a:spLocks noChangeArrowheads="1"/>
          </p:cNvSpPr>
          <p:nvPr/>
        </p:nvSpPr>
        <p:spPr bwMode="auto">
          <a:xfrm>
            <a:off x="4594269" y="4243017"/>
            <a:ext cx="18088754"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14313" eaLnBrk="0" fontAlgn="base" hangingPunct="0">
              <a:spcBef>
                <a:spcPct val="0"/>
              </a:spcBef>
              <a:spcAft>
                <a:spcPct val="0"/>
              </a:spcAft>
              <a:tabLst>
                <a:tab pos="5397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5397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5397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5397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5397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5397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5397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5397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214313" algn="l" defTabSz="914400" rtl="0" eaLnBrk="0" fontAlgn="base" latinLnBrk="0" hangingPunct="0">
              <a:lnSpc>
                <a:spcPct val="100000"/>
              </a:lnSpc>
              <a:spcBef>
                <a:spcPct val="0"/>
              </a:spcBef>
              <a:spcAft>
                <a:spcPct val="0"/>
              </a:spcAft>
              <a:buClrTx/>
              <a:buSzTx/>
              <a:buFontTx/>
              <a:buNone/>
              <a:tabLst>
                <a:tab pos="539750" algn="l"/>
              </a:tabLst>
            </a:pPr>
            <a:r>
              <a:rPr kumimoji="0" lang="en-US"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C</a:t>
            </a:r>
            <a:r>
              <a:rPr kumimoji="0" lang="vi-VN"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hia lớp thành </a:t>
            </a:r>
            <a:r>
              <a:rPr kumimoji="0" lang="en-US"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4</a:t>
            </a:r>
            <a:r>
              <a:rPr kumimoji="0" lang="vi-VN"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nhóm, mỗi nhóm </a:t>
            </a:r>
            <a:r>
              <a:rPr kumimoji="0" lang="en-US"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8-10</a:t>
            </a:r>
            <a:r>
              <a:rPr kumimoji="0" lang="vi-VN"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học sinh. </a:t>
            </a:r>
            <a:r>
              <a:rPr kumimoji="0" lang="en-US"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Ứng với 2 trạm. </a:t>
            </a:r>
            <a:endParaRPr kumimoji="0" lang="en-US" altLang="en-US" sz="3600" b="0" i="0" u="none" strike="noStrike" cap="none" normalizeH="0" baseline="0">
              <a:ln>
                <a:noFill/>
              </a:ln>
              <a:solidFill>
                <a:schemeClr val="tx1"/>
              </a:solidFill>
              <a:effectLst/>
              <a:latin typeface="Arial" panose="020B0604020202020204" pitchFamily="34" charset="0"/>
            </a:endParaRPr>
          </a:p>
          <a:p>
            <a:pPr marL="0" marR="0" lvl="0" indent="214313" algn="l" defTabSz="914400" rtl="0" eaLnBrk="0" fontAlgn="base" latinLnBrk="0" hangingPunct="0">
              <a:lnSpc>
                <a:spcPct val="100000"/>
              </a:lnSpc>
              <a:spcBef>
                <a:spcPct val="0"/>
              </a:spcBef>
              <a:spcAft>
                <a:spcPct val="0"/>
              </a:spcAft>
              <a:buClrTx/>
              <a:buSzTx/>
              <a:buFontTx/>
              <a:buNone/>
              <a:tabLst>
                <a:tab pos="539750" algn="l"/>
              </a:tabLst>
            </a:pPr>
            <a:r>
              <a:rPr kumimoji="0" lang="vi-VN"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Nội dung bài học chia làm </a:t>
            </a:r>
            <a:r>
              <a:rPr kumimoji="0" lang="en-US"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2</a:t>
            </a:r>
            <a:r>
              <a:rPr kumimoji="0" lang="vi-VN"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trạm: </a:t>
            </a:r>
            <a:endParaRPr kumimoji="0" lang="en-US" altLang="en-US" sz="3600" b="0" i="0" u="none" strike="noStrike" cap="none" normalizeH="0" baseline="0">
              <a:ln>
                <a:noFill/>
              </a:ln>
              <a:solidFill>
                <a:schemeClr val="tx1"/>
              </a:solidFill>
              <a:effectLst/>
              <a:latin typeface="Arial" panose="020B0604020202020204" pitchFamily="34" charset="0"/>
            </a:endParaRPr>
          </a:p>
          <a:p>
            <a:pPr marL="0" marR="0" lvl="0" indent="214313" algn="l" defTabSz="914400" rtl="0" eaLnBrk="0" fontAlgn="base" latinLnBrk="0" hangingPunct="0">
              <a:lnSpc>
                <a:spcPct val="100000"/>
              </a:lnSpc>
              <a:spcBef>
                <a:spcPct val="0"/>
              </a:spcBef>
              <a:spcAft>
                <a:spcPct val="0"/>
              </a:spcAft>
              <a:buClrTx/>
              <a:buSzTx/>
              <a:buFontTx/>
              <a:buNone/>
              <a:tabLst>
                <a:tab pos="539750" algn="l"/>
              </a:tabLst>
            </a:pPr>
            <a:r>
              <a:rPr kumimoji="0" lang="vi-VN" altLang="en-US" sz="3600" b="1"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Trạm 1: </a:t>
            </a:r>
            <a:r>
              <a:rPr kumimoji="0" lang="en-US" altLang="en-US" sz="3600" b="1"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Thực hiện câu hỏi 11</a:t>
            </a:r>
            <a:endParaRPr kumimoji="0" lang="en-US" altLang="en-US" sz="3600" b="0" i="0" u="none" strike="noStrike" cap="none" normalizeH="0" baseline="0">
              <a:ln>
                <a:noFill/>
              </a:ln>
              <a:solidFill>
                <a:schemeClr val="tx1"/>
              </a:solidFill>
              <a:effectLst/>
              <a:latin typeface="Arial" panose="020B0604020202020204" pitchFamily="34" charset="0"/>
            </a:endParaRPr>
          </a:p>
          <a:p>
            <a:pPr marL="0" marR="0" lvl="0" indent="214313" algn="just" defTabSz="914400" rtl="0" eaLnBrk="0" fontAlgn="base" latinLnBrk="0" hangingPunct="0">
              <a:lnSpc>
                <a:spcPct val="100000"/>
              </a:lnSpc>
              <a:spcBef>
                <a:spcPct val="0"/>
              </a:spcBef>
              <a:spcAft>
                <a:spcPct val="0"/>
              </a:spcAft>
              <a:buClrTx/>
              <a:buSzTx/>
              <a:buFontTx/>
              <a:buNone/>
              <a:tabLst>
                <a:tab pos="539750" algn="l"/>
              </a:tabLst>
            </a:pPr>
            <a:r>
              <a:rPr kumimoji="0" lang="vi-VN" altLang="en-US" sz="3600" b="1"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Trạm 2: </a:t>
            </a:r>
            <a:r>
              <a:rPr kumimoji="0" lang="en-US" altLang="en-US" sz="3600" b="1"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Thực hiện câu hỏi 12</a:t>
            </a:r>
          </a:p>
          <a:p>
            <a:pPr marL="0" marR="0" lvl="0" indent="214313" algn="just" defTabSz="914400" rtl="0" eaLnBrk="0" fontAlgn="base" latinLnBrk="0" hangingPunct="0">
              <a:lnSpc>
                <a:spcPct val="100000"/>
              </a:lnSpc>
              <a:spcBef>
                <a:spcPct val="0"/>
              </a:spcBef>
              <a:spcAft>
                <a:spcPct val="0"/>
              </a:spcAft>
              <a:buClrTx/>
              <a:buSzTx/>
              <a:buFontTx/>
              <a:buNone/>
              <a:tabLst>
                <a:tab pos="539750" algn="l"/>
              </a:tabLst>
            </a:pPr>
            <a:r>
              <a:rPr kumimoji="0" lang="vi-VN"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Phiếu trạm sẽ lần lượt di chuyển qua các nhóm (thời gian thực hiện nhiệm vụ ở từng trạm là 5phút). Kết thúc thời gian hoạt động, GV hô “Chuyển trạm”, các nhóm thực hiện chuyển nội dung cho nhóm bên cạnh</a:t>
            </a:r>
            <a:r>
              <a:rPr kumimoji="0" lang="en-US" altLang="en-US" sz="36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a:t>
            </a:r>
          </a:p>
          <a:p>
            <a:pPr marL="0" marR="0" lvl="0" indent="214313" algn="l" defTabSz="914400" rtl="0" eaLnBrk="0" fontAlgn="base" latinLnBrk="0" hangingPunct="0">
              <a:lnSpc>
                <a:spcPct val="100000"/>
              </a:lnSpc>
              <a:spcBef>
                <a:spcPct val="0"/>
              </a:spcBef>
              <a:spcAft>
                <a:spcPct val="0"/>
              </a:spcAft>
              <a:buClrTx/>
              <a:buSzTx/>
              <a:buFontTx/>
              <a:buNone/>
              <a:tabLst>
                <a:tab pos="539750" algn="l"/>
              </a:tabLst>
            </a:pPr>
            <a:r>
              <a:rPr lang="en-US" altLang="en-US" sz="3600">
                <a:cs typeface="Times New Roman" panose="02020603050405020304" pitchFamily="18" charset="0"/>
              </a:rPr>
              <a:t>Hết giờ đại diện các nhóm lên trình bày câu trả lời.</a:t>
            </a:r>
            <a:endParaRPr kumimoji="0" lang="en-US" altLang="en-US" sz="3600" b="0" i="0" u="none" strike="noStrike" cap="none" normalizeH="0" baseline="0">
              <a:ln>
                <a:noFill/>
              </a:ln>
              <a:solidFill>
                <a:schemeClr val="tx1"/>
              </a:solidFill>
              <a:effectLst/>
              <a:latin typeface="Arial" panose="020B0604020202020204" pitchFamily="34" charset="0"/>
            </a:endParaRPr>
          </a:p>
          <a:p>
            <a:pPr marL="0" marR="0" lvl="0" indent="214313" algn="l" defTabSz="914400" rtl="0" eaLnBrk="0" fontAlgn="base" latinLnBrk="0" hangingPunct="0">
              <a:lnSpc>
                <a:spcPct val="100000"/>
              </a:lnSpc>
              <a:spcBef>
                <a:spcPct val="0"/>
              </a:spcBef>
              <a:spcAft>
                <a:spcPct val="0"/>
              </a:spcAft>
              <a:buClrTx/>
              <a:buSzTx/>
              <a:buFontTx/>
              <a:buNone/>
              <a:tabLst>
                <a:tab pos="539750" algn="l"/>
              </a:tabLst>
            </a:pPr>
            <a:endParaRPr kumimoji="0" lang="en-US" altLang="en-US" sz="3600" b="0" i="0" u="none" strike="noStrike" cap="none" normalizeH="0" baseline="0">
              <a:ln>
                <a:noFill/>
              </a:ln>
              <a:solidFill>
                <a:schemeClr val="tx1"/>
              </a:solidFill>
              <a:effectLst/>
              <a:latin typeface="Arial" panose="020B0604020202020204" pitchFamily="34" charset="0"/>
            </a:endParaRPr>
          </a:p>
        </p:txBody>
      </p:sp>
      <p:grpSp>
        <p:nvGrpSpPr>
          <p:cNvPr id="27" name="Group 26">
            <a:extLst>
              <a:ext uri="{FF2B5EF4-FFF2-40B4-BE49-F238E27FC236}">
                <a16:creationId xmlns:a16="http://schemas.microsoft.com/office/drawing/2014/main" id="{38EA6F0C-DEE9-0CF3-9A24-5CA0182E3642}"/>
              </a:ext>
            </a:extLst>
          </p:cNvPr>
          <p:cNvGrpSpPr/>
          <p:nvPr/>
        </p:nvGrpSpPr>
        <p:grpSpPr>
          <a:xfrm>
            <a:off x="6558747" y="9164386"/>
            <a:ext cx="7905467" cy="1515172"/>
            <a:chOff x="0" y="0"/>
            <a:chExt cx="2305050" cy="323850"/>
          </a:xfrm>
        </p:grpSpPr>
        <p:sp>
          <p:nvSpPr>
            <p:cNvPr id="28" name="Rectangle 27">
              <a:extLst>
                <a:ext uri="{FF2B5EF4-FFF2-40B4-BE49-F238E27FC236}">
                  <a16:creationId xmlns:a16="http://schemas.microsoft.com/office/drawing/2014/main" id="{FCCA141A-7EB6-A2BA-D98D-CC0A020B8C76}"/>
                </a:ext>
              </a:extLst>
            </p:cNvPr>
            <p:cNvSpPr/>
            <p:nvPr/>
          </p:nvSpPr>
          <p:spPr>
            <a:xfrm>
              <a:off x="0" y="0"/>
              <a:ext cx="77152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vi-VN" sz="3600">
                  <a:effectLst/>
                  <a:latin typeface="Times New Roman" panose="02020603050405020304" pitchFamily="18" charset="0"/>
                  <a:ea typeface="Calibri" panose="020F0502020204030204" pitchFamily="34" charset="0"/>
                  <a:cs typeface="Times New Roman" panose="02020603050405020304" pitchFamily="18" charset="0"/>
                </a:rPr>
                <a:t>Trạm 1</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CE113E48-D9F5-7E8B-C41E-419C1D5274AE}"/>
                </a:ext>
              </a:extLst>
            </p:cNvPr>
            <p:cNvSpPr/>
            <p:nvPr/>
          </p:nvSpPr>
          <p:spPr>
            <a:xfrm>
              <a:off x="1524000" y="9525"/>
              <a:ext cx="781050"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vi-VN" sz="3600">
                  <a:effectLst/>
                  <a:latin typeface="Times New Roman" panose="02020603050405020304" pitchFamily="18" charset="0"/>
                  <a:ea typeface="Calibri" panose="020F0502020204030204" pitchFamily="34" charset="0"/>
                  <a:cs typeface="Times New Roman" panose="02020603050405020304" pitchFamily="18" charset="0"/>
                </a:rPr>
                <a:t>Trạm 2</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30" name="Straight Arrow Connector 29">
              <a:extLst>
                <a:ext uri="{FF2B5EF4-FFF2-40B4-BE49-F238E27FC236}">
                  <a16:creationId xmlns:a16="http://schemas.microsoft.com/office/drawing/2014/main" id="{B725B22E-051C-57FD-F5D8-7DBE006EBAE7}"/>
                </a:ext>
              </a:extLst>
            </p:cNvPr>
            <p:cNvCxnSpPr/>
            <p:nvPr/>
          </p:nvCxnSpPr>
          <p:spPr>
            <a:xfrm>
              <a:off x="904875" y="142875"/>
              <a:ext cx="548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5941C45-47CB-1F10-0F3D-0B416D82BA2B}"/>
                </a:ext>
              </a:extLst>
            </p:cNvPr>
            <p:cNvCxnSpPr/>
            <p:nvPr/>
          </p:nvCxnSpPr>
          <p:spPr>
            <a:xfrm flipH="1">
              <a:off x="933450" y="323850"/>
              <a:ext cx="4667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6698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a16="http://schemas.microsoft.com/office/drawing/2014/main" id="{89949DF0-2360-0822-0451-B3D43DBDEE77}"/>
              </a:ext>
            </a:extLst>
          </p:cNvPr>
          <p:cNvGrpSpPr/>
          <p:nvPr/>
        </p:nvGrpSpPr>
        <p:grpSpPr>
          <a:xfrm>
            <a:off x="398214" y="6710911"/>
            <a:ext cx="23671341" cy="6941472"/>
            <a:chOff x="227862" y="2616633"/>
            <a:chExt cx="11834900" cy="2485656"/>
          </a:xfrm>
        </p:grpSpPr>
        <p:sp>
          <p:nvSpPr>
            <p:cNvPr id="47" name="Rounded Rectangle 4">
              <a:extLst>
                <a:ext uri="{FF2B5EF4-FFF2-40B4-BE49-F238E27FC236}">
                  <a16:creationId xmlns:a16="http://schemas.microsoft.com/office/drawing/2014/main" id="{533A3AF6-CB17-E64A-7561-8A4709C06959}"/>
                </a:ext>
              </a:extLst>
            </p:cNvPr>
            <p:cNvSpPr/>
            <p:nvPr/>
          </p:nvSpPr>
          <p:spPr>
            <a:xfrm>
              <a:off x="227862" y="2616633"/>
              <a:ext cx="11834900" cy="248565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27862" y="2681244"/>
              <a:ext cx="1740439" cy="456057"/>
              <a:chOff x="1323953" y="4504209"/>
              <a:chExt cx="3411893" cy="828634"/>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75907" y="3472901"/>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70219" y="4574870"/>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323953" y="4512362"/>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386567" y="4559517"/>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234469" y="1798913"/>
            <a:ext cx="23825349" cy="4924622"/>
            <a:chOff x="534988" y="1647866"/>
            <a:chExt cx="23017948" cy="1556899"/>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6"/>
              <a:ext cx="5812314" cy="1176337"/>
              <a:chOff x="534988" y="1647866"/>
              <a:chExt cx="581231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6"/>
                <a:ext cx="5547305" cy="56414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9" cy="196139"/>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5218639" cy="26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11/sgk/14</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pic>
        <p:nvPicPr>
          <p:cNvPr id="3" name="Picture 2">
            <a:extLst>
              <a:ext uri="{FF2B5EF4-FFF2-40B4-BE49-F238E27FC236}">
                <a16:creationId xmlns:a16="http://schemas.microsoft.com/office/drawing/2014/main" id="{EB95F27E-2945-1671-FB89-D8C4CF20F4B5}"/>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Layer>
                </a14:imgProps>
              </a:ext>
            </a:extLst>
          </a:blip>
          <a:stretch>
            <a:fillRect/>
          </a:stretch>
        </p:blipFill>
        <p:spPr>
          <a:xfrm>
            <a:off x="6325058" y="2024525"/>
            <a:ext cx="16062994" cy="4659090"/>
          </a:xfrm>
          <a:prstGeom prst="rect">
            <a:avLst/>
          </a:prstGeom>
        </p:spPr>
      </p:pic>
      <p:graphicFrame>
        <p:nvGraphicFramePr>
          <p:cNvPr id="7" name="Table 6">
            <a:extLst>
              <a:ext uri="{FF2B5EF4-FFF2-40B4-BE49-F238E27FC236}">
                <a16:creationId xmlns:a16="http://schemas.microsoft.com/office/drawing/2014/main" id="{6DDD0144-93EF-4021-0318-3344C28436E2}"/>
              </a:ext>
            </a:extLst>
          </p:cNvPr>
          <p:cNvGraphicFramePr>
            <a:graphicFrameLocks noGrp="1"/>
          </p:cNvGraphicFramePr>
          <p:nvPr>
            <p:extLst>
              <p:ext uri="{D42A27DB-BD31-4B8C-83A1-F6EECF244321}">
                <p14:modId xmlns:p14="http://schemas.microsoft.com/office/powerpoint/2010/main" val="409807803"/>
              </p:ext>
            </p:extLst>
          </p:nvPr>
        </p:nvGraphicFramePr>
        <p:xfrm>
          <a:off x="3994722" y="7131372"/>
          <a:ext cx="19928768" cy="6323648"/>
        </p:xfrm>
        <a:graphic>
          <a:graphicData uri="http://schemas.openxmlformats.org/drawingml/2006/table">
            <a:tbl>
              <a:tblPr firstRow="1" firstCol="1" bandRow="1">
                <a:tableStyleId>{5C22544A-7EE6-4342-B048-85BDC9FD1C3A}</a:tableStyleId>
              </a:tblPr>
              <a:tblGrid>
                <a:gridCol w="19928768">
                  <a:extLst>
                    <a:ext uri="{9D8B030D-6E8A-4147-A177-3AD203B41FA5}">
                      <a16:colId xmlns:a16="http://schemas.microsoft.com/office/drawing/2014/main" val="2389046977"/>
                    </a:ext>
                  </a:extLst>
                </a:gridCol>
              </a:tblGrid>
              <a:tr h="6284863">
                <a:tc>
                  <a:txBody>
                    <a:bodyPr/>
                    <a:lstStyle/>
                    <a:p>
                      <a:pPr marL="0" marR="0" algn="just">
                        <a:lnSpc>
                          <a:spcPct val="150000"/>
                        </a:lnSpc>
                        <a:spcBef>
                          <a:spcPts val="0"/>
                        </a:spcBef>
                        <a:spcAft>
                          <a:spcPts val="0"/>
                        </a:spcAft>
                      </a:pPr>
                      <a:r>
                        <a:rPr lang="nl-NL" sz="2800">
                          <a:solidFill>
                            <a:schemeClr val="tx1"/>
                          </a:solidFill>
                          <a:effectLst/>
                        </a:rPr>
                        <a:t>Trạm 1:</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a. Phản ứng (1): Chiều thuận: Thu nhiệt; Chiều nghịch: Tỏa nhiệt. </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Để CBHH chuyển dịch chiều thuận thì cần tăng nhiệt độ. </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Phản ứng (2): Chiều thuận: Tỏa nhiệt; Chiều nghịch: Thu nhiệt. </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Để CBHH chuyển dịch chiều thuận thì cần giảm nhiệt độ.</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b. Lượng nước được lấy dư để đảm bảo CBHH chuyển dịch theo chiều giảm nồng độ của nước hay chuyển dịch theo chiều thuận. </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c. CBHH (1): Chiều thuận có nhiều phân tử khí (g) hơn chiều nghịch. </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Tăng áp suất, CB chuyển dịch theo chiều nghịch. </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CBHH (2): Lượng khí chiều thuận và nghịch như nhau, áp suất không ảnh hưởng đến chuyển dịch cân bằng.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4F2C9"/>
                    </a:solidFill>
                  </a:tcPr>
                </a:tc>
                <a:extLst>
                  <a:ext uri="{0D108BD9-81ED-4DB2-BD59-A6C34878D82A}">
                    <a16:rowId xmlns:a16="http://schemas.microsoft.com/office/drawing/2014/main" val="2970448015"/>
                  </a:ext>
                </a:extLst>
              </a:tr>
            </a:tbl>
          </a:graphicData>
        </a:graphic>
      </p:graphicFrame>
    </p:spTree>
    <p:extLst>
      <p:ext uri="{BB962C8B-B14F-4D97-AF65-F5344CB8AC3E}">
        <p14:creationId xmlns:p14="http://schemas.microsoft.com/office/powerpoint/2010/main" val="141035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46" name="Group 88">
            <a:extLst>
              <a:ext uri="{FF2B5EF4-FFF2-40B4-BE49-F238E27FC236}">
                <a16:creationId xmlns:a16="http://schemas.microsoft.com/office/drawing/2014/main" id="{89949DF0-2360-0822-0451-B3D43DBDEE77}"/>
              </a:ext>
            </a:extLst>
          </p:cNvPr>
          <p:cNvGrpSpPr/>
          <p:nvPr/>
        </p:nvGrpSpPr>
        <p:grpSpPr>
          <a:xfrm>
            <a:off x="398214" y="6710911"/>
            <a:ext cx="23671341" cy="6941472"/>
            <a:chOff x="227862" y="2616633"/>
            <a:chExt cx="11834900" cy="2485656"/>
          </a:xfrm>
        </p:grpSpPr>
        <p:sp>
          <p:nvSpPr>
            <p:cNvPr id="47" name="Rounded Rectangle 4">
              <a:extLst>
                <a:ext uri="{FF2B5EF4-FFF2-40B4-BE49-F238E27FC236}">
                  <a16:creationId xmlns:a16="http://schemas.microsoft.com/office/drawing/2014/main" id="{533A3AF6-CB17-E64A-7561-8A4709C06959}"/>
                </a:ext>
              </a:extLst>
            </p:cNvPr>
            <p:cNvSpPr/>
            <p:nvPr/>
          </p:nvSpPr>
          <p:spPr>
            <a:xfrm>
              <a:off x="227862" y="2616633"/>
              <a:ext cx="11834900" cy="248565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27862" y="2681244"/>
              <a:ext cx="1740439" cy="456057"/>
              <a:chOff x="1323953" y="4504209"/>
              <a:chExt cx="3411893" cy="828634"/>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75907" y="3472901"/>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70219" y="4574870"/>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323953" y="4512362"/>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386567" y="4559517"/>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234469" y="1798913"/>
            <a:ext cx="23825349" cy="4924622"/>
            <a:chOff x="534988" y="1647866"/>
            <a:chExt cx="23017948" cy="1556899"/>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6"/>
              <a:ext cx="5812314" cy="1176337"/>
              <a:chOff x="534988" y="1647866"/>
              <a:chExt cx="581231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6"/>
                <a:ext cx="5547305" cy="56414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9" cy="196139"/>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5218639" cy="26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12/sgk/15</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graphicFrame>
        <p:nvGraphicFramePr>
          <p:cNvPr id="7" name="Table 6">
            <a:extLst>
              <a:ext uri="{FF2B5EF4-FFF2-40B4-BE49-F238E27FC236}">
                <a16:creationId xmlns:a16="http://schemas.microsoft.com/office/drawing/2014/main" id="{6DDD0144-93EF-4021-0318-3344C28436E2}"/>
              </a:ext>
            </a:extLst>
          </p:cNvPr>
          <p:cNvGraphicFramePr>
            <a:graphicFrameLocks noGrp="1"/>
          </p:cNvGraphicFramePr>
          <p:nvPr>
            <p:extLst>
              <p:ext uri="{D42A27DB-BD31-4B8C-83A1-F6EECF244321}">
                <p14:modId xmlns:p14="http://schemas.microsoft.com/office/powerpoint/2010/main" val="1597832008"/>
              </p:ext>
            </p:extLst>
          </p:nvPr>
        </p:nvGraphicFramePr>
        <p:xfrm>
          <a:off x="3751429" y="8502935"/>
          <a:ext cx="19928768" cy="3301071"/>
        </p:xfrm>
        <a:graphic>
          <a:graphicData uri="http://schemas.openxmlformats.org/drawingml/2006/table">
            <a:tbl>
              <a:tblPr firstRow="1" firstCol="1" bandRow="1">
                <a:tableStyleId>{5C22544A-7EE6-4342-B048-85BDC9FD1C3A}</a:tableStyleId>
              </a:tblPr>
              <a:tblGrid>
                <a:gridCol w="19928768">
                  <a:extLst>
                    <a:ext uri="{9D8B030D-6E8A-4147-A177-3AD203B41FA5}">
                      <a16:colId xmlns:a16="http://schemas.microsoft.com/office/drawing/2014/main" val="2389046977"/>
                    </a:ext>
                  </a:extLst>
                </a:gridCol>
              </a:tblGrid>
              <a:tr h="3301071">
                <a:tc>
                  <a:txBody>
                    <a:bodyPr/>
                    <a:lstStyle/>
                    <a:p>
                      <a:pPr marL="0" marR="0" algn="just">
                        <a:lnSpc>
                          <a:spcPct val="150000"/>
                        </a:lnSpc>
                        <a:spcBef>
                          <a:spcPts val="0"/>
                        </a:spcBef>
                        <a:spcAft>
                          <a:spcPts val="0"/>
                        </a:spcAft>
                      </a:pPr>
                      <a:r>
                        <a:rPr lang="nl-NL" sz="2800">
                          <a:solidFill>
                            <a:schemeClr val="tx1"/>
                          </a:solidFill>
                          <a:effectLst/>
                        </a:rPr>
                        <a:t>Trạm 2:</a:t>
                      </a:r>
                      <a:endParaRPr lang="en-US" sz="2800">
                        <a:solidFill>
                          <a:schemeClr val="tx1"/>
                        </a:solidFill>
                        <a:effectLst/>
                      </a:endParaRPr>
                    </a:p>
                    <a:p>
                      <a:pPr marL="0" marR="0" algn="just">
                        <a:lnSpc>
                          <a:spcPct val="150000"/>
                        </a:lnSpc>
                        <a:spcBef>
                          <a:spcPts val="0"/>
                        </a:spcBef>
                        <a:spcAft>
                          <a:spcPts val="0"/>
                        </a:spcAft>
                      </a:pPr>
                      <a:r>
                        <a:rPr lang="nl-NL" sz="2800">
                          <a:solidFill>
                            <a:schemeClr val="tx1"/>
                          </a:solidFill>
                          <a:effectLst/>
                        </a:rPr>
                        <a:t>a. </a:t>
                      </a:r>
                      <a:r>
                        <a:rPr lang="en-US" sz="2800">
                          <a:solidFill>
                            <a:schemeClr val="tx1"/>
                          </a:solidFill>
                          <a:effectLst/>
                        </a:rPr>
                        <a:t>Bổ sung nồng độ HbO2 vào cơ thể để cân bằng chuyển dịch sang trái tạo ra nhiều oxygen hơn.</a:t>
                      </a:r>
                    </a:p>
                    <a:p>
                      <a:pPr marL="0" marR="0" algn="just">
                        <a:lnSpc>
                          <a:spcPct val="150000"/>
                        </a:lnSpc>
                        <a:spcBef>
                          <a:spcPts val="0"/>
                        </a:spcBef>
                        <a:spcAft>
                          <a:spcPts val="0"/>
                        </a:spcAft>
                      </a:pPr>
                      <a:r>
                        <a:rPr lang="nl-NL" sz="2800">
                          <a:solidFill>
                            <a:schemeClr val="tx1"/>
                          </a:solidFill>
                          <a:effectLst/>
                        </a:rPr>
                        <a:t>b. </a:t>
                      </a:r>
                      <a:r>
                        <a:rPr lang="en-US" sz="2800">
                          <a:solidFill>
                            <a:schemeClr val="tx1"/>
                          </a:solidFill>
                          <a:effectLst/>
                        </a:rPr>
                        <a:t>Khi lên núi cao, không khí loãng, hàm lượng oxygen thấp nên lượng oxygen cung cấp cho não ít. Vì thế con người có thể bị đau đầu, chóng mặt.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E4F2C9"/>
                    </a:solidFill>
                  </a:tcPr>
                </a:tc>
                <a:extLst>
                  <a:ext uri="{0D108BD9-81ED-4DB2-BD59-A6C34878D82A}">
                    <a16:rowId xmlns:a16="http://schemas.microsoft.com/office/drawing/2014/main" val="2970448015"/>
                  </a:ext>
                </a:extLst>
              </a:tr>
            </a:tbl>
          </a:graphicData>
        </a:graphic>
      </p:graphicFrame>
      <p:pic>
        <p:nvPicPr>
          <p:cNvPr id="4" name="Picture 3">
            <a:extLst>
              <a:ext uri="{FF2B5EF4-FFF2-40B4-BE49-F238E27FC236}">
                <a16:creationId xmlns:a16="http://schemas.microsoft.com/office/drawing/2014/main" id="{EA95F68E-EB10-9D86-F90C-298FFBD9AADD}"/>
              </a:ext>
            </a:extLst>
          </p:cNvPr>
          <p:cNvPicPr>
            <a:picLocks noChangeAspect="1"/>
          </p:cNvPicPr>
          <p:nvPr/>
        </p:nvPicPr>
        <p:blipFill>
          <a:blip r:embed="rId3"/>
          <a:stretch>
            <a:fillRect/>
          </a:stretch>
        </p:blipFill>
        <p:spPr>
          <a:xfrm>
            <a:off x="6050752" y="2081193"/>
            <a:ext cx="16130821" cy="4499631"/>
          </a:xfrm>
          <a:prstGeom prst="rect">
            <a:avLst/>
          </a:prstGeom>
        </p:spPr>
      </p:pic>
    </p:spTree>
    <p:extLst>
      <p:ext uri="{BB962C8B-B14F-4D97-AF65-F5344CB8AC3E}">
        <p14:creationId xmlns:p14="http://schemas.microsoft.com/office/powerpoint/2010/main" val="342747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a:extLst>
              <a:ext uri="{FF2B5EF4-FFF2-40B4-BE49-F238E27FC236}">
                <a16:creationId xmlns:a16="http://schemas.microsoft.com/office/drawing/2014/main" id="{A36AF45F-657B-520C-AC9F-3CD00FA49572}"/>
              </a:ext>
            </a:extLst>
          </p:cNvPr>
          <p:cNvGrpSpPr/>
          <p:nvPr/>
        </p:nvGrpSpPr>
        <p:grpSpPr>
          <a:xfrm>
            <a:off x="760680" y="1771561"/>
            <a:ext cx="6962321" cy="960549"/>
            <a:chOff x="13477876" y="4114800"/>
            <a:chExt cx="6962774" cy="960438"/>
          </a:xfrm>
        </p:grpSpPr>
        <p:sp>
          <p:nvSpPr>
            <p:cNvPr id="3" name="Freeform 71">
              <a:extLst>
                <a:ext uri="{FF2B5EF4-FFF2-40B4-BE49-F238E27FC236}">
                  <a16:creationId xmlns:a16="http://schemas.microsoft.com/office/drawing/2014/main" id="{4F48B44A-F72F-C723-F5CD-489A93AB5CBF}"/>
                </a:ext>
              </a:extLst>
            </p:cNvPr>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 name="Oval 72">
              <a:extLst>
                <a:ext uri="{FF2B5EF4-FFF2-40B4-BE49-F238E27FC236}">
                  <a16:creationId xmlns:a16="http://schemas.microsoft.com/office/drawing/2014/main" id="{C8D962B4-847E-C9E8-B800-DC679A254D01}"/>
                </a:ext>
              </a:extLst>
            </p:cNvPr>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 name="Freeform 73">
              <a:extLst>
                <a:ext uri="{FF2B5EF4-FFF2-40B4-BE49-F238E27FC236}">
                  <a16:creationId xmlns:a16="http://schemas.microsoft.com/office/drawing/2014/main" id="{9E86D8CD-41EB-41EB-B2D2-2B52994A2F05}"/>
                </a:ext>
              </a:extLst>
            </p:cNvPr>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6" name="Freeform 74">
              <a:extLst>
                <a:ext uri="{FF2B5EF4-FFF2-40B4-BE49-F238E27FC236}">
                  <a16:creationId xmlns:a16="http://schemas.microsoft.com/office/drawing/2014/main" id="{3B852398-B731-6997-A341-BF62977BAACF}"/>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7" name="Freeform 75">
              <a:extLst>
                <a:ext uri="{FF2B5EF4-FFF2-40B4-BE49-F238E27FC236}">
                  <a16:creationId xmlns:a16="http://schemas.microsoft.com/office/drawing/2014/main" id="{608F6234-1C85-0F35-95A2-5D51E004F429}"/>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 name="Freeform 76">
              <a:extLst>
                <a:ext uri="{FF2B5EF4-FFF2-40B4-BE49-F238E27FC236}">
                  <a16:creationId xmlns:a16="http://schemas.microsoft.com/office/drawing/2014/main" id="{3DFA2D1F-500F-2BFD-5F96-C207C32ECF12}"/>
                </a:ext>
              </a:extLst>
            </p:cNvPr>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 name="Freeform 77">
              <a:extLst>
                <a:ext uri="{FF2B5EF4-FFF2-40B4-BE49-F238E27FC236}">
                  <a16:creationId xmlns:a16="http://schemas.microsoft.com/office/drawing/2014/main" id="{759496E5-C025-3D65-B138-924B3CDF5FFB}"/>
                </a:ext>
              </a:extLst>
            </p:cNvPr>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 name="Freeform 78">
              <a:extLst>
                <a:ext uri="{FF2B5EF4-FFF2-40B4-BE49-F238E27FC236}">
                  <a16:creationId xmlns:a16="http://schemas.microsoft.com/office/drawing/2014/main" id="{876924D3-27A0-5248-3743-D97B6AEF8B42}"/>
                </a:ext>
              </a:extLst>
            </p:cNvPr>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1" name="Freeform 79">
              <a:extLst>
                <a:ext uri="{FF2B5EF4-FFF2-40B4-BE49-F238E27FC236}">
                  <a16:creationId xmlns:a16="http://schemas.microsoft.com/office/drawing/2014/main" id="{EFC5AF66-EAFF-D6BB-04C6-239BB51AFED1}"/>
                </a:ext>
              </a:extLst>
            </p:cNvPr>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2" name="Freeform 80">
              <a:extLst>
                <a:ext uri="{FF2B5EF4-FFF2-40B4-BE49-F238E27FC236}">
                  <a16:creationId xmlns:a16="http://schemas.microsoft.com/office/drawing/2014/main" id="{52297E73-1A0F-C19D-5C6D-E0711A88C8F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3" name="Freeform 81">
              <a:extLst>
                <a:ext uri="{FF2B5EF4-FFF2-40B4-BE49-F238E27FC236}">
                  <a16:creationId xmlns:a16="http://schemas.microsoft.com/office/drawing/2014/main" id="{92D5AD2E-089F-FC09-11CA-3E1F23CCD66C}"/>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4" name="Freeform 82">
              <a:extLst>
                <a:ext uri="{FF2B5EF4-FFF2-40B4-BE49-F238E27FC236}">
                  <a16:creationId xmlns:a16="http://schemas.microsoft.com/office/drawing/2014/main" id="{2B7A8A5F-57CD-634D-AF77-5A2673474CA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5" name="Freeform 83">
              <a:extLst>
                <a:ext uri="{FF2B5EF4-FFF2-40B4-BE49-F238E27FC236}">
                  <a16:creationId xmlns:a16="http://schemas.microsoft.com/office/drawing/2014/main" id="{0F246B4C-00D2-B622-03F6-0D626A7F3C2E}"/>
                </a:ext>
              </a:extLst>
            </p:cNvPr>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6" name="Oval 84">
              <a:extLst>
                <a:ext uri="{FF2B5EF4-FFF2-40B4-BE49-F238E27FC236}">
                  <a16:creationId xmlns:a16="http://schemas.microsoft.com/office/drawing/2014/main" id="{93EFCFE7-3B75-DBE3-1971-AB0E539AAB34}"/>
                </a:ext>
              </a:extLst>
            </p:cNvPr>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7" name="Freeform 85">
              <a:extLst>
                <a:ext uri="{FF2B5EF4-FFF2-40B4-BE49-F238E27FC236}">
                  <a16:creationId xmlns:a16="http://schemas.microsoft.com/office/drawing/2014/main" id="{B8EB2E36-135F-6714-959C-EAEB36D00089}"/>
                </a:ext>
              </a:extLst>
            </p:cNvPr>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8" name="Freeform 86">
              <a:extLst>
                <a:ext uri="{FF2B5EF4-FFF2-40B4-BE49-F238E27FC236}">
                  <a16:creationId xmlns:a16="http://schemas.microsoft.com/office/drawing/2014/main" id="{6DA05E09-7951-5D28-8BCB-BD8CBC9AC937}"/>
                </a:ext>
              </a:extLst>
            </p:cNvPr>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9" name="Freeform 87">
              <a:extLst>
                <a:ext uri="{FF2B5EF4-FFF2-40B4-BE49-F238E27FC236}">
                  <a16:creationId xmlns:a16="http://schemas.microsoft.com/office/drawing/2014/main" id="{5D03FE13-8C24-4FDC-3C8F-DE52549A4BD5}"/>
                </a:ext>
              </a:extLst>
            </p:cNvPr>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0" name="Freeform 88">
              <a:extLst>
                <a:ext uri="{FF2B5EF4-FFF2-40B4-BE49-F238E27FC236}">
                  <a16:creationId xmlns:a16="http://schemas.microsoft.com/office/drawing/2014/main" id="{5D439D97-E95D-BF6C-9261-FCA201AE7790}"/>
                </a:ext>
              </a:extLst>
            </p:cNvPr>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1" name="Freeform 89">
              <a:extLst>
                <a:ext uri="{FF2B5EF4-FFF2-40B4-BE49-F238E27FC236}">
                  <a16:creationId xmlns:a16="http://schemas.microsoft.com/office/drawing/2014/main" id="{6E1D7098-7B13-B7B2-8EC6-483920356E6A}"/>
                </a:ext>
              </a:extLst>
            </p:cNvPr>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2" name="Freeform 90">
              <a:extLst>
                <a:ext uri="{FF2B5EF4-FFF2-40B4-BE49-F238E27FC236}">
                  <a16:creationId xmlns:a16="http://schemas.microsoft.com/office/drawing/2014/main" id="{581505AB-958E-04A8-71E1-A4C43457AA60}"/>
                </a:ext>
              </a:extLst>
            </p:cNvPr>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3" name="Freeform 91">
              <a:extLst>
                <a:ext uri="{FF2B5EF4-FFF2-40B4-BE49-F238E27FC236}">
                  <a16:creationId xmlns:a16="http://schemas.microsoft.com/office/drawing/2014/main" id="{8388345B-6CCC-2535-7E0C-173503267322}"/>
                </a:ext>
              </a:extLst>
            </p:cNvPr>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4" name="Freeform 92">
              <a:extLst>
                <a:ext uri="{FF2B5EF4-FFF2-40B4-BE49-F238E27FC236}">
                  <a16:creationId xmlns:a16="http://schemas.microsoft.com/office/drawing/2014/main" id="{1CDC418A-C873-F50E-244F-0BB16455F60B}"/>
                </a:ext>
              </a:extLst>
            </p:cNvPr>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5" name="Freeform 93">
              <a:extLst>
                <a:ext uri="{FF2B5EF4-FFF2-40B4-BE49-F238E27FC236}">
                  <a16:creationId xmlns:a16="http://schemas.microsoft.com/office/drawing/2014/main" id="{8D39EB34-923C-2EC6-15D0-2A618F90CCBC}"/>
                </a:ext>
              </a:extLst>
            </p:cNvPr>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6" name="Freeform 94">
              <a:extLst>
                <a:ext uri="{FF2B5EF4-FFF2-40B4-BE49-F238E27FC236}">
                  <a16:creationId xmlns:a16="http://schemas.microsoft.com/office/drawing/2014/main" id="{A72E8760-6F23-6145-C646-EDD1E59218D5}"/>
                </a:ext>
              </a:extLst>
            </p:cNvPr>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7" name="Rectangle 95">
              <a:extLst>
                <a:ext uri="{FF2B5EF4-FFF2-40B4-BE49-F238E27FC236}">
                  <a16:creationId xmlns:a16="http://schemas.microsoft.com/office/drawing/2014/main" id="{E71CC138-F24A-052F-3BCF-BB77B9C95D8D}"/>
                </a:ext>
              </a:extLst>
            </p:cNvPr>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8" name="Freeform 96">
              <a:extLst>
                <a:ext uri="{FF2B5EF4-FFF2-40B4-BE49-F238E27FC236}">
                  <a16:creationId xmlns:a16="http://schemas.microsoft.com/office/drawing/2014/main" id="{BBE38FBA-098C-600B-EFEF-61287000A3B9}"/>
                </a:ext>
              </a:extLst>
            </p:cNvPr>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9" name="Freeform 97">
              <a:extLst>
                <a:ext uri="{FF2B5EF4-FFF2-40B4-BE49-F238E27FC236}">
                  <a16:creationId xmlns:a16="http://schemas.microsoft.com/office/drawing/2014/main" id="{E8E75633-58C1-A929-5BEE-C4E3B3A4057A}"/>
                </a:ext>
              </a:extLst>
            </p:cNvPr>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30" name="Freeform 98">
              <a:extLst>
                <a:ext uri="{FF2B5EF4-FFF2-40B4-BE49-F238E27FC236}">
                  <a16:creationId xmlns:a16="http://schemas.microsoft.com/office/drawing/2014/main" id="{83BE001C-A8B2-C396-C536-EF7CA974AB74}"/>
                </a:ext>
              </a:extLst>
            </p:cNvPr>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grpSp>
      <p:grpSp>
        <p:nvGrpSpPr>
          <p:cNvPr id="31" name="Nhóm 30">
            <a:extLst>
              <a:ext uri="{FF2B5EF4-FFF2-40B4-BE49-F238E27FC236}">
                <a16:creationId xmlns:a16="http://schemas.microsoft.com/office/drawing/2014/main" id="{587E9248-7D2C-27B0-BF24-F96BE11E050C}"/>
              </a:ext>
            </a:extLst>
          </p:cNvPr>
          <p:cNvGrpSpPr/>
          <p:nvPr/>
        </p:nvGrpSpPr>
        <p:grpSpPr>
          <a:xfrm>
            <a:off x="1798128" y="4354859"/>
            <a:ext cx="988551" cy="960472"/>
            <a:chOff x="3067627" y="696041"/>
            <a:chExt cx="988551" cy="960472"/>
          </a:xfrm>
        </p:grpSpPr>
        <p:sp>
          <p:nvSpPr>
            <p:cNvPr id="32" name="Bong bóng Lời nói: Hình bầu dục 31">
              <a:extLst>
                <a:ext uri="{FF2B5EF4-FFF2-40B4-BE49-F238E27FC236}">
                  <a16:creationId xmlns:a16="http://schemas.microsoft.com/office/drawing/2014/main" id="{E01C93D2-156C-0B90-4C48-44498CCDFE5D}"/>
                </a:ext>
              </a:extLst>
            </p:cNvPr>
            <p:cNvSpPr/>
            <p:nvPr/>
          </p:nvSpPr>
          <p:spPr>
            <a:xfrm>
              <a:off x="3067627" y="696041"/>
              <a:ext cx="988551" cy="960472"/>
            </a:xfrm>
            <a:prstGeom prst="wedgeEllipseCallout">
              <a:avLst>
                <a:gd name="adj1" fmla="val -564"/>
                <a:gd name="adj2" fmla="val 64317"/>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Đồ họa 32" descr="Repeat with solid fill">
              <a:extLst>
                <a:ext uri="{FF2B5EF4-FFF2-40B4-BE49-F238E27FC236}">
                  <a16:creationId xmlns:a16="http://schemas.microsoft.com/office/drawing/2014/main" id="{21E1B1FF-C6A5-47B3-A3D5-E8DEBD448A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247719" flipV="1">
              <a:off x="3104703" y="719077"/>
              <a:ext cx="914400" cy="914400"/>
            </a:xfrm>
            <a:prstGeom prst="rect">
              <a:avLst/>
            </a:prstGeom>
          </p:spPr>
        </p:pic>
      </p:grpSp>
      <p:grpSp>
        <p:nvGrpSpPr>
          <p:cNvPr id="34" name="Nhóm 33">
            <a:extLst>
              <a:ext uri="{FF2B5EF4-FFF2-40B4-BE49-F238E27FC236}">
                <a16:creationId xmlns:a16="http://schemas.microsoft.com/office/drawing/2014/main" id="{9498C69B-DF2B-45A9-CA0C-3EF39CA4D6E6}"/>
              </a:ext>
            </a:extLst>
          </p:cNvPr>
          <p:cNvGrpSpPr/>
          <p:nvPr/>
        </p:nvGrpSpPr>
        <p:grpSpPr>
          <a:xfrm>
            <a:off x="3090881" y="4354859"/>
            <a:ext cx="1150960" cy="1150960"/>
            <a:chOff x="1671627" y="360375"/>
            <a:chExt cx="1208304" cy="1208304"/>
          </a:xfrm>
        </p:grpSpPr>
        <p:sp>
          <p:nvSpPr>
            <p:cNvPr id="35" name="Hình Bầu dục 34">
              <a:extLst>
                <a:ext uri="{FF2B5EF4-FFF2-40B4-BE49-F238E27FC236}">
                  <a16:creationId xmlns:a16="http://schemas.microsoft.com/office/drawing/2014/main" id="{81FBE964-3CEF-CDD3-ACFE-995279AEE4CD}"/>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Hình ảnh 35">
              <a:extLst>
                <a:ext uri="{FF2B5EF4-FFF2-40B4-BE49-F238E27FC236}">
                  <a16:creationId xmlns:a16="http://schemas.microsoft.com/office/drawing/2014/main" id="{E75B95E6-1BDE-B7B5-651E-83CD8624CEDC}"/>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grpSp>
        <p:nvGrpSpPr>
          <p:cNvPr id="37" name="Nhóm 36">
            <a:extLst>
              <a:ext uri="{FF2B5EF4-FFF2-40B4-BE49-F238E27FC236}">
                <a16:creationId xmlns:a16="http://schemas.microsoft.com/office/drawing/2014/main" id="{7F20A8E0-F4E1-8B93-0121-39454FCCECB1}"/>
              </a:ext>
            </a:extLst>
          </p:cNvPr>
          <p:cNvGrpSpPr/>
          <p:nvPr/>
        </p:nvGrpSpPr>
        <p:grpSpPr>
          <a:xfrm>
            <a:off x="4546043" y="4307402"/>
            <a:ext cx="988551" cy="960472"/>
            <a:chOff x="3173728" y="396007"/>
            <a:chExt cx="988551" cy="960472"/>
          </a:xfrm>
        </p:grpSpPr>
        <p:grpSp>
          <p:nvGrpSpPr>
            <p:cNvPr id="38" name="Nhóm 37">
              <a:extLst>
                <a:ext uri="{FF2B5EF4-FFF2-40B4-BE49-F238E27FC236}">
                  <a16:creationId xmlns:a16="http://schemas.microsoft.com/office/drawing/2014/main" id="{6611E957-AB46-98B4-65B9-23C3878D34F7}"/>
                </a:ext>
              </a:extLst>
            </p:cNvPr>
            <p:cNvGrpSpPr/>
            <p:nvPr/>
          </p:nvGrpSpPr>
          <p:grpSpPr>
            <a:xfrm>
              <a:off x="3318388" y="678425"/>
              <a:ext cx="693174" cy="452719"/>
              <a:chOff x="5753100" y="3407568"/>
              <a:chExt cx="691715" cy="373856"/>
            </a:xfrm>
            <a:solidFill>
              <a:srgbClr val="006600"/>
            </a:solidFill>
          </p:grpSpPr>
          <p:sp>
            <p:nvSpPr>
              <p:cNvPr id="40" name="Hình tự do: Hình 39">
                <a:extLst>
                  <a:ext uri="{FF2B5EF4-FFF2-40B4-BE49-F238E27FC236}">
                    <a16:creationId xmlns:a16="http://schemas.microsoft.com/office/drawing/2014/main" id="{D684C5F9-D066-236B-3EDA-AB535CAD963E}"/>
                  </a:ext>
                </a:extLst>
              </p:cNvPr>
              <p:cNvSpPr/>
              <p:nvPr/>
            </p:nvSpPr>
            <p:spPr>
              <a:xfrm>
                <a:off x="6222492" y="3407568"/>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Hình tự do: Hình 40">
                <a:extLst>
                  <a:ext uri="{FF2B5EF4-FFF2-40B4-BE49-F238E27FC236}">
                    <a16:creationId xmlns:a16="http://schemas.microsoft.com/office/drawing/2014/main" id="{FDB011CE-3225-B578-D640-3E9AE3CC9F47}"/>
                  </a:ext>
                </a:extLst>
              </p:cNvPr>
              <p:cNvSpPr/>
              <p:nvPr/>
            </p:nvSpPr>
            <p:spPr>
              <a:xfrm>
                <a:off x="5827204" y="3407568"/>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Hình tự do: Hình 41">
                <a:extLst>
                  <a:ext uri="{FF2B5EF4-FFF2-40B4-BE49-F238E27FC236}">
                    <a16:creationId xmlns:a16="http://schemas.microsoft.com/office/drawing/2014/main" id="{EBBC90BA-5334-BA33-4D64-5BC07214E3DD}"/>
                  </a:ext>
                </a:extLst>
              </p:cNvPr>
              <p:cNvSpPr/>
              <p:nvPr/>
            </p:nvSpPr>
            <p:spPr>
              <a:xfrm>
                <a:off x="6176200" y="3575875"/>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Hình tự do: Hình 42">
                <a:extLst>
                  <a:ext uri="{FF2B5EF4-FFF2-40B4-BE49-F238E27FC236}">
                    <a16:creationId xmlns:a16="http://schemas.microsoft.com/office/drawing/2014/main" id="{BA9EE8B4-C03E-97CE-ED71-480D4B81583A}"/>
                  </a:ext>
                </a:extLst>
              </p:cNvPr>
              <p:cNvSpPr/>
              <p:nvPr/>
            </p:nvSpPr>
            <p:spPr>
              <a:xfrm>
                <a:off x="5753100" y="3575875"/>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Hình tự do: Hình 43">
                <a:extLst>
                  <a:ext uri="{FF2B5EF4-FFF2-40B4-BE49-F238E27FC236}">
                    <a16:creationId xmlns:a16="http://schemas.microsoft.com/office/drawing/2014/main" id="{0D32C081-B044-8493-F7C2-AFFB1114F785}"/>
                  </a:ext>
                </a:extLst>
              </p:cNvPr>
              <p:cNvSpPr/>
              <p:nvPr/>
            </p:nvSpPr>
            <p:spPr>
              <a:xfrm>
                <a:off x="5950743" y="3633595"/>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Hình tự do: Hình 44">
                <a:extLst>
                  <a:ext uri="{FF2B5EF4-FFF2-40B4-BE49-F238E27FC236}">
                    <a16:creationId xmlns:a16="http://schemas.microsoft.com/office/drawing/2014/main" id="{F6FEDBD2-8E22-294C-2197-6FC49AE8BC69}"/>
                  </a:ext>
                </a:extLst>
              </p:cNvPr>
              <p:cNvSpPr/>
              <p:nvPr/>
            </p:nvSpPr>
            <p:spPr>
              <a:xfrm>
                <a:off x="6024848" y="3465195"/>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Bong bóng Lời nói: Hình bầu dục 38">
              <a:extLst>
                <a:ext uri="{FF2B5EF4-FFF2-40B4-BE49-F238E27FC236}">
                  <a16:creationId xmlns:a16="http://schemas.microsoft.com/office/drawing/2014/main" id="{5B0DB751-863F-13F7-51AC-E1706AF35BD2}"/>
                </a:ext>
              </a:extLst>
            </p:cNvPr>
            <p:cNvSpPr/>
            <p:nvPr/>
          </p:nvSpPr>
          <p:spPr>
            <a:xfrm>
              <a:off x="3173728" y="396007"/>
              <a:ext cx="988551" cy="960472"/>
            </a:xfrm>
            <a:prstGeom prst="wedgeEllipseCallout">
              <a:avLst>
                <a:gd name="adj1" fmla="val -564"/>
                <a:gd name="adj2" fmla="val 64317"/>
              </a:avLst>
            </a:prstGeom>
            <a:noFill/>
            <a:ln w="101600" cap="flat" cmpd="sng" algn="ctr">
              <a:solidFill>
                <a:srgbClr val="006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 name="Nhóm 45">
            <a:extLst>
              <a:ext uri="{FF2B5EF4-FFF2-40B4-BE49-F238E27FC236}">
                <a16:creationId xmlns:a16="http://schemas.microsoft.com/office/drawing/2014/main" id="{5ECEE200-E309-ADD7-AA70-B1E41945F225}"/>
              </a:ext>
            </a:extLst>
          </p:cNvPr>
          <p:cNvGrpSpPr/>
          <p:nvPr/>
        </p:nvGrpSpPr>
        <p:grpSpPr>
          <a:xfrm>
            <a:off x="5838796" y="4392628"/>
            <a:ext cx="988551" cy="960472"/>
            <a:chOff x="4439376" y="416105"/>
            <a:chExt cx="988551" cy="960472"/>
          </a:xfrm>
        </p:grpSpPr>
        <p:sp>
          <p:nvSpPr>
            <p:cNvPr id="47" name="Bong bóng Lời nói: Hình bầu dục 46">
              <a:extLst>
                <a:ext uri="{FF2B5EF4-FFF2-40B4-BE49-F238E27FC236}">
                  <a16:creationId xmlns:a16="http://schemas.microsoft.com/office/drawing/2014/main" id="{CB535100-F1D1-C885-FAE7-8D62687D1B92}"/>
                </a:ext>
              </a:extLst>
            </p:cNvPr>
            <p:cNvSpPr/>
            <p:nvPr/>
          </p:nvSpPr>
          <p:spPr>
            <a:xfrm>
              <a:off x="4439376" y="416105"/>
              <a:ext cx="988551" cy="960472"/>
            </a:xfrm>
            <a:prstGeom prst="wedgeEllipseCallout">
              <a:avLst>
                <a:gd name="adj1" fmla="val -564"/>
                <a:gd name="adj2" fmla="val 64317"/>
              </a:avLst>
            </a:prstGeom>
            <a:noFill/>
            <a:ln w="101600" cap="flat" cmpd="sng" algn="ctr">
              <a:solidFill>
                <a:srgbClr val="02A38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Đồ họa 47" descr="Head with gears with solid fill">
              <a:extLst>
                <a:ext uri="{FF2B5EF4-FFF2-40B4-BE49-F238E27FC236}">
                  <a16:creationId xmlns:a16="http://schemas.microsoft.com/office/drawing/2014/main" id="{CD95FC75-43C1-CCEE-366A-624CEF9B6E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13527" y="449673"/>
              <a:ext cx="914400" cy="914400"/>
            </a:xfrm>
            <a:prstGeom prst="rect">
              <a:avLst/>
            </a:prstGeom>
          </p:spPr>
        </p:pic>
      </p:grpSp>
      <p:grpSp>
        <p:nvGrpSpPr>
          <p:cNvPr id="49" name="Nhóm 48">
            <a:extLst>
              <a:ext uri="{FF2B5EF4-FFF2-40B4-BE49-F238E27FC236}">
                <a16:creationId xmlns:a16="http://schemas.microsoft.com/office/drawing/2014/main" id="{C878598D-6F49-9674-C9C5-21E1F97DE222}"/>
              </a:ext>
            </a:extLst>
          </p:cNvPr>
          <p:cNvGrpSpPr/>
          <p:nvPr/>
        </p:nvGrpSpPr>
        <p:grpSpPr>
          <a:xfrm>
            <a:off x="8396221" y="4269634"/>
            <a:ext cx="1150960" cy="1121234"/>
            <a:chOff x="7061416" y="323529"/>
            <a:chExt cx="1208304" cy="1208304"/>
          </a:xfrm>
        </p:grpSpPr>
        <p:sp>
          <p:nvSpPr>
            <p:cNvPr id="50" name="Hình Bầu dục 49">
              <a:extLst>
                <a:ext uri="{FF2B5EF4-FFF2-40B4-BE49-F238E27FC236}">
                  <a16:creationId xmlns:a16="http://schemas.microsoft.com/office/drawing/2014/main" id="{6ABA77B9-8182-660A-0B42-6F20318592FF}"/>
                </a:ext>
              </a:extLst>
            </p:cNvPr>
            <p:cNvSpPr/>
            <p:nvPr/>
          </p:nvSpPr>
          <p:spPr>
            <a:xfrm>
              <a:off x="7061416" y="323529"/>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 name="Đồ họa 50" descr="Power with solid fill">
              <a:extLst>
                <a:ext uri="{FF2B5EF4-FFF2-40B4-BE49-F238E27FC236}">
                  <a16:creationId xmlns:a16="http://schemas.microsoft.com/office/drawing/2014/main" id="{19BC2115-DEA2-591A-A3F6-7CC87CFC88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30075" y="341145"/>
              <a:ext cx="1112790" cy="1112790"/>
            </a:xfrm>
            <a:prstGeom prst="rect">
              <a:avLst/>
            </a:prstGeom>
          </p:spPr>
        </p:pic>
      </p:grpSp>
      <p:grpSp>
        <p:nvGrpSpPr>
          <p:cNvPr id="52" name="Nhóm 51">
            <a:extLst>
              <a:ext uri="{FF2B5EF4-FFF2-40B4-BE49-F238E27FC236}">
                <a16:creationId xmlns:a16="http://schemas.microsoft.com/office/drawing/2014/main" id="{DF37FD45-AD45-C8CF-1591-15C123691460}"/>
              </a:ext>
            </a:extLst>
          </p:cNvPr>
          <p:cNvGrpSpPr/>
          <p:nvPr/>
        </p:nvGrpSpPr>
        <p:grpSpPr>
          <a:xfrm>
            <a:off x="7131549" y="4317091"/>
            <a:ext cx="960472" cy="988551"/>
            <a:chOff x="5735764" y="363622"/>
            <a:chExt cx="960472" cy="988551"/>
          </a:xfrm>
        </p:grpSpPr>
        <p:sp>
          <p:nvSpPr>
            <p:cNvPr id="53" name="Bong bóng Lời nói: Hình bầu dục 52">
              <a:extLst>
                <a:ext uri="{FF2B5EF4-FFF2-40B4-BE49-F238E27FC236}">
                  <a16:creationId xmlns:a16="http://schemas.microsoft.com/office/drawing/2014/main" id="{8C4C62AA-99B5-AA8E-3934-EB422C16E954}"/>
                </a:ext>
              </a:extLst>
            </p:cNvPr>
            <p:cNvSpPr/>
            <p:nvPr/>
          </p:nvSpPr>
          <p:spPr>
            <a:xfrm rot="16200000">
              <a:off x="5721724" y="377662"/>
              <a:ext cx="988551" cy="960472"/>
            </a:xfrm>
            <a:prstGeom prst="wedgeEllipseCallout">
              <a:avLst>
                <a:gd name="adj1" fmla="val -564"/>
                <a:gd name="adj2" fmla="val 64317"/>
              </a:avLst>
            </a:prstGeom>
            <a:noFill/>
            <a:ln w="101600" cap="flat" cmpd="sng" algn="ctr">
              <a:solidFill>
                <a:srgbClr val="037A9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4" name="Hình ảnh 53">
              <a:extLst>
                <a:ext uri="{FF2B5EF4-FFF2-40B4-BE49-F238E27FC236}">
                  <a16:creationId xmlns:a16="http://schemas.microsoft.com/office/drawing/2014/main" id="{2C015DF6-8A5D-867F-8C33-9FD2F0439183}"/>
                </a:ext>
              </a:extLst>
            </p:cNvPr>
            <p:cNvPicPr>
              <a:picLocks noChangeAspect="1"/>
            </p:cNvPicPr>
            <p:nvPr/>
          </p:nvPicPr>
          <p:blipFill>
            <a:blip r:embed="rId9">
              <a:duotone>
                <a:srgbClr val="5B9BD5">
                  <a:shade val="45000"/>
                  <a:satMod val="135000"/>
                </a:srgbClr>
                <a:prstClr val="white"/>
              </a:duotone>
              <a:extLst>
                <a:ext uri="{BEBA8EAE-BF5A-486C-A8C5-ECC9F3942E4B}">
                  <a14:imgProps xmlns:a14="http://schemas.microsoft.com/office/drawing/2010/main">
                    <a14:imgLayer r:embed="rId10">
                      <a14:imgEffect>
                        <a14:artisticGlowEdges/>
                      </a14:imgEffect>
                    </a14:imgLayer>
                  </a14:imgProps>
                </a:ext>
                <a:ext uri="{28A0092B-C50C-407E-A947-70E740481C1C}">
                  <a14:useLocalDpi xmlns:a14="http://schemas.microsoft.com/office/drawing/2010/main" val="0"/>
                </a:ext>
              </a:extLst>
            </a:blip>
            <a:stretch>
              <a:fillRect/>
            </a:stretch>
          </p:blipFill>
          <p:spPr>
            <a:xfrm>
              <a:off x="5856032" y="519739"/>
              <a:ext cx="724992" cy="724992"/>
            </a:xfrm>
            <a:prstGeom prst="rect">
              <a:avLst/>
            </a:prstGeom>
          </p:spPr>
        </p:pic>
      </p:grpSp>
      <p:pic>
        <p:nvPicPr>
          <p:cNvPr id="55" name="Picture 54">
            <a:extLst>
              <a:ext uri="{FF2B5EF4-FFF2-40B4-BE49-F238E27FC236}">
                <a16:creationId xmlns:a16="http://schemas.microsoft.com/office/drawing/2014/main" id="{B7D1E5A7-9B12-305C-C852-F14DAB71CAF9}"/>
              </a:ext>
            </a:extLst>
          </p:cNvPr>
          <p:cNvPicPr>
            <a:picLocks noChangeAspect="1"/>
          </p:cNvPicPr>
          <p:nvPr/>
        </p:nvPicPr>
        <p:blipFill>
          <a:blip r:embed="rId11"/>
          <a:stretch>
            <a:fillRect/>
          </a:stretch>
        </p:blipFill>
        <p:spPr>
          <a:xfrm>
            <a:off x="1843283" y="2848316"/>
            <a:ext cx="20109864" cy="10860051"/>
          </a:xfrm>
          <a:prstGeom prst="rect">
            <a:avLst/>
          </a:prstGeom>
        </p:spPr>
      </p:pic>
    </p:spTree>
    <p:extLst>
      <p:ext uri="{BB962C8B-B14F-4D97-AF65-F5344CB8AC3E}">
        <p14:creationId xmlns:p14="http://schemas.microsoft.com/office/powerpoint/2010/main" val="2492122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a:extLst>
              <a:ext uri="{FF2B5EF4-FFF2-40B4-BE49-F238E27FC236}">
                <a16:creationId xmlns:a16="http://schemas.microsoft.com/office/drawing/2014/main" id="{A36AF45F-657B-520C-AC9F-3CD00FA49572}"/>
              </a:ext>
            </a:extLst>
          </p:cNvPr>
          <p:cNvGrpSpPr/>
          <p:nvPr/>
        </p:nvGrpSpPr>
        <p:grpSpPr>
          <a:xfrm>
            <a:off x="1358063" y="2298124"/>
            <a:ext cx="6962321" cy="960549"/>
            <a:chOff x="13477876" y="4114800"/>
            <a:chExt cx="6962774" cy="960438"/>
          </a:xfrm>
        </p:grpSpPr>
        <p:sp>
          <p:nvSpPr>
            <p:cNvPr id="3" name="Freeform 71">
              <a:extLst>
                <a:ext uri="{FF2B5EF4-FFF2-40B4-BE49-F238E27FC236}">
                  <a16:creationId xmlns:a16="http://schemas.microsoft.com/office/drawing/2014/main" id="{4F48B44A-F72F-C723-F5CD-489A93AB5CBF}"/>
                </a:ext>
              </a:extLst>
            </p:cNvPr>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 name="Oval 72">
              <a:extLst>
                <a:ext uri="{FF2B5EF4-FFF2-40B4-BE49-F238E27FC236}">
                  <a16:creationId xmlns:a16="http://schemas.microsoft.com/office/drawing/2014/main" id="{C8D962B4-847E-C9E8-B800-DC679A254D01}"/>
                </a:ext>
              </a:extLst>
            </p:cNvPr>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 name="Freeform 73">
              <a:extLst>
                <a:ext uri="{FF2B5EF4-FFF2-40B4-BE49-F238E27FC236}">
                  <a16:creationId xmlns:a16="http://schemas.microsoft.com/office/drawing/2014/main" id="{9E86D8CD-41EB-41EB-B2D2-2B52994A2F05}"/>
                </a:ext>
              </a:extLst>
            </p:cNvPr>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6" name="Freeform 74">
              <a:extLst>
                <a:ext uri="{FF2B5EF4-FFF2-40B4-BE49-F238E27FC236}">
                  <a16:creationId xmlns:a16="http://schemas.microsoft.com/office/drawing/2014/main" id="{3B852398-B731-6997-A341-BF62977BAACF}"/>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7" name="Freeform 75">
              <a:extLst>
                <a:ext uri="{FF2B5EF4-FFF2-40B4-BE49-F238E27FC236}">
                  <a16:creationId xmlns:a16="http://schemas.microsoft.com/office/drawing/2014/main" id="{608F6234-1C85-0F35-95A2-5D51E004F429}"/>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 name="Freeform 76">
              <a:extLst>
                <a:ext uri="{FF2B5EF4-FFF2-40B4-BE49-F238E27FC236}">
                  <a16:creationId xmlns:a16="http://schemas.microsoft.com/office/drawing/2014/main" id="{3DFA2D1F-500F-2BFD-5F96-C207C32ECF12}"/>
                </a:ext>
              </a:extLst>
            </p:cNvPr>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 name="Freeform 77">
              <a:extLst>
                <a:ext uri="{FF2B5EF4-FFF2-40B4-BE49-F238E27FC236}">
                  <a16:creationId xmlns:a16="http://schemas.microsoft.com/office/drawing/2014/main" id="{759496E5-C025-3D65-B138-924B3CDF5FFB}"/>
                </a:ext>
              </a:extLst>
            </p:cNvPr>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 name="Freeform 78">
              <a:extLst>
                <a:ext uri="{FF2B5EF4-FFF2-40B4-BE49-F238E27FC236}">
                  <a16:creationId xmlns:a16="http://schemas.microsoft.com/office/drawing/2014/main" id="{876924D3-27A0-5248-3743-D97B6AEF8B42}"/>
                </a:ext>
              </a:extLst>
            </p:cNvPr>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1" name="Freeform 79">
              <a:extLst>
                <a:ext uri="{FF2B5EF4-FFF2-40B4-BE49-F238E27FC236}">
                  <a16:creationId xmlns:a16="http://schemas.microsoft.com/office/drawing/2014/main" id="{EFC5AF66-EAFF-D6BB-04C6-239BB51AFED1}"/>
                </a:ext>
              </a:extLst>
            </p:cNvPr>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2" name="Freeform 80">
              <a:extLst>
                <a:ext uri="{FF2B5EF4-FFF2-40B4-BE49-F238E27FC236}">
                  <a16:creationId xmlns:a16="http://schemas.microsoft.com/office/drawing/2014/main" id="{52297E73-1A0F-C19D-5C6D-E0711A88C8F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3" name="Freeform 81">
              <a:extLst>
                <a:ext uri="{FF2B5EF4-FFF2-40B4-BE49-F238E27FC236}">
                  <a16:creationId xmlns:a16="http://schemas.microsoft.com/office/drawing/2014/main" id="{92D5AD2E-089F-FC09-11CA-3E1F23CCD66C}"/>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4" name="Freeform 82">
              <a:extLst>
                <a:ext uri="{FF2B5EF4-FFF2-40B4-BE49-F238E27FC236}">
                  <a16:creationId xmlns:a16="http://schemas.microsoft.com/office/drawing/2014/main" id="{2B7A8A5F-57CD-634D-AF77-5A2673474CA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5" name="Freeform 83">
              <a:extLst>
                <a:ext uri="{FF2B5EF4-FFF2-40B4-BE49-F238E27FC236}">
                  <a16:creationId xmlns:a16="http://schemas.microsoft.com/office/drawing/2014/main" id="{0F246B4C-00D2-B622-03F6-0D626A7F3C2E}"/>
                </a:ext>
              </a:extLst>
            </p:cNvPr>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6" name="Oval 84">
              <a:extLst>
                <a:ext uri="{FF2B5EF4-FFF2-40B4-BE49-F238E27FC236}">
                  <a16:creationId xmlns:a16="http://schemas.microsoft.com/office/drawing/2014/main" id="{93EFCFE7-3B75-DBE3-1971-AB0E539AAB34}"/>
                </a:ext>
              </a:extLst>
            </p:cNvPr>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7" name="Freeform 85">
              <a:extLst>
                <a:ext uri="{FF2B5EF4-FFF2-40B4-BE49-F238E27FC236}">
                  <a16:creationId xmlns:a16="http://schemas.microsoft.com/office/drawing/2014/main" id="{B8EB2E36-135F-6714-959C-EAEB36D00089}"/>
                </a:ext>
              </a:extLst>
            </p:cNvPr>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8" name="Freeform 86">
              <a:extLst>
                <a:ext uri="{FF2B5EF4-FFF2-40B4-BE49-F238E27FC236}">
                  <a16:creationId xmlns:a16="http://schemas.microsoft.com/office/drawing/2014/main" id="{6DA05E09-7951-5D28-8BCB-BD8CBC9AC937}"/>
                </a:ext>
              </a:extLst>
            </p:cNvPr>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9" name="Freeform 87">
              <a:extLst>
                <a:ext uri="{FF2B5EF4-FFF2-40B4-BE49-F238E27FC236}">
                  <a16:creationId xmlns:a16="http://schemas.microsoft.com/office/drawing/2014/main" id="{5D03FE13-8C24-4FDC-3C8F-DE52549A4BD5}"/>
                </a:ext>
              </a:extLst>
            </p:cNvPr>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0" name="Freeform 88">
              <a:extLst>
                <a:ext uri="{FF2B5EF4-FFF2-40B4-BE49-F238E27FC236}">
                  <a16:creationId xmlns:a16="http://schemas.microsoft.com/office/drawing/2014/main" id="{5D439D97-E95D-BF6C-9261-FCA201AE7790}"/>
                </a:ext>
              </a:extLst>
            </p:cNvPr>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1" name="Freeform 89">
              <a:extLst>
                <a:ext uri="{FF2B5EF4-FFF2-40B4-BE49-F238E27FC236}">
                  <a16:creationId xmlns:a16="http://schemas.microsoft.com/office/drawing/2014/main" id="{6E1D7098-7B13-B7B2-8EC6-483920356E6A}"/>
                </a:ext>
              </a:extLst>
            </p:cNvPr>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2" name="Freeform 90">
              <a:extLst>
                <a:ext uri="{FF2B5EF4-FFF2-40B4-BE49-F238E27FC236}">
                  <a16:creationId xmlns:a16="http://schemas.microsoft.com/office/drawing/2014/main" id="{581505AB-958E-04A8-71E1-A4C43457AA60}"/>
                </a:ext>
              </a:extLst>
            </p:cNvPr>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3" name="Freeform 91">
              <a:extLst>
                <a:ext uri="{FF2B5EF4-FFF2-40B4-BE49-F238E27FC236}">
                  <a16:creationId xmlns:a16="http://schemas.microsoft.com/office/drawing/2014/main" id="{8388345B-6CCC-2535-7E0C-173503267322}"/>
                </a:ext>
              </a:extLst>
            </p:cNvPr>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4" name="Freeform 92">
              <a:extLst>
                <a:ext uri="{FF2B5EF4-FFF2-40B4-BE49-F238E27FC236}">
                  <a16:creationId xmlns:a16="http://schemas.microsoft.com/office/drawing/2014/main" id="{1CDC418A-C873-F50E-244F-0BB16455F60B}"/>
                </a:ext>
              </a:extLst>
            </p:cNvPr>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5" name="Freeform 93">
              <a:extLst>
                <a:ext uri="{FF2B5EF4-FFF2-40B4-BE49-F238E27FC236}">
                  <a16:creationId xmlns:a16="http://schemas.microsoft.com/office/drawing/2014/main" id="{8D39EB34-923C-2EC6-15D0-2A618F90CCBC}"/>
                </a:ext>
              </a:extLst>
            </p:cNvPr>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6" name="Freeform 94">
              <a:extLst>
                <a:ext uri="{FF2B5EF4-FFF2-40B4-BE49-F238E27FC236}">
                  <a16:creationId xmlns:a16="http://schemas.microsoft.com/office/drawing/2014/main" id="{A72E8760-6F23-6145-C646-EDD1E59218D5}"/>
                </a:ext>
              </a:extLst>
            </p:cNvPr>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7" name="Rectangle 95">
              <a:extLst>
                <a:ext uri="{FF2B5EF4-FFF2-40B4-BE49-F238E27FC236}">
                  <a16:creationId xmlns:a16="http://schemas.microsoft.com/office/drawing/2014/main" id="{E71CC138-F24A-052F-3BCF-BB77B9C95D8D}"/>
                </a:ext>
              </a:extLst>
            </p:cNvPr>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8" name="Freeform 96">
              <a:extLst>
                <a:ext uri="{FF2B5EF4-FFF2-40B4-BE49-F238E27FC236}">
                  <a16:creationId xmlns:a16="http://schemas.microsoft.com/office/drawing/2014/main" id="{BBE38FBA-098C-600B-EFEF-61287000A3B9}"/>
                </a:ext>
              </a:extLst>
            </p:cNvPr>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9" name="Freeform 97">
              <a:extLst>
                <a:ext uri="{FF2B5EF4-FFF2-40B4-BE49-F238E27FC236}">
                  <a16:creationId xmlns:a16="http://schemas.microsoft.com/office/drawing/2014/main" id="{E8E75633-58C1-A929-5BEE-C4E3B3A4057A}"/>
                </a:ext>
              </a:extLst>
            </p:cNvPr>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30" name="Freeform 98">
              <a:extLst>
                <a:ext uri="{FF2B5EF4-FFF2-40B4-BE49-F238E27FC236}">
                  <a16:creationId xmlns:a16="http://schemas.microsoft.com/office/drawing/2014/main" id="{83BE001C-A8B2-C396-C536-EF7CA974AB74}"/>
                </a:ext>
              </a:extLst>
            </p:cNvPr>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grpSp>
      <p:grpSp>
        <p:nvGrpSpPr>
          <p:cNvPr id="31" name="Nhóm 30">
            <a:extLst>
              <a:ext uri="{FF2B5EF4-FFF2-40B4-BE49-F238E27FC236}">
                <a16:creationId xmlns:a16="http://schemas.microsoft.com/office/drawing/2014/main" id="{587E9248-7D2C-27B0-BF24-F96BE11E050C}"/>
              </a:ext>
            </a:extLst>
          </p:cNvPr>
          <p:cNvGrpSpPr/>
          <p:nvPr/>
        </p:nvGrpSpPr>
        <p:grpSpPr>
          <a:xfrm>
            <a:off x="1798128" y="4354859"/>
            <a:ext cx="988551" cy="960472"/>
            <a:chOff x="3067627" y="696041"/>
            <a:chExt cx="988551" cy="960472"/>
          </a:xfrm>
        </p:grpSpPr>
        <p:sp>
          <p:nvSpPr>
            <p:cNvPr id="32" name="Bong bóng Lời nói: Hình bầu dục 31">
              <a:extLst>
                <a:ext uri="{FF2B5EF4-FFF2-40B4-BE49-F238E27FC236}">
                  <a16:creationId xmlns:a16="http://schemas.microsoft.com/office/drawing/2014/main" id="{E01C93D2-156C-0B90-4C48-44498CCDFE5D}"/>
                </a:ext>
              </a:extLst>
            </p:cNvPr>
            <p:cNvSpPr/>
            <p:nvPr/>
          </p:nvSpPr>
          <p:spPr>
            <a:xfrm>
              <a:off x="3067627" y="696041"/>
              <a:ext cx="988551" cy="960472"/>
            </a:xfrm>
            <a:prstGeom prst="wedgeEllipseCallout">
              <a:avLst>
                <a:gd name="adj1" fmla="val -564"/>
                <a:gd name="adj2" fmla="val 64317"/>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Đồ họa 32" descr="Repeat with solid fill">
              <a:extLst>
                <a:ext uri="{FF2B5EF4-FFF2-40B4-BE49-F238E27FC236}">
                  <a16:creationId xmlns:a16="http://schemas.microsoft.com/office/drawing/2014/main" id="{21E1B1FF-C6A5-47B3-A3D5-E8DEBD448A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247719" flipV="1">
              <a:off x="3104703" y="719077"/>
              <a:ext cx="914400" cy="914400"/>
            </a:xfrm>
            <a:prstGeom prst="rect">
              <a:avLst/>
            </a:prstGeom>
          </p:spPr>
        </p:pic>
      </p:grpSp>
      <p:grpSp>
        <p:nvGrpSpPr>
          <p:cNvPr id="34" name="Nhóm 33">
            <a:extLst>
              <a:ext uri="{FF2B5EF4-FFF2-40B4-BE49-F238E27FC236}">
                <a16:creationId xmlns:a16="http://schemas.microsoft.com/office/drawing/2014/main" id="{9498C69B-DF2B-45A9-CA0C-3EF39CA4D6E6}"/>
              </a:ext>
            </a:extLst>
          </p:cNvPr>
          <p:cNvGrpSpPr/>
          <p:nvPr/>
        </p:nvGrpSpPr>
        <p:grpSpPr>
          <a:xfrm>
            <a:off x="3090881" y="4354859"/>
            <a:ext cx="1150960" cy="1150960"/>
            <a:chOff x="1671627" y="360375"/>
            <a:chExt cx="1208304" cy="1208304"/>
          </a:xfrm>
        </p:grpSpPr>
        <p:sp>
          <p:nvSpPr>
            <p:cNvPr id="35" name="Hình Bầu dục 34">
              <a:extLst>
                <a:ext uri="{FF2B5EF4-FFF2-40B4-BE49-F238E27FC236}">
                  <a16:creationId xmlns:a16="http://schemas.microsoft.com/office/drawing/2014/main" id="{81FBE964-3CEF-CDD3-ACFE-995279AEE4CD}"/>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Hình ảnh 35">
              <a:extLst>
                <a:ext uri="{FF2B5EF4-FFF2-40B4-BE49-F238E27FC236}">
                  <a16:creationId xmlns:a16="http://schemas.microsoft.com/office/drawing/2014/main" id="{E75B95E6-1BDE-B7B5-651E-83CD8624CEDC}"/>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grpSp>
        <p:nvGrpSpPr>
          <p:cNvPr id="37" name="Nhóm 36">
            <a:extLst>
              <a:ext uri="{FF2B5EF4-FFF2-40B4-BE49-F238E27FC236}">
                <a16:creationId xmlns:a16="http://schemas.microsoft.com/office/drawing/2014/main" id="{7F20A8E0-F4E1-8B93-0121-39454FCCECB1}"/>
              </a:ext>
            </a:extLst>
          </p:cNvPr>
          <p:cNvGrpSpPr/>
          <p:nvPr/>
        </p:nvGrpSpPr>
        <p:grpSpPr>
          <a:xfrm>
            <a:off x="4546043" y="4307402"/>
            <a:ext cx="988551" cy="960472"/>
            <a:chOff x="3173728" y="396007"/>
            <a:chExt cx="988551" cy="960472"/>
          </a:xfrm>
        </p:grpSpPr>
        <p:grpSp>
          <p:nvGrpSpPr>
            <p:cNvPr id="38" name="Nhóm 37">
              <a:extLst>
                <a:ext uri="{FF2B5EF4-FFF2-40B4-BE49-F238E27FC236}">
                  <a16:creationId xmlns:a16="http://schemas.microsoft.com/office/drawing/2014/main" id="{6611E957-AB46-98B4-65B9-23C3878D34F7}"/>
                </a:ext>
              </a:extLst>
            </p:cNvPr>
            <p:cNvGrpSpPr/>
            <p:nvPr/>
          </p:nvGrpSpPr>
          <p:grpSpPr>
            <a:xfrm>
              <a:off x="3318388" y="678425"/>
              <a:ext cx="693174" cy="452719"/>
              <a:chOff x="5753100" y="3407568"/>
              <a:chExt cx="691715" cy="373856"/>
            </a:xfrm>
            <a:solidFill>
              <a:srgbClr val="006600"/>
            </a:solidFill>
          </p:grpSpPr>
          <p:sp>
            <p:nvSpPr>
              <p:cNvPr id="40" name="Hình tự do: Hình 39">
                <a:extLst>
                  <a:ext uri="{FF2B5EF4-FFF2-40B4-BE49-F238E27FC236}">
                    <a16:creationId xmlns:a16="http://schemas.microsoft.com/office/drawing/2014/main" id="{D684C5F9-D066-236B-3EDA-AB535CAD963E}"/>
                  </a:ext>
                </a:extLst>
              </p:cNvPr>
              <p:cNvSpPr/>
              <p:nvPr/>
            </p:nvSpPr>
            <p:spPr>
              <a:xfrm>
                <a:off x="6222492" y="3407568"/>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Hình tự do: Hình 40">
                <a:extLst>
                  <a:ext uri="{FF2B5EF4-FFF2-40B4-BE49-F238E27FC236}">
                    <a16:creationId xmlns:a16="http://schemas.microsoft.com/office/drawing/2014/main" id="{FDB011CE-3225-B578-D640-3E9AE3CC9F47}"/>
                  </a:ext>
                </a:extLst>
              </p:cNvPr>
              <p:cNvSpPr/>
              <p:nvPr/>
            </p:nvSpPr>
            <p:spPr>
              <a:xfrm>
                <a:off x="5827204" y="3407568"/>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Hình tự do: Hình 41">
                <a:extLst>
                  <a:ext uri="{FF2B5EF4-FFF2-40B4-BE49-F238E27FC236}">
                    <a16:creationId xmlns:a16="http://schemas.microsoft.com/office/drawing/2014/main" id="{EBBC90BA-5334-BA33-4D64-5BC07214E3DD}"/>
                  </a:ext>
                </a:extLst>
              </p:cNvPr>
              <p:cNvSpPr/>
              <p:nvPr/>
            </p:nvSpPr>
            <p:spPr>
              <a:xfrm>
                <a:off x="6176200" y="3575875"/>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Hình tự do: Hình 42">
                <a:extLst>
                  <a:ext uri="{FF2B5EF4-FFF2-40B4-BE49-F238E27FC236}">
                    <a16:creationId xmlns:a16="http://schemas.microsoft.com/office/drawing/2014/main" id="{BA9EE8B4-C03E-97CE-ED71-480D4B81583A}"/>
                  </a:ext>
                </a:extLst>
              </p:cNvPr>
              <p:cNvSpPr/>
              <p:nvPr/>
            </p:nvSpPr>
            <p:spPr>
              <a:xfrm>
                <a:off x="5753100" y="3575875"/>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Hình tự do: Hình 43">
                <a:extLst>
                  <a:ext uri="{FF2B5EF4-FFF2-40B4-BE49-F238E27FC236}">
                    <a16:creationId xmlns:a16="http://schemas.microsoft.com/office/drawing/2014/main" id="{0D32C081-B044-8493-F7C2-AFFB1114F785}"/>
                  </a:ext>
                </a:extLst>
              </p:cNvPr>
              <p:cNvSpPr/>
              <p:nvPr/>
            </p:nvSpPr>
            <p:spPr>
              <a:xfrm>
                <a:off x="5950743" y="3633595"/>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Hình tự do: Hình 44">
                <a:extLst>
                  <a:ext uri="{FF2B5EF4-FFF2-40B4-BE49-F238E27FC236}">
                    <a16:creationId xmlns:a16="http://schemas.microsoft.com/office/drawing/2014/main" id="{F6FEDBD2-8E22-294C-2197-6FC49AE8BC69}"/>
                  </a:ext>
                </a:extLst>
              </p:cNvPr>
              <p:cNvSpPr/>
              <p:nvPr/>
            </p:nvSpPr>
            <p:spPr>
              <a:xfrm>
                <a:off x="6024848" y="3465195"/>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Bong bóng Lời nói: Hình bầu dục 38">
              <a:extLst>
                <a:ext uri="{FF2B5EF4-FFF2-40B4-BE49-F238E27FC236}">
                  <a16:creationId xmlns:a16="http://schemas.microsoft.com/office/drawing/2014/main" id="{5B0DB751-863F-13F7-51AC-E1706AF35BD2}"/>
                </a:ext>
              </a:extLst>
            </p:cNvPr>
            <p:cNvSpPr/>
            <p:nvPr/>
          </p:nvSpPr>
          <p:spPr>
            <a:xfrm>
              <a:off x="3173728" y="396007"/>
              <a:ext cx="988551" cy="960472"/>
            </a:xfrm>
            <a:prstGeom prst="wedgeEllipseCallout">
              <a:avLst>
                <a:gd name="adj1" fmla="val -564"/>
                <a:gd name="adj2" fmla="val 64317"/>
              </a:avLst>
            </a:prstGeom>
            <a:noFill/>
            <a:ln w="101600" cap="flat" cmpd="sng" algn="ctr">
              <a:solidFill>
                <a:srgbClr val="006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 name="Nhóm 45">
            <a:extLst>
              <a:ext uri="{FF2B5EF4-FFF2-40B4-BE49-F238E27FC236}">
                <a16:creationId xmlns:a16="http://schemas.microsoft.com/office/drawing/2014/main" id="{5ECEE200-E309-ADD7-AA70-B1E41945F225}"/>
              </a:ext>
            </a:extLst>
          </p:cNvPr>
          <p:cNvGrpSpPr/>
          <p:nvPr/>
        </p:nvGrpSpPr>
        <p:grpSpPr>
          <a:xfrm>
            <a:off x="5838796" y="4392628"/>
            <a:ext cx="988551" cy="960472"/>
            <a:chOff x="4439376" y="416105"/>
            <a:chExt cx="988551" cy="960472"/>
          </a:xfrm>
        </p:grpSpPr>
        <p:sp>
          <p:nvSpPr>
            <p:cNvPr id="47" name="Bong bóng Lời nói: Hình bầu dục 46">
              <a:extLst>
                <a:ext uri="{FF2B5EF4-FFF2-40B4-BE49-F238E27FC236}">
                  <a16:creationId xmlns:a16="http://schemas.microsoft.com/office/drawing/2014/main" id="{CB535100-F1D1-C885-FAE7-8D62687D1B92}"/>
                </a:ext>
              </a:extLst>
            </p:cNvPr>
            <p:cNvSpPr/>
            <p:nvPr/>
          </p:nvSpPr>
          <p:spPr>
            <a:xfrm>
              <a:off x="4439376" y="416105"/>
              <a:ext cx="988551" cy="960472"/>
            </a:xfrm>
            <a:prstGeom prst="wedgeEllipseCallout">
              <a:avLst>
                <a:gd name="adj1" fmla="val -564"/>
                <a:gd name="adj2" fmla="val 64317"/>
              </a:avLst>
            </a:prstGeom>
            <a:noFill/>
            <a:ln w="101600" cap="flat" cmpd="sng" algn="ctr">
              <a:solidFill>
                <a:srgbClr val="02A38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Đồ họa 47" descr="Head with gears with solid fill">
              <a:extLst>
                <a:ext uri="{FF2B5EF4-FFF2-40B4-BE49-F238E27FC236}">
                  <a16:creationId xmlns:a16="http://schemas.microsoft.com/office/drawing/2014/main" id="{CD95FC75-43C1-CCEE-366A-624CEF9B6E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13527" y="449673"/>
              <a:ext cx="914400" cy="914400"/>
            </a:xfrm>
            <a:prstGeom prst="rect">
              <a:avLst/>
            </a:prstGeom>
          </p:spPr>
        </p:pic>
      </p:grpSp>
      <p:grpSp>
        <p:nvGrpSpPr>
          <p:cNvPr id="49" name="Nhóm 48">
            <a:extLst>
              <a:ext uri="{FF2B5EF4-FFF2-40B4-BE49-F238E27FC236}">
                <a16:creationId xmlns:a16="http://schemas.microsoft.com/office/drawing/2014/main" id="{C878598D-6F49-9674-C9C5-21E1F97DE222}"/>
              </a:ext>
            </a:extLst>
          </p:cNvPr>
          <p:cNvGrpSpPr/>
          <p:nvPr/>
        </p:nvGrpSpPr>
        <p:grpSpPr>
          <a:xfrm>
            <a:off x="8396221" y="4269634"/>
            <a:ext cx="1150960" cy="1121234"/>
            <a:chOff x="7061416" y="323529"/>
            <a:chExt cx="1208304" cy="1208304"/>
          </a:xfrm>
        </p:grpSpPr>
        <p:sp>
          <p:nvSpPr>
            <p:cNvPr id="50" name="Hình Bầu dục 49">
              <a:extLst>
                <a:ext uri="{FF2B5EF4-FFF2-40B4-BE49-F238E27FC236}">
                  <a16:creationId xmlns:a16="http://schemas.microsoft.com/office/drawing/2014/main" id="{6ABA77B9-8182-660A-0B42-6F20318592FF}"/>
                </a:ext>
              </a:extLst>
            </p:cNvPr>
            <p:cNvSpPr/>
            <p:nvPr/>
          </p:nvSpPr>
          <p:spPr>
            <a:xfrm>
              <a:off x="7061416" y="323529"/>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 name="Đồ họa 50" descr="Power with solid fill">
              <a:extLst>
                <a:ext uri="{FF2B5EF4-FFF2-40B4-BE49-F238E27FC236}">
                  <a16:creationId xmlns:a16="http://schemas.microsoft.com/office/drawing/2014/main" id="{19BC2115-DEA2-591A-A3F6-7CC87CFC88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30075" y="341145"/>
              <a:ext cx="1112790" cy="1112790"/>
            </a:xfrm>
            <a:prstGeom prst="rect">
              <a:avLst/>
            </a:prstGeom>
          </p:spPr>
        </p:pic>
      </p:grpSp>
      <p:grpSp>
        <p:nvGrpSpPr>
          <p:cNvPr id="52" name="Nhóm 51">
            <a:extLst>
              <a:ext uri="{FF2B5EF4-FFF2-40B4-BE49-F238E27FC236}">
                <a16:creationId xmlns:a16="http://schemas.microsoft.com/office/drawing/2014/main" id="{DF37FD45-AD45-C8CF-1591-15C123691460}"/>
              </a:ext>
            </a:extLst>
          </p:cNvPr>
          <p:cNvGrpSpPr/>
          <p:nvPr/>
        </p:nvGrpSpPr>
        <p:grpSpPr>
          <a:xfrm>
            <a:off x="7131549" y="4317091"/>
            <a:ext cx="960472" cy="988551"/>
            <a:chOff x="5735764" y="363622"/>
            <a:chExt cx="960472" cy="988551"/>
          </a:xfrm>
        </p:grpSpPr>
        <p:sp>
          <p:nvSpPr>
            <p:cNvPr id="53" name="Bong bóng Lời nói: Hình bầu dục 52">
              <a:extLst>
                <a:ext uri="{FF2B5EF4-FFF2-40B4-BE49-F238E27FC236}">
                  <a16:creationId xmlns:a16="http://schemas.microsoft.com/office/drawing/2014/main" id="{8C4C62AA-99B5-AA8E-3934-EB422C16E954}"/>
                </a:ext>
              </a:extLst>
            </p:cNvPr>
            <p:cNvSpPr/>
            <p:nvPr/>
          </p:nvSpPr>
          <p:spPr>
            <a:xfrm rot="16200000">
              <a:off x="5721724" y="377662"/>
              <a:ext cx="988551" cy="960472"/>
            </a:xfrm>
            <a:prstGeom prst="wedgeEllipseCallout">
              <a:avLst>
                <a:gd name="adj1" fmla="val -564"/>
                <a:gd name="adj2" fmla="val 64317"/>
              </a:avLst>
            </a:prstGeom>
            <a:noFill/>
            <a:ln w="101600" cap="flat" cmpd="sng" algn="ctr">
              <a:solidFill>
                <a:srgbClr val="037A9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4" name="Hình ảnh 53">
              <a:extLst>
                <a:ext uri="{FF2B5EF4-FFF2-40B4-BE49-F238E27FC236}">
                  <a16:creationId xmlns:a16="http://schemas.microsoft.com/office/drawing/2014/main" id="{2C015DF6-8A5D-867F-8C33-9FD2F0439183}"/>
                </a:ext>
              </a:extLst>
            </p:cNvPr>
            <p:cNvPicPr>
              <a:picLocks noChangeAspect="1"/>
            </p:cNvPicPr>
            <p:nvPr/>
          </p:nvPicPr>
          <p:blipFill>
            <a:blip r:embed="rId9">
              <a:duotone>
                <a:srgbClr val="5B9BD5">
                  <a:shade val="45000"/>
                  <a:satMod val="135000"/>
                </a:srgbClr>
                <a:prstClr val="white"/>
              </a:duotone>
              <a:extLst>
                <a:ext uri="{BEBA8EAE-BF5A-486C-A8C5-ECC9F3942E4B}">
                  <a14:imgProps xmlns:a14="http://schemas.microsoft.com/office/drawing/2010/main">
                    <a14:imgLayer r:embed="rId10">
                      <a14:imgEffect>
                        <a14:artisticGlowEdges/>
                      </a14:imgEffect>
                    </a14:imgLayer>
                  </a14:imgProps>
                </a:ext>
                <a:ext uri="{28A0092B-C50C-407E-A947-70E740481C1C}">
                  <a14:useLocalDpi xmlns:a14="http://schemas.microsoft.com/office/drawing/2010/main" val="0"/>
                </a:ext>
              </a:extLst>
            </a:blip>
            <a:stretch>
              <a:fillRect/>
            </a:stretch>
          </p:blipFill>
          <p:spPr>
            <a:xfrm>
              <a:off x="5856032" y="519739"/>
              <a:ext cx="724992" cy="724992"/>
            </a:xfrm>
            <a:prstGeom prst="rect">
              <a:avLst/>
            </a:prstGeom>
          </p:spPr>
        </p:pic>
      </p:grpSp>
      <p:pic>
        <p:nvPicPr>
          <p:cNvPr id="57" name="Picture 56">
            <a:extLst>
              <a:ext uri="{FF2B5EF4-FFF2-40B4-BE49-F238E27FC236}">
                <a16:creationId xmlns:a16="http://schemas.microsoft.com/office/drawing/2014/main" id="{C0385C9A-2C53-5249-E8B6-F10EEA6223C5}"/>
              </a:ext>
            </a:extLst>
          </p:cNvPr>
          <p:cNvPicPr>
            <a:picLocks noChangeAspect="1"/>
          </p:cNvPicPr>
          <p:nvPr/>
        </p:nvPicPr>
        <p:blipFill>
          <a:blip r:embed="rId11"/>
          <a:stretch>
            <a:fillRect/>
          </a:stretch>
        </p:blipFill>
        <p:spPr>
          <a:xfrm>
            <a:off x="1738515" y="4017009"/>
            <a:ext cx="20442440" cy="5681982"/>
          </a:xfrm>
          <a:prstGeom prst="rect">
            <a:avLst/>
          </a:prstGeom>
        </p:spPr>
      </p:pic>
    </p:spTree>
    <p:extLst>
      <p:ext uri="{BB962C8B-B14F-4D97-AF65-F5344CB8AC3E}">
        <p14:creationId xmlns:p14="http://schemas.microsoft.com/office/powerpoint/2010/main" val="170821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6A3EA2FF-6D29-F63E-A7AB-7C8988CFB3E3}"/>
              </a:ext>
            </a:extLst>
          </p:cNvPr>
          <p:cNvGrpSpPr/>
          <p:nvPr/>
        </p:nvGrpSpPr>
        <p:grpSpPr>
          <a:xfrm>
            <a:off x="824347" y="2302604"/>
            <a:ext cx="22738481" cy="2800792"/>
            <a:chOff x="17200151" y="2589121"/>
            <a:chExt cx="22738481" cy="1835394"/>
          </a:xfrm>
        </p:grpSpPr>
        <p:sp>
          <p:nvSpPr>
            <p:cNvPr id="12"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id="{5676BBB5-87FC-0860-FFCF-0DF61DA3ECA0}"/>
                </a:ext>
              </a:extLst>
            </p:cNvPr>
            <p:cNvSpPr>
              <a:spLocks/>
            </p:cNvSpPr>
            <p:nvPr/>
          </p:nvSpPr>
          <p:spPr bwMode="auto">
            <a:xfrm rot="5400000">
              <a:off x="20236273" y="-439032"/>
              <a:ext cx="544563" cy="6600870"/>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id="{24B3A259-8848-90BA-D5E5-841041DB744C}"/>
                </a:ext>
              </a:extLst>
            </p:cNvPr>
            <p:cNvSpPr txBox="1"/>
            <p:nvPr/>
          </p:nvSpPr>
          <p:spPr>
            <a:xfrm>
              <a:off x="17591191" y="2605234"/>
              <a:ext cx="5500224" cy="383210"/>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3200" b="1" kern="1200">
                  <a:solidFill>
                    <a:prstClr val="white"/>
                  </a:solidFill>
                  <a:latin typeface="Tahoma" pitchFamily="34" charset="0"/>
                  <a:ea typeface="Tahoma" pitchFamily="34" charset="0"/>
                  <a:cs typeface="Tahoma" pitchFamily="34" charset="0"/>
                </a:rPr>
                <a:t>2. Phản ứng thuận nghịch</a:t>
              </a:r>
              <a:endParaRPr kumimoji="0" lang="en-US" sz="32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a16="http://schemas.microsoft.com/office/drawing/2014/main" id="{CC090838-E6D4-1B12-64CA-A5CC3592ED7F}"/>
              </a:ext>
            </a:extLst>
          </p:cNvPr>
          <p:cNvSpPr txBox="1"/>
          <p:nvPr/>
        </p:nvSpPr>
        <p:spPr>
          <a:xfrm>
            <a:off x="3415668" y="3340348"/>
            <a:ext cx="19792685" cy="1481175"/>
          </a:xfrm>
          <a:prstGeom prst="rect">
            <a:avLst/>
          </a:prstGeom>
          <a:noFill/>
        </p:spPr>
        <p:txBody>
          <a:bodyPr wrap="square" rtlCol="0">
            <a:spAutoFit/>
          </a:bodyPr>
          <a:lstStyle/>
          <a:p>
            <a:pPr marL="259080" marR="30480" algn="just">
              <a:lnSpc>
                <a:spcPct val="150000"/>
              </a:lnSpc>
              <a:spcBef>
                <a:spcPts val="0"/>
              </a:spcBef>
              <a:spcAft>
                <a:spcPts val="0"/>
              </a:spcAft>
            </a:pPr>
            <a:r>
              <a:rPr lang="en-GB"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 ứng thuận nghịch là phản ứng xảy ra 2 chiều ngược nhau trong cùng 1 điều kiện. </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p>
            <a:pPr marL="259080" marR="30480" algn="just">
              <a:lnSpc>
                <a:spcPct val="150000"/>
              </a:lnSpc>
              <a:spcBef>
                <a:spcPts val="0"/>
              </a:spcBef>
              <a:spcAft>
                <a:spcPts val="0"/>
              </a:spcAft>
            </a:pPr>
            <a:r>
              <a:rPr lang="en-GB" sz="3200" b="1" i="1">
                <a:solidFill>
                  <a:srgbClr val="000000"/>
                </a:solidFill>
                <a:effectLst/>
                <a:latin typeface="Times New Roman" panose="02020603050405020304" pitchFamily="18" charset="0"/>
                <a:ea typeface="Times New Roman" panose="02020603050405020304" pitchFamily="18" charset="0"/>
              </a:rPr>
              <a:t>PTHH được biểu diễn bằng mũi tên 2 chiều.</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7" name="Group 167">
            <a:extLst>
              <a:ext uri="{FF2B5EF4-FFF2-40B4-BE49-F238E27FC236}">
                <a16:creationId xmlns:a16="http://schemas.microsoft.com/office/drawing/2014/main" id="{9441A3D0-269C-E3B2-8098-7E5A483758A7}"/>
              </a:ext>
            </a:extLst>
          </p:cNvPr>
          <p:cNvGrpSpPr/>
          <p:nvPr/>
        </p:nvGrpSpPr>
        <p:grpSpPr>
          <a:xfrm>
            <a:off x="743521" y="5056472"/>
            <a:ext cx="3794127" cy="927101"/>
            <a:chOff x="4867276" y="9361488"/>
            <a:chExt cx="3794125" cy="927101"/>
          </a:xfrm>
        </p:grpSpPr>
        <p:sp>
          <p:nvSpPr>
            <p:cNvPr id="18" name="Freeform 59">
              <a:extLst>
                <a:ext uri="{FF2B5EF4-FFF2-40B4-BE49-F238E27FC236}">
                  <a16:creationId xmlns:a16="http://schemas.microsoft.com/office/drawing/2014/main" id="{5D06AC67-09E5-96DE-7E8D-A3B4493B5662}"/>
                </a:ext>
              </a:extLst>
            </p:cNvPr>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Freeform 60">
              <a:extLst>
                <a:ext uri="{FF2B5EF4-FFF2-40B4-BE49-F238E27FC236}">
                  <a16:creationId xmlns:a16="http://schemas.microsoft.com/office/drawing/2014/main" id="{88C1CE44-42F0-9291-5379-B6FED87EFE9C}"/>
                </a:ext>
              </a:extLst>
            </p:cNvPr>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Freeform 61">
              <a:extLst>
                <a:ext uri="{FF2B5EF4-FFF2-40B4-BE49-F238E27FC236}">
                  <a16:creationId xmlns:a16="http://schemas.microsoft.com/office/drawing/2014/main" id="{982F7973-B479-5CFC-7683-8FCB138CBC56}"/>
                </a:ext>
              </a:extLst>
            </p:cNvPr>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Freeform 62">
              <a:extLst>
                <a:ext uri="{FF2B5EF4-FFF2-40B4-BE49-F238E27FC236}">
                  <a16:creationId xmlns:a16="http://schemas.microsoft.com/office/drawing/2014/main" id="{BA962CC3-4C2C-24E9-301E-20DADC2604B8}"/>
                </a:ext>
              </a:extLst>
            </p:cNvPr>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2" name="Freeform 63">
              <a:extLst>
                <a:ext uri="{FF2B5EF4-FFF2-40B4-BE49-F238E27FC236}">
                  <a16:creationId xmlns:a16="http://schemas.microsoft.com/office/drawing/2014/main" id="{F6827642-9049-1B6C-CADF-40B4EB2A5975}"/>
                </a:ext>
              </a:extLst>
            </p:cNvPr>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3" name="Freeform 64">
              <a:extLst>
                <a:ext uri="{FF2B5EF4-FFF2-40B4-BE49-F238E27FC236}">
                  <a16:creationId xmlns:a16="http://schemas.microsoft.com/office/drawing/2014/main" id="{EEBB9657-4E2B-FD34-C8D5-292DFF69027E}"/>
                </a:ext>
              </a:extLst>
            </p:cNvPr>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Freeform 65">
              <a:extLst>
                <a:ext uri="{FF2B5EF4-FFF2-40B4-BE49-F238E27FC236}">
                  <a16:creationId xmlns:a16="http://schemas.microsoft.com/office/drawing/2014/main" id="{E22E28C3-5CDD-E245-DB5B-A67636408BAE}"/>
                </a:ext>
              </a:extLst>
            </p:cNvPr>
            <p:cNvSpPr>
              <a:spLocks/>
            </p:cNvSpPr>
            <p:nvPr/>
          </p:nvSpPr>
          <p:spPr bwMode="auto">
            <a:xfrm>
              <a:off x="4867276" y="9871076"/>
              <a:ext cx="3794125" cy="417513"/>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 name="Oval 66">
              <a:extLst>
                <a:ext uri="{FF2B5EF4-FFF2-40B4-BE49-F238E27FC236}">
                  <a16:creationId xmlns:a16="http://schemas.microsoft.com/office/drawing/2014/main" id="{C477AE9D-9BDB-5165-1F0F-1BBB956E75E8}"/>
                </a:ext>
              </a:extLst>
            </p:cNvPr>
            <p:cNvSpPr>
              <a:spLocks noChangeArrowheads="1"/>
            </p:cNvSpPr>
            <p:nvPr/>
          </p:nvSpPr>
          <p:spPr bwMode="auto">
            <a:xfrm>
              <a:off x="5497513"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Freeform 67">
              <a:extLst>
                <a:ext uri="{FF2B5EF4-FFF2-40B4-BE49-F238E27FC236}">
                  <a16:creationId xmlns:a16="http://schemas.microsoft.com/office/drawing/2014/main" id="{DC959FBC-A76B-9483-467D-EC6491BD3259}"/>
                </a:ext>
              </a:extLst>
            </p:cNvPr>
            <p:cNvSpPr>
              <a:spLocks/>
            </p:cNvSpPr>
            <p:nvPr/>
          </p:nvSpPr>
          <p:spPr bwMode="auto">
            <a:xfrm>
              <a:off x="5475288" y="9361488"/>
              <a:ext cx="220662" cy="64928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7" name="Group 10">
            <a:extLst>
              <a:ext uri="{FF2B5EF4-FFF2-40B4-BE49-F238E27FC236}">
                <a16:creationId xmlns:a16="http://schemas.microsoft.com/office/drawing/2014/main" id="{B1FEBAAB-8059-C5C3-B425-98B2C3ED6B2C}"/>
              </a:ext>
            </a:extLst>
          </p:cNvPr>
          <p:cNvGrpSpPr/>
          <p:nvPr/>
        </p:nvGrpSpPr>
        <p:grpSpPr>
          <a:xfrm>
            <a:off x="743521" y="6758004"/>
            <a:ext cx="23122115" cy="2002538"/>
            <a:chOff x="743521" y="6758004"/>
            <a:chExt cx="23122115" cy="2002538"/>
          </a:xfrm>
        </p:grpSpPr>
        <p:grpSp>
          <p:nvGrpSpPr>
            <p:cNvPr id="28" name="Group 54">
              <a:extLst>
                <a:ext uri="{FF2B5EF4-FFF2-40B4-BE49-F238E27FC236}">
                  <a16:creationId xmlns:a16="http://schemas.microsoft.com/office/drawing/2014/main" id="{BE599DA6-88BF-DD50-3F74-59E58CEAFA6E}"/>
                </a:ext>
              </a:extLst>
            </p:cNvPr>
            <p:cNvGrpSpPr/>
            <p:nvPr/>
          </p:nvGrpSpPr>
          <p:grpSpPr>
            <a:xfrm>
              <a:off x="743521" y="6758004"/>
              <a:ext cx="22884349" cy="2002538"/>
              <a:chOff x="1268077" y="3405486"/>
              <a:chExt cx="22884349" cy="2002538"/>
            </a:xfrm>
          </p:grpSpPr>
          <p:sp>
            <p:nvSpPr>
              <p:cNvPr id="31" name="Rounded Rectangle 148">
                <a:extLst>
                  <a:ext uri="{FF2B5EF4-FFF2-40B4-BE49-F238E27FC236}">
                    <a16:creationId xmlns:a16="http://schemas.microsoft.com/office/drawing/2014/main" id="{FFF2848A-7132-1B6E-C5D6-AA1FCE6426E0}"/>
                  </a:ext>
                </a:extLst>
              </p:cNvPr>
              <p:cNvSpPr/>
              <p:nvPr/>
            </p:nvSpPr>
            <p:spPr>
              <a:xfrm>
                <a:off x="1268077" y="3790950"/>
                <a:ext cx="22884349" cy="1617074"/>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 </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a16="http://schemas.microsoft.com/office/drawing/2014/main" id="{B6A2287D-6EFE-5728-D473-DEA183631FBB}"/>
                  </a:ext>
                </a:extLst>
              </p:cNvPr>
              <p:cNvGrpSpPr/>
              <p:nvPr/>
            </p:nvGrpSpPr>
            <p:grpSpPr>
              <a:xfrm>
                <a:off x="1268078" y="3405486"/>
                <a:ext cx="3251532" cy="940513"/>
                <a:chOff x="1311958" y="3405486"/>
                <a:chExt cx="3251532" cy="940513"/>
              </a:xfrm>
            </p:grpSpPr>
            <p:sp>
              <p:nvSpPr>
                <p:cNvPr id="33" name="Freeform 20">
                  <a:extLst>
                    <a:ext uri="{FF2B5EF4-FFF2-40B4-BE49-F238E27FC236}">
                      <a16:creationId xmlns:a16="http://schemas.microsoft.com/office/drawing/2014/main" id="{C1AC3889-6AAE-3807-88A4-A83458BA863A}"/>
                    </a:ext>
                  </a:extLst>
                </p:cNvPr>
                <p:cNvSpPr>
                  <a:spLocks/>
                </p:cNvSpPr>
                <p:nvPr/>
              </p:nvSpPr>
              <p:spPr bwMode="auto">
                <a:xfrm rot="5400000">
                  <a:off x="2921386" y="2671082"/>
                  <a:ext cx="793396"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a16="http://schemas.microsoft.com/office/drawing/2014/main" id="{740A9028-6AE9-8951-8A01-243698661DBD}"/>
                    </a:ext>
                  </a:extLst>
                </p:cNvPr>
                <p:cNvSpPr txBox="1"/>
                <p:nvPr/>
              </p:nvSpPr>
              <p:spPr>
                <a:xfrm>
                  <a:off x="2250671" y="3527166"/>
                  <a:ext cx="2141933"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dụ</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1</a:t>
                  </a:r>
                </a:p>
              </p:txBody>
            </p:sp>
            <p:grpSp>
              <p:nvGrpSpPr>
                <p:cNvPr id="35" name="Group 70">
                  <a:extLst>
                    <a:ext uri="{FF2B5EF4-FFF2-40B4-BE49-F238E27FC236}">
                      <a16:creationId xmlns:a16="http://schemas.microsoft.com/office/drawing/2014/main"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a16="http://schemas.microsoft.com/office/drawing/2014/main"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a16="http://schemas.microsoft.com/office/drawing/2014/main"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a16="http://schemas.microsoft.com/office/drawing/2014/main"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a16="http://schemas.microsoft.com/office/drawing/2014/main"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a16="http://schemas.microsoft.com/office/drawing/2014/main"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a16="http://schemas.microsoft.com/office/drawing/2014/main"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a16="http://schemas.microsoft.com/office/drawing/2014/main"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a16="http://schemas.microsoft.com/office/drawing/2014/main"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a16="http://schemas.microsoft.com/office/drawing/2014/main"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a16="http://schemas.microsoft.com/office/drawing/2014/main"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a16="http://schemas.microsoft.com/office/drawing/2014/main"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a16="http://schemas.microsoft.com/office/drawing/2014/main"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a16="http://schemas.microsoft.com/office/drawing/2014/main"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a16="http://schemas.microsoft.com/office/drawing/2014/main"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a16="http://schemas.microsoft.com/office/drawing/2014/main"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a16="http://schemas.microsoft.com/office/drawing/2014/main"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a16="http://schemas.microsoft.com/office/drawing/2014/main"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a16="http://schemas.microsoft.com/office/drawing/2014/main"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a16="http://schemas.microsoft.com/office/drawing/2014/main"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a16="http://schemas.microsoft.com/office/drawing/2014/main"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a16="http://schemas.microsoft.com/office/drawing/2014/main"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a16="http://schemas.microsoft.com/office/drawing/2014/main"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a16="http://schemas.microsoft.com/office/drawing/2014/main"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a16="http://schemas.microsoft.com/office/drawing/2014/main"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a16="http://schemas.microsoft.com/office/drawing/2014/main"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0" name="Rectangle 69">
              <a:extLst>
                <a:ext uri="{FF2B5EF4-FFF2-40B4-BE49-F238E27FC236}">
                  <a16:creationId xmlns:a16="http://schemas.microsoft.com/office/drawing/2014/main" id="{17122161-E816-5AD3-444C-F8393F3BEAA0}"/>
                </a:ext>
              </a:extLst>
            </p:cNvPr>
            <p:cNvSpPr/>
            <p:nvPr/>
          </p:nvSpPr>
          <p:spPr>
            <a:xfrm>
              <a:off x="4072950" y="7140916"/>
              <a:ext cx="19792686" cy="813684"/>
            </a:xfrm>
            <a:prstGeom prst="rect">
              <a:avLst/>
            </a:prstGeom>
          </p:spPr>
          <p:txBody>
            <a:bodyPr wrap="square">
              <a:spAutoFit/>
            </a:bodyPr>
            <a:lstStyle/>
            <a:p>
              <a:pPr marL="0" marR="0" lvl="0" indent="0" defTabSz="2177278" eaLnBrk="1" fontAlgn="auto" latinLnBrk="0" hangingPunct="1">
                <a:lnSpc>
                  <a:spcPts val="65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Cho phản ứng thuận nghịch dưới đây, dựa vào khái niệm trên hãy n</a:t>
              </a:r>
              <a:r>
                <a:rPr lang="nl-NL"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hận xét về các chất còn lại sau phản ứng?</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61" name="Group 101">
            <a:extLst>
              <a:ext uri="{FF2B5EF4-FFF2-40B4-BE49-F238E27FC236}">
                <a16:creationId xmlns:a16="http://schemas.microsoft.com/office/drawing/2014/main" id="{552259C1-52E8-0282-A4CF-6194AF106405}"/>
              </a:ext>
            </a:extLst>
          </p:cNvPr>
          <p:cNvGrpSpPr/>
          <p:nvPr/>
        </p:nvGrpSpPr>
        <p:grpSpPr>
          <a:xfrm>
            <a:off x="743521" y="8974734"/>
            <a:ext cx="22812341" cy="4617075"/>
            <a:chOff x="1270511" y="5867400"/>
            <a:chExt cx="22812341" cy="4903398"/>
          </a:xfrm>
        </p:grpSpPr>
        <p:sp>
          <p:nvSpPr>
            <p:cNvPr id="62" name="Rounded Rectangle 181">
              <a:extLst>
                <a:ext uri="{FF2B5EF4-FFF2-40B4-BE49-F238E27FC236}">
                  <a16:creationId xmlns:a16="http://schemas.microsoft.com/office/drawing/2014/main" id="{6F3CB19B-40CA-09CF-83D0-2B8708DFA1CB}"/>
                </a:ext>
              </a:extLst>
            </p:cNvPr>
            <p:cNvSpPr/>
            <p:nvPr/>
          </p:nvSpPr>
          <p:spPr>
            <a:xfrm>
              <a:off x="1272210" y="6139007"/>
              <a:ext cx="22810642" cy="46317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0">
              <a:extLst>
                <a:ext uri="{FF2B5EF4-FFF2-40B4-BE49-F238E27FC236}">
                  <a16:creationId xmlns:a16="http://schemas.microsoft.com/office/drawing/2014/main" id="{A246C890-2649-CC5B-E470-BFD65516E562}"/>
                </a:ext>
              </a:extLst>
            </p:cNvPr>
            <p:cNvGrpSpPr/>
            <p:nvPr/>
          </p:nvGrpSpPr>
          <p:grpSpPr>
            <a:xfrm>
              <a:off x="1270511" y="5867400"/>
              <a:ext cx="3568119" cy="849844"/>
              <a:chOff x="1224541" y="6305967"/>
              <a:chExt cx="3568119" cy="849844"/>
            </a:xfrm>
          </p:grpSpPr>
          <p:sp>
            <p:nvSpPr>
              <p:cNvPr id="64" name="Freeform 20">
                <a:extLst>
                  <a:ext uri="{FF2B5EF4-FFF2-40B4-BE49-F238E27FC236}">
                    <a16:creationId xmlns:a16="http://schemas.microsoft.com/office/drawing/2014/main" id="{50C9C828-B9BB-F19B-4698-C4083EBECB5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a16="http://schemas.microsoft.com/office/drawing/2014/main" id="{19AE44F2-4591-26E8-370B-2F686D3E3ABF}"/>
                  </a:ext>
                </a:extLst>
              </p:cNvPr>
              <p:cNvSpPr txBox="1"/>
              <p:nvPr/>
            </p:nvSpPr>
            <p:spPr>
              <a:xfrm>
                <a:off x="2296330" y="6305967"/>
                <a:ext cx="2053767" cy="849844"/>
              </a:xfrm>
              <a:prstGeom prst="rect">
                <a:avLst/>
              </a:prstGeom>
              <a:noFill/>
            </p:spPr>
            <p:txBody>
              <a:bodyPr wrap="none" rtlCol="0">
                <a:spAutoFit/>
              </a:bodyPr>
              <a:lstStyle/>
              <a:p>
                <a:r>
                  <a:rPr lang="en-US" sz="4600" b="1">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a16="http://schemas.microsoft.com/office/drawing/2014/main"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a16="http://schemas.microsoft.com/office/drawing/2014/main"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oogle Shape;185;p1">
            <a:extLst>
              <a:ext uri="{FF2B5EF4-FFF2-40B4-BE49-F238E27FC236}">
                <a16:creationId xmlns:a16="http://schemas.microsoft.com/office/drawing/2014/main" id="{49AF3996-4798-B1DA-9EC3-5CC308F5F158}"/>
              </a:ext>
            </a:extLst>
          </p:cNvPr>
          <p:cNvGrpSpPr/>
          <p:nvPr/>
        </p:nvGrpSpPr>
        <p:grpSpPr>
          <a:xfrm>
            <a:off x="803109" y="1482760"/>
            <a:ext cx="20008033" cy="922568"/>
            <a:chOff x="7459670" y="7086599"/>
            <a:chExt cx="20011654" cy="922735"/>
          </a:xfrm>
        </p:grpSpPr>
        <p:sp>
          <p:nvSpPr>
            <p:cNvPr id="4" name="Google Shape;186;p1">
              <a:hlinkClick r:id="" action="ppaction://noaction"/>
              <a:extLst>
                <a:ext uri="{FF2B5EF4-FFF2-40B4-BE49-F238E27FC236}">
                  <a16:creationId xmlns:a16="http://schemas.microsoft.com/office/drawing/2014/main" id="{43CFB456-1062-B6D1-C612-ACD70488AD3F}"/>
                </a:ext>
              </a:extLst>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Phản ứng một chiều và phản ứng thuận nghịch</a:t>
              </a:r>
            </a:p>
          </p:txBody>
        </p:sp>
        <p:grpSp>
          <p:nvGrpSpPr>
            <p:cNvPr id="6" name="Google Shape;187;p1">
              <a:extLst>
                <a:ext uri="{FF2B5EF4-FFF2-40B4-BE49-F238E27FC236}">
                  <a16:creationId xmlns:a16="http://schemas.microsoft.com/office/drawing/2014/main" id="{5B27EDC3-8870-7F6D-A8FB-42A12EDD3170}"/>
                </a:ext>
              </a:extLst>
            </p:cNvPr>
            <p:cNvGrpSpPr/>
            <p:nvPr/>
          </p:nvGrpSpPr>
          <p:grpSpPr>
            <a:xfrm>
              <a:off x="7459670" y="7086599"/>
              <a:ext cx="1392614" cy="872846"/>
              <a:chOff x="7459670" y="7543799"/>
              <a:chExt cx="1381117" cy="872846"/>
            </a:xfrm>
          </p:grpSpPr>
          <p:sp>
            <p:nvSpPr>
              <p:cNvPr id="7" name="Google Shape;188;p1">
                <a:extLst>
                  <a:ext uri="{FF2B5EF4-FFF2-40B4-BE49-F238E27FC236}">
                    <a16:creationId xmlns:a16="http://schemas.microsoft.com/office/drawing/2014/main" id="{227C09A6-EF58-8EC2-ACCD-CF607D89181F}"/>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8" name="Google Shape;189;p1">
                <a:extLst>
                  <a:ext uri="{FF2B5EF4-FFF2-40B4-BE49-F238E27FC236}">
                    <a16:creationId xmlns:a16="http://schemas.microsoft.com/office/drawing/2014/main" id="{635D0DE9-48AC-3511-D4E7-DDCC934D80D9}"/>
                  </a:ext>
                </a:extLst>
              </p:cNvPr>
              <p:cNvGrpSpPr/>
              <p:nvPr/>
            </p:nvGrpSpPr>
            <p:grpSpPr>
              <a:xfrm>
                <a:off x="7469187" y="7685126"/>
                <a:ext cx="1371600" cy="731520"/>
                <a:chOff x="7469187" y="7685126"/>
                <a:chExt cx="1371600" cy="731520"/>
              </a:xfrm>
            </p:grpSpPr>
            <p:sp>
              <p:nvSpPr>
                <p:cNvPr id="9" name="Google Shape;190;p1">
                  <a:extLst>
                    <a:ext uri="{FF2B5EF4-FFF2-40B4-BE49-F238E27FC236}">
                      <a16:creationId xmlns:a16="http://schemas.microsoft.com/office/drawing/2014/main" id="{86B4530E-610A-BA92-FF2D-FCBF0AE52D93}"/>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1" name="Google Shape;191;p1">
                  <a:extLst>
                    <a:ext uri="{FF2B5EF4-FFF2-40B4-BE49-F238E27FC236}">
                      <a16:creationId xmlns:a16="http://schemas.microsoft.com/office/drawing/2014/main" id="{2B7C7133-9B02-0F43-BEE7-16350334FFA4}"/>
                    </a:ext>
                  </a:extLst>
                </p:cNvPr>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aphicFrame>
        <p:nvGraphicFramePr>
          <p:cNvPr id="68" name="Object 67">
            <a:extLst>
              <a:ext uri="{FF2B5EF4-FFF2-40B4-BE49-F238E27FC236}">
                <a16:creationId xmlns:a16="http://schemas.microsoft.com/office/drawing/2014/main" id="{70B988AC-496C-EC0B-21B8-F05DF492AA38}"/>
              </a:ext>
            </a:extLst>
          </p:cNvPr>
          <p:cNvGraphicFramePr>
            <a:graphicFrameLocks noChangeAspect="1"/>
          </p:cNvGraphicFramePr>
          <p:nvPr>
            <p:extLst>
              <p:ext uri="{D42A27DB-BD31-4B8C-83A1-F6EECF244321}">
                <p14:modId xmlns:p14="http://schemas.microsoft.com/office/powerpoint/2010/main" val="465205373"/>
              </p:ext>
            </p:extLst>
          </p:nvPr>
        </p:nvGraphicFramePr>
        <p:xfrm>
          <a:off x="7605713" y="8027988"/>
          <a:ext cx="4224337" cy="863600"/>
        </p:xfrm>
        <a:graphic>
          <a:graphicData uri="http://schemas.openxmlformats.org/presentationml/2006/ole">
            <mc:AlternateContent xmlns:mc="http://schemas.openxmlformats.org/markup-compatibility/2006">
              <mc:Choice xmlns:v="urn:schemas-microsoft-com:vml" Requires="v">
                <p:oleObj name="Equation" r:id="rId2" imgW="1358640" imgH="266400" progId="Equation.DSMT4">
                  <p:embed/>
                </p:oleObj>
              </mc:Choice>
              <mc:Fallback>
                <p:oleObj name="Equation" r:id="rId2" imgW="1358640" imgH="266400" progId="Equation.DSMT4">
                  <p:embed/>
                  <p:pic>
                    <p:nvPicPr>
                      <p:cNvPr id="68" name="Object 67">
                        <a:extLst>
                          <a:ext uri="{FF2B5EF4-FFF2-40B4-BE49-F238E27FC236}">
                            <a16:creationId xmlns:a16="http://schemas.microsoft.com/office/drawing/2014/main" id="{70B988AC-496C-EC0B-21B8-F05DF492AA38}"/>
                          </a:ext>
                        </a:extLst>
                      </p:cNvPr>
                      <p:cNvPicPr/>
                      <p:nvPr/>
                    </p:nvPicPr>
                    <p:blipFill>
                      <a:blip r:embed="rId3"/>
                      <a:stretch>
                        <a:fillRect/>
                      </a:stretch>
                    </p:blipFill>
                    <p:spPr>
                      <a:xfrm>
                        <a:off x="7605713" y="8027988"/>
                        <a:ext cx="4224337" cy="863600"/>
                      </a:xfrm>
                      <a:prstGeom prst="rect">
                        <a:avLst/>
                      </a:prstGeom>
                    </p:spPr>
                  </p:pic>
                </p:oleObj>
              </mc:Fallback>
            </mc:AlternateContent>
          </a:graphicData>
        </a:graphic>
      </p:graphicFrame>
      <p:sp>
        <p:nvSpPr>
          <p:cNvPr id="72" name="TextBox 71">
            <a:extLst>
              <a:ext uri="{FF2B5EF4-FFF2-40B4-BE49-F238E27FC236}">
                <a16:creationId xmlns:a16="http://schemas.microsoft.com/office/drawing/2014/main" id="{C5C89F72-40B6-F4A4-D8C6-0C4D21F005DC}"/>
              </a:ext>
            </a:extLst>
          </p:cNvPr>
          <p:cNvSpPr txBox="1"/>
          <p:nvPr/>
        </p:nvSpPr>
        <p:spPr>
          <a:xfrm>
            <a:off x="3415668" y="10377240"/>
            <a:ext cx="17395473" cy="1481175"/>
          </a:xfrm>
          <a:prstGeom prst="rect">
            <a:avLst/>
          </a:prstGeom>
          <a:noFill/>
        </p:spPr>
        <p:txBody>
          <a:bodyPr wrap="square">
            <a:spAutoFit/>
          </a:bodyPr>
          <a:lstStyle/>
          <a:p>
            <a:pPr marL="259080" marR="30480" indent="0" algn="just">
              <a:lnSpc>
                <a:spcPct val="150000"/>
              </a:lnSpc>
              <a:spcBef>
                <a:spcPts val="0"/>
              </a:spcBef>
              <a:spcAft>
                <a:spcPts val="0"/>
              </a:spcAft>
            </a:pPr>
            <a:r>
              <a:rPr lang="en-GB"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 ứng (2): </a:t>
            </a:r>
            <a:r>
              <a:rPr lang="en-GB" sz="3200" b="1">
                <a:solidFill>
                  <a:srgbClr val="000000"/>
                </a:solidFill>
                <a:effectLst/>
                <a:latin typeface="Times New Roman" panose="02020603050405020304" pitchFamily="18" charset="0"/>
                <a:ea typeface="Times New Roman" panose="02020603050405020304" pitchFamily="18" charset="0"/>
              </a:rPr>
              <a:t>Sau phản ứng có cả chất sản phẩm và chất tham gia. </a:t>
            </a:r>
          </a:p>
          <a:p>
            <a:pPr marL="259080" marR="30480" indent="0" algn="just">
              <a:lnSpc>
                <a:spcPct val="150000"/>
              </a:lnSpc>
              <a:spcBef>
                <a:spcPts val="0"/>
              </a:spcBef>
              <a:spcAft>
                <a:spcPts val="0"/>
              </a:spcAft>
            </a:pPr>
            <a:r>
              <a:rPr lang="en-GB" sz="3200" b="1">
                <a:solidFill>
                  <a:srgbClr val="000000"/>
                </a:solidFill>
                <a:effectLst/>
                <a:latin typeface="Times New Roman" panose="02020603050405020304" pitchFamily="18" charset="0"/>
                <a:ea typeface="Times New Roman" panose="02020603050405020304" pitchFamily="18" charset="0"/>
              </a:rPr>
              <a:t>Sau khi tạo thành HI, HI lại phân hủy tạo H­</a:t>
            </a:r>
            <a:r>
              <a:rPr lang="en-GB" sz="3200" b="1" baseline="-25000">
                <a:solidFill>
                  <a:srgbClr val="000000"/>
                </a:solidFill>
                <a:effectLst/>
                <a:latin typeface="Times New Roman" panose="02020603050405020304" pitchFamily="18" charset="0"/>
                <a:ea typeface="Times New Roman" panose="02020603050405020304" pitchFamily="18" charset="0"/>
              </a:rPr>
              <a:t>2</a:t>
            </a:r>
            <a:r>
              <a:rPr lang="en-GB" sz="3200" b="1">
                <a:solidFill>
                  <a:srgbClr val="000000"/>
                </a:solidFill>
                <a:effectLst/>
                <a:latin typeface="Times New Roman" panose="02020603050405020304" pitchFamily="18" charset="0"/>
                <a:ea typeface="Times New Roman" panose="02020603050405020304" pitchFamily="18" charset="0"/>
              </a:rPr>
              <a:t>; I</a:t>
            </a:r>
            <a:r>
              <a:rPr lang="en-GB" sz="3200" b="1" baseline="-25000">
                <a:solidFill>
                  <a:srgbClr val="000000"/>
                </a:solidFill>
                <a:effectLst/>
                <a:latin typeface="Times New Roman" panose="02020603050405020304" pitchFamily="18" charset="0"/>
                <a:ea typeface="Times New Roman" panose="02020603050405020304" pitchFamily="18" charset="0"/>
              </a:rPr>
              <a:t>2</a:t>
            </a:r>
            <a:r>
              <a:rPr lang="en-GB" sz="3200" b="1">
                <a:solidFill>
                  <a:srgbClr val="000000"/>
                </a:solidFill>
                <a:effectLst/>
                <a:latin typeface="Times New Roman" panose="02020603050405020304" pitchFamily="18" charset="0"/>
                <a:ea typeface="Times New Roman" panose="02020603050405020304" pitchFamily="18" charset="0"/>
              </a:rPr>
              <a:t>. </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0" name="TextBox 69">
            <a:extLst>
              <a:ext uri="{FF2B5EF4-FFF2-40B4-BE49-F238E27FC236}">
                <a16:creationId xmlns:a16="http://schemas.microsoft.com/office/drawing/2014/main" id="{E03208CC-694D-C30E-CC02-FFF5EFF7FAF5}"/>
              </a:ext>
            </a:extLst>
          </p:cNvPr>
          <p:cNvSpPr txBox="1"/>
          <p:nvPr/>
        </p:nvSpPr>
        <p:spPr>
          <a:xfrm>
            <a:off x="4440906" y="5301312"/>
            <a:ext cx="14364929" cy="742511"/>
          </a:xfrm>
          <a:prstGeom prst="rect">
            <a:avLst/>
          </a:prstGeom>
          <a:noFill/>
        </p:spPr>
        <p:txBody>
          <a:bodyPr wrap="square" rtlCol="0">
            <a:spAutoFit/>
          </a:bodyPr>
          <a:lstStyle/>
          <a:p>
            <a:pPr marL="259080" marR="30480" algn="just">
              <a:lnSpc>
                <a:spcPct val="150000"/>
              </a:lnSpc>
              <a:spcBef>
                <a:spcPts val="0"/>
              </a:spcBef>
              <a:spcAft>
                <a:spcPts val="0"/>
              </a:spcAft>
            </a:pPr>
            <a:r>
              <a:rPr lang="en-GB" sz="3200" b="1" i="1">
                <a:solidFill>
                  <a:srgbClr val="000000"/>
                </a:solidFill>
                <a:effectLst/>
                <a:latin typeface="Times New Roman" panose="02020603050405020304" pitchFamily="18" charset="0"/>
                <a:ea typeface="Times New Roman" panose="02020603050405020304" pitchFamily="18" charset="0"/>
              </a:rPr>
              <a:t>Nhận biết phản ứng thuận nghịch: PTHH được biểu diễn bằng mũi tên 2 chiều.</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59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wipe(down)">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down)">
                                      <p:cBhvr>
                                        <p:cTn id="23" dur="500"/>
                                        <p:tgtEl>
                                          <p:spTgt spid="72"/>
                                        </p:tgtEl>
                                      </p:cBhvr>
                                    </p:animEffect>
                                  </p:childTnLst>
                                </p:cTn>
                              </p:par>
                              <p:par>
                                <p:cTn id="24" presetID="22" presetClass="entr" presetSubtype="4"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down)">
                                      <p:cBhvr>
                                        <p:cTn id="26" dur="5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down)">
                                      <p:cBhvr>
                                        <p:cTn id="31" dur="500"/>
                                        <p:tgtEl>
                                          <p:spTgt spid="70"/>
                                        </p:tgtEl>
                                      </p:cBhvr>
                                    </p:animEffect>
                                  </p:childTnLst>
                                </p:cTn>
                              </p:par>
                              <p:par>
                                <p:cTn id="32" presetID="2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2"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Cân bằng hóa học</a:t>
              </a:r>
            </a:p>
          </p:txBody>
        </p:sp>
      </p:grpSp>
      <p:grpSp>
        <p:nvGrpSpPr>
          <p:cNvPr id="247" name="Google Shape;247;p3"/>
          <p:cNvGrpSpPr/>
          <p:nvPr/>
        </p:nvGrpSpPr>
        <p:grpSpPr>
          <a:xfrm>
            <a:off x="1103562" y="2663775"/>
            <a:ext cx="4167639"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4054908"/>
            <a:ext cx="23549364" cy="8776190"/>
            <a:chOff x="4221718" y="3423084"/>
            <a:chExt cx="15942152" cy="11089678"/>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69">
              <a:extLst>
                <a:ext uri="{FF2B5EF4-FFF2-40B4-BE49-F238E27FC236}">
                  <a16:creationId xmlns:a16="http://schemas.microsoft.com/office/drawing/2014/main" id="{039E93A6-914E-3201-2DA6-2BA65601A31D}"/>
                </a:ext>
              </a:extLst>
            </p:cNvPr>
            <p:cNvSpPr txBox="1"/>
            <p:nvPr/>
          </p:nvSpPr>
          <p:spPr>
            <a:xfrm>
              <a:off x="4386775" y="3523556"/>
              <a:ext cx="15612038" cy="1011164"/>
            </a:xfrm>
            <a:prstGeom prst="rect">
              <a:avLst/>
            </a:prstGeom>
            <a:no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Hoạt động nhóm</a:t>
              </a:r>
              <a:endPar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sp>
        <p:nvSpPr>
          <p:cNvPr id="16" name="TextBox 15">
            <a:extLst>
              <a:ext uri="{FF2B5EF4-FFF2-40B4-BE49-F238E27FC236}">
                <a16:creationId xmlns:a16="http://schemas.microsoft.com/office/drawing/2014/main" id="{AAFDB307-9108-A56A-8858-742C78063933}"/>
              </a:ext>
            </a:extLst>
          </p:cNvPr>
          <p:cNvSpPr txBox="1"/>
          <p:nvPr/>
        </p:nvSpPr>
        <p:spPr>
          <a:xfrm>
            <a:off x="662724" y="5272538"/>
            <a:ext cx="23061728" cy="6651821"/>
          </a:xfrm>
          <a:prstGeom prst="rect">
            <a:avLst/>
          </a:prstGeom>
          <a:noFill/>
        </p:spPr>
        <p:txBody>
          <a:bodyPr wrap="square">
            <a:spAutoFit/>
          </a:bodyPr>
          <a:lstStyle/>
          <a:p>
            <a:pPr marL="0" marR="0" indent="213995" algn="just">
              <a:lnSpc>
                <a:spcPct val="150000"/>
              </a:lnSpc>
              <a:spcBef>
                <a:spcPts val="0"/>
              </a:spcBef>
              <a:spcAft>
                <a:spcPts val="0"/>
              </a:spcAft>
              <a:tabLst>
                <a:tab pos="540385" algn="l"/>
              </a:tabLst>
            </a:pPr>
            <a:r>
              <a:rPr lang="vi-VN" sz="3200">
                <a:effectLst/>
                <a:latin typeface="Times New Roman" panose="02020603050405020304" pitchFamily="18" charset="0"/>
                <a:ea typeface="Arial" panose="020B0604020202020204" pitchFamily="34" charset="0"/>
                <a:cs typeface="Times New Roman" panose="02020603050405020304" pitchFamily="18" charset="0"/>
              </a:rPr>
              <a:t>Giáo viên chia lớp thành </a:t>
            </a:r>
            <a:r>
              <a:rPr lang="en-US" sz="3200">
                <a:effectLst/>
                <a:latin typeface="Times New Roman" panose="02020603050405020304" pitchFamily="18" charset="0"/>
                <a:ea typeface="Arial" panose="020B0604020202020204" pitchFamily="34" charset="0"/>
                <a:cs typeface="Times New Roman" panose="02020603050405020304" pitchFamily="18" charset="0"/>
              </a:rPr>
              <a:t>4</a:t>
            </a:r>
            <a:r>
              <a:rPr lang="vi-VN" sz="3200">
                <a:effectLst/>
                <a:latin typeface="Times New Roman" panose="02020603050405020304" pitchFamily="18" charset="0"/>
                <a:ea typeface="Arial" panose="020B0604020202020204" pitchFamily="34" charset="0"/>
                <a:cs typeface="Times New Roman" panose="02020603050405020304" pitchFamily="18" charset="0"/>
              </a:rPr>
              <a:t> nhóm, mỗi nhóm </a:t>
            </a:r>
            <a:r>
              <a:rPr lang="en-US" sz="3200">
                <a:effectLst/>
                <a:latin typeface="Times New Roman" panose="02020603050405020304" pitchFamily="18" charset="0"/>
                <a:ea typeface="Arial" panose="020B0604020202020204" pitchFamily="34" charset="0"/>
                <a:cs typeface="Times New Roman" panose="02020603050405020304" pitchFamily="18" charset="0"/>
              </a:rPr>
              <a:t>8-10</a:t>
            </a:r>
            <a:r>
              <a:rPr lang="vi-VN" sz="3200">
                <a:effectLst/>
                <a:latin typeface="Times New Roman" panose="02020603050405020304" pitchFamily="18" charset="0"/>
                <a:ea typeface="Arial" panose="020B0604020202020204" pitchFamily="34" charset="0"/>
                <a:cs typeface="Times New Roman" panose="02020603050405020304" pitchFamily="18" charset="0"/>
              </a:rPr>
              <a:t> học sinh. </a:t>
            </a:r>
            <a:r>
              <a:rPr lang="en-US" sz="3200">
                <a:effectLst/>
                <a:latin typeface="Times New Roman" panose="02020603050405020304" pitchFamily="18" charset="0"/>
                <a:ea typeface="Arial" panose="020B0604020202020204" pitchFamily="34" charset="0"/>
                <a:cs typeface="Times New Roman" panose="02020603050405020304" pitchFamily="18" charset="0"/>
              </a:rPr>
              <a:t>Ứng với 2 trạm.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213995" algn="just">
              <a:lnSpc>
                <a:spcPct val="150000"/>
              </a:lnSpc>
              <a:spcBef>
                <a:spcPts val="0"/>
              </a:spcBef>
              <a:spcAft>
                <a:spcPts val="0"/>
              </a:spcAft>
              <a:tabLst>
                <a:tab pos="540385" algn="l"/>
              </a:tabLst>
            </a:pPr>
            <a:r>
              <a:rPr lang="vi-VN" sz="3200">
                <a:effectLst/>
                <a:latin typeface="Times New Roman" panose="02020603050405020304" pitchFamily="18" charset="0"/>
                <a:ea typeface="Arial" panose="020B0604020202020204" pitchFamily="34" charset="0"/>
                <a:cs typeface="Times New Roman" panose="02020603050405020304" pitchFamily="18" charset="0"/>
              </a:rPr>
              <a:t>Nội dung bài học chia làm </a:t>
            </a:r>
            <a:r>
              <a:rPr lang="en-US" sz="3200">
                <a:effectLst/>
                <a:latin typeface="Times New Roman" panose="02020603050405020304" pitchFamily="18" charset="0"/>
                <a:ea typeface="Arial" panose="020B0604020202020204" pitchFamily="34" charset="0"/>
                <a:cs typeface="Times New Roman" panose="02020603050405020304" pitchFamily="18" charset="0"/>
              </a:rPr>
              <a:t>2</a:t>
            </a:r>
            <a:r>
              <a:rPr lang="vi-VN" sz="3200">
                <a:effectLst/>
                <a:latin typeface="Times New Roman" panose="02020603050405020304" pitchFamily="18" charset="0"/>
                <a:ea typeface="Arial" panose="020B0604020202020204" pitchFamily="34" charset="0"/>
                <a:cs typeface="Times New Roman" panose="02020603050405020304" pitchFamily="18" charset="0"/>
              </a:rPr>
              <a:t> trạm: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213995" algn="just">
              <a:lnSpc>
                <a:spcPct val="150000"/>
              </a:lnSpc>
              <a:spcBef>
                <a:spcPts val="0"/>
              </a:spcBef>
              <a:spcAft>
                <a:spcPts val="0"/>
              </a:spcAft>
              <a:tabLst>
                <a:tab pos="540385" algn="l"/>
              </a:tabLst>
            </a:pPr>
            <a:r>
              <a:rPr lang="vi-VN" sz="3200" b="1">
                <a:effectLst/>
                <a:latin typeface="Times New Roman" panose="02020603050405020304" pitchFamily="18" charset="0"/>
                <a:ea typeface="Arial" panose="020B0604020202020204" pitchFamily="34" charset="0"/>
                <a:cs typeface="Times New Roman" panose="02020603050405020304" pitchFamily="18" charset="0"/>
              </a:rPr>
              <a:t>+ Trạm 1: </a:t>
            </a:r>
            <a:r>
              <a:rPr lang="en-US" sz="3200" b="1">
                <a:effectLst/>
                <a:latin typeface="Times New Roman" panose="02020603050405020304" pitchFamily="18" charset="0"/>
                <a:ea typeface="Arial" panose="020B0604020202020204" pitchFamily="34" charset="0"/>
                <a:cs typeface="Times New Roman" panose="02020603050405020304" pitchFamily="18" charset="0"/>
              </a:rPr>
              <a:t>Tìm hiểu về trạng thái cân bằng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213995" algn="just">
              <a:lnSpc>
                <a:spcPct val="150000"/>
              </a:lnSpc>
              <a:spcBef>
                <a:spcPts val="0"/>
              </a:spcBef>
              <a:spcAft>
                <a:spcPts val="0"/>
              </a:spcAft>
              <a:tabLst>
                <a:tab pos="540385" algn="l"/>
              </a:tabLst>
            </a:pPr>
            <a:r>
              <a:rPr lang="vi-VN" sz="3200" b="1">
                <a:effectLst/>
                <a:latin typeface="Times New Roman" panose="02020603050405020304" pitchFamily="18" charset="0"/>
                <a:ea typeface="Arial" panose="020B0604020202020204" pitchFamily="34" charset="0"/>
                <a:cs typeface="Times New Roman" panose="02020603050405020304" pitchFamily="18" charset="0"/>
              </a:rPr>
              <a:t>+ Trạm 2: </a:t>
            </a:r>
            <a:r>
              <a:rPr lang="en-US" sz="3200" b="1">
                <a:effectLst/>
                <a:latin typeface="Times New Roman" panose="02020603050405020304" pitchFamily="18" charset="0"/>
                <a:ea typeface="Arial" panose="020B0604020202020204" pitchFamily="34" charset="0"/>
                <a:cs typeface="Times New Roman" panose="02020603050405020304" pitchFamily="18" charset="0"/>
              </a:rPr>
              <a:t>Tìm hiểu về hằng số cân bằng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Char char="-"/>
              <a:tabLst>
                <a:tab pos="209550" algn="l"/>
                <a:tab pos="540385" algn="l"/>
              </a:tabLst>
            </a:pPr>
            <a:r>
              <a:rPr lang="en-US" sz="3200">
                <a:effectLst/>
                <a:latin typeface="Times New Roman" panose="02020603050405020304" pitchFamily="18" charset="0"/>
                <a:ea typeface="Arial" panose="020B0604020202020204" pitchFamily="34" charset="0"/>
                <a:cs typeface="Times New Roman" panose="02020603050405020304" pitchFamily="18" charset="0"/>
              </a:rPr>
              <a:t>Phiếu trạm sẽ lần lượt di chuyển qua các nhóm</a:t>
            </a:r>
            <a:r>
              <a:rPr lang="vi-VN" sz="3200">
                <a:effectLst/>
                <a:latin typeface="Times New Roman" panose="02020603050405020304" pitchFamily="18" charset="0"/>
                <a:ea typeface="Arial" panose="020B0604020202020204" pitchFamily="34" charset="0"/>
                <a:cs typeface="Times New Roman" panose="02020603050405020304" pitchFamily="18" charset="0"/>
              </a:rPr>
              <a:t> (thời gian thực hiện nhiệm vụ ở từng trạm là </a:t>
            </a:r>
            <a:r>
              <a:rPr lang="en-US" sz="3200">
                <a:effectLst/>
                <a:latin typeface="Times New Roman" panose="02020603050405020304" pitchFamily="18" charset="0"/>
                <a:ea typeface="Arial" panose="020B0604020202020204" pitchFamily="34" charset="0"/>
                <a:cs typeface="Times New Roman" panose="02020603050405020304" pitchFamily="18" charset="0"/>
              </a:rPr>
              <a:t>5</a:t>
            </a:r>
            <a:r>
              <a:rPr lang="vi-VN" sz="3200">
                <a:effectLst/>
                <a:latin typeface="Times New Roman" panose="02020603050405020304" pitchFamily="18" charset="0"/>
                <a:ea typeface="Arial" panose="020B0604020202020204" pitchFamily="34" charset="0"/>
                <a:cs typeface="Times New Roman" panose="02020603050405020304" pitchFamily="18" charset="0"/>
              </a:rPr>
              <a:t>phút).</a:t>
            </a:r>
            <a:r>
              <a:rPr lang="en-US" sz="3200">
                <a:effectLst/>
                <a:latin typeface="Times New Roman" panose="02020603050405020304" pitchFamily="18" charset="0"/>
                <a:ea typeface="Arial" panose="020B0604020202020204" pitchFamily="34" charset="0"/>
                <a:cs typeface="Times New Roman" panose="02020603050405020304" pitchFamily="18" charset="0"/>
              </a:rPr>
              <a:t> Kết thúc thời gian hoạt động, GV hô “Chuyển trạm”, các nhóm thực hiện chuyển nội dung cho nhóm bên cạnh</a:t>
            </a:r>
            <a:endParaRPr lang="en-US" sz="3200">
              <a:effectLst/>
              <a:latin typeface="VNI Times" pitchFamily="2" charset="0"/>
              <a:ea typeface="SimSun" panose="02010600030101010101" pitchFamily="2" charset="-122"/>
              <a:cs typeface="Times New Roman" panose="02020603050405020304" pitchFamily="18" charset="0"/>
            </a:endParaRPr>
          </a:p>
          <a:p>
            <a:pPr marL="0" marR="0" indent="213995" algn="just">
              <a:lnSpc>
                <a:spcPct val="150000"/>
              </a:lnSpc>
              <a:spcBef>
                <a:spcPts val="0"/>
              </a:spcBef>
              <a:spcAft>
                <a:spcPts val="1000"/>
              </a:spcAft>
              <a:tabLst>
                <a:tab pos="540385" algn="l"/>
              </a:tabLst>
            </a:pPr>
            <a:r>
              <a:rPr lang="vi-VN" sz="3200">
                <a:effectLst/>
                <a:latin typeface="Times New Roman" panose="02020603050405020304" pitchFamily="18" charset="0"/>
                <a:ea typeface="Arial" panose="020B0604020202020204" pitchFamily="34" charset="0"/>
                <a:cs typeface="Times New Roman" panose="02020603050405020304" pitchFamily="18" charset="0"/>
              </a:rPr>
              <a:t>Các thành viên trong nhóm sẽ đọc gợi ý, yêu cầu, nội dung có trong </a:t>
            </a:r>
            <a:r>
              <a:rPr lang="en-US" sz="3200">
                <a:effectLst/>
                <a:latin typeface="Times New Roman" panose="02020603050405020304" pitchFamily="18" charset="0"/>
                <a:ea typeface="Arial" panose="020B0604020202020204" pitchFamily="34" charset="0"/>
                <a:cs typeface="Times New Roman" panose="02020603050405020304" pitchFamily="18" charset="0"/>
              </a:rPr>
              <a:t> phiếu học tập </a:t>
            </a:r>
            <a:r>
              <a:rPr lang="vi-VN" sz="3200">
                <a:effectLst/>
                <a:latin typeface="Times New Roman" panose="02020603050405020304" pitchFamily="18" charset="0"/>
                <a:ea typeface="Arial" panose="020B0604020202020204" pitchFamily="34" charset="0"/>
                <a:cs typeface="Times New Roman" panose="02020603050405020304" pitchFamily="18" charset="0"/>
              </a:rPr>
              <a:t>của trạm, thực hiện các nội dung đó và hoàn thiện câu trả lời vào PHT cá nhân của mình, riêng ở trạm cuối cùng các thành viên trong nhóm sẽ thảo luận hoạt động nhóm hoàn thành nội dung vào bảng phụ và cử đại diện lên báo cáo, các thành viên nhóm khác nhận xét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Cân bằng hóa học</a:t>
              </a:r>
            </a:p>
          </p:txBody>
        </p:sp>
      </p:grpSp>
      <p:grpSp>
        <p:nvGrpSpPr>
          <p:cNvPr id="247" name="Google Shape;247;p3"/>
          <p:cNvGrpSpPr/>
          <p:nvPr/>
        </p:nvGrpSpPr>
        <p:grpSpPr>
          <a:xfrm>
            <a:off x="1012867" y="2772492"/>
            <a:ext cx="4167639"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Trạm</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3752962"/>
            <a:ext cx="23549364" cy="9964626"/>
            <a:chOff x="4221718" y="3423084"/>
            <a:chExt cx="15942152" cy="11089678"/>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2073407"/>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69">
              <a:extLst>
                <a:ext uri="{FF2B5EF4-FFF2-40B4-BE49-F238E27FC236}">
                  <a16:creationId xmlns:a16="http://schemas.microsoft.com/office/drawing/2014/main" id="{039E93A6-914E-3201-2DA6-2BA65601A31D}"/>
                </a:ext>
              </a:extLst>
            </p:cNvPr>
            <p:cNvSpPr txBox="1"/>
            <p:nvPr/>
          </p:nvSpPr>
          <p:spPr>
            <a:xfrm>
              <a:off x="4624885" y="3494827"/>
              <a:ext cx="7355388" cy="1746882"/>
            </a:xfrm>
            <a:prstGeom prst="rect">
              <a:avLst/>
            </a:prstGeom>
            <a:solidFill>
              <a:schemeClr val="accent5">
                <a:lumMod val="60000"/>
                <a:lumOff val="40000"/>
              </a:schemeClr>
            </a:solidFill>
          </p:spPr>
          <p:txBody>
            <a:bodyPr wrap="square" rtlCol="0">
              <a:spAutoFit/>
            </a:bodyPr>
            <a:lstStyle/>
            <a:p>
              <a:pPr algn="just" defTabSz="2177278">
                <a:buClrTx/>
                <a:defRPr/>
              </a:pPr>
              <a:r>
                <a:rPr kumimoji="0" lang="en-US" sz="32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Trạm 1: </a:t>
              </a:r>
              <a:r>
                <a:rPr lang="nl-NL" sz="3200">
                  <a:effectLst/>
                </a:rPr>
                <a:t>Tại thời điểm số mol các chất không thay đổi, người ta gọi đó là trạng thái cân bằng của hệ. Hãy cho biết thế nào là trạng thái cân bằng?</a:t>
              </a:r>
              <a:endParaRPr kumimoji="0" lang="en-US" sz="32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4" name="TextBox 69">
              <a:extLst>
                <a:ext uri="{FF2B5EF4-FFF2-40B4-BE49-F238E27FC236}">
                  <a16:creationId xmlns:a16="http://schemas.microsoft.com/office/drawing/2014/main" id="{A1C94170-3001-9633-72D3-056DB13C6742}"/>
                </a:ext>
              </a:extLst>
            </p:cNvPr>
            <p:cNvSpPr txBox="1"/>
            <p:nvPr/>
          </p:nvSpPr>
          <p:spPr>
            <a:xfrm>
              <a:off x="12441603" y="3432779"/>
              <a:ext cx="7592381" cy="1952397"/>
            </a:xfrm>
            <a:prstGeom prst="rect">
              <a:avLst/>
            </a:prstGeom>
            <a:solidFill>
              <a:schemeClr val="accent2">
                <a:lumMod val="40000"/>
                <a:lumOff val="60000"/>
              </a:schemeClr>
            </a:solidFill>
          </p:spPr>
          <p:txBody>
            <a:bodyPr wrap="square" rtlCol="0">
              <a:spAutoFit/>
            </a:bodyPr>
            <a:lstStyle/>
            <a:p>
              <a:pPr algn="just" defTabSz="2177278">
                <a:buClrTx/>
                <a:defRPr/>
              </a:pPr>
              <a:r>
                <a:rPr kumimoji="0" lang="en-US" sz="36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Trạm 2: </a:t>
              </a:r>
              <a:r>
                <a:rPr lang="nl-NL" sz="3600">
                  <a:effectLst/>
                  <a:latin typeface="Times New Roman" panose="02020603050405020304" pitchFamily="18" charset="0"/>
                  <a:ea typeface="Calibri" panose="020F0502020204030204" pitchFamily="34" charset="0"/>
                  <a:cs typeface="Times New Roman" panose="02020603050405020304" pitchFamily="18" charset="0"/>
                </a:rPr>
                <a:t>K</a:t>
              </a:r>
              <a:r>
                <a:rPr lang="nl-NL" sz="3600" baseline="-25000">
                  <a:effectLst/>
                  <a:latin typeface="Times New Roman" panose="02020603050405020304" pitchFamily="18" charset="0"/>
                  <a:ea typeface="Calibri" panose="020F0502020204030204" pitchFamily="34" charset="0"/>
                  <a:cs typeface="Times New Roman" panose="02020603050405020304" pitchFamily="18" charset="0"/>
                </a:rPr>
                <a:t>C</a:t>
              </a:r>
              <a:r>
                <a:rPr lang="nl-NL" sz="3600">
                  <a:effectLst/>
                  <a:latin typeface="Times New Roman" panose="02020603050405020304" pitchFamily="18" charset="0"/>
                  <a:ea typeface="Calibri" panose="020F0502020204030204" pitchFamily="34" charset="0"/>
                  <a:cs typeface="Times New Roman" panose="02020603050405020304" pitchFamily="18" charset="0"/>
                </a:rPr>
                <a:t> được gọi là hằng số cân bằng. Hãy nêu cách tính hằng số cân bằng với phương trình tổng quát: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defTabSz="2177278">
                <a:buClrTx/>
                <a:defRPr/>
              </a:pPr>
              <a:r>
                <a:rPr kumimoji="0" lang="en-US" sz="3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nl-NL" sz="3600">
                  <a:effectLst/>
                  <a:latin typeface="Times New Roman" panose="02020603050405020304" pitchFamily="18" charset="0"/>
                  <a:ea typeface="Calibri" panose="020F0502020204030204" pitchFamily="34" charset="0"/>
                </a:rPr>
                <a:t>Từ đó, nêu ý nghĩa của HSCB</a:t>
              </a:r>
              <a:endParaRPr kumimoji="0" lang="en-US" sz="360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pic>
        <p:nvPicPr>
          <p:cNvPr id="4097" name="Picture 1" descr="Table&#10;&#10;Description automatically generated">
            <a:extLst>
              <a:ext uri="{FF2B5EF4-FFF2-40B4-BE49-F238E27FC236}">
                <a16:creationId xmlns:a16="http://schemas.microsoft.com/office/drawing/2014/main" id="{4CCED95E-B3DF-3861-C3C2-0ABD3610AF4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46113" y="5578145"/>
            <a:ext cx="11466560" cy="80799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Object 18">
            <a:extLst>
              <a:ext uri="{FF2B5EF4-FFF2-40B4-BE49-F238E27FC236}">
                <a16:creationId xmlns:a16="http://schemas.microsoft.com/office/drawing/2014/main" id="{D8044BD3-3D51-A594-FF0E-49408E34E7D7}"/>
              </a:ext>
            </a:extLst>
          </p:cNvPr>
          <p:cNvGraphicFramePr>
            <a:graphicFrameLocks noChangeAspect="1"/>
          </p:cNvGraphicFramePr>
          <p:nvPr/>
        </p:nvGraphicFramePr>
        <p:xfrm>
          <a:off x="12868737" y="4925224"/>
          <a:ext cx="3767443" cy="739263"/>
        </p:xfrm>
        <a:graphic>
          <a:graphicData uri="http://schemas.openxmlformats.org/presentationml/2006/ole">
            <mc:AlternateContent xmlns:mc="http://schemas.openxmlformats.org/markup-compatibility/2006">
              <mc:Choice xmlns:v="urn:schemas-microsoft-com:vml" Requires="v">
                <p:oleObj name="Equation" r:id="rId5" imgW="1417329" imgH="276366" progId="Equation.DSMT4">
                  <p:embed/>
                </p:oleObj>
              </mc:Choice>
              <mc:Fallback>
                <p:oleObj name="Equation" r:id="rId5" imgW="1417329" imgH="276366" progId="Equation.DSMT4">
                  <p:embed/>
                  <p:pic>
                    <p:nvPicPr>
                      <p:cNvPr id="19" name="Object 18">
                        <a:extLst>
                          <a:ext uri="{FF2B5EF4-FFF2-40B4-BE49-F238E27FC236}">
                            <a16:creationId xmlns:a16="http://schemas.microsoft.com/office/drawing/2014/main" id="{D8044BD3-3D51-A594-FF0E-49408E34E7D7}"/>
                          </a:ext>
                        </a:extLst>
                      </p:cNvPr>
                      <p:cNvPicPr/>
                      <p:nvPr/>
                    </p:nvPicPr>
                    <p:blipFill>
                      <a:blip r:embed="rId6"/>
                      <a:stretch>
                        <a:fillRect/>
                      </a:stretch>
                    </p:blipFill>
                    <p:spPr>
                      <a:xfrm>
                        <a:off x="12868737" y="4925224"/>
                        <a:ext cx="3767443" cy="739263"/>
                      </a:xfrm>
                      <a:prstGeom prst="rect">
                        <a:avLst/>
                      </a:prstGeom>
                    </p:spPr>
                  </p:pic>
                </p:oleObj>
              </mc:Fallback>
            </mc:AlternateContent>
          </a:graphicData>
        </a:graphic>
      </p:graphicFrame>
      <p:pic>
        <p:nvPicPr>
          <p:cNvPr id="21" name="Picture 20" descr="Table&#10;&#10;Description automatically generated">
            <a:extLst>
              <a:ext uri="{FF2B5EF4-FFF2-40B4-BE49-F238E27FC236}">
                <a16:creationId xmlns:a16="http://schemas.microsoft.com/office/drawing/2014/main" id="{2476C4B4-61B6-4CF3-DC4F-3188DC214AFD}"/>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473618" y="5644609"/>
            <a:ext cx="11301199" cy="7984909"/>
          </a:xfrm>
          <a:prstGeom prst="rect">
            <a:avLst/>
          </a:prstGeom>
        </p:spPr>
      </p:pic>
    </p:spTree>
    <p:extLst>
      <p:ext uri="{BB962C8B-B14F-4D97-AF65-F5344CB8AC3E}">
        <p14:creationId xmlns:p14="http://schemas.microsoft.com/office/powerpoint/2010/main" val="305063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097"/>
                                        </p:tgtEl>
                                        <p:attrNameLst>
                                          <p:attrName>style.visibility</p:attrName>
                                        </p:attrNameLst>
                                      </p:cBhvr>
                                      <p:to>
                                        <p:strVal val="visible"/>
                                      </p:to>
                                    </p:set>
                                    <p:animEffect transition="in" filter="wipe(down)">
                                      <p:cBhvr>
                                        <p:cTn id="15" dur="500"/>
                                        <p:tgtEl>
                                          <p:spTgt spid="4097"/>
                                        </p:tgtEl>
                                      </p:cBhvr>
                                    </p:animEffect>
                                  </p:childTnLst>
                                </p:cTn>
                              </p:par>
                              <p:par>
                                <p:cTn id="16" presetID="2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Cân bằng hóa học</a:t>
              </a:r>
            </a:p>
          </p:txBody>
        </p:sp>
      </p:grpSp>
      <p:grpSp>
        <p:nvGrpSpPr>
          <p:cNvPr id="247" name="Google Shape;247;p3"/>
          <p:cNvGrpSpPr/>
          <p:nvPr/>
        </p:nvGrpSpPr>
        <p:grpSpPr>
          <a:xfrm>
            <a:off x="1103562" y="2663775"/>
            <a:ext cx="9338296"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1. Trạng thái cân bằng</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3752962"/>
            <a:ext cx="23549364" cy="9964626"/>
            <a:chOff x="4221718" y="3423084"/>
            <a:chExt cx="15942152" cy="11089678"/>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2073407"/>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69">
              <a:extLst>
                <a:ext uri="{FF2B5EF4-FFF2-40B4-BE49-F238E27FC236}">
                  <a16:creationId xmlns:a16="http://schemas.microsoft.com/office/drawing/2014/main" id="{039E93A6-914E-3201-2DA6-2BA65601A31D}"/>
                </a:ext>
              </a:extLst>
            </p:cNvPr>
            <p:cNvSpPr txBox="1"/>
            <p:nvPr/>
          </p:nvSpPr>
          <p:spPr>
            <a:xfrm>
              <a:off x="4624885" y="3494827"/>
              <a:ext cx="15089323" cy="1198841"/>
            </a:xfrm>
            <a:prstGeom prst="rect">
              <a:avLst/>
            </a:prstGeom>
            <a:solidFill>
              <a:schemeClr val="accent5">
                <a:lumMod val="60000"/>
                <a:lumOff val="40000"/>
              </a:schemeClr>
            </a:solidFill>
          </p:spPr>
          <p:txBody>
            <a:bodyPr wrap="square" rtlCol="0">
              <a:spAutoFit/>
            </a:bodyPr>
            <a:lstStyle/>
            <a:p>
              <a:pPr algn="just" defTabSz="2177278">
                <a:buClrTx/>
                <a:defRPr/>
              </a:pPr>
              <a:r>
                <a:rPr kumimoji="0" lang="en-US" sz="32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Trạm 1: </a:t>
              </a:r>
              <a:r>
                <a:rPr lang="nl-NL" sz="3200">
                  <a:effectLst/>
                </a:rPr>
                <a:t>Tại thời điểm số mol các chất không thay đổi, người ta gọi đó là trạng thái cân bằng của hệ. Hãy cho biết thế nào là trạng thái cân bằng?</a:t>
              </a:r>
              <a:endParaRPr kumimoji="0" lang="en-US" sz="32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pic>
        <p:nvPicPr>
          <p:cNvPr id="22" name="Picture 21" descr="Diagram&#10;&#10;Description automatically generated">
            <a:extLst>
              <a:ext uri="{FF2B5EF4-FFF2-40B4-BE49-F238E27FC236}">
                <a16:creationId xmlns:a16="http://schemas.microsoft.com/office/drawing/2014/main" id="{FB82C206-9107-3471-001A-37A71653F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8" y="6041486"/>
            <a:ext cx="8781734" cy="6760114"/>
          </a:xfrm>
          <a:prstGeom prst="rect">
            <a:avLst/>
          </a:prstGeom>
        </p:spPr>
      </p:pic>
      <p:sp>
        <p:nvSpPr>
          <p:cNvPr id="25" name="TextBox 24">
            <a:extLst>
              <a:ext uri="{FF2B5EF4-FFF2-40B4-BE49-F238E27FC236}">
                <a16:creationId xmlns:a16="http://schemas.microsoft.com/office/drawing/2014/main" id="{B79D8202-6D9F-516C-C2CF-2642D367E6A6}"/>
              </a:ext>
            </a:extLst>
          </p:cNvPr>
          <p:cNvSpPr txBox="1"/>
          <p:nvPr/>
        </p:nvSpPr>
        <p:spPr>
          <a:xfrm>
            <a:off x="10744200" y="6323453"/>
            <a:ext cx="12558252" cy="5809732"/>
          </a:xfrm>
          <a:prstGeom prst="rect">
            <a:avLst/>
          </a:prstGeom>
          <a:noFill/>
        </p:spPr>
        <p:txBody>
          <a:bodyPr wrap="square">
            <a:spAutoFit/>
          </a:bodyPr>
          <a:lstStyle/>
          <a:p>
            <a:pPr marL="0" marR="0" algn="just">
              <a:lnSpc>
                <a:spcPct val="150000"/>
              </a:lnSpc>
              <a:spcBef>
                <a:spcPts val="0"/>
              </a:spcBef>
              <a:spcAft>
                <a:spcPts val="0"/>
              </a:spcAft>
            </a:pPr>
            <a:r>
              <a:rPr lang="nl-NL"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thời gian, số mol H</a:t>
            </a:r>
            <a:r>
              <a:rPr lang="nl-NL"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nl-NL"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a:t>
            </a:r>
            <a:r>
              <a:rPr lang="nl-NL"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nl-NL"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giảm dần, sau đó không đổi. Số mol HI tăng dần, sau đó không đổi.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nl-NL"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Tương ứng với: Tốc độ phản ứng thuận  giảm dần, tốc độ phản ứng nghịch tăng dần; đến thời điểm t4, tốc độ của 2 phản ứng bằng nhau.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nl-NL"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 </a:t>
            </a:r>
            <a:r>
              <a:rPr lang="nl-NL"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trạng thái cân bằng của phản ứng thuận nghịch là trạng thái mà tốc độ phản ứng thuận bằng tốc độ phản ứng nghịch. </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014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Cân bằng hóa học</a:t>
              </a:r>
            </a:p>
          </p:txBody>
        </p:sp>
      </p:grpSp>
      <p:grpSp>
        <p:nvGrpSpPr>
          <p:cNvPr id="247" name="Google Shape;247;p3"/>
          <p:cNvGrpSpPr/>
          <p:nvPr/>
        </p:nvGrpSpPr>
        <p:grpSpPr>
          <a:xfrm>
            <a:off x="1103562" y="2663775"/>
            <a:ext cx="9928232"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2. Hằng số cân bằng</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id="{C4679AE0-23EB-EA4C-0A06-A09EF09E177F}"/>
              </a:ext>
            </a:extLst>
          </p:cNvPr>
          <p:cNvGrpSpPr/>
          <p:nvPr/>
        </p:nvGrpSpPr>
        <p:grpSpPr>
          <a:xfrm>
            <a:off x="417318" y="4054908"/>
            <a:ext cx="23549364" cy="8776190"/>
            <a:chOff x="4221718" y="3423084"/>
            <a:chExt cx="15942152" cy="11089678"/>
          </a:xfrm>
        </p:grpSpPr>
        <p:sp>
          <p:nvSpPr>
            <p:cNvPr id="7" name="Rounded Rectangle 67">
              <a:extLst>
                <a:ext uri="{FF2B5EF4-FFF2-40B4-BE49-F238E27FC236}">
                  <a16:creationId xmlns:a16="http://schemas.microsoft.com/office/drawing/2014/main"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69">
              <a:extLst>
                <a:ext uri="{FF2B5EF4-FFF2-40B4-BE49-F238E27FC236}">
                  <a16:creationId xmlns:a16="http://schemas.microsoft.com/office/drawing/2014/main" id="{039E93A6-914E-3201-2DA6-2BA65601A31D}"/>
                </a:ext>
              </a:extLst>
            </p:cNvPr>
            <p:cNvSpPr txBox="1"/>
            <p:nvPr/>
          </p:nvSpPr>
          <p:spPr>
            <a:xfrm>
              <a:off x="4386775" y="3523556"/>
              <a:ext cx="15612038" cy="1011164"/>
            </a:xfrm>
            <a:prstGeom prst="rect">
              <a:avLst/>
            </a:prstGeom>
            <a:no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Hoạt động nhóm</a:t>
              </a:r>
              <a:endPar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grpSp>
        <p:nvGrpSpPr>
          <p:cNvPr id="2" name="Group 66">
            <a:extLst>
              <a:ext uri="{FF2B5EF4-FFF2-40B4-BE49-F238E27FC236}">
                <a16:creationId xmlns:a16="http://schemas.microsoft.com/office/drawing/2014/main" id="{115788DC-D277-3FC9-1175-D04E9CB9DD9C}"/>
              </a:ext>
            </a:extLst>
          </p:cNvPr>
          <p:cNvGrpSpPr/>
          <p:nvPr/>
        </p:nvGrpSpPr>
        <p:grpSpPr>
          <a:xfrm>
            <a:off x="417318" y="3752962"/>
            <a:ext cx="23549364" cy="9964626"/>
            <a:chOff x="4221718" y="3423084"/>
            <a:chExt cx="15942152" cy="11089678"/>
          </a:xfrm>
        </p:grpSpPr>
        <p:sp>
          <p:nvSpPr>
            <p:cNvPr id="3" name="Rounded Rectangle 67">
              <a:extLst>
                <a:ext uri="{FF2B5EF4-FFF2-40B4-BE49-F238E27FC236}">
                  <a16:creationId xmlns:a16="http://schemas.microsoft.com/office/drawing/2014/main" id="{10ED9481-FD39-E728-A0EA-8D5978FECC18}"/>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 name="Round Same Side Corner Rectangle 68">
              <a:extLst>
                <a:ext uri="{FF2B5EF4-FFF2-40B4-BE49-F238E27FC236}">
                  <a16:creationId xmlns:a16="http://schemas.microsoft.com/office/drawing/2014/main" id="{82BDC959-AC15-B7DF-9315-432C8D551FC3}"/>
                </a:ext>
              </a:extLst>
            </p:cNvPr>
            <p:cNvSpPr/>
            <p:nvPr/>
          </p:nvSpPr>
          <p:spPr>
            <a:xfrm>
              <a:off x="4221718" y="3423084"/>
              <a:ext cx="15942152" cy="2073407"/>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69">
              <a:extLst>
                <a:ext uri="{FF2B5EF4-FFF2-40B4-BE49-F238E27FC236}">
                  <a16:creationId xmlns:a16="http://schemas.microsoft.com/office/drawing/2014/main" id="{844A2AF3-0CB2-87E4-7ACA-6B1D68BD8831}"/>
                </a:ext>
              </a:extLst>
            </p:cNvPr>
            <p:cNvSpPr txBox="1"/>
            <p:nvPr/>
          </p:nvSpPr>
          <p:spPr>
            <a:xfrm>
              <a:off x="4386775" y="3728634"/>
              <a:ext cx="15647209" cy="1335852"/>
            </a:xfrm>
            <a:prstGeom prst="rect">
              <a:avLst/>
            </a:prstGeom>
            <a:solidFill>
              <a:schemeClr val="accent2">
                <a:lumMod val="40000"/>
                <a:lumOff val="60000"/>
              </a:schemeClr>
            </a:solidFill>
          </p:spPr>
          <p:txBody>
            <a:bodyPr wrap="square" rtlCol="0">
              <a:spAutoFit/>
            </a:bodyPr>
            <a:lstStyle/>
            <a:p>
              <a:pPr algn="just" defTabSz="2177278">
                <a:buClrTx/>
                <a:defRPr/>
              </a:pPr>
              <a:r>
                <a:rPr kumimoji="0" lang="en-US" sz="36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Trạm 2: </a:t>
              </a:r>
              <a:r>
                <a:rPr lang="nl-NL" sz="3600">
                  <a:effectLst/>
                  <a:latin typeface="Times New Roman" panose="02020603050405020304" pitchFamily="18" charset="0"/>
                  <a:ea typeface="Calibri" panose="020F0502020204030204" pitchFamily="34" charset="0"/>
                  <a:cs typeface="Times New Roman" panose="02020603050405020304" pitchFamily="18" charset="0"/>
                </a:rPr>
                <a:t>K</a:t>
              </a:r>
              <a:r>
                <a:rPr lang="nl-NL" sz="3600" baseline="-25000">
                  <a:effectLst/>
                  <a:latin typeface="Times New Roman" panose="02020603050405020304" pitchFamily="18" charset="0"/>
                  <a:ea typeface="Calibri" panose="020F0502020204030204" pitchFamily="34" charset="0"/>
                  <a:cs typeface="Times New Roman" panose="02020603050405020304" pitchFamily="18" charset="0"/>
                </a:rPr>
                <a:t>C</a:t>
              </a:r>
              <a:r>
                <a:rPr lang="nl-NL" sz="3600">
                  <a:effectLst/>
                  <a:latin typeface="Times New Roman" panose="02020603050405020304" pitchFamily="18" charset="0"/>
                  <a:ea typeface="Calibri" panose="020F0502020204030204" pitchFamily="34" charset="0"/>
                  <a:cs typeface="Times New Roman" panose="02020603050405020304" pitchFamily="18" charset="0"/>
                </a:rPr>
                <a:t> được gọi là hằng số cân bằng. Hãy nêu cách tính hằng số cân bằng với phương trình tổng quát: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defTabSz="2177278">
                <a:buClrTx/>
                <a:defRPr/>
              </a:pPr>
              <a:r>
                <a:rPr kumimoji="0" lang="en-US" sz="360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rPr>
                <a:t>                              </a:t>
              </a:r>
              <a:r>
                <a:rPr lang="nl-NL" sz="3600">
                  <a:effectLst/>
                  <a:latin typeface="Times New Roman" panose="02020603050405020304" pitchFamily="18" charset="0"/>
                  <a:ea typeface="Calibri" panose="020F0502020204030204" pitchFamily="34" charset="0"/>
                </a:rPr>
                <a:t>Từ đó, nêu ý nghĩa của HSCB</a:t>
              </a:r>
              <a:endParaRPr kumimoji="0" lang="en-US" sz="360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graphicFrame>
        <p:nvGraphicFramePr>
          <p:cNvPr id="11" name="Object 10">
            <a:extLst>
              <a:ext uri="{FF2B5EF4-FFF2-40B4-BE49-F238E27FC236}">
                <a16:creationId xmlns:a16="http://schemas.microsoft.com/office/drawing/2014/main" id="{234CF84D-1E91-C57E-55BC-59477552A6F9}"/>
              </a:ext>
            </a:extLst>
          </p:cNvPr>
          <p:cNvGraphicFramePr>
            <a:graphicFrameLocks noChangeAspect="1"/>
          </p:cNvGraphicFramePr>
          <p:nvPr>
            <p:extLst>
              <p:ext uri="{D42A27DB-BD31-4B8C-83A1-F6EECF244321}">
                <p14:modId xmlns:p14="http://schemas.microsoft.com/office/powerpoint/2010/main" val="2339219874"/>
              </p:ext>
            </p:extLst>
          </p:nvPr>
        </p:nvGraphicFramePr>
        <p:xfrm>
          <a:off x="11031794" y="4606461"/>
          <a:ext cx="3767443" cy="739263"/>
        </p:xfrm>
        <a:graphic>
          <a:graphicData uri="http://schemas.openxmlformats.org/presentationml/2006/ole">
            <mc:AlternateContent xmlns:mc="http://schemas.openxmlformats.org/markup-compatibility/2006">
              <mc:Choice xmlns:v="urn:schemas-microsoft-com:vml" Requires="v">
                <p:oleObj name="Equation" r:id="rId3" imgW="1417329" imgH="276366" progId="Equation.DSMT4">
                  <p:embed/>
                </p:oleObj>
              </mc:Choice>
              <mc:Fallback>
                <p:oleObj name="Equation" r:id="rId3" imgW="1417329" imgH="276366" progId="Equation.DSMT4">
                  <p:embed/>
                  <p:pic>
                    <p:nvPicPr>
                      <p:cNvPr id="19" name="Object 18">
                        <a:extLst>
                          <a:ext uri="{FF2B5EF4-FFF2-40B4-BE49-F238E27FC236}">
                            <a16:creationId xmlns:a16="http://schemas.microsoft.com/office/drawing/2014/main" id="{D8044BD3-3D51-A594-FF0E-49408E34E7D7}"/>
                          </a:ext>
                        </a:extLst>
                      </p:cNvPr>
                      <p:cNvPicPr/>
                      <p:nvPr/>
                    </p:nvPicPr>
                    <p:blipFill>
                      <a:blip r:embed="rId4"/>
                      <a:stretch>
                        <a:fillRect/>
                      </a:stretch>
                    </p:blipFill>
                    <p:spPr>
                      <a:xfrm>
                        <a:off x="11031794" y="4606461"/>
                        <a:ext cx="3767443" cy="739263"/>
                      </a:xfrm>
                      <a:prstGeom prst="rect">
                        <a:avLst/>
                      </a:prstGeom>
                    </p:spPr>
                  </p:pic>
                </p:oleObj>
              </mc:Fallback>
            </mc:AlternateContent>
          </a:graphicData>
        </a:graphic>
      </p:graphicFrame>
      <p:graphicFrame>
        <p:nvGraphicFramePr>
          <p:cNvPr id="13" name="Table 12">
            <a:extLst>
              <a:ext uri="{FF2B5EF4-FFF2-40B4-BE49-F238E27FC236}">
                <a16:creationId xmlns:a16="http://schemas.microsoft.com/office/drawing/2014/main" id="{925D3484-E43D-9623-5D1B-AD4FA31BF142}"/>
              </a:ext>
            </a:extLst>
          </p:cNvPr>
          <p:cNvGraphicFramePr>
            <a:graphicFrameLocks noGrp="1"/>
          </p:cNvGraphicFramePr>
          <p:nvPr>
            <p:extLst>
              <p:ext uri="{D42A27DB-BD31-4B8C-83A1-F6EECF244321}">
                <p14:modId xmlns:p14="http://schemas.microsoft.com/office/powerpoint/2010/main" val="2282105536"/>
              </p:ext>
            </p:extLst>
          </p:nvPr>
        </p:nvGraphicFramePr>
        <p:xfrm>
          <a:off x="1432865" y="5860191"/>
          <a:ext cx="4790954" cy="1287780"/>
        </p:xfrm>
        <a:graphic>
          <a:graphicData uri="http://schemas.openxmlformats.org/drawingml/2006/table">
            <a:tbl>
              <a:tblPr firstRow="1" firstCol="1" bandRow="1">
                <a:tableStyleId>{5C22544A-7EE6-4342-B048-85BDC9FD1C3A}</a:tableStyleId>
              </a:tblPr>
              <a:tblGrid>
                <a:gridCol w="1197173">
                  <a:extLst>
                    <a:ext uri="{9D8B030D-6E8A-4147-A177-3AD203B41FA5}">
                      <a16:colId xmlns:a16="http://schemas.microsoft.com/office/drawing/2014/main" val="3755174801"/>
                    </a:ext>
                  </a:extLst>
                </a:gridCol>
                <a:gridCol w="1197173">
                  <a:extLst>
                    <a:ext uri="{9D8B030D-6E8A-4147-A177-3AD203B41FA5}">
                      <a16:colId xmlns:a16="http://schemas.microsoft.com/office/drawing/2014/main" val="1938976957"/>
                    </a:ext>
                  </a:extLst>
                </a:gridCol>
                <a:gridCol w="1198304">
                  <a:extLst>
                    <a:ext uri="{9D8B030D-6E8A-4147-A177-3AD203B41FA5}">
                      <a16:colId xmlns:a16="http://schemas.microsoft.com/office/drawing/2014/main" val="3415558666"/>
                    </a:ext>
                  </a:extLst>
                </a:gridCol>
                <a:gridCol w="1198304">
                  <a:extLst>
                    <a:ext uri="{9D8B030D-6E8A-4147-A177-3AD203B41FA5}">
                      <a16:colId xmlns:a16="http://schemas.microsoft.com/office/drawing/2014/main" val="439908184"/>
                    </a:ext>
                  </a:extLst>
                </a:gridCol>
              </a:tblGrid>
              <a:tr h="564011">
                <a:tc>
                  <a:txBody>
                    <a:bodyPr/>
                    <a:lstStyle/>
                    <a:p>
                      <a:pPr marL="0" marR="0" algn="just">
                        <a:lnSpc>
                          <a:spcPct val="150000"/>
                        </a:lnSpc>
                        <a:spcBef>
                          <a:spcPts val="0"/>
                        </a:spcBef>
                        <a:spcAft>
                          <a:spcPts val="0"/>
                        </a:spcAft>
                      </a:pPr>
                      <a:r>
                        <a:rPr lang="nl-NL" sz="3200">
                          <a:solidFill>
                            <a:schemeClr val="bg1"/>
                          </a:solidFill>
                          <a:effectLst/>
                          <a:latin typeface="Times New Roman" panose="02020603050405020304" pitchFamily="18" charset="0"/>
                          <a:cs typeface="Times New Roman" panose="02020603050405020304" pitchFamily="18" charset="0"/>
                        </a:rPr>
                        <a:t> </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marL="0" marR="0" algn="just">
                        <a:lnSpc>
                          <a:spcPct val="150000"/>
                        </a:lnSpc>
                        <a:spcBef>
                          <a:spcPts val="0"/>
                        </a:spcBef>
                        <a:spcAft>
                          <a:spcPts val="0"/>
                        </a:spcAft>
                      </a:pPr>
                      <a:r>
                        <a:rPr lang="nl-NL" sz="3200">
                          <a:solidFill>
                            <a:schemeClr val="bg1"/>
                          </a:solidFill>
                          <a:effectLst/>
                          <a:latin typeface="Times New Roman" panose="02020603050405020304" pitchFamily="18" charset="0"/>
                          <a:cs typeface="Times New Roman" panose="02020603050405020304" pitchFamily="18" charset="0"/>
                        </a:rPr>
                        <a:t>TN1</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marL="0" marR="0" algn="just">
                        <a:lnSpc>
                          <a:spcPct val="150000"/>
                        </a:lnSpc>
                        <a:spcBef>
                          <a:spcPts val="0"/>
                        </a:spcBef>
                        <a:spcAft>
                          <a:spcPts val="0"/>
                        </a:spcAft>
                      </a:pPr>
                      <a:r>
                        <a:rPr lang="nl-NL" sz="3200">
                          <a:solidFill>
                            <a:schemeClr val="bg1"/>
                          </a:solidFill>
                          <a:effectLst/>
                          <a:latin typeface="Times New Roman" panose="02020603050405020304" pitchFamily="18" charset="0"/>
                          <a:cs typeface="Times New Roman" panose="02020603050405020304" pitchFamily="18" charset="0"/>
                        </a:rPr>
                        <a:t>TN2</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marL="0" marR="0" algn="just">
                        <a:lnSpc>
                          <a:spcPct val="150000"/>
                        </a:lnSpc>
                        <a:spcBef>
                          <a:spcPts val="0"/>
                        </a:spcBef>
                        <a:spcAft>
                          <a:spcPts val="0"/>
                        </a:spcAft>
                      </a:pPr>
                      <a:r>
                        <a:rPr lang="nl-NL" sz="3200">
                          <a:solidFill>
                            <a:schemeClr val="bg1"/>
                          </a:solidFill>
                          <a:effectLst/>
                          <a:latin typeface="Times New Roman" panose="02020603050405020304" pitchFamily="18" charset="0"/>
                          <a:cs typeface="Times New Roman" panose="02020603050405020304" pitchFamily="18" charset="0"/>
                        </a:rPr>
                        <a:t>TN3</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extLst>
                  <a:ext uri="{0D108BD9-81ED-4DB2-BD59-A6C34878D82A}">
                    <a16:rowId xmlns:a16="http://schemas.microsoft.com/office/drawing/2014/main" val="166981519"/>
                  </a:ext>
                </a:extLst>
              </a:tr>
              <a:tr h="564011">
                <a:tc>
                  <a:txBody>
                    <a:bodyPr/>
                    <a:lstStyle/>
                    <a:p>
                      <a:pPr marL="0" marR="0" algn="just">
                        <a:lnSpc>
                          <a:spcPct val="150000"/>
                        </a:lnSpc>
                        <a:spcBef>
                          <a:spcPts val="0"/>
                        </a:spcBef>
                        <a:spcAft>
                          <a:spcPts val="0"/>
                        </a:spcAft>
                      </a:pPr>
                      <a:r>
                        <a:rPr lang="nl-NL" sz="3200">
                          <a:solidFill>
                            <a:schemeClr val="bg1"/>
                          </a:solidFill>
                          <a:effectLst/>
                          <a:latin typeface="Times New Roman" panose="02020603050405020304" pitchFamily="18" charset="0"/>
                          <a:cs typeface="Times New Roman" panose="02020603050405020304" pitchFamily="18" charset="0"/>
                        </a:rPr>
                        <a:t>K</a:t>
                      </a:r>
                      <a:r>
                        <a:rPr lang="nl-NL" sz="3200" baseline="-25000">
                          <a:solidFill>
                            <a:schemeClr val="bg1"/>
                          </a:solidFill>
                          <a:effectLst/>
                          <a:latin typeface="Times New Roman" panose="02020603050405020304" pitchFamily="18" charset="0"/>
                          <a:cs typeface="Times New Roman" panose="02020603050405020304" pitchFamily="18" charset="0"/>
                        </a:rPr>
                        <a:t>C</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marL="0" marR="0" algn="just">
                        <a:lnSpc>
                          <a:spcPct val="150000"/>
                        </a:lnSpc>
                        <a:spcBef>
                          <a:spcPts val="0"/>
                        </a:spcBef>
                        <a:spcAft>
                          <a:spcPts val="0"/>
                        </a:spcAft>
                      </a:pPr>
                      <a:r>
                        <a:rPr lang="nl-NL" sz="3200">
                          <a:solidFill>
                            <a:schemeClr val="bg1"/>
                          </a:solidFill>
                          <a:effectLst/>
                          <a:latin typeface="Times New Roman" panose="02020603050405020304" pitchFamily="18" charset="0"/>
                          <a:cs typeface="Times New Roman" panose="02020603050405020304" pitchFamily="18" charset="0"/>
                        </a:rPr>
                        <a:t>64</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marL="0" marR="0" algn="just">
                        <a:lnSpc>
                          <a:spcPct val="150000"/>
                        </a:lnSpc>
                        <a:spcBef>
                          <a:spcPts val="0"/>
                        </a:spcBef>
                        <a:spcAft>
                          <a:spcPts val="0"/>
                        </a:spcAft>
                      </a:pPr>
                      <a:r>
                        <a:rPr lang="nl-NL" sz="3200">
                          <a:solidFill>
                            <a:schemeClr val="bg1"/>
                          </a:solidFill>
                          <a:effectLst/>
                          <a:latin typeface="Times New Roman" panose="02020603050405020304" pitchFamily="18" charset="0"/>
                          <a:cs typeface="Times New Roman" panose="02020603050405020304" pitchFamily="18" charset="0"/>
                        </a:rPr>
                        <a:t>63,99</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marL="0" marR="0" algn="just">
                        <a:lnSpc>
                          <a:spcPct val="150000"/>
                        </a:lnSpc>
                        <a:spcBef>
                          <a:spcPts val="0"/>
                        </a:spcBef>
                        <a:spcAft>
                          <a:spcPts val="0"/>
                        </a:spcAft>
                      </a:pPr>
                      <a:r>
                        <a:rPr lang="nl-NL" sz="3200">
                          <a:solidFill>
                            <a:schemeClr val="bg1"/>
                          </a:solidFill>
                          <a:effectLst/>
                          <a:latin typeface="Times New Roman" panose="02020603050405020304" pitchFamily="18" charset="0"/>
                          <a:cs typeface="Times New Roman" panose="02020603050405020304" pitchFamily="18" charset="0"/>
                        </a:rPr>
                        <a:t>64,09</a:t>
                      </a:r>
                      <a:endPar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extLst>
                  <a:ext uri="{0D108BD9-81ED-4DB2-BD59-A6C34878D82A}">
                    <a16:rowId xmlns:a16="http://schemas.microsoft.com/office/drawing/2014/main" val="4183777067"/>
                  </a:ext>
                </a:extLst>
              </a:tr>
            </a:tbl>
          </a:graphicData>
        </a:graphic>
      </p:graphicFrame>
      <p:sp>
        <p:nvSpPr>
          <p:cNvPr id="17" name="TextBox 16">
            <a:extLst>
              <a:ext uri="{FF2B5EF4-FFF2-40B4-BE49-F238E27FC236}">
                <a16:creationId xmlns:a16="http://schemas.microsoft.com/office/drawing/2014/main" id="{F4C0A0AC-31A1-147A-0799-C9BF43C631F0}"/>
              </a:ext>
            </a:extLst>
          </p:cNvPr>
          <p:cNvSpPr txBox="1"/>
          <p:nvPr/>
        </p:nvSpPr>
        <p:spPr>
          <a:xfrm>
            <a:off x="6469225" y="5745629"/>
            <a:ext cx="16005225" cy="742511"/>
          </a:xfrm>
          <a:prstGeom prst="rect">
            <a:avLst/>
          </a:prstGeom>
          <a:noFill/>
        </p:spPr>
        <p:txBody>
          <a:bodyPr wrap="square">
            <a:spAutoFit/>
          </a:bodyPr>
          <a:lstStyle/>
          <a:p>
            <a:pPr marL="0" marR="0" algn="just">
              <a:lnSpc>
                <a:spcPct val="150000"/>
              </a:lnSpc>
              <a:spcBef>
                <a:spcPts val="0"/>
              </a:spcBef>
              <a:spcAft>
                <a:spcPts val="0"/>
              </a:spcAft>
            </a:pPr>
            <a:r>
              <a:rPr lang="nl-NL"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Nồng độ đầu các chất khác nhau, nhưng K</a:t>
            </a:r>
            <a:r>
              <a:rPr lang="nl-NL" sz="32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nl-NL"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của 3 thí nghiệm gần như không đổi và bằng 64.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9" name="Object 18">
            <a:extLst>
              <a:ext uri="{FF2B5EF4-FFF2-40B4-BE49-F238E27FC236}">
                <a16:creationId xmlns:a16="http://schemas.microsoft.com/office/drawing/2014/main" id="{77CE82E1-A433-F303-3A6E-FB3584363628}"/>
              </a:ext>
            </a:extLst>
          </p:cNvPr>
          <p:cNvGraphicFramePr>
            <a:graphicFrameLocks noChangeAspect="1"/>
          </p:cNvGraphicFramePr>
          <p:nvPr>
            <p:extLst>
              <p:ext uri="{D42A27DB-BD31-4B8C-83A1-F6EECF244321}">
                <p14:modId xmlns:p14="http://schemas.microsoft.com/office/powerpoint/2010/main" val="1627781780"/>
              </p:ext>
            </p:extLst>
          </p:nvPr>
        </p:nvGraphicFramePr>
        <p:xfrm>
          <a:off x="9283213" y="6488140"/>
          <a:ext cx="3792180" cy="738075"/>
        </p:xfrm>
        <a:graphic>
          <a:graphicData uri="http://schemas.openxmlformats.org/presentationml/2006/ole">
            <mc:AlternateContent xmlns:mc="http://schemas.openxmlformats.org/markup-compatibility/2006">
              <mc:Choice xmlns:v="urn:schemas-microsoft-com:vml" Requires="v">
                <p:oleObj name="Equation" r:id="rId5" imgW="1422400" imgH="279400" progId="Equation.DSMT4">
                  <p:embed/>
                </p:oleObj>
              </mc:Choice>
              <mc:Fallback>
                <p:oleObj name="Equation" r:id="rId5" imgW="1422400" imgH="2794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3213" y="6488140"/>
                        <a:ext cx="3792180" cy="738075"/>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A7A0699D-45E9-A7CB-37D3-3F9929F8F4F9}"/>
              </a:ext>
            </a:extLst>
          </p:cNvPr>
          <p:cNvGraphicFramePr>
            <a:graphicFrameLocks noChangeAspect="1"/>
          </p:cNvGraphicFramePr>
          <p:nvPr>
            <p:extLst>
              <p:ext uri="{D42A27DB-BD31-4B8C-83A1-F6EECF244321}">
                <p14:modId xmlns:p14="http://schemas.microsoft.com/office/powerpoint/2010/main" val="3061796904"/>
              </p:ext>
            </p:extLst>
          </p:nvPr>
        </p:nvGraphicFramePr>
        <p:xfrm>
          <a:off x="8291837" y="7359374"/>
          <a:ext cx="2739957" cy="1287780"/>
        </p:xfrm>
        <a:graphic>
          <a:graphicData uri="http://schemas.openxmlformats.org/presentationml/2006/ole">
            <mc:AlternateContent xmlns:mc="http://schemas.openxmlformats.org/markup-compatibility/2006">
              <mc:Choice xmlns:v="urn:schemas-microsoft-com:vml" Requires="v">
                <p:oleObj name="Equation" r:id="rId7" imgW="952200" imgH="444240" progId="Equation.DSMT4">
                  <p:embed/>
                </p:oleObj>
              </mc:Choice>
              <mc:Fallback>
                <p:oleObj name="Equation" r:id="rId7" imgW="952200" imgH="444240" progId="Equation.DSMT4">
                  <p:embed/>
                  <p:pic>
                    <p:nvPicPr>
                      <p:cNvPr id="0" name="Object 1"/>
                      <p:cNvPicPr>
                        <a:picLocks noChangeAspect="1" noChangeArrowheads="1"/>
                      </p:cNvPicPr>
                      <p:nvPr/>
                    </p:nvPicPr>
                    <p:blipFill>
                      <a:blip r:embed="rId8"/>
                      <a:srcRect/>
                      <a:stretch>
                        <a:fillRect/>
                      </a:stretch>
                    </p:blipFill>
                    <p:spPr bwMode="auto">
                      <a:xfrm>
                        <a:off x="8291837" y="7359374"/>
                        <a:ext cx="2739957" cy="1287780"/>
                      </a:xfrm>
                      <a:prstGeom prst="rect">
                        <a:avLst/>
                      </a:prstGeom>
                      <a:noFill/>
                    </p:spPr>
                  </p:pic>
                </p:oleObj>
              </mc:Fallback>
            </mc:AlternateContent>
          </a:graphicData>
        </a:graphic>
      </p:graphicFrame>
      <p:sp>
        <p:nvSpPr>
          <p:cNvPr id="21" name="Rectangle 3">
            <a:extLst>
              <a:ext uri="{FF2B5EF4-FFF2-40B4-BE49-F238E27FC236}">
                <a16:creationId xmlns:a16="http://schemas.microsoft.com/office/drawing/2014/main" id="{7D544208-3CF3-3796-9A0D-2AF71C38D9EF}"/>
              </a:ext>
            </a:extLst>
          </p:cNvPr>
          <p:cNvSpPr>
            <a:spLocks noChangeArrowheads="1"/>
          </p:cNvSpPr>
          <p:nvPr/>
        </p:nvSpPr>
        <p:spPr bwMode="auto">
          <a:xfrm>
            <a:off x="7027467" y="6524094"/>
            <a:ext cx="22557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3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Tổng quát: </a:t>
            </a:r>
            <a:endParaRPr kumimoji="0" lang="nl-NL" altLang="en-US" sz="3200" b="0" i="0" u="none" strike="noStrike" cap="none" normalizeH="0" baseline="0">
              <a:ln>
                <a:noFill/>
              </a:ln>
              <a:solidFill>
                <a:schemeClr val="tx1"/>
              </a:solidFill>
              <a:effectLst/>
              <a:latin typeface="Arial" panose="020B0604020202020204" pitchFamily="34" charset="0"/>
            </a:endParaRPr>
          </a:p>
        </p:txBody>
      </p:sp>
      <p:sp>
        <p:nvSpPr>
          <p:cNvPr id="22" name="Rectangle 4">
            <a:extLst>
              <a:ext uri="{FF2B5EF4-FFF2-40B4-BE49-F238E27FC236}">
                <a16:creationId xmlns:a16="http://schemas.microsoft.com/office/drawing/2014/main" id="{859A4B05-9103-C12B-46E4-7FDF00DCB30D}"/>
              </a:ext>
            </a:extLst>
          </p:cNvPr>
          <p:cNvSpPr>
            <a:spLocks noChangeArrowheads="1"/>
          </p:cNvSpPr>
          <p:nvPr/>
        </p:nvSpPr>
        <p:spPr bwMode="auto">
          <a:xfrm>
            <a:off x="7639664" y="8377793"/>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5">
            <a:extLst>
              <a:ext uri="{FF2B5EF4-FFF2-40B4-BE49-F238E27FC236}">
                <a16:creationId xmlns:a16="http://schemas.microsoft.com/office/drawing/2014/main" id="{A1B4017E-4355-CEF2-90AB-C8447A59FEB3}"/>
              </a:ext>
            </a:extLst>
          </p:cNvPr>
          <p:cNvSpPr>
            <a:spLocks noChangeArrowheads="1"/>
          </p:cNvSpPr>
          <p:nvPr/>
        </p:nvSpPr>
        <p:spPr bwMode="auto">
          <a:xfrm>
            <a:off x="6977875" y="8882098"/>
            <a:ext cx="12854583"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3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 đó: </a:t>
            </a:r>
            <a:endParaRPr kumimoji="0" lang="en-US" altLang="en-US" sz="32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3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[B], [C], [D] là nồng độ của A,B,C,D tại trạng thái cân bằng. </a:t>
            </a:r>
            <a:endParaRPr kumimoji="0" lang="en-US" altLang="en-US" sz="32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3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a,b,c,d lần lượt là hệ số tỉ lượng của A,B,C,D trong PTHH. </a:t>
            </a:r>
            <a:endParaRPr kumimoji="0" lang="en-US" altLang="en-US" sz="32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36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 ý nghĩa của hằng số cân bằng</a:t>
            </a:r>
            <a:endParaRPr kumimoji="0" lang="en-US" altLang="en-US" sz="3600" b="1" i="0" u="none" strike="noStrike" cap="none" normalizeH="0" baseline="0">
              <a:ln>
                <a:noFill/>
              </a:ln>
              <a:solidFill>
                <a:schemeClr val="tx1"/>
              </a:solidFill>
              <a:effectLst/>
              <a:latin typeface="Arial" panose="020B0604020202020204"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nl-NL" altLang="en-US" sz="3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Chỉ phụ thuộc vào bản chất của phản ứng và nhiệt độ </a:t>
            </a:r>
            <a:endParaRPr kumimoji="0" lang="en-US" altLang="en-US" sz="3200" b="0" i="0" u="none" strike="noStrike" cap="none" normalizeH="0" baseline="0">
              <a:ln>
                <a:noFill/>
              </a:ln>
              <a:solidFill>
                <a:schemeClr val="tx1"/>
              </a:solidFill>
              <a:effectLst/>
              <a:latin typeface="Arial" panose="020B0604020202020204"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nl-NL" altLang="en-US" sz="3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a:t>
            </a:r>
            <a:r>
              <a:rPr kumimoji="0" lang="nl-NL" altLang="en-US" sz="3200" b="0" i="0" u="none" strike="noStrike" cap="none" normalizeH="0" baseline="-3000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t>
            </a:r>
            <a:r>
              <a:rPr kumimoji="0" lang="nl-NL" altLang="en-US" sz="3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càng lớn thì phản ứng thuận càng chiếm ưu thế và ngược lại. </a:t>
            </a:r>
            <a:endParaRPr kumimoji="0" lang="nl-NL" altLang="en-US" sz="3200" b="0" i="0" u="none" strike="noStrike" cap="none" normalizeH="0" baseline="0">
              <a:ln>
                <a:noFill/>
              </a:ln>
              <a:solidFill>
                <a:schemeClr val="tx1"/>
              </a:solidFill>
              <a:effectLst/>
              <a:latin typeface="Arial" panose="020B0604020202020204" pitchFamily="34" charset="0"/>
            </a:endParaRPr>
          </a:p>
        </p:txBody>
      </p:sp>
      <p:grpSp>
        <p:nvGrpSpPr>
          <p:cNvPr id="5" name="Group 167">
            <a:extLst>
              <a:ext uri="{FF2B5EF4-FFF2-40B4-BE49-F238E27FC236}">
                <a16:creationId xmlns:a16="http://schemas.microsoft.com/office/drawing/2014/main" id="{DCA9EA08-B3E7-520C-092C-49B25B8D99DF}"/>
              </a:ext>
            </a:extLst>
          </p:cNvPr>
          <p:cNvGrpSpPr/>
          <p:nvPr/>
        </p:nvGrpSpPr>
        <p:grpSpPr>
          <a:xfrm>
            <a:off x="593290" y="12432468"/>
            <a:ext cx="3794127" cy="927101"/>
            <a:chOff x="4867276" y="9361488"/>
            <a:chExt cx="3794125" cy="927101"/>
          </a:xfrm>
        </p:grpSpPr>
        <p:sp>
          <p:nvSpPr>
            <p:cNvPr id="12" name="Freeform 59">
              <a:extLst>
                <a:ext uri="{FF2B5EF4-FFF2-40B4-BE49-F238E27FC236}">
                  <a16:creationId xmlns:a16="http://schemas.microsoft.com/office/drawing/2014/main" id="{EAB73124-D87E-1357-26F5-25EAAEE1913C}"/>
                </a:ext>
              </a:extLst>
            </p:cNvPr>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Freeform 60">
              <a:extLst>
                <a:ext uri="{FF2B5EF4-FFF2-40B4-BE49-F238E27FC236}">
                  <a16:creationId xmlns:a16="http://schemas.microsoft.com/office/drawing/2014/main" id="{B9A44F4E-5498-6015-7EC4-0F011BF2ACD4}"/>
                </a:ext>
              </a:extLst>
            </p:cNvPr>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5" name="Freeform 61">
              <a:extLst>
                <a:ext uri="{FF2B5EF4-FFF2-40B4-BE49-F238E27FC236}">
                  <a16:creationId xmlns:a16="http://schemas.microsoft.com/office/drawing/2014/main" id="{BE3A17E7-F261-F9C8-7FD9-99295B4B51D9}"/>
                </a:ext>
              </a:extLst>
            </p:cNvPr>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6" name="Freeform 62">
              <a:extLst>
                <a:ext uri="{FF2B5EF4-FFF2-40B4-BE49-F238E27FC236}">
                  <a16:creationId xmlns:a16="http://schemas.microsoft.com/office/drawing/2014/main" id="{DF43949A-5FC2-3558-55B5-1670FDB9ED92}"/>
                </a:ext>
              </a:extLst>
            </p:cNvPr>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Freeform 63">
              <a:extLst>
                <a:ext uri="{FF2B5EF4-FFF2-40B4-BE49-F238E27FC236}">
                  <a16:creationId xmlns:a16="http://schemas.microsoft.com/office/drawing/2014/main" id="{07E75228-9C31-F571-26D8-BFFF754A0A33}"/>
                </a:ext>
              </a:extLst>
            </p:cNvPr>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Freeform 64">
              <a:extLst>
                <a:ext uri="{FF2B5EF4-FFF2-40B4-BE49-F238E27FC236}">
                  <a16:creationId xmlns:a16="http://schemas.microsoft.com/office/drawing/2014/main" id="{9F052535-AC5F-1640-5EE1-AC7CA067F197}"/>
                </a:ext>
              </a:extLst>
            </p:cNvPr>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 name="Freeform 65">
              <a:extLst>
                <a:ext uri="{FF2B5EF4-FFF2-40B4-BE49-F238E27FC236}">
                  <a16:creationId xmlns:a16="http://schemas.microsoft.com/office/drawing/2014/main" id="{138F02DA-D6EC-EE21-13CF-97D2D291C4CD}"/>
                </a:ext>
              </a:extLst>
            </p:cNvPr>
            <p:cNvSpPr>
              <a:spLocks/>
            </p:cNvSpPr>
            <p:nvPr/>
          </p:nvSpPr>
          <p:spPr bwMode="auto">
            <a:xfrm>
              <a:off x="4867276" y="9871076"/>
              <a:ext cx="3794125" cy="417513"/>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Oval 66">
              <a:extLst>
                <a:ext uri="{FF2B5EF4-FFF2-40B4-BE49-F238E27FC236}">
                  <a16:creationId xmlns:a16="http://schemas.microsoft.com/office/drawing/2014/main" id="{9B3F1B58-2B3B-8F68-AB43-7155F192FD48}"/>
                </a:ext>
              </a:extLst>
            </p:cNvPr>
            <p:cNvSpPr>
              <a:spLocks noChangeArrowheads="1"/>
            </p:cNvSpPr>
            <p:nvPr/>
          </p:nvSpPr>
          <p:spPr bwMode="auto">
            <a:xfrm>
              <a:off x="5497513"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Freeform 67">
              <a:extLst>
                <a:ext uri="{FF2B5EF4-FFF2-40B4-BE49-F238E27FC236}">
                  <a16:creationId xmlns:a16="http://schemas.microsoft.com/office/drawing/2014/main" id="{B1053EBB-A3EF-48BA-F0EF-B8DE9715DAAC}"/>
                </a:ext>
              </a:extLst>
            </p:cNvPr>
            <p:cNvSpPr>
              <a:spLocks/>
            </p:cNvSpPr>
            <p:nvPr/>
          </p:nvSpPr>
          <p:spPr bwMode="auto">
            <a:xfrm>
              <a:off x="5475288" y="9361488"/>
              <a:ext cx="220662" cy="64928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sp>
        <p:nvSpPr>
          <p:cNvPr id="28" name="TextBox 27">
            <a:extLst>
              <a:ext uri="{FF2B5EF4-FFF2-40B4-BE49-F238E27FC236}">
                <a16:creationId xmlns:a16="http://schemas.microsoft.com/office/drawing/2014/main" id="{1D45624A-D348-2E81-A932-BDAFCB2EEEAA}"/>
              </a:ext>
            </a:extLst>
          </p:cNvPr>
          <p:cNvSpPr txBox="1"/>
          <p:nvPr/>
        </p:nvSpPr>
        <p:spPr>
          <a:xfrm>
            <a:off x="4650143" y="12678499"/>
            <a:ext cx="16643934" cy="584775"/>
          </a:xfrm>
          <a:prstGeom prst="rect">
            <a:avLst/>
          </a:prstGeom>
          <a:noFill/>
        </p:spPr>
        <p:txBody>
          <a:bodyPr wrap="square" rtlCol="0">
            <a:spAutoFit/>
          </a:bodyPr>
          <a:lstStyle/>
          <a:p>
            <a:r>
              <a:rPr lang="en-US" sz="3200"/>
              <a:t>Không biểu diễn nồng độ cả chất rắn trong biểu thức hằng số cân bằng</a:t>
            </a:r>
          </a:p>
        </p:txBody>
      </p:sp>
    </p:spTree>
    <p:extLst>
      <p:ext uri="{BB962C8B-B14F-4D97-AF65-F5344CB8AC3E}">
        <p14:creationId xmlns:p14="http://schemas.microsoft.com/office/powerpoint/2010/main" val="412481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par>
                                <p:cTn id="16" presetID="6" presetClass="entr" presetSubtype="16"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par>
                                <p:cTn id="19" presetID="6"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2000"/>
                                        <p:tgtEl>
                                          <p:spTgt spid="23"/>
                                        </p:tgtEl>
                                      </p:cBhvr>
                                    </p:animEffect>
                                  </p:childTnLst>
                                </p:cTn>
                              </p:par>
                              <p:par>
                                <p:cTn id="25" presetID="6"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circle(in)">
                                      <p:cBhvr>
                                        <p:cTn id="32" dur="2000"/>
                                        <p:tgtEl>
                                          <p:spTgt spid="28"/>
                                        </p:tgtEl>
                                      </p:cBhvr>
                                    </p:animEffect>
                                  </p:childTnLst>
                                </p:cTn>
                              </p:par>
                              <p:par>
                                <p:cTn id="33" presetID="6" presetClass="entr" presetSubtype="16"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3"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89889"/>
            <a:ext cx="2901621" cy="940513"/>
            <a:chOff x="2067302" y="5922690"/>
            <a:chExt cx="2901621"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6002305"/>
              <a:ext cx="211300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7E9532"/>
                  </a:solidFill>
                  <a:latin typeface="Times New Roman"/>
                  <a:ea typeface="Times New Roman"/>
                  <a:cs typeface="Times New Roman"/>
                  <a:sym typeface="Times New Roman"/>
                </a:rPr>
                <a:t>Bài tập</a:t>
              </a: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id="{89949DF0-2360-0822-0451-B3D43DBDEE77}"/>
              </a:ext>
            </a:extLst>
          </p:cNvPr>
          <p:cNvGrpSpPr/>
          <p:nvPr/>
        </p:nvGrpSpPr>
        <p:grpSpPr>
          <a:xfrm>
            <a:off x="311474" y="6776116"/>
            <a:ext cx="23671341" cy="5128764"/>
            <a:chOff x="184495" y="2639982"/>
            <a:chExt cx="11834900" cy="2485656"/>
          </a:xfrm>
        </p:grpSpPr>
        <p:sp>
          <p:nvSpPr>
            <p:cNvPr id="47" name="Rounded Rectangle 4">
              <a:extLst>
                <a:ext uri="{FF2B5EF4-FFF2-40B4-BE49-F238E27FC236}">
                  <a16:creationId xmlns:a16="http://schemas.microsoft.com/office/drawing/2014/main" id="{533A3AF6-CB17-E64A-7561-8A4709C06959}"/>
                </a:ext>
              </a:extLst>
            </p:cNvPr>
            <p:cNvSpPr/>
            <p:nvPr/>
          </p:nvSpPr>
          <p:spPr>
            <a:xfrm>
              <a:off x="184495" y="2639982"/>
              <a:ext cx="11834900" cy="248565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id="{B51634C0-3A58-16D0-A779-09F3E36371C5}"/>
                </a:ext>
              </a:extLst>
            </p:cNvPr>
            <p:cNvGrpSpPr/>
            <p:nvPr/>
          </p:nvGrpSpPr>
          <p:grpSpPr>
            <a:xfrm>
              <a:off x="227862" y="2681244"/>
              <a:ext cx="1740439" cy="456057"/>
              <a:chOff x="1323953" y="4504209"/>
              <a:chExt cx="3411893" cy="828634"/>
            </a:xfrm>
          </p:grpSpPr>
          <p:sp>
            <p:nvSpPr>
              <p:cNvPr id="4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75907" y="3472901"/>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id="{7DBB913B-8810-03CA-0284-DFEEA75DF4A7}"/>
                  </a:ext>
                </a:extLst>
              </p:cNvPr>
              <p:cNvSpPr txBox="1"/>
              <p:nvPr/>
            </p:nvSpPr>
            <p:spPr>
              <a:xfrm>
                <a:off x="2170219" y="4574870"/>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id="{C8F2E8D7-6263-EA9F-860C-FFD8DF7C34FF}"/>
                  </a:ext>
                </a:extLst>
              </p:cNvPr>
              <p:cNvSpPr/>
              <p:nvPr/>
            </p:nvSpPr>
            <p:spPr>
              <a:xfrm flipV="1">
                <a:off x="1323953" y="4512362"/>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id="{0C11A332-74F2-211E-5420-721D195E6240}"/>
                  </a:ext>
                </a:extLst>
              </p:cNvPr>
              <p:cNvSpPr>
                <a:spLocks noEditPoints="1"/>
              </p:cNvSpPr>
              <p:nvPr/>
            </p:nvSpPr>
            <p:spPr bwMode="auto">
              <a:xfrm>
                <a:off x="1386567" y="4559517"/>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4" name="Group 20">
            <a:extLst>
              <a:ext uri="{FF2B5EF4-FFF2-40B4-BE49-F238E27FC236}">
                <a16:creationId xmlns:a16="http://schemas.microsoft.com/office/drawing/2014/main" id="{3610751E-E89B-16A3-0727-666AB97FA645}"/>
              </a:ext>
            </a:extLst>
          </p:cNvPr>
          <p:cNvGrpSpPr/>
          <p:nvPr/>
        </p:nvGrpSpPr>
        <p:grpSpPr>
          <a:xfrm>
            <a:off x="157468" y="4181462"/>
            <a:ext cx="23825349" cy="1856444"/>
            <a:chOff x="534988" y="1647866"/>
            <a:chExt cx="23017948" cy="1556899"/>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8" y="1647866"/>
              <a:ext cx="5812314" cy="1176337"/>
              <a:chOff x="534988" y="1647866"/>
              <a:chExt cx="581231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8" y="1647866"/>
                <a:ext cx="5547305" cy="1004533"/>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128663" y="1765502"/>
                <a:ext cx="521863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6/sgk/10</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pic>
        <p:nvPicPr>
          <p:cNvPr id="3" name="Picture 2">
            <a:extLst>
              <a:ext uri="{FF2B5EF4-FFF2-40B4-BE49-F238E27FC236}">
                <a16:creationId xmlns:a16="http://schemas.microsoft.com/office/drawing/2014/main" id="{5A88567A-4E71-F0B2-4377-3746AD768026}"/>
              </a:ext>
            </a:extLst>
          </p:cNvPr>
          <p:cNvPicPr>
            <a:picLocks noChangeAspect="1"/>
          </p:cNvPicPr>
          <p:nvPr/>
        </p:nvPicPr>
        <p:blipFill>
          <a:blip r:embed="rId3"/>
          <a:stretch>
            <a:fillRect/>
          </a:stretch>
        </p:blipFill>
        <p:spPr>
          <a:xfrm>
            <a:off x="6360005" y="4277863"/>
            <a:ext cx="11456047" cy="1727152"/>
          </a:xfrm>
          <a:prstGeom prst="rect">
            <a:avLst/>
          </a:prstGeom>
        </p:spPr>
      </p:pic>
      <p:graphicFrame>
        <p:nvGraphicFramePr>
          <p:cNvPr id="4" name="Object 3">
            <a:extLst>
              <a:ext uri="{FF2B5EF4-FFF2-40B4-BE49-F238E27FC236}">
                <a16:creationId xmlns:a16="http://schemas.microsoft.com/office/drawing/2014/main" id="{31240811-4C24-694C-3D51-EC609DC5DF39}"/>
              </a:ext>
            </a:extLst>
          </p:cNvPr>
          <p:cNvGraphicFramePr>
            <a:graphicFrameLocks noChangeAspect="1"/>
          </p:cNvGraphicFramePr>
          <p:nvPr>
            <p:extLst>
              <p:ext uri="{D42A27DB-BD31-4B8C-83A1-F6EECF244321}">
                <p14:modId xmlns:p14="http://schemas.microsoft.com/office/powerpoint/2010/main" val="3982531119"/>
              </p:ext>
            </p:extLst>
          </p:nvPr>
        </p:nvGraphicFramePr>
        <p:xfrm>
          <a:off x="9237772" y="7763407"/>
          <a:ext cx="5793787" cy="3190632"/>
        </p:xfrm>
        <a:graphic>
          <a:graphicData uri="http://schemas.openxmlformats.org/presentationml/2006/ole">
            <mc:AlternateContent xmlns:mc="http://schemas.openxmlformats.org/markup-compatibility/2006">
              <mc:Choice xmlns:v="urn:schemas-microsoft-com:vml" Requires="v">
                <p:oleObj name="Equation" r:id="rId4" imgW="1244520" imgH="685800" progId="Equation.DSMT4">
                  <p:embed/>
                </p:oleObj>
              </mc:Choice>
              <mc:Fallback>
                <p:oleObj name="Equation" r:id="rId4" imgW="1244520" imgH="685800" progId="Equation.DSMT4">
                  <p:embed/>
                  <p:pic>
                    <p:nvPicPr>
                      <p:cNvPr id="4" name="Object 3">
                        <a:extLst>
                          <a:ext uri="{FF2B5EF4-FFF2-40B4-BE49-F238E27FC236}">
                            <a16:creationId xmlns:a16="http://schemas.microsoft.com/office/drawing/2014/main" id="{31240811-4C24-694C-3D51-EC609DC5DF39}"/>
                          </a:ext>
                        </a:extLst>
                      </p:cNvPr>
                      <p:cNvPicPr/>
                      <p:nvPr/>
                    </p:nvPicPr>
                    <p:blipFill>
                      <a:blip r:embed="rId5"/>
                      <a:stretch>
                        <a:fillRect/>
                      </a:stretch>
                    </p:blipFill>
                    <p:spPr>
                      <a:xfrm>
                        <a:off x="9237772" y="7763407"/>
                        <a:ext cx="5793787" cy="3190632"/>
                      </a:xfrm>
                      <a:prstGeom prst="rect">
                        <a:avLst/>
                      </a:prstGeom>
                    </p:spPr>
                  </p:pic>
                </p:oleObj>
              </mc:Fallback>
            </mc:AlternateContent>
          </a:graphicData>
        </a:graphic>
      </p:graphicFrame>
    </p:spTree>
    <p:extLst>
      <p:ext uri="{BB962C8B-B14F-4D97-AF65-F5344CB8AC3E}">
        <p14:creationId xmlns:p14="http://schemas.microsoft.com/office/powerpoint/2010/main" val="22108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1778</TotalTime>
  <Words>2762</Words>
  <Application>Microsoft Office PowerPoint</Application>
  <PresentationFormat>Custom</PresentationFormat>
  <Paragraphs>316</Paragraphs>
  <Slides>34</Slides>
  <Notes>22</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Questrial</vt:lpstr>
      <vt:lpstr>Tahoma</vt:lpstr>
      <vt:lpstr>Arial</vt:lpstr>
      <vt:lpstr>Calibri</vt:lpstr>
      <vt:lpstr>Cambria Math</vt:lpstr>
      <vt:lpstr>Times New Roman</vt:lpstr>
      <vt:lpstr>Wingdings</vt:lpstr>
      <vt:lpstr>VNI Times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cp:lastModifiedBy>THINK</cp:lastModifiedBy>
  <cp:revision>21</cp:revision>
  <dcterms:created xsi:type="dcterms:W3CDTF">2013-08-07T06:38:09Z</dcterms:created>
  <dcterms:modified xsi:type="dcterms:W3CDTF">2023-05-30T02:17:03Z</dcterms:modified>
</cp:coreProperties>
</file>