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83" r:id="rId6"/>
    <p:sldId id="315" r:id="rId7"/>
    <p:sldId id="318" r:id="rId8"/>
    <p:sldId id="289" r:id="rId9"/>
    <p:sldId id="286" r:id="rId10"/>
    <p:sldId id="287" r:id="rId11"/>
    <p:sldId id="319" r:id="rId12"/>
    <p:sldId id="296" r:id="rId13"/>
    <p:sldId id="284" r:id="rId14"/>
    <p:sldId id="297" r:id="rId15"/>
    <p:sldId id="298" r:id="rId16"/>
    <p:sldId id="299" r:id="rId17"/>
    <p:sldId id="302" r:id="rId18"/>
    <p:sldId id="303" r:id="rId19"/>
    <p:sldId id="304" r:id="rId20"/>
    <p:sldId id="305" r:id="rId21"/>
    <p:sldId id="258" r:id="rId22"/>
    <p:sldId id="306" r:id="rId23"/>
    <p:sldId id="307" r:id="rId24"/>
    <p:sldId id="288" r:id="rId25"/>
    <p:sldId id="308" r:id="rId26"/>
    <p:sldId id="309" r:id="rId27"/>
    <p:sldId id="310" r:id="rId28"/>
    <p:sldId id="311" r:id="rId29"/>
    <p:sldId id="312" r:id="rId30"/>
    <p:sldId id="313" r:id="rId31"/>
    <p:sldId id="314" r:id="rId32"/>
    <p:sldId id="279" r:id="rId33"/>
    <p:sldId id="316" r:id="rId34"/>
    <p:sldId id="31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00FFCC"/>
    <a:srgbClr val="15142A"/>
    <a:srgbClr val="FAED3B"/>
    <a:srgbClr val="70AD47"/>
    <a:srgbClr val="A7FDFF"/>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p:scale>
          <a:sx n="75" d="100"/>
          <a:sy n="75" d="100"/>
        </p:scale>
        <p:origin x="-1638"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 Id="rId9"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1</a:t>
            </a:fld>
            <a:endParaRPr lang="en-US"/>
          </a:p>
        </p:txBody>
      </p:sp>
    </p:spTree>
    <p:extLst>
      <p:ext uri="{BB962C8B-B14F-4D97-AF65-F5344CB8AC3E}">
        <p14:creationId xmlns:p14="http://schemas.microsoft.com/office/powerpoint/2010/main" val="411540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31</a:t>
            </a:fld>
            <a:endParaRPr lang="en-US"/>
          </a:p>
        </p:txBody>
      </p:sp>
    </p:spTree>
    <p:extLst>
      <p:ext uri="{BB962C8B-B14F-4D97-AF65-F5344CB8AC3E}">
        <p14:creationId xmlns:p14="http://schemas.microsoft.com/office/powerpoint/2010/main" val="244988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2</a:t>
            </a:fld>
            <a:endParaRPr lang="en-US"/>
          </a:p>
        </p:txBody>
      </p:sp>
    </p:spTree>
    <p:extLst>
      <p:ext uri="{BB962C8B-B14F-4D97-AF65-F5344CB8AC3E}">
        <p14:creationId xmlns:p14="http://schemas.microsoft.com/office/powerpoint/2010/main" val="44767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3</a:t>
            </a:fld>
            <a:endParaRPr lang="en-US"/>
          </a:p>
        </p:txBody>
      </p:sp>
    </p:spTree>
    <p:extLst>
      <p:ext uri="{BB962C8B-B14F-4D97-AF65-F5344CB8AC3E}">
        <p14:creationId xmlns:p14="http://schemas.microsoft.com/office/powerpoint/2010/main" val="294659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4</a:t>
            </a:fld>
            <a:endParaRPr lang="en-US"/>
          </a:p>
        </p:txBody>
      </p:sp>
    </p:spTree>
    <p:extLst>
      <p:ext uri="{BB962C8B-B14F-4D97-AF65-F5344CB8AC3E}">
        <p14:creationId xmlns:p14="http://schemas.microsoft.com/office/powerpoint/2010/main" val="4115402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5</a:t>
            </a:fld>
            <a:endParaRPr lang="en-US"/>
          </a:p>
        </p:txBody>
      </p:sp>
    </p:spTree>
    <p:extLst>
      <p:ext uri="{BB962C8B-B14F-4D97-AF65-F5344CB8AC3E}">
        <p14:creationId xmlns:p14="http://schemas.microsoft.com/office/powerpoint/2010/main" val="365490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6</a:t>
            </a:fld>
            <a:endParaRPr lang="en-US"/>
          </a:p>
        </p:txBody>
      </p:sp>
    </p:spTree>
    <p:extLst>
      <p:ext uri="{BB962C8B-B14F-4D97-AF65-F5344CB8AC3E}">
        <p14:creationId xmlns:p14="http://schemas.microsoft.com/office/powerpoint/2010/main" val="105486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19</a:t>
            </a:fld>
            <a:endParaRPr lang="en-US"/>
          </a:p>
        </p:txBody>
      </p:sp>
    </p:spTree>
    <p:extLst>
      <p:ext uri="{BB962C8B-B14F-4D97-AF65-F5344CB8AC3E}">
        <p14:creationId xmlns:p14="http://schemas.microsoft.com/office/powerpoint/2010/main" val="379224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pPr/>
              <a:t>22</a:t>
            </a:fld>
            <a:endParaRPr lang="en-US"/>
          </a:p>
        </p:txBody>
      </p:sp>
    </p:spTree>
    <p:extLst>
      <p:ext uri="{BB962C8B-B14F-4D97-AF65-F5344CB8AC3E}">
        <p14:creationId xmlns:p14="http://schemas.microsoft.com/office/powerpoint/2010/main" val="3186427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pPr/>
              <a:t>29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pPr/>
              <a:t>10/10/2021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10/10/2021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17.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19.bin"/></Relationships>
</file>

<file path=ppt/slides/_rels/slide1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w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wmf"/></Relationships>
</file>

<file path=ppt/slides/_rels/slide13.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0.wmf"/><Relationship Id="rId5" Type="http://schemas.openxmlformats.org/officeDocument/2006/relationships/oleObject" Target="../embeddings/oleObject21.bin"/><Relationship Id="rId4" Type="http://schemas.openxmlformats.org/officeDocument/2006/relationships/image" Target="../media/image39.wmf"/></Relationships>
</file>

<file path=ppt/slides/_rels/slide14.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3.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45.wmf"/><Relationship Id="rId4" Type="http://schemas.openxmlformats.org/officeDocument/2006/relationships/image" Target="../media/image42.wmf"/><Relationship Id="rId9"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8.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50.wmf"/><Relationship Id="rId4" Type="http://schemas.openxmlformats.org/officeDocument/2006/relationships/image" Target="../media/image47.wmf"/><Relationship Id="rId9" Type="http://schemas.openxmlformats.org/officeDocument/2006/relationships/oleObject" Target="../embeddings/oleObject31.bin"/><Relationship Id="rId14"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4.wmf"/><Relationship Id="rId11" Type="http://schemas.openxmlformats.org/officeDocument/2006/relationships/image" Target="../media/image58.wmf"/><Relationship Id="rId5" Type="http://schemas.openxmlformats.org/officeDocument/2006/relationships/oleObject" Target="../embeddings/oleObject35.bin"/><Relationship Id="rId10" Type="http://schemas.openxmlformats.org/officeDocument/2006/relationships/image" Target="../media/image57.wmf"/><Relationship Id="rId4" Type="http://schemas.openxmlformats.org/officeDocument/2006/relationships/image" Target="../media/image53.wmf"/><Relationship Id="rId9" Type="http://schemas.openxmlformats.org/officeDocument/2006/relationships/image" Target="../media/image56.wmf"/></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42.bin"/><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0.wmf"/><Relationship Id="rId11" Type="http://schemas.openxmlformats.org/officeDocument/2006/relationships/oleObject" Target="../embeddings/oleObject41.bin"/><Relationship Id="rId5" Type="http://schemas.openxmlformats.org/officeDocument/2006/relationships/oleObject" Target="../embeddings/oleObject38.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40.bin"/><Relationship Id="rId14" Type="http://schemas.openxmlformats.org/officeDocument/2006/relationships/image" Target="../media/image64.wmf"/></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7.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3.bin"/><Relationship Id="rId5" Type="http://schemas.microsoft.com/office/2007/relationships/hdphoto" Target="../media/hdphoto1.wdp"/><Relationship Id="rId4" Type="http://schemas.openxmlformats.org/officeDocument/2006/relationships/image" Target="../media/image67.png"/><Relationship Id="rId9" Type="http://schemas.openxmlformats.org/officeDocument/2006/relationships/image" Target="../media/image66.wmf"/></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video" Target="../media/media1.mp4"/><Relationship Id="rId7"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7.jpg"/><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50.bin"/><Relationship Id="rId18" Type="http://schemas.openxmlformats.org/officeDocument/2006/relationships/image" Target="../media/image75.w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72.wmf"/><Relationship Id="rId17"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image" Target="../media/image74.wmf"/><Relationship Id="rId1" Type="http://schemas.openxmlformats.org/officeDocument/2006/relationships/vmlDrawing" Target="../drawings/vmlDrawing11.vml"/><Relationship Id="rId6" Type="http://schemas.openxmlformats.org/officeDocument/2006/relationships/image" Target="../media/image69.wmf"/><Relationship Id="rId11" Type="http://schemas.openxmlformats.org/officeDocument/2006/relationships/oleObject" Target="../embeddings/oleObject49.bin"/><Relationship Id="rId5" Type="http://schemas.openxmlformats.org/officeDocument/2006/relationships/oleObject" Target="../embeddings/oleObject46.bin"/><Relationship Id="rId15" Type="http://schemas.openxmlformats.org/officeDocument/2006/relationships/oleObject" Target="../embeddings/oleObject51.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48.bin"/><Relationship Id="rId14" Type="http://schemas.openxmlformats.org/officeDocument/2006/relationships/image" Target="../media/image73.wmf"/></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6.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78.png"/><Relationship Id="rId12" Type="http://schemas.openxmlformats.org/officeDocument/2006/relationships/slide" Target="slide2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slide" Target="slide23.xml"/><Relationship Id="rId4" Type="http://schemas.openxmlformats.org/officeDocument/2006/relationships/slide" Target="slide25.xml"/><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82.png"/><Relationship Id="rId7"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3.wmf"/><Relationship Id="rId5" Type="http://schemas.openxmlformats.org/officeDocument/2006/relationships/oleObject" Target="../embeddings/oleObject53.bin"/><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wmf"/><Relationship Id="rId5" Type="http://schemas.openxmlformats.org/officeDocument/2006/relationships/image" Target="../media/image11.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3.wm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10.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56.bin"/><Relationship Id="rId5" Type="http://schemas.openxmlformats.org/officeDocument/2006/relationships/image" Target="../media/image85.wmf"/><Relationship Id="rId4" Type="http://schemas.openxmlformats.org/officeDocument/2006/relationships/oleObject" Target="../embeddings/oleObject55.bin"/><Relationship Id="rId9" Type="http://schemas.openxmlformats.org/officeDocument/2006/relationships/image" Target="../media/image87.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sv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sv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1.bin"/><Relationship Id="rId18" Type="http://schemas.openxmlformats.org/officeDocument/2006/relationships/image" Target="../media/image25.wmf"/><Relationship Id="rId3" Type="http://schemas.openxmlformats.org/officeDocument/2006/relationships/oleObject" Target="../embeddings/oleObject6.bin"/><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22.wmf"/><Relationship Id="rId17"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24.wmf"/><Relationship Id="rId20" Type="http://schemas.openxmlformats.org/officeDocument/2006/relationships/image" Target="../media/image26.wmf"/><Relationship Id="rId1" Type="http://schemas.openxmlformats.org/officeDocument/2006/relationships/vmlDrawing" Target="../drawings/vmlDrawing3.vml"/><Relationship Id="rId6" Type="http://schemas.openxmlformats.org/officeDocument/2006/relationships/image" Target="../media/image19.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21.wmf"/><Relationship Id="rId19" Type="http://schemas.openxmlformats.org/officeDocument/2006/relationships/oleObject" Target="../embeddings/oleObject14.bin"/><Relationship Id="rId4" Type="http://schemas.openxmlformats.org/officeDocument/2006/relationships/image" Target="../media/image18.wmf"/><Relationship Id="rId9" Type="http://schemas.openxmlformats.org/officeDocument/2006/relationships/oleObject" Target="../embeddings/oleObject9.bin"/><Relationship Id="rId14"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3"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3312" y="1554163"/>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13149" y="1446731"/>
            <a:ext cx="3417887"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Hong da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V="1">
            <a:off x="3633592" y="4454305"/>
            <a:ext cx="3956050" cy="143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8"/>
          <p:cNvSpPr>
            <a:spLocks noChangeArrowheads="1" noChangeShapeType="1" noTextEdit="1"/>
          </p:cNvSpPr>
          <p:nvPr/>
        </p:nvSpPr>
        <p:spPr bwMode="auto">
          <a:xfrm>
            <a:off x="1303699" y="3426618"/>
            <a:ext cx="9167345" cy="1190649"/>
          </a:xfrm>
          <a:prstGeom prst="rect">
            <a:avLst/>
          </a:prstGeom>
        </p:spPr>
        <p:txBody>
          <a:bodyPr wrap="none" fromWordArt="1">
            <a:prstTxWarp prst="textPlain">
              <a:avLst>
                <a:gd name="adj" fmla="val 50000"/>
              </a:avLst>
            </a:prstTxWarp>
          </a:bodyPr>
          <a:lstStyle/>
          <a:p>
            <a:pPr algn="ctr"/>
            <a:r>
              <a:rPr lang="nb-NO" sz="20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ahoma" panose="020B0604030504040204" pitchFamily="34" charset="0"/>
                <a:ea typeface="Tahoma" panose="020B0604030504040204" pitchFamily="34" charset="0"/>
                <a:cs typeface="Tahoma" panose="020B0604030504040204" pitchFamily="34" charset="0"/>
              </a:rPr>
              <a:t>NHIỆT LIỆT CHÀO MỪNG QUÝ THẦY CÔ VỀ DỰ GIỜ</a:t>
            </a:r>
          </a:p>
          <a:p>
            <a:pPr algn="ctr"/>
            <a:r>
              <a:rPr lang="nb-NO" sz="2000" b="1" kern="10" dirty="0" smtClean="0">
                <a:ln w="12700">
                  <a:solidFill>
                    <a:srgbClr val="EAEAEA"/>
                  </a:solidFill>
                  <a:round/>
                  <a:headEnd/>
                  <a:tailEnd/>
                </a:ln>
                <a:solidFill>
                  <a:srgbClr val="0000FF"/>
                </a:solidFill>
                <a:effectLst>
                  <a:outerShdw dist="35921" dir="2700000" sy="50000" kx="2115830" algn="bl" rotWithShape="0">
                    <a:srgbClr val="C0C0C0">
                      <a:alpha val="79999"/>
                    </a:srgbClr>
                  </a:outerShdw>
                </a:effectLst>
                <a:latin typeface="Tahoma" panose="020B0604030504040204" pitchFamily="34" charset="0"/>
                <a:ea typeface="Tahoma" panose="020B0604030504040204" pitchFamily="34" charset="0"/>
                <a:cs typeface="Tahoma" panose="020B0604030504040204" pitchFamily="34" charset="0"/>
              </a:rPr>
              <a:t>LỚP 6A3</a:t>
            </a:r>
            <a:endParaRPr lang="en-US" sz="2000" b="1" kern="10" dirty="0">
              <a:ln w="12700">
                <a:solidFill>
                  <a:srgbClr val="EAEAEA"/>
                </a:solidFill>
                <a:round/>
                <a:headEnd/>
                <a:tailEnd/>
              </a:ln>
              <a:solidFill>
                <a:srgbClr val="0000FF"/>
              </a:solidFill>
              <a:effectLst>
                <a:outerShdw dist="35921" dir="2700000" sy="50000" kx="2115830" algn="bl" rotWithShape="0">
                  <a:srgbClr val="C0C0C0">
                    <a:alpha val="79999"/>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058540" y="5939819"/>
            <a:ext cx="5106154" cy="60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FF00"/>
                </a:solidFill>
              </a:rPr>
              <a:t>Giáo</a:t>
            </a:r>
            <a:r>
              <a:rPr lang="en-US" b="1" dirty="0" smtClean="0">
                <a:solidFill>
                  <a:srgbClr val="FFFF00"/>
                </a:solidFill>
              </a:rPr>
              <a:t> </a:t>
            </a:r>
            <a:r>
              <a:rPr lang="en-US" b="1" dirty="0" err="1" smtClean="0">
                <a:solidFill>
                  <a:srgbClr val="FFFF00"/>
                </a:solidFill>
              </a:rPr>
              <a:t>viên</a:t>
            </a:r>
            <a:r>
              <a:rPr lang="en-US" b="1" dirty="0" smtClean="0">
                <a:solidFill>
                  <a:srgbClr val="FFFF00"/>
                </a:solidFill>
              </a:rPr>
              <a:t> </a:t>
            </a:r>
            <a:r>
              <a:rPr lang="en-US" b="1" dirty="0" err="1" smtClean="0">
                <a:solidFill>
                  <a:srgbClr val="FFFF00"/>
                </a:solidFill>
              </a:rPr>
              <a:t>thực</a:t>
            </a:r>
            <a:r>
              <a:rPr lang="en-US" b="1" dirty="0" smtClean="0">
                <a:solidFill>
                  <a:srgbClr val="FFFF00"/>
                </a:solidFill>
              </a:rPr>
              <a:t> </a:t>
            </a:r>
            <a:r>
              <a:rPr lang="en-US" b="1" dirty="0" err="1" smtClean="0">
                <a:solidFill>
                  <a:srgbClr val="FFFF00"/>
                </a:solidFill>
              </a:rPr>
              <a:t>hiện</a:t>
            </a:r>
            <a:r>
              <a:rPr lang="en-US" b="1" dirty="0" smtClean="0">
                <a:solidFill>
                  <a:srgbClr val="FFFF00"/>
                </a:solidFill>
              </a:rPr>
              <a:t>: </a:t>
            </a:r>
            <a:r>
              <a:rPr lang="en-US" b="1" dirty="0" err="1" smtClean="0">
                <a:solidFill>
                  <a:srgbClr val="FFFF00"/>
                </a:solidFill>
              </a:rPr>
              <a:t>Thái</a:t>
            </a:r>
            <a:r>
              <a:rPr lang="en-US" b="1" dirty="0" smtClean="0">
                <a:solidFill>
                  <a:srgbClr val="FFFF00"/>
                </a:solidFill>
              </a:rPr>
              <a:t> </a:t>
            </a:r>
            <a:r>
              <a:rPr lang="en-US" b="1" dirty="0" err="1" smtClean="0">
                <a:solidFill>
                  <a:srgbClr val="FFFF00"/>
                </a:solidFill>
              </a:rPr>
              <a:t>Văn</a:t>
            </a:r>
            <a:r>
              <a:rPr lang="en-US" b="1" dirty="0" smtClean="0">
                <a:solidFill>
                  <a:srgbClr val="FFFF00"/>
                </a:solidFill>
              </a:rPr>
              <a:t> </a:t>
            </a:r>
            <a:r>
              <a:rPr lang="en-US" b="1" dirty="0" err="1" smtClean="0">
                <a:solidFill>
                  <a:srgbClr val="FFFF00"/>
                </a:solidFill>
              </a:rPr>
              <a:t>Học</a:t>
            </a:r>
            <a:endParaRPr lang="en-US" b="1" dirty="0" smtClean="0">
              <a:solidFill>
                <a:srgbClr val="FFFF00"/>
              </a:solidFill>
            </a:endParaRPr>
          </a:p>
          <a:p>
            <a:pPr algn="ctr"/>
            <a:r>
              <a:rPr lang="en-US" b="1" dirty="0" err="1" smtClean="0">
                <a:solidFill>
                  <a:srgbClr val="FFFF00"/>
                </a:solidFill>
              </a:rPr>
              <a:t>Thứ</a:t>
            </a:r>
            <a:r>
              <a:rPr lang="en-US" b="1" dirty="0" smtClean="0">
                <a:solidFill>
                  <a:srgbClr val="FFFF00"/>
                </a:solidFill>
              </a:rPr>
              <a:t> 3, </a:t>
            </a:r>
            <a:r>
              <a:rPr lang="en-US" b="1" dirty="0" err="1" smtClean="0">
                <a:solidFill>
                  <a:srgbClr val="FFFF00"/>
                </a:solidFill>
              </a:rPr>
              <a:t>Ngày</a:t>
            </a:r>
            <a:r>
              <a:rPr lang="en-US" b="1" dirty="0" smtClean="0">
                <a:solidFill>
                  <a:srgbClr val="FFFF00"/>
                </a:solidFill>
              </a:rPr>
              <a:t> 12 </a:t>
            </a:r>
            <a:r>
              <a:rPr lang="en-US" b="1" dirty="0" err="1" smtClean="0">
                <a:solidFill>
                  <a:srgbClr val="FFFF00"/>
                </a:solidFill>
              </a:rPr>
              <a:t>tháng</a:t>
            </a:r>
            <a:r>
              <a:rPr lang="en-US" b="1" dirty="0" smtClean="0">
                <a:solidFill>
                  <a:srgbClr val="FFFF00"/>
                </a:solidFill>
              </a:rPr>
              <a:t> 10 </a:t>
            </a:r>
            <a:r>
              <a:rPr lang="en-US" b="1" dirty="0" err="1" smtClean="0">
                <a:solidFill>
                  <a:srgbClr val="FFFF00"/>
                </a:solidFill>
              </a:rPr>
              <a:t>năm</a:t>
            </a:r>
            <a:r>
              <a:rPr lang="en-US" b="1" dirty="0" smtClean="0">
                <a:solidFill>
                  <a:srgbClr val="FFFF00"/>
                </a:solidFill>
              </a:rPr>
              <a:t> 2o21</a:t>
            </a:r>
            <a:endParaRPr lang="en-US" b="1" dirty="0">
              <a:solidFill>
                <a:srgbClr val="FFFF00"/>
              </a:solidFill>
            </a:endParaRPr>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subTnLst>
                                    <p:audio>
                                      <p:cMediaNode vol="93000">
                                        <p:cTn display="0" masterRel="sameClick">
                                          <p:stCondLst>
                                            <p:cond evt="begin" delay="0">
                                              <p:tn val="5"/>
                                            </p:cond>
                                          </p:stCondLst>
                                          <p:endCondLst>
                                            <p:cond evt="onStopAudio" delay="0">
                                              <p:tgtEl>
                                                <p:sldTgt/>
                                              </p:tgtEl>
                                            </p:cond>
                                          </p:endCondLst>
                                        </p:cTn>
                                        <p:tgtEl>
                                          <p:sndTgt r:embed="rId3" name="LoveStor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409988" y="800742"/>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b="1">
                <a:solidFill>
                  <a:schemeClr val="accent2">
                    <a:lumMod val="75000"/>
                  </a:schemeClr>
                </a:solidFill>
                <a:latin typeface="Times New Roman" pitchFamily="18" charset="0"/>
                <a:ea typeface="+mj-ea"/>
                <a:cs typeface="Times New Roman" pitchFamily="18" charset="0"/>
              </a:rPr>
              <a:t>I. Phép nhân</a:t>
            </a:r>
            <a:endParaRPr kumimoji="0" lang="en-US" sz="32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6" name="!!2">
            <a:extLst>
              <a:ext uri="{FF2B5EF4-FFF2-40B4-BE49-F238E27FC236}">
                <a16:creationId xmlns:a16="http://schemas.microsoft.com/office/drawing/2014/main" xmlns="" id="{F4B5F415-7490-4054-85B4-10F7AE6D3385}"/>
              </a:ext>
            </a:extLst>
          </p:cNvPr>
          <p:cNvSpPr txBox="1">
            <a:spLocks/>
          </p:cNvSpPr>
          <p:nvPr/>
        </p:nvSpPr>
        <p:spPr>
          <a:xfrm>
            <a:off x="2358327" y="1322517"/>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chemeClr val="accent2">
                    <a:lumMod val="75000"/>
                  </a:schemeClr>
                </a:solidFill>
                <a:latin typeface="Times New Roman" pitchFamily="18" charset="0"/>
                <a:ea typeface="+mj-ea"/>
                <a:cs typeface="Times New Roman" pitchFamily="18" charset="0"/>
              </a:rPr>
              <a:t>2. Tính chất của phép nhân</a:t>
            </a:r>
            <a:endParaRPr kumimoji="0" lang="en-US" sz="28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graphicFrame>
        <p:nvGraphicFramePr>
          <p:cNvPr id="7" name="Table 6"/>
          <p:cNvGraphicFramePr>
            <a:graphicFrameLocks noGrp="1"/>
          </p:cNvGraphicFramePr>
          <p:nvPr/>
        </p:nvGraphicFramePr>
        <p:xfrm>
          <a:off x="2076749" y="2182676"/>
          <a:ext cx="9122905" cy="3444240"/>
        </p:xfrm>
        <a:graphic>
          <a:graphicData uri="http://schemas.openxmlformats.org/drawingml/2006/table">
            <a:tbl>
              <a:tblPr firstRow="1" bandRow="1">
                <a:tableStyleId>{D7AC3CCA-C797-4891-BE02-D94E43425B78}</a:tableStyleId>
              </a:tblPr>
              <a:tblGrid>
                <a:gridCol w="4321376">
                  <a:extLst>
                    <a:ext uri="{9D8B030D-6E8A-4147-A177-3AD203B41FA5}">
                      <a16:colId xmlns:a16="http://schemas.microsoft.com/office/drawing/2014/main" xmlns="" val="20000"/>
                    </a:ext>
                  </a:extLst>
                </a:gridCol>
                <a:gridCol w="4801529">
                  <a:extLst>
                    <a:ext uri="{9D8B030D-6E8A-4147-A177-3AD203B41FA5}">
                      <a16:colId xmlns:a16="http://schemas.microsoft.com/office/drawing/2014/main" xmlns="" val="20002"/>
                    </a:ext>
                  </a:extLst>
                </a:gridCol>
              </a:tblGrid>
              <a:tr h="581424">
                <a:tc>
                  <a:txBody>
                    <a:bodyPr/>
                    <a:lstStyle/>
                    <a:p>
                      <a:pPr algn="r"/>
                      <a:r>
                        <a:rPr lang="en-US" sz="2800">
                          <a:latin typeface="Times New Roman" pitchFamily="18" charset="0"/>
                          <a:cs typeface="Times New Roman" pitchFamily="18" charset="0"/>
                        </a:rPr>
                        <a:t>Mô</a:t>
                      </a:r>
                      <a:r>
                        <a:rPr lang="en-US" sz="2800" baseline="0">
                          <a:latin typeface="Times New Roman" pitchFamily="18" charset="0"/>
                          <a:cs typeface="Times New Roman" pitchFamily="18" charset="0"/>
                        </a:rPr>
                        <a:t> tả</a:t>
                      </a:r>
                      <a:endParaRPr lang="en-US" sz="2800">
                        <a:latin typeface="Times New Roman" pitchFamily="18" charset="0"/>
                        <a:cs typeface="Times New Roman" pitchFamily="18" charset="0"/>
                      </a:endParaRPr>
                    </a:p>
                    <a:p>
                      <a:pPr algn="l"/>
                      <a:r>
                        <a:rPr lang="en-US" sz="2800">
                          <a:latin typeface="Times New Roman" pitchFamily="18" charset="0"/>
                          <a:cs typeface="Times New Roman" pitchFamily="18" charset="0"/>
                        </a:rPr>
                        <a:t>Tính</a:t>
                      </a:r>
                      <a:r>
                        <a:rPr lang="en-US" sz="2800" baseline="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a:txBody>
                  <a:tcPr>
                    <a:lnTlToBr w="12700" cap="flat" cmpd="sng" algn="ctr">
                      <a:solidFill>
                        <a:schemeClr val="tx1"/>
                      </a:solidFill>
                      <a:prstDash val="solid"/>
                      <a:round/>
                      <a:headEnd type="none" w="med" len="med"/>
                      <a:tailEnd type="none" w="med" len="med"/>
                    </a:lnTlToBr>
                  </a:tcPr>
                </a:tc>
                <a:tc>
                  <a:txBody>
                    <a:bodyPr/>
                    <a:lstStyle/>
                    <a:p>
                      <a:pPr algn="ctr"/>
                      <a:r>
                        <a:rPr lang="en-US" sz="2800">
                          <a:latin typeface="Times New Roman" pitchFamily="18" charset="0"/>
                          <a:cs typeface="Times New Roman" pitchFamily="18" charset="0"/>
                        </a:rPr>
                        <a:t>Mô</a:t>
                      </a:r>
                      <a:r>
                        <a:rPr lang="en-US" sz="2800" baseline="0">
                          <a:latin typeface="Times New Roman" pitchFamily="18" charset="0"/>
                          <a:cs typeface="Times New Roman" pitchFamily="18" charset="0"/>
                        </a:rPr>
                        <a:t> tả bằng kí hiệu</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47690">
                <a:tc>
                  <a:txBody>
                    <a:bodyPr/>
                    <a:lstStyle/>
                    <a:p>
                      <a:pPr algn="ctr"/>
                      <a:r>
                        <a:rPr lang="en-US" sz="2800" dirty="0" err="1">
                          <a:latin typeface="Times New Roman" pitchFamily="18" charset="0"/>
                          <a:cs typeface="Times New Roman" pitchFamily="18" charset="0"/>
                        </a:rPr>
                        <a:t>Giao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hoán</a:t>
                      </a: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447690">
                <a:tc>
                  <a:txBody>
                    <a:bodyPr/>
                    <a:lstStyle/>
                    <a:p>
                      <a:pPr algn="ctr"/>
                      <a:r>
                        <a:rPr lang="en-US" sz="2800" dirty="0" err="1">
                          <a:latin typeface="Times New Roman" pitchFamily="18" charset="0"/>
                          <a:cs typeface="Times New Roman" pitchFamily="18" charset="0"/>
                        </a:rPr>
                        <a:t>Kết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hợp</a:t>
                      </a:r>
                      <a:r>
                        <a:rPr lang="en-US" sz="2800" baseline="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447690">
                <a:tc>
                  <a:txBody>
                    <a:bodyPr/>
                    <a:lstStyle/>
                    <a:p>
                      <a:pPr algn="ctr"/>
                      <a:r>
                        <a:rPr lang="en-US" sz="2800" dirty="0" err="1">
                          <a:latin typeface="Times New Roman" pitchFamily="18" charset="0"/>
                          <a:cs typeface="Times New Roman" pitchFamily="18" charset="0"/>
                        </a:rPr>
                        <a:t>Nhân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với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số</a:t>
                      </a:r>
                      <a:r>
                        <a:rPr lang="en-US" sz="2800" baseline="0" dirty="0">
                          <a:latin typeface="Times New Roman" pitchFamily="18" charset="0"/>
                          <a:cs typeface="Times New Roman" pitchFamily="18" charset="0"/>
                        </a:rPr>
                        <a:t> 1</a:t>
                      </a: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816376">
                <a:tc>
                  <a:txBody>
                    <a:bodyPr/>
                    <a:lstStyle/>
                    <a:p>
                      <a:pPr algn="ctr"/>
                      <a:r>
                        <a:rPr lang="en-US" sz="2800" dirty="0" err="1">
                          <a:latin typeface="Times New Roman" pitchFamily="18" charset="0"/>
                          <a:cs typeface="Times New Roman" pitchFamily="18" charset="0"/>
                        </a:rPr>
                        <a:t>Phân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phối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phép</a:t>
                      </a:r>
                      <a:r>
                        <a:rPr lang="en-US" sz="2800" baseline="0" dirty="0">
                          <a:latin typeface="Times New Roman" pitchFamily="18" charset="0"/>
                          <a:cs typeface="Times New Roman" pitchFamily="18" charset="0"/>
                        </a:rPr>
                        <a:t> </a:t>
                      </a:r>
                    </a:p>
                    <a:p>
                      <a:pPr algn="ctr"/>
                      <a:r>
                        <a:rPr lang="en-US" sz="2800" baseline="0" dirty="0" err="1">
                          <a:latin typeface="Times New Roman" pitchFamily="18" charset="0"/>
                          <a:cs typeface="Times New Roman" pitchFamily="18" charset="0"/>
                        </a:rPr>
                        <a:t>nhân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với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phép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cộng</a:t>
                      </a: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bl>
          </a:graphicData>
        </a:graphic>
      </p:graphicFrame>
      <p:sp>
        <p:nvSpPr>
          <p:cNvPr id="5"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Chủ</a:t>
            </a:r>
            <a:r>
              <a:rPr kumimoji="0" lang="en-US" sz="3600" b="1"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noProof="0" dirty="0" err="1"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đề</a:t>
            </a:r>
            <a:r>
              <a:rPr kumimoji="0" lang="en-US" sz="3600" b="1" i="0" u="none" strike="noStrike" kern="1200" cap="none" spc="0" normalizeH="0" noProof="0" dirty="0"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Phép</a:t>
            </a:r>
            <a:r>
              <a:rPr kumimoji="0" lang="en-US" sz="36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nhân</a:t>
            </a:r>
            <a:r>
              <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phép</a:t>
            </a:r>
            <a:r>
              <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chia</a:t>
            </a:r>
            <a:r>
              <a:rPr kumimoji="0" lang="en-US" sz="3600" b="1" i="0" u="none" strike="noStrike" kern="1200" cap="none" spc="0" normalizeH="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các</a:t>
            </a:r>
            <a:r>
              <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tự</a:t>
            </a:r>
            <a:r>
              <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rPr>
              <a:t>nhiên</a:t>
            </a:r>
            <a:endParaRPr kumimoji="0" lang="en-US" sz="3600" b="1" i="0" u="none" strike="noStrike" kern="1200" cap="none" spc="0" normalizeH="0" baseline="0" noProof="0" dirty="0" smtClean="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err="1" smtClean="0">
                <a:solidFill>
                  <a:schemeClr val="accent2">
                    <a:lumMod val="75000"/>
                  </a:schemeClr>
                </a:solidFill>
                <a:latin typeface="Times New Roman" panose="02020603050405020304" pitchFamily="18" charset="0"/>
                <a:ea typeface="+mj-ea"/>
                <a:cs typeface="Times New Roman" panose="02020603050405020304" pitchFamily="18" charset="0"/>
              </a:rPr>
              <a:t>Tiết</a:t>
            </a:r>
            <a:r>
              <a:rPr lang="en-US" sz="3600" b="1" dirty="0" smtClean="0">
                <a:solidFill>
                  <a:schemeClr val="accent2">
                    <a:lumMod val="75000"/>
                  </a:schemeClr>
                </a:solidFill>
                <a:latin typeface="Times New Roman" panose="02020603050405020304" pitchFamily="18" charset="0"/>
                <a:ea typeface="+mj-ea"/>
                <a:cs typeface="Times New Roman" panose="02020603050405020304" pitchFamily="18" charset="0"/>
              </a:rPr>
              <a:t> 1</a:t>
            </a:r>
            <a:endPar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8" name="Oval 7"/>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3</a:t>
            </a:r>
          </a:p>
        </p:txBody>
      </p:sp>
      <p:graphicFrame>
        <p:nvGraphicFramePr>
          <p:cNvPr id="9" name="Object 8"/>
          <p:cNvGraphicFramePr>
            <a:graphicFrameLocks noChangeAspect="1"/>
          </p:cNvGraphicFramePr>
          <p:nvPr/>
        </p:nvGraphicFramePr>
        <p:xfrm>
          <a:off x="6815157" y="3161654"/>
          <a:ext cx="1921797" cy="433954"/>
        </p:xfrm>
        <a:graphic>
          <a:graphicData uri="http://schemas.openxmlformats.org/presentationml/2006/ole">
            <mc:AlternateContent xmlns:mc="http://schemas.openxmlformats.org/markup-compatibility/2006">
              <mc:Choice xmlns:v="urn:schemas-microsoft-com:vml" Requires="v">
                <p:oleObj spid="_x0000_s4170" name="Equation" r:id="rId3" imgW="787320" imgH="177480" progId="Equation.DSMT4">
                  <p:embed/>
                </p:oleObj>
              </mc:Choice>
              <mc:Fallback>
                <p:oleObj name="Equation" r:id="rId3" imgW="787320" imgH="1774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157" y="3161654"/>
                        <a:ext cx="1921797" cy="43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682" name="Object 2"/>
          <p:cNvGraphicFramePr>
            <a:graphicFrameLocks noChangeAspect="1"/>
          </p:cNvGraphicFramePr>
          <p:nvPr/>
        </p:nvGraphicFramePr>
        <p:xfrm>
          <a:off x="6579707" y="3574316"/>
          <a:ext cx="3812925" cy="614988"/>
        </p:xfrm>
        <a:graphic>
          <a:graphicData uri="http://schemas.openxmlformats.org/presentationml/2006/ole">
            <mc:AlternateContent xmlns:mc="http://schemas.openxmlformats.org/markup-compatibility/2006">
              <mc:Choice xmlns:v="urn:schemas-microsoft-com:vml" Requires="v">
                <p:oleObj spid="_x0000_s4171" name="Equation" r:id="rId5" imgW="1574640" imgH="253800" progId="Equation.DSMT4">
                  <p:embed/>
                </p:oleObj>
              </mc:Choice>
              <mc:Fallback>
                <p:oleObj name="Equation" r:id="rId5" imgW="1574640" imgH="2538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707" y="3574316"/>
                        <a:ext cx="3812925" cy="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9"/>
          <p:cNvGraphicFramePr>
            <a:graphicFrameLocks noChangeAspect="1"/>
          </p:cNvGraphicFramePr>
          <p:nvPr/>
        </p:nvGraphicFramePr>
        <p:xfrm>
          <a:off x="6793102" y="4150800"/>
          <a:ext cx="2634721" cy="433954"/>
        </p:xfrm>
        <a:graphic>
          <a:graphicData uri="http://schemas.openxmlformats.org/presentationml/2006/ole">
            <mc:AlternateContent xmlns:mc="http://schemas.openxmlformats.org/markup-compatibility/2006">
              <mc:Choice xmlns:v="urn:schemas-microsoft-com:vml" Requires="v">
                <p:oleObj spid="_x0000_s4172" name="Equation" r:id="rId7" imgW="1079280" imgH="177480" progId="Equation.DSMT4">
                  <p:embed/>
                </p:oleObj>
              </mc:Choice>
              <mc:Fallback>
                <p:oleObj name="Equation" r:id="rId7" imgW="1079280" imgH="17748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102" y="4150800"/>
                        <a:ext cx="2634721" cy="43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747465" y="4835471"/>
          <a:ext cx="4335671" cy="491991"/>
        </p:xfrm>
        <a:graphic>
          <a:graphicData uri="http://schemas.openxmlformats.org/presentationml/2006/ole">
            <mc:AlternateContent xmlns:mc="http://schemas.openxmlformats.org/markup-compatibility/2006">
              <mc:Choice xmlns:v="urn:schemas-microsoft-com:vml" Requires="v">
                <p:oleObj spid="_x0000_s4173" name="Equation" r:id="rId9" imgW="1790640" imgH="203040" progId="Equation.DSMT4">
                  <p:embed/>
                </p:oleObj>
              </mc:Choice>
              <mc:Fallback>
                <p:oleObj name="Equation" r:id="rId9" imgW="1790640" imgH="20304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47465" y="4835471"/>
                        <a:ext cx="4335671" cy="4919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1682"/>
                                        </p:tgtEl>
                                        <p:attrNameLst>
                                          <p:attrName>style.visibility</p:attrName>
                                        </p:attrNameLst>
                                      </p:cBhvr>
                                      <p:to>
                                        <p:strVal val="visible"/>
                                      </p:to>
                                    </p:set>
                                    <p:animEffect transition="in" filter="blinds(horizontal)">
                                      <p:cBhvr>
                                        <p:cTn id="25" dur="500"/>
                                        <p:tgtEl>
                                          <p:spTgt spid="7168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820691" y="904061"/>
            <a:ext cx="463399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Ví dụ 2</a:t>
            </a:r>
            <a:r>
              <a:rPr lang="en-US" sz="2800" noProof="0">
                <a:latin typeface="Times New Roman" pitchFamily="18" charset="0"/>
                <a:ea typeface="+mj-ea"/>
                <a:cs typeface="Times New Roman" pitchFamily="18" charset="0"/>
              </a:rPr>
              <a:t>. Tính một cách hợp lí:</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pic>
        <p:nvPicPr>
          <p:cNvPr id="66562" name="Picture 2"/>
          <p:cNvPicPr>
            <a:picLocks noChangeAspect="1" noChangeArrowheads="1"/>
          </p:cNvPicPr>
          <p:nvPr/>
        </p:nvPicPr>
        <p:blipFill>
          <a:blip r:embed="rId2"/>
          <a:srcRect/>
          <a:stretch>
            <a:fillRect/>
          </a:stretch>
        </p:blipFill>
        <p:spPr bwMode="auto">
          <a:xfrm>
            <a:off x="3211513" y="2808288"/>
            <a:ext cx="4937125" cy="927100"/>
          </a:xfrm>
          <a:prstGeom prst="rect">
            <a:avLst/>
          </a:prstGeom>
          <a:noFill/>
          <a:ln w="9525">
            <a:miter lim="800000"/>
            <a:headEnd/>
            <a:tailEnd/>
          </a:ln>
          <a:effectLst/>
        </p:spPr>
      </p:pic>
      <p:pic>
        <p:nvPicPr>
          <p:cNvPr id="66566" name="Picture 6"/>
          <p:cNvPicPr>
            <a:picLocks noChangeAspect="1" noChangeArrowheads="1"/>
          </p:cNvPicPr>
          <p:nvPr/>
        </p:nvPicPr>
        <p:blipFill>
          <a:blip r:embed="rId3"/>
          <a:srcRect/>
          <a:stretch>
            <a:fillRect/>
          </a:stretch>
        </p:blipFill>
        <p:spPr bwMode="auto">
          <a:xfrm>
            <a:off x="3113088" y="1638300"/>
            <a:ext cx="1604962" cy="444500"/>
          </a:xfrm>
          <a:prstGeom prst="rect">
            <a:avLst/>
          </a:prstGeom>
          <a:noFill/>
          <a:ln w="9525">
            <a:miter lim="800000"/>
            <a:headEnd/>
            <a:tailEnd/>
          </a:ln>
          <a:effectLst/>
        </p:spPr>
      </p:pic>
      <p:sp>
        <p:nvSpPr>
          <p:cNvPr id="10" name="!!2">
            <a:extLst>
              <a:ext uri="{FF2B5EF4-FFF2-40B4-BE49-F238E27FC236}">
                <a16:creationId xmlns:a16="http://schemas.microsoft.com/office/drawing/2014/main" xmlns="" id="{F4B5F415-7490-4054-85B4-10F7AE6D3385}"/>
              </a:ext>
            </a:extLst>
          </p:cNvPr>
          <p:cNvSpPr txBox="1">
            <a:spLocks/>
          </p:cNvSpPr>
          <p:nvPr/>
        </p:nvSpPr>
        <p:spPr>
          <a:xfrm>
            <a:off x="5455405" y="2076766"/>
            <a:ext cx="821410" cy="66901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lang="en-US" sz="2800">
                <a:latin typeface="Times New Roman" pitchFamily="18" charset="0"/>
                <a:ea typeface="+mj-ea"/>
                <a:cs typeface="Times New Roman" pitchFamily="18" charset="0"/>
              </a:rPr>
              <a:t>Giải</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pic>
        <p:nvPicPr>
          <p:cNvPr id="66567" name="Picture 7"/>
          <p:cNvPicPr>
            <a:picLocks noChangeAspect="1" noChangeArrowheads="1"/>
          </p:cNvPicPr>
          <p:nvPr/>
        </p:nvPicPr>
        <p:blipFill>
          <a:blip r:embed="rId4"/>
          <a:srcRect/>
          <a:stretch>
            <a:fillRect/>
          </a:stretch>
        </p:blipFill>
        <p:spPr bwMode="auto">
          <a:xfrm>
            <a:off x="3213100" y="3944938"/>
            <a:ext cx="4473575" cy="954087"/>
          </a:xfrm>
          <a:prstGeom prst="rect">
            <a:avLst/>
          </a:prstGeom>
          <a:noFill/>
          <a:ln w="9525">
            <a:miter lim="800000"/>
            <a:headEnd/>
            <a:tailEnd/>
          </a:ln>
          <a:effectLst/>
        </p:spPr>
      </p:pic>
      <p:pic>
        <p:nvPicPr>
          <p:cNvPr id="66568" name="Picture 8"/>
          <p:cNvPicPr>
            <a:picLocks noChangeAspect="1" noChangeArrowheads="1"/>
          </p:cNvPicPr>
          <p:nvPr/>
        </p:nvPicPr>
        <p:blipFill>
          <a:blip r:embed="rId5"/>
          <a:srcRect/>
          <a:stretch>
            <a:fillRect/>
          </a:stretch>
        </p:blipFill>
        <p:spPr bwMode="auto">
          <a:xfrm>
            <a:off x="5395913" y="1639888"/>
            <a:ext cx="2338387" cy="428625"/>
          </a:xfrm>
          <a:prstGeom prst="rect">
            <a:avLst/>
          </a:prstGeom>
          <a:noFill/>
          <a:ln w="9525">
            <a:miter lim="800000"/>
            <a:headEnd/>
            <a:tailEnd/>
          </a:ln>
          <a:effectLst/>
        </p:spPr>
      </p:pic>
      <p:sp>
        <p:nvSpPr>
          <p:cNvPr id="8" name="!!2">
            <a:extLst>
              <a:ext uri="{FF2B5EF4-FFF2-40B4-BE49-F238E27FC236}">
                <a16:creationId xmlns:a16="http://schemas.microsoft.com/office/drawing/2014/main" xmlns="" id="{F4B5F415-7490-4054-85B4-10F7AE6D3385}"/>
              </a:ext>
            </a:extLst>
          </p:cNvPr>
          <p:cNvSpPr txBox="1">
            <a:spLocks/>
          </p:cNvSpPr>
          <p:nvPr/>
        </p:nvSpPr>
        <p:spPr>
          <a:xfrm>
            <a:off x="2000856" y="113648"/>
            <a:ext cx="9128500" cy="790413"/>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j-ea"/>
                <a:cs typeface="Times New Roman" panose="02020603050405020304" pitchFamily="18" charset="0"/>
              </a:rPr>
              <a:t>Chủ</a:t>
            </a:r>
            <a:r>
              <a:rPr kumimoji="0" lang="en-US" sz="3600" b="1" i="0" u="none" strike="noStrike" kern="1200" cap="none" spc="0" normalizeH="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noProof="0" dirty="0" err="1" smtClean="0">
                <a:ln>
                  <a:noFill/>
                </a:ln>
                <a:solidFill>
                  <a:srgbClr val="FFFF00"/>
                </a:solidFill>
                <a:effectLst/>
                <a:uLnTx/>
                <a:uFillTx/>
                <a:latin typeface="Times New Roman" panose="02020603050405020304" pitchFamily="18" charset="0"/>
                <a:ea typeface="+mj-ea"/>
                <a:cs typeface="Times New Roman" panose="02020603050405020304" pitchFamily="18" charset="0"/>
              </a:rPr>
              <a:t>đề</a:t>
            </a:r>
            <a:r>
              <a:rPr lang="en-US" sz="3600" b="1" dirty="0">
                <a:solidFill>
                  <a:srgbClr val="FFFF00"/>
                </a:solidFill>
                <a:latin typeface="Times New Roman" panose="02020603050405020304" pitchFamily="18" charset="0"/>
                <a:ea typeface="+mj-ea"/>
                <a:cs typeface="Times New Roman" panose="02020603050405020304" pitchFamily="18" charset="0"/>
              </a:rPr>
              <a:t>:</a:t>
            </a:r>
            <a:r>
              <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Phép</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nhân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phép</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chia</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các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số</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j-ea"/>
                <a:cs typeface="Times New Roman" panose="02020603050405020304" pitchFamily="18" charset="0"/>
              </a:rPr>
              <a:t>tự</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j-ea"/>
                <a:cs typeface="Times New Roman" panose="02020603050405020304" pitchFamily="18" charset="0"/>
              </a:rPr>
              <a:t>nhiên</a:t>
            </a:r>
            <a:endParaRPr kumimoji="0" lang="en-US" sz="3600" b="1" i="0" u="none" strike="noStrike" kern="1200" cap="none" spc="0" normalizeH="0" baseline="0" noProof="0" dirty="0" smtClean="0">
              <a:ln>
                <a:noFill/>
              </a:ln>
              <a:solidFill>
                <a:srgbClr val="FFFF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err="1" smtClean="0">
                <a:solidFill>
                  <a:srgbClr val="FFFF00"/>
                </a:solidFill>
                <a:latin typeface="Times New Roman" panose="02020603050405020304" pitchFamily="18" charset="0"/>
                <a:ea typeface="+mj-ea"/>
                <a:cs typeface="Times New Roman" panose="02020603050405020304" pitchFamily="18" charset="0"/>
              </a:rPr>
              <a:t>Tiết</a:t>
            </a:r>
            <a:r>
              <a:rPr lang="en-US" sz="3600" b="1" dirty="0" smtClean="0">
                <a:solidFill>
                  <a:srgbClr val="FFFF00"/>
                </a:solidFill>
                <a:latin typeface="Times New Roman" panose="02020603050405020304" pitchFamily="18" charset="0"/>
                <a:ea typeface="+mj-ea"/>
                <a:cs typeface="Times New Roman" panose="02020603050405020304" pitchFamily="18" charset="0"/>
              </a:rPr>
              <a:t> 1</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endParaRPr>
          </a:p>
        </p:txBody>
      </p:sp>
      <p:sp>
        <p:nvSpPr>
          <p:cNvPr id="9" name="Oval 8"/>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blinds(horizontal)">
                                      <p:cBhvr>
                                        <p:cTn id="12" dur="500"/>
                                        <p:tgtEl>
                                          <p:spTgt spid="6656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7"/>
                                        </p:tgtEl>
                                        <p:attrNameLst>
                                          <p:attrName>style.visibility</p:attrName>
                                        </p:attrNameLst>
                                      </p:cBhvr>
                                      <p:to>
                                        <p:strVal val="visible"/>
                                      </p:to>
                                    </p:set>
                                    <p:animEffect transition="in" filter="blinds(horizontal)">
                                      <p:cBhvr>
                                        <p:cTn id="17"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3605213" y="1643063"/>
            <a:ext cx="2160587" cy="457200"/>
          </a:xfrm>
          <a:prstGeom prst="rect">
            <a:avLst/>
          </a:prstGeom>
          <a:noFill/>
          <a:ln w="9525">
            <a:miter lim="800000"/>
            <a:headEnd/>
            <a:tailEnd/>
          </a:ln>
          <a:effectLst/>
        </p:spPr>
      </p:pic>
      <p:pic>
        <p:nvPicPr>
          <p:cNvPr id="67587" name="Picture 3"/>
          <p:cNvPicPr>
            <a:picLocks noChangeAspect="1" noChangeArrowheads="1"/>
          </p:cNvPicPr>
          <p:nvPr/>
        </p:nvPicPr>
        <p:blipFill>
          <a:blip r:embed="rId3"/>
          <a:srcRect/>
          <a:stretch>
            <a:fillRect/>
          </a:stretch>
        </p:blipFill>
        <p:spPr bwMode="auto">
          <a:xfrm>
            <a:off x="2159000" y="3028950"/>
            <a:ext cx="5713413" cy="1503363"/>
          </a:xfrm>
          <a:prstGeom prst="rect">
            <a:avLst/>
          </a:prstGeom>
          <a:noFill/>
          <a:ln w="9525">
            <a:miter lim="800000"/>
            <a:headEnd/>
            <a:tailEnd/>
          </a:ln>
          <a:effectLst/>
        </p:spPr>
      </p:pic>
      <p:pic>
        <p:nvPicPr>
          <p:cNvPr id="67588" name="Picture 4"/>
          <p:cNvPicPr>
            <a:picLocks noChangeAspect="1" noChangeArrowheads="1"/>
          </p:cNvPicPr>
          <p:nvPr/>
        </p:nvPicPr>
        <p:blipFill>
          <a:blip r:embed="rId4"/>
          <a:srcRect/>
          <a:stretch>
            <a:fillRect/>
          </a:stretch>
        </p:blipFill>
        <p:spPr bwMode="auto">
          <a:xfrm>
            <a:off x="6748463" y="1627188"/>
            <a:ext cx="3152775" cy="457200"/>
          </a:xfrm>
          <a:prstGeom prst="rect">
            <a:avLst/>
          </a:prstGeom>
          <a:noFill/>
          <a:ln w="9525">
            <a:miter lim="800000"/>
            <a:headEnd/>
            <a:tailEnd/>
          </a:ln>
          <a:effectLst/>
        </p:spPr>
      </p:pic>
      <p:pic>
        <p:nvPicPr>
          <p:cNvPr id="67589" name="Picture 5"/>
          <p:cNvPicPr>
            <a:picLocks noChangeAspect="1" noChangeArrowheads="1"/>
          </p:cNvPicPr>
          <p:nvPr/>
        </p:nvPicPr>
        <p:blipFill>
          <a:blip r:embed="rId5"/>
          <a:srcRect/>
          <a:stretch>
            <a:fillRect/>
          </a:stretch>
        </p:blipFill>
        <p:spPr bwMode="auto">
          <a:xfrm>
            <a:off x="2165350" y="4745038"/>
            <a:ext cx="5811838" cy="990600"/>
          </a:xfrm>
          <a:prstGeom prst="rect">
            <a:avLst/>
          </a:prstGeom>
          <a:noFill/>
          <a:ln w="9525">
            <a:miter lim="800000"/>
            <a:headEnd/>
            <a:tailEnd/>
          </a:ln>
          <a:effectLst/>
        </p:spPr>
      </p:pic>
      <p:sp>
        <p:nvSpPr>
          <p:cNvPr id="8" name="!!2">
            <a:extLst>
              <a:ext uri="{FF2B5EF4-FFF2-40B4-BE49-F238E27FC236}">
                <a16:creationId xmlns:a16="http://schemas.microsoft.com/office/drawing/2014/main" xmlns="" id="{F4B5F415-7490-4054-85B4-10F7AE6D3385}"/>
              </a:ext>
            </a:extLst>
          </p:cNvPr>
          <p:cNvSpPr txBox="1">
            <a:spLocks/>
          </p:cNvSpPr>
          <p:nvPr/>
        </p:nvSpPr>
        <p:spPr>
          <a:xfrm>
            <a:off x="2820691" y="795575"/>
            <a:ext cx="5780868"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latin typeface="Times New Roman" pitchFamily="18" charset="0"/>
                <a:ea typeface="+mj-ea"/>
                <a:cs typeface="Times New Roman" pitchFamily="18" charset="0"/>
              </a:rPr>
              <a:t>Luyện tập 2</a:t>
            </a:r>
            <a:r>
              <a:rPr lang="en-US" sz="2800" noProof="0">
                <a:latin typeface="Times New Roman" pitchFamily="18" charset="0"/>
                <a:ea typeface="+mj-ea"/>
                <a:cs typeface="Times New Roman" pitchFamily="18" charset="0"/>
              </a:rPr>
              <a:t>. Tính một cách hợp lí:</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9" name="!!2">
            <a:extLst>
              <a:ext uri="{FF2B5EF4-FFF2-40B4-BE49-F238E27FC236}">
                <a16:creationId xmlns:a16="http://schemas.microsoft.com/office/drawing/2014/main" xmlns="" id="{F4B5F415-7490-4054-85B4-10F7AE6D3385}"/>
              </a:ext>
            </a:extLst>
          </p:cNvPr>
          <p:cNvSpPr txBox="1">
            <a:spLocks/>
          </p:cNvSpPr>
          <p:nvPr/>
        </p:nvSpPr>
        <p:spPr>
          <a:xfrm>
            <a:off x="5765371" y="1999276"/>
            <a:ext cx="821410" cy="66901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lang="en-US" sz="2800">
                <a:latin typeface="Times New Roman" pitchFamily="18" charset="0"/>
                <a:ea typeface="+mj-ea"/>
                <a:cs typeface="Times New Roman" pitchFamily="18" charset="0"/>
              </a:rPr>
              <a:t>Giải</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10" name="!!2">
            <a:extLst>
              <a:ext uri="{FF2B5EF4-FFF2-40B4-BE49-F238E27FC236}">
                <a16:creationId xmlns:a16="http://schemas.microsoft.com/office/drawing/2014/main" xmlns="" id="{F4B5F415-7490-4054-85B4-10F7AE6D3385}"/>
              </a:ext>
            </a:extLst>
          </p:cNvPr>
          <p:cNvSpPr txBox="1">
            <a:spLocks/>
          </p:cNvSpPr>
          <p:nvPr/>
        </p:nvSpPr>
        <p:spPr>
          <a:xfrm>
            <a:off x="1861487" y="61994"/>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11" name="Oval 10"/>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blinds(horizontal)">
                                      <p:cBhvr>
                                        <p:cTn id="12" dur="500"/>
                                        <p:tgtEl>
                                          <p:spTgt spid="6758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9"/>
                                        </p:tgtEl>
                                        <p:attrNameLst>
                                          <p:attrName>style.visibility</p:attrName>
                                        </p:attrNameLst>
                                      </p:cBhvr>
                                      <p:to>
                                        <p:strVal val="visible"/>
                                      </p:to>
                                    </p:set>
                                    <p:animEffect transition="in" filter="blinds(horizontal)">
                                      <p:cBhvr>
                                        <p:cTn id="17"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8613" name="Object 5"/>
          <p:cNvGraphicFramePr>
            <a:graphicFrameLocks noChangeAspect="1"/>
          </p:cNvGraphicFramePr>
          <p:nvPr/>
        </p:nvGraphicFramePr>
        <p:xfrm>
          <a:off x="3068665" y="3529740"/>
          <a:ext cx="2323291" cy="453325"/>
        </p:xfrm>
        <a:graphic>
          <a:graphicData uri="http://schemas.openxmlformats.org/presentationml/2006/ole">
            <mc:AlternateContent xmlns:mc="http://schemas.openxmlformats.org/markup-compatibility/2006">
              <mc:Choice xmlns:v="urn:schemas-microsoft-com:vml" Requires="v">
                <p:oleObj spid="_x0000_s5176" name="Equation" r:id="rId3" imgW="1168400" imgH="228600" progId="Equation.DSMT4">
                  <p:embed/>
                </p:oleObj>
              </mc:Choice>
              <mc:Fallback>
                <p:oleObj name="Equation" r:id="rId3" imgW="1168400" imgH="22860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65" y="3529740"/>
                        <a:ext cx="2323291" cy="45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2" name="Object 4"/>
          <p:cNvGraphicFramePr>
            <a:graphicFrameLocks noChangeAspect="1"/>
          </p:cNvGraphicFramePr>
          <p:nvPr/>
        </p:nvGraphicFramePr>
        <p:xfrm>
          <a:off x="2975675" y="4656499"/>
          <a:ext cx="2758700" cy="469566"/>
        </p:xfrm>
        <a:graphic>
          <a:graphicData uri="http://schemas.openxmlformats.org/presentationml/2006/ole">
            <mc:AlternateContent xmlns:mc="http://schemas.openxmlformats.org/markup-compatibility/2006">
              <mc:Choice xmlns:v="urn:schemas-microsoft-com:vml" Requires="v">
                <p:oleObj spid="_x0000_s5177" name="Equation" r:id="rId5" imgW="1346200" imgH="228600" progId="Equation.DSMT4">
                  <p:embed/>
                </p:oleObj>
              </mc:Choice>
              <mc:Fallback>
                <p:oleObj name="Equation" r:id="rId5" imgW="1346200" imgH="2286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675" y="4656499"/>
                        <a:ext cx="2758700" cy="4695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1" name="Object 3"/>
          <p:cNvGraphicFramePr>
            <a:graphicFrameLocks noChangeAspect="1"/>
          </p:cNvGraphicFramePr>
          <p:nvPr/>
        </p:nvGraphicFramePr>
        <p:xfrm>
          <a:off x="3006670" y="6086958"/>
          <a:ext cx="2305375" cy="461075"/>
        </p:xfrm>
        <a:graphic>
          <a:graphicData uri="http://schemas.openxmlformats.org/presentationml/2006/ole">
            <mc:AlternateContent xmlns:mc="http://schemas.openxmlformats.org/markup-compatibility/2006">
              <mc:Choice xmlns:v="urn:schemas-microsoft-com:vml" Requires="v">
                <p:oleObj spid="_x0000_s5178" name="Equation" r:id="rId7" imgW="1143000" imgH="228600" progId="Equation.DSMT4">
                  <p:embed/>
                </p:oleObj>
              </mc:Choice>
              <mc:Fallback>
                <p:oleObj name="Equation" r:id="rId7" imgW="1143000" imgH="2286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670" y="6086958"/>
                        <a:ext cx="2305375" cy="46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14" name="Rectangle 6"/>
          <p:cNvSpPr>
            <a:spLocks noChangeArrowheads="1"/>
          </p:cNvSpPr>
          <p:nvPr/>
        </p:nvSpPr>
        <p:spPr bwMode="auto">
          <a:xfrm>
            <a:off x="1605364" y="2938790"/>
            <a:ext cx="662553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Số thức ăn mà 80 con gà ăn trong một ngày: </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68615" name="Rectangle 7"/>
          <p:cNvSpPr>
            <a:spLocks noChangeArrowheads="1"/>
          </p:cNvSpPr>
          <p:nvPr/>
        </p:nvSpPr>
        <p:spPr bwMode="auto">
          <a:xfrm>
            <a:off x="1582376" y="4031424"/>
            <a:ext cx="651652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Số thức ăn mà 80 con gà ăn trong 10 ngày: </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68616" name="Rectangle 8"/>
          <p:cNvSpPr>
            <a:spLocks noChangeArrowheads="1"/>
          </p:cNvSpPr>
          <p:nvPr/>
        </p:nvSpPr>
        <p:spPr bwMode="auto">
          <a:xfrm>
            <a:off x="1684281" y="5129467"/>
            <a:ext cx="8157147"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Vậy số ki-lô-gam thức ăn mà gia đình đó cần cho đàn ăn trong 10 ngày là:</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11" name="!!2">
            <a:extLst>
              <a:ext uri="{FF2B5EF4-FFF2-40B4-BE49-F238E27FC236}">
                <a16:creationId xmlns:a16="http://schemas.microsoft.com/office/drawing/2014/main" xmlns="" id="{F4B5F415-7490-4054-85B4-10F7AE6D3385}"/>
              </a:ext>
            </a:extLst>
          </p:cNvPr>
          <p:cNvSpPr txBox="1">
            <a:spLocks/>
          </p:cNvSpPr>
          <p:nvPr/>
        </p:nvSpPr>
        <p:spPr>
          <a:xfrm>
            <a:off x="1844298" y="718086"/>
            <a:ext cx="2789695"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b="1">
                <a:latin typeface="Times New Roman" pitchFamily="18" charset="0"/>
                <a:ea typeface="+mj-ea"/>
                <a:cs typeface="Times New Roman" pitchFamily="18" charset="0"/>
              </a:rPr>
              <a:t>Luyện tập 3</a:t>
            </a:r>
            <a:r>
              <a:rPr lang="en-US" sz="2800" b="1" noProof="0">
                <a:latin typeface="Times New Roman" pitchFamily="18" charset="0"/>
                <a:ea typeface="+mj-ea"/>
                <a:cs typeface="Times New Roman" pitchFamily="18" charset="0"/>
              </a:rPr>
              <a:t>. </a:t>
            </a:r>
            <a:endParaRPr kumimoji="0" lang="en-US" sz="2800" b="1"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9" name="!!2">
            <a:extLst>
              <a:ext uri="{FF2B5EF4-FFF2-40B4-BE49-F238E27FC236}">
                <a16:creationId xmlns:a16="http://schemas.microsoft.com/office/drawing/2014/main" xmlns="" id="{F4B5F415-7490-4054-85B4-10F7AE6D3385}"/>
              </a:ext>
            </a:extLst>
          </p:cNvPr>
          <p:cNvSpPr txBox="1">
            <a:spLocks/>
          </p:cNvSpPr>
          <p:nvPr/>
        </p:nvSpPr>
        <p:spPr>
          <a:xfrm>
            <a:off x="2124037" y="81481"/>
            <a:ext cx="9128500" cy="770927"/>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10" name="Oval 9"/>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6</a:t>
            </a:r>
          </a:p>
        </p:txBody>
      </p:sp>
      <p:sp>
        <p:nvSpPr>
          <p:cNvPr id="12" name="Rectangle 6"/>
          <p:cNvSpPr>
            <a:spLocks noChangeArrowheads="1"/>
          </p:cNvSpPr>
          <p:nvPr/>
        </p:nvSpPr>
        <p:spPr bwMode="auto">
          <a:xfrm>
            <a:off x="2865291" y="1225823"/>
            <a:ext cx="861378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Một</a:t>
            </a:r>
            <a:r>
              <a:rPr kumimoji="0" lang="en-US" sz="2800" b="0" i="0" u="none" strike="noStrike" cap="none" normalizeH="0">
                <a:ln>
                  <a:noFill/>
                </a:ln>
                <a:solidFill>
                  <a:schemeClr val="tx1"/>
                </a:solidFill>
                <a:effectLst/>
                <a:latin typeface="Times New Roman" pitchFamily="18" charset="0"/>
                <a:ea typeface="Times New Roman" pitchFamily="18" charset="0"/>
                <a:cs typeface="Times New Roman" pitchFamily="18" charset="0"/>
              </a:rPr>
              <a:t> gia đình có nuôi 80 con gà. Biết trung bình một con gà ăn 105g thức ăn trong một ngày. Gia đình đó cần bao nhiêu ki – lô – gam thức ăn cho đàn gà trong 10 ngày?</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sp>
        <p:nvSpPr>
          <p:cNvPr id="13" name="!!2">
            <a:extLst>
              <a:ext uri="{FF2B5EF4-FFF2-40B4-BE49-F238E27FC236}">
                <a16:creationId xmlns:a16="http://schemas.microsoft.com/office/drawing/2014/main" xmlns="" id="{F4B5F415-7490-4054-85B4-10F7AE6D3385}"/>
              </a:ext>
            </a:extLst>
          </p:cNvPr>
          <p:cNvSpPr txBox="1">
            <a:spLocks/>
          </p:cNvSpPr>
          <p:nvPr/>
        </p:nvSpPr>
        <p:spPr>
          <a:xfrm>
            <a:off x="1500752" y="2311828"/>
            <a:ext cx="994475"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b="1">
                <a:latin typeface="Times New Roman" pitchFamily="18" charset="0"/>
                <a:ea typeface="+mj-ea"/>
                <a:cs typeface="Times New Roman" pitchFamily="18" charset="0"/>
              </a:rPr>
              <a:t>Giải</a:t>
            </a:r>
            <a:endParaRPr kumimoji="0" lang="en-US" sz="2800" b="1"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8614"/>
                                        </p:tgtEl>
                                        <p:attrNameLst>
                                          <p:attrName>style.visibility</p:attrName>
                                        </p:attrNameLst>
                                      </p:cBhvr>
                                      <p:to>
                                        <p:strVal val="visible"/>
                                      </p:to>
                                    </p:set>
                                    <p:animEffect transition="in" filter="blinds(horizontal)">
                                      <p:cBhvr>
                                        <p:cTn id="22" dur="500"/>
                                        <p:tgtEl>
                                          <p:spTgt spid="686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8613"/>
                                        </p:tgtEl>
                                        <p:attrNameLst>
                                          <p:attrName>style.visibility</p:attrName>
                                        </p:attrNameLst>
                                      </p:cBhvr>
                                      <p:to>
                                        <p:strVal val="visible"/>
                                      </p:to>
                                    </p:set>
                                    <p:animEffect transition="in" filter="blinds(horizontal)">
                                      <p:cBhvr>
                                        <p:cTn id="27" dur="500"/>
                                        <p:tgtEl>
                                          <p:spTgt spid="686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8615"/>
                                        </p:tgtEl>
                                        <p:attrNameLst>
                                          <p:attrName>style.visibility</p:attrName>
                                        </p:attrNameLst>
                                      </p:cBhvr>
                                      <p:to>
                                        <p:strVal val="visible"/>
                                      </p:to>
                                    </p:set>
                                    <p:animEffect transition="in" filter="blinds(horizontal)">
                                      <p:cBhvr>
                                        <p:cTn id="32" dur="500"/>
                                        <p:tgtEl>
                                          <p:spTgt spid="686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8612"/>
                                        </p:tgtEl>
                                        <p:attrNameLst>
                                          <p:attrName>style.visibility</p:attrName>
                                        </p:attrNameLst>
                                      </p:cBhvr>
                                      <p:to>
                                        <p:strVal val="visible"/>
                                      </p:to>
                                    </p:set>
                                    <p:animEffect transition="in" filter="blinds(horizontal)">
                                      <p:cBhvr>
                                        <p:cTn id="37" dur="500"/>
                                        <p:tgtEl>
                                          <p:spTgt spid="686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8616"/>
                                        </p:tgtEl>
                                        <p:attrNameLst>
                                          <p:attrName>style.visibility</p:attrName>
                                        </p:attrNameLst>
                                      </p:cBhvr>
                                      <p:to>
                                        <p:strVal val="visible"/>
                                      </p:to>
                                    </p:set>
                                    <p:animEffect transition="in" filter="blinds(horizontal)">
                                      <p:cBhvr>
                                        <p:cTn id="42" dur="500"/>
                                        <p:tgtEl>
                                          <p:spTgt spid="686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8611"/>
                                        </p:tgtEl>
                                        <p:attrNameLst>
                                          <p:attrName>style.visibility</p:attrName>
                                        </p:attrNameLst>
                                      </p:cBhvr>
                                      <p:to>
                                        <p:strVal val="visible"/>
                                      </p:to>
                                    </p:set>
                                    <p:animEffect transition="in" filter="blinds(horizontal)">
                                      <p:cBhvr>
                                        <p:cTn id="4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P spid="68615" grpId="0"/>
      <p:bldP spid="6861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781947" y="645759"/>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chemeClr val="accent2">
                    <a:lumMod val="75000"/>
                  </a:schemeClr>
                </a:solidFill>
                <a:latin typeface="Times New Roman" pitchFamily="18" charset="0"/>
                <a:ea typeface="+mj-ea"/>
                <a:cs typeface="Times New Roman" pitchFamily="18" charset="0"/>
              </a:rPr>
              <a:t>II. Phép chia</a:t>
            </a:r>
            <a:endParaRPr kumimoji="0" lang="en-US" sz="28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3" name="TextBox 2"/>
          <p:cNvSpPr txBox="1"/>
          <p:nvPr/>
        </p:nvSpPr>
        <p:spPr>
          <a:xfrm>
            <a:off x="2775488" y="1185308"/>
            <a:ext cx="3082871" cy="523220"/>
          </a:xfrm>
          <a:prstGeom prst="rect">
            <a:avLst/>
          </a:prstGeom>
          <a:noFill/>
        </p:spPr>
        <p:txBody>
          <a:bodyPr wrap="square" rtlCol="0">
            <a:spAutoFit/>
          </a:bodyPr>
          <a:lstStyle/>
          <a:p>
            <a:r>
              <a:rPr lang="en-US" sz="2800" b="1">
                <a:solidFill>
                  <a:schemeClr val="tx2">
                    <a:lumMod val="50000"/>
                  </a:schemeClr>
                </a:solidFill>
                <a:latin typeface="Times New Roman" pitchFamily="18" charset="0"/>
                <a:cs typeface="Times New Roman" pitchFamily="18" charset="0"/>
              </a:rPr>
              <a:t>1. Phép chia hết</a:t>
            </a:r>
            <a:endParaRPr lang="en-US" sz="2800" b="1" dirty="0">
              <a:solidFill>
                <a:schemeClr val="tx2">
                  <a:lumMod val="50000"/>
                </a:schemeClr>
              </a:solidFill>
              <a:latin typeface="Times New Roman" pitchFamily="18" charset="0"/>
              <a:cs typeface="Times New Roman" pitchFamily="18" charset="0"/>
            </a:endParaRPr>
          </a:p>
        </p:txBody>
      </p:sp>
      <p:sp>
        <p:nvSpPr>
          <p:cNvPr id="6" name="TextBox 5"/>
          <p:cNvSpPr txBox="1"/>
          <p:nvPr/>
        </p:nvSpPr>
        <p:spPr>
          <a:xfrm>
            <a:off x="3409627" y="2245257"/>
            <a:ext cx="2200759"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chia)</a:t>
            </a:r>
          </a:p>
        </p:txBody>
      </p:sp>
      <p:sp>
        <p:nvSpPr>
          <p:cNvPr id="7" name="TextBox 6"/>
          <p:cNvSpPr txBox="1"/>
          <p:nvPr/>
        </p:nvSpPr>
        <p:spPr>
          <a:xfrm>
            <a:off x="5596183" y="2214261"/>
            <a:ext cx="1728371"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chia)</a:t>
            </a:r>
          </a:p>
        </p:txBody>
      </p:sp>
      <p:sp>
        <p:nvSpPr>
          <p:cNvPr id="8" name="TextBox 7"/>
          <p:cNvSpPr txBox="1"/>
          <p:nvPr/>
        </p:nvSpPr>
        <p:spPr>
          <a:xfrm>
            <a:off x="7657453" y="2183265"/>
            <a:ext cx="1728371"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a:t>
            </a:r>
          </a:p>
        </p:txBody>
      </p:sp>
      <p:graphicFrame>
        <p:nvGraphicFramePr>
          <p:cNvPr id="11" name="Object 10"/>
          <p:cNvGraphicFramePr>
            <a:graphicFrameLocks noChangeAspect="1"/>
          </p:cNvGraphicFramePr>
          <p:nvPr/>
        </p:nvGraphicFramePr>
        <p:xfrm>
          <a:off x="4333460" y="1581150"/>
          <a:ext cx="7054850" cy="600075"/>
        </p:xfrm>
        <a:graphic>
          <a:graphicData uri="http://schemas.openxmlformats.org/presentationml/2006/ole">
            <mc:AlternateContent xmlns:mc="http://schemas.openxmlformats.org/markup-compatibility/2006">
              <mc:Choice xmlns:v="urn:schemas-microsoft-com:vml" Requires="v">
                <p:oleObj spid="_x0000_s6236" name="Equation" r:id="rId3" imgW="2387520" imgH="203040" progId="Equation.DSMT4">
                  <p:embed/>
                </p:oleObj>
              </mc:Choice>
              <mc:Fallback>
                <p:oleObj name="Equation" r:id="rId3" imgW="2387520" imgH="20304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460" y="1581150"/>
                        <a:ext cx="7054850"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050583" y="2847108"/>
            <a:ext cx="1273445" cy="523220"/>
          </a:xfrm>
          <a:prstGeom prst="rect">
            <a:avLst/>
          </a:prstGeom>
          <a:noFill/>
        </p:spPr>
        <p:txBody>
          <a:bodyPr wrap="square" rtlCol="0">
            <a:spAutoFit/>
          </a:bodyPr>
          <a:lstStyle/>
          <a:p>
            <a:r>
              <a:rPr lang="en-US" sz="2800" b="1" i="1">
                <a:latin typeface="Times New Roman" pitchFamily="18" charset="0"/>
                <a:cs typeface="Times New Roman" pitchFamily="18" charset="0"/>
              </a:rPr>
              <a:t>Lưu ý:</a:t>
            </a:r>
            <a:endParaRPr lang="en-US" sz="2800" b="1" i="1" dirty="0">
              <a:latin typeface="Times New Roman" pitchFamily="18" charset="0"/>
              <a:cs typeface="Times New Roman" pitchFamily="18" charset="0"/>
            </a:endParaRPr>
          </a:p>
        </p:txBody>
      </p:sp>
      <p:sp>
        <p:nvSpPr>
          <p:cNvPr id="13" name="TextBox 12"/>
          <p:cNvSpPr txBox="1"/>
          <p:nvPr/>
        </p:nvSpPr>
        <p:spPr>
          <a:xfrm>
            <a:off x="4259452" y="2847108"/>
            <a:ext cx="7286786" cy="954107"/>
          </a:xfrm>
          <a:prstGeom prst="rect">
            <a:avLst/>
          </a:prstGeom>
          <a:noFill/>
        </p:spPr>
        <p:txBody>
          <a:bodyPr wrap="square" rtlCol="0">
            <a:spAutoFit/>
          </a:bodyPr>
          <a:lstStyle/>
          <a:p>
            <a:pPr>
              <a:buFontTx/>
              <a:buChar char="-"/>
            </a:pPr>
            <a:r>
              <a:rPr lang="en-US" sz="2800">
                <a:latin typeface="Times New Roman" pitchFamily="18" charset="0"/>
                <a:cs typeface="Times New Roman" pitchFamily="18" charset="0"/>
              </a:rPr>
              <a:t> Nếu a : b = q thì a= bq</a:t>
            </a:r>
          </a:p>
          <a:p>
            <a:pPr>
              <a:buFontTx/>
              <a:buChar char="-"/>
            </a:pPr>
            <a:r>
              <a:rPr lang="en-US" sz="2800">
                <a:latin typeface="Times New Roman" pitchFamily="18" charset="0"/>
                <a:cs typeface="Times New Roman" pitchFamily="18" charset="0"/>
              </a:rPr>
              <a:t> Nếu a: b = q và           thì a : q = b </a:t>
            </a:r>
            <a:endParaRPr lang="en-US" sz="2800" dirty="0">
              <a:latin typeface="Times New Roman" pitchFamily="18" charset="0"/>
              <a:cs typeface="Times New Roman" pitchFamily="18" charset="0"/>
            </a:endParaRPr>
          </a:p>
        </p:txBody>
      </p:sp>
      <p:graphicFrame>
        <p:nvGraphicFramePr>
          <p:cNvPr id="112644" name="Object 4"/>
          <p:cNvGraphicFramePr>
            <a:graphicFrameLocks noChangeAspect="1"/>
          </p:cNvGraphicFramePr>
          <p:nvPr/>
        </p:nvGraphicFramePr>
        <p:xfrm>
          <a:off x="6801603" y="3341311"/>
          <a:ext cx="851848" cy="486770"/>
        </p:xfrm>
        <a:graphic>
          <a:graphicData uri="http://schemas.openxmlformats.org/presentationml/2006/ole">
            <mc:AlternateContent xmlns:mc="http://schemas.openxmlformats.org/markup-compatibility/2006">
              <mc:Choice xmlns:v="urn:schemas-microsoft-com:vml" Requires="v">
                <p:oleObj spid="_x0000_s6237" name="Equation" r:id="rId5" imgW="355320" imgH="203040" progId="Equation.DSMT4">
                  <p:embed/>
                </p:oleObj>
              </mc:Choice>
              <mc:Fallback>
                <p:oleObj name="Equation" r:id="rId5" imgW="355320" imgH="20304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1603" y="3341311"/>
                        <a:ext cx="851848" cy="48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3109991" y="3789921"/>
            <a:ext cx="2655377" cy="523220"/>
          </a:xfrm>
          <a:prstGeom prst="rect">
            <a:avLst/>
          </a:prstGeom>
          <a:noFill/>
        </p:spPr>
        <p:txBody>
          <a:bodyPr wrap="square" rtlCol="0">
            <a:spAutoFit/>
          </a:bodyPr>
          <a:lstStyle/>
          <a:p>
            <a:r>
              <a:rPr lang="en-US" sz="2800" b="1" i="1">
                <a:latin typeface="Times New Roman" pitchFamily="18" charset="0"/>
                <a:cs typeface="Times New Roman" pitchFamily="18" charset="0"/>
              </a:rPr>
              <a:t>Hoạt động 3</a:t>
            </a:r>
            <a:endParaRPr lang="en-US" sz="2800" b="1" i="1" dirty="0">
              <a:latin typeface="Times New Roman" pitchFamily="18" charset="0"/>
              <a:cs typeface="Times New Roman" pitchFamily="18" charset="0"/>
            </a:endParaRPr>
          </a:p>
        </p:txBody>
      </p:sp>
      <p:sp>
        <p:nvSpPr>
          <p:cNvPr id="15" name="TextBox 14"/>
          <p:cNvSpPr txBox="1"/>
          <p:nvPr/>
        </p:nvSpPr>
        <p:spPr>
          <a:xfrm>
            <a:off x="3205568" y="4334945"/>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Tính: </a:t>
            </a:r>
            <a:endParaRPr lang="en-US" sz="2800" dirty="0">
              <a:latin typeface="Times New Roman" pitchFamily="18" charset="0"/>
              <a:cs typeface="Times New Roman" pitchFamily="18" charset="0"/>
            </a:endParaRPr>
          </a:p>
        </p:txBody>
      </p:sp>
      <p:graphicFrame>
        <p:nvGraphicFramePr>
          <p:cNvPr id="16" name="Object 15"/>
          <p:cNvGraphicFramePr>
            <a:graphicFrameLocks noChangeAspect="1"/>
          </p:cNvGraphicFramePr>
          <p:nvPr/>
        </p:nvGraphicFramePr>
        <p:xfrm>
          <a:off x="4149241" y="4420071"/>
          <a:ext cx="1302466" cy="350664"/>
        </p:xfrm>
        <a:graphic>
          <a:graphicData uri="http://schemas.openxmlformats.org/presentationml/2006/ole">
            <mc:AlternateContent xmlns:mc="http://schemas.openxmlformats.org/markup-compatibility/2006">
              <mc:Choice xmlns:v="urn:schemas-microsoft-com:vml" Requires="v">
                <p:oleObj spid="_x0000_s6238" name="Equation" r:id="rId7" imgW="660240" imgH="177480" progId="Equation.DSMT4">
                  <p:embed/>
                </p:oleObj>
              </mc:Choice>
              <mc:Fallback>
                <p:oleObj name="Equation" r:id="rId7" imgW="660240" imgH="17748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9241" y="4420071"/>
                        <a:ext cx="1302466" cy="350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800455" y="4352984"/>
          <a:ext cx="1452751" cy="1252372"/>
        </p:xfrm>
        <a:graphic>
          <a:graphicData uri="http://schemas.openxmlformats.org/presentationml/2006/ole">
            <mc:AlternateContent xmlns:mc="http://schemas.openxmlformats.org/markup-compatibility/2006">
              <mc:Choice xmlns:v="urn:schemas-microsoft-com:vml" Requires="v">
                <p:oleObj spid="_x0000_s6239" name="Equation" r:id="rId9" imgW="736560" imgH="634680" progId="Equation.DSMT4">
                  <p:embed/>
                </p:oleObj>
              </mc:Choice>
              <mc:Fallback>
                <p:oleObj name="Equation" r:id="rId9" imgW="736560" imgH="63468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0455" y="4352984"/>
                        <a:ext cx="1452751" cy="1252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3295974" y="5572226"/>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Vậy: </a:t>
            </a:r>
            <a:endParaRPr lang="en-US" sz="2800" dirty="0">
              <a:latin typeface="Times New Roman" pitchFamily="18" charset="0"/>
              <a:cs typeface="Times New Roman" pitchFamily="18" charset="0"/>
            </a:endParaRPr>
          </a:p>
        </p:txBody>
      </p:sp>
      <p:graphicFrame>
        <p:nvGraphicFramePr>
          <p:cNvPr id="112647" name="Object 7"/>
          <p:cNvGraphicFramePr>
            <a:graphicFrameLocks noChangeAspect="1"/>
          </p:cNvGraphicFramePr>
          <p:nvPr/>
        </p:nvGraphicFramePr>
        <p:xfrm>
          <a:off x="4194687" y="5660957"/>
          <a:ext cx="1878558" cy="350664"/>
        </p:xfrm>
        <a:graphic>
          <a:graphicData uri="http://schemas.openxmlformats.org/presentationml/2006/ole">
            <mc:AlternateContent xmlns:mc="http://schemas.openxmlformats.org/markup-compatibility/2006">
              <mc:Choice xmlns:v="urn:schemas-microsoft-com:vml" Requires="v">
                <p:oleObj spid="_x0000_s6240" name="Equation" r:id="rId11" imgW="952200" imgH="177480" progId="Equation.DSMT4">
                  <p:embed/>
                </p:oleObj>
              </mc:Choice>
              <mc:Fallback>
                <p:oleObj name="Equation" r:id="rId11" imgW="952200" imgH="17748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4687" y="5660957"/>
                        <a:ext cx="1878558" cy="35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4" name="Group 23"/>
          <p:cNvGrpSpPr/>
          <p:nvPr/>
        </p:nvGrpSpPr>
        <p:grpSpPr>
          <a:xfrm>
            <a:off x="6509288" y="4370521"/>
            <a:ext cx="743919" cy="1255363"/>
            <a:chOff x="6509288" y="4308529"/>
            <a:chExt cx="743919" cy="1255363"/>
          </a:xfrm>
        </p:grpSpPr>
        <p:cxnSp>
          <p:nvCxnSpPr>
            <p:cNvPr id="21" name="Straight Connector 20"/>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22" name="Oval 21"/>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3" presetClass="entr" presetSubtype="10" fill="hold" nodeType="withEffect">
                                  <p:stCondLst>
                                    <p:cond delay="0"/>
                                  </p:stCondLst>
                                  <p:childTnLst>
                                    <p:set>
                                      <p:cBhvr>
                                        <p:cTn id="44" dur="1" fill="hold">
                                          <p:stCondLst>
                                            <p:cond delay="0"/>
                                          </p:stCondLst>
                                        </p:cTn>
                                        <p:tgtEl>
                                          <p:spTgt spid="112644"/>
                                        </p:tgtEl>
                                        <p:attrNameLst>
                                          <p:attrName>style.visibility</p:attrName>
                                        </p:attrNameLst>
                                      </p:cBhvr>
                                      <p:to>
                                        <p:strVal val="visible"/>
                                      </p:to>
                                    </p:set>
                                    <p:animEffect transition="in" filter="blinds(horizontal)">
                                      <p:cBhvr>
                                        <p:cTn id="45" dur="500"/>
                                        <p:tgtEl>
                                          <p:spTgt spid="11264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par>
                                <p:cTn id="56" presetID="3" presetClass="entr" presetSubtype="1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linds(horizontal)">
                                      <p:cBhvr>
                                        <p:cTn id="63" dur="500"/>
                                        <p:tgtEl>
                                          <p:spTgt spid="17"/>
                                        </p:tgtEl>
                                      </p:cBhvr>
                                    </p:animEffect>
                                  </p:childTnLst>
                                </p:cTn>
                              </p:par>
                              <p:par>
                                <p:cTn id="64" presetID="3" presetClass="entr" presetSubtype="1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linds(horizontal)">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112647"/>
                                        </p:tgtEl>
                                        <p:attrNameLst>
                                          <p:attrName>style.visibility</p:attrName>
                                        </p:attrNameLst>
                                      </p:cBhvr>
                                      <p:to>
                                        <p:strVal val="visible"/>
                                      </p:to>
                                    </p:set>
                                    <p:animEffect transition="in" filter="blinds(horizontal)">
                                      <p:cBhvr>
                                        <p:cTn id="76" dur="500"/>
                                        <p:tgtEl>
                                          <p:spTgt spid="112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P spid="12" grpId="0"/>
      <p:bldP spid="13" grpId="0"/>
      <p:bldP spid="14" grpId="0"/>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47998" y="2999508"/>
            <a:ext cx="2655377" cy="523220"/>
          </a:xfrm>
          <a:prstGeom prst="rect">
            <a:avLst/>
          </a:prstGeom>
          <a:noFill/>
        </p:spPr>
        <p:txBody>
          <a:bodyPr wrap="square" rtlCol="0">
            <a:spAutoFit/>
          </a:bodyPr>
          <a:lstStyle/>
          <a:p>
            <a:r>
              <a:rPr lang="en-US" sz="2800" b="1" i="1">
                <a:latin typeface="Times New Roman" pitchFamily="18" charset="0"/>
                <a:cs typeface="Times New Roman" pitchFamily="18" charset="0"/>
              </a:rPr>
              <a:t>Luyện tập 3</a:t>
            </a:r>
            <a:endParaRPr lang="en-US" sz="2800" b="1" i="1" dirty="0">
              <a:latin typeface="Times New Roman" pitchFamily="18" charset="0"/>
              <a:cs typeface="Times New Roman" pitchFamily="18" charset="0"/>
            </a:endParaRPr>
          </a:p>
        </p:txBody>
      </p:sp>
      <p:sp>
        <p:nvSpPr>
          <p:cNvPr id="5" name="TextBox 4"/>
          <p:cNvSpPr txBox="1"/>
          <p:nvPr/>
        </p:nvSpPr>
        <p:spPr>
          <a:xfrm>
            <a:off x="2967923" y="811664"/>
            <a:ext cx="2655377" cy="523220"/>
          </a:xfrm>
          <a:prstGeom prst="rect">
            <a:avLst/>
          </a:prstGeom>
          <a:noFill/>
        </p:spPr>
        <p:txBody>
          <a:bodyPr wrap="square" rtlCol="0">
            <a:spAutoFit/>
          </a:bodyPr>
          <a:lstStyle/>
          <a:p>
            <a:r>
              <a:rPr lang="en-US" sz="2800" b="1" i="1">
                <a:latin typeface="Times New Roman" pitchFamily="18" charset="0"/>
                <a:cs typeface="Times New Roman" pitchFamily="18" charset="0"/>
              </a:rPr>
              <a:t>Ví dụ 3.</a:t>
            </a:r>
            <a:endParaRPr lang="en-US" sz="2800" b="1" i="1" dirty="0">
              <a:latin typeface="Times New Roman" pitchFamily="18" charset="0"/>
              <a:cs typeface="Times New Roman" pitchFamily="18" charset="0"/>
            </a:endParaRPr>
          </a:p>
        </p:txBody>
      </p:sp>
      <p:graphicFrame>
        <p:nvGraphicFramePr>
          <p:cNvPr id="6" name="Object 5"/>
          <p:cNvGraphicFramePr>
            <a:graphicFrameLocks noChangeAspect="1"/>
          </p:cNvGraphicFramePr>
          <p:nvPr/>
        </p:nvGraphicFramePr>
        <p:xfrm>
          <a:off x="5286214" y="920475"/>
          <a:ext cx="1452558" cy="363140"/>
        </p:xfrm>
        <a:graphic>
          <a:graphicData uri="http://schemas.openxmlformats.org/presentationml/2006/ole">
            <mc:AlternateContent xmlns:mc="http://schemas.openxmlformats.org/markup-compatibility/2006">
              <mc:Choice xmlns:v="urn:schemas-microsoft-com:vml" Requires="v">
                <p:oleObj spid="_x0000_s7278" name="Equation" r:id="rId3" imgW="711000" imgH="177480" progId="Equation.DSMT4">
                  <p:embed/>
                </p:oleObj>
              </mc:Choice>
              <mc:Fallback>
                <p:oleObj name="Equation" r:id="rId3" imgW="711000" imgH="177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214" y="920475"/>
                        <a:ext cx="1452558" cy="363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667" name="Object 3"/>
          <p:cNvGraphicFramePr>
            <a:graphicFrameLocks noChangeAspect="1"/>
          </p:cNvGraphicFramePr>
          <p:nvPr/>
        </p:nvGraphicFramePr>
        <p:xfrm>
          <a:off x="4562313" y="2564236"/>
          <a:ext cx="2023206" cy="363139"/>
        </p:xfrm>
        <a:graphic>
          <a:graphicData uri="http://schemas.openxmlformats.org/presentationml/2006/ole">
            <mc:AlternateContent xmlns:mc="http://schemas.openxmlformats.org/markup-compatibility/2006">
              <mc:Choice xmlns:v="urn:schemas-microsoft-com:vml" Requires="v">
                <p:oleObj spid="_x0000_s7279" name="Equation" r:id="rId5" imgW="990360" imgH="177480" progId="Equation.DSMT4">
                  <p:embed/>
                </p:oleObj>
              </mc:Choice>
              <mc:Fallback>
                <p:oleObj name="Equation" r:id="rId5" imgW="990360" imgH="1774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313" y="2564236"/>
                        <a:ext cx="2023206" cy="36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668" name="Object 4"/>
          <p:cNvGraphicFramePr>
            <a:graphicFrameLocks noChangeAspect="1"/>
          </p:cNvGraphicFramePr>
          <p:nvPr/>
        </p:nvGraphicFramePr>
        <p:xfrm>
          <a:off x="7277529" y="917524"/>
          <a:ext cx="1504435" cy="1763821"/>
        </p:xfrm>
        <a:graphic>
          <a:graphicData uri="http://schemas.openxmlformats.org/presentationml/2006/ole">
            <mc:AlternateContent xmlns:mc="http://schemas.openxmlformats.org/markup-compatibility/2006">
              <mc:Choice xmlns:v="urn:schemas-microsoft-com:vml" Requires="v">
                <p:oleObj spid="_x0000_s7280" name="Equation" r:id="rId7" imgW="736560" imgH="863280" progId="Equation.DSMT4">
                  <p:embed/>
                </p:oleObj>
              </mc:Choice>
              <mc:Fallback>
                <p:oleObj name="Equation" r:id="rId7" imgW="736560" imgH="86328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7529" y="917524"/>
                        <a:ext cx="1504435" cy="176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8"/>
          <p:cNvGraphicFramePr>
            <a:graphicFrameLocks noChangeAspect="1"/>
          </p:cNvGraphicFramePr>
          <p:nvPr/>
        </p:nvGraphicFramePr>
        <p:xfrm>
          <a:off x="4807084" y="3539502"/>
          <a:ext cx="1634128" cy="363139"/>
        </p:xfrm>
        <a:graphic>
          <a:graphicData uri="http://schemas.openxmlformats.org/presentationml/2006/ole">
            <mc:AlternateContent xmlns:mc="http://schemas.openxmlformats.org/markup-compatibility/2006">
              <mc:Choice xmlns:v="urn:schemas-microsoft-com:vml" Requires="v">
                <p:oleObj spid="_x0000_s7281" name="Equation" r:id="rId9" imgW="799920" imgH="177480" progId="Equation.DSMT4">
                  <p:embed/>
                </p:oleObj>
              </mc:Choice>
              <mc:Fallback>
                <p:oleObj name="Equation" r:id="rId9" imgW="799920" imgH="17748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7084" y="3539502"/>
                        <a:ext cx="1634128" cy="363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671" name="Object 7"/>
          <p:cNvGraphicFramePr>
            <a:graphicFrameLocks noChangeAspect="1"/>
          </p:cNvGraphicFramePr>
          <p:nvPr/>
        </p:nvGraphicFramePr>
        <p:xfrm>
          <a:off x="7173647" y="3475363"/>
          <a:ext cx="1737882" cy="1763820"/>
        </p:xfrm>
        <a:graphic>
          <a:graphicData uri="http://schemas.openxmlformats.org/presentationml/2006/ole">
            <mc:AlternateContent xmlns:mc="http://schemas.openxmlformats.org/markup-compatibility/2006">
              <mc:Choice xmlns:v="urn:schemas-microsoft-com:vml" Requires="v">
                <p:oleObj spid="_x0000_s7282" name="Equation" r:id="rId11" imgW="850680" imgH="863280" progId="Equation.DSMT4">
                  <p:embed/>
                </p:oleObj>
              </mc:Choice>
              <mc:Fallback>
                <p:oleObj name="Equation" r:id="rId11" imgW="850680" imgH="86328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3647" y="3475363"/>
                        <a:ext cx="1737882" cy="176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3672" name="Object 8"/>
          <p:cNvGraphicFramePr>
            <a:graphicFrameLocks noChangeAspect="1"/>
          </p:cNvGraphicFramePr>
          <p:nvPr/>
        </p:nvGraphicFramePr>
        <p:xfrm>
          <a:off x="4916487" y="5167255"/>
          <a:ext cx="2412284" cy="363139"/>
        </p:xfrm>
        <a:graphic>
          <a:graphicData uri="http://schemas.openxmlformats.org/presentationml/2006/ole">
            <mc:AlternateContent xmlns:mc="http://schemas.openxmlformats.org/markup-compatibility/2006">
              <mc:Choice xmlns:v="urn:schemas-microsoft-com:vml" Requires="v">
                <p:oleObj spid="_x0000_s7283" name="Equation" r:id="rId13" imgW="1180800" imgH="177480" progId="Equation.DSMT4">
                  <p:embed/>
                </p:oleObj>
              </mc:Choice>
              <mc:Fallback>
                <p:oleObj name="Equation" r:id="rId13" imgW="1180800" imgH="177480" progId="Equation.DSMT4">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16487" y="5167255"/>
                        <a:ext cx="2412284" cy="36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3" name="Group 12"/>
          <p:cNvGrpSpPr/>
          <p:nvPr/>
        </p:nvGrpSpPr>
        <p:grpSpPr>
          <a:xfrm>
            <a:off x="8167608" y="852409"/>
            <a:ext cx="743919" cy="1797804"/>
            <a:chOff x="6509288" y="4308529"/>
            <a:chExt cx="743919" cy="1255363"/>
          </a:xfrm>
        </p:grpSpPr>
        <p:cxnSp>
          <p:nvCxnSpPr>
            <p:cNvPr id="14" name="Straight Connector 13"/>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196022" y="3407045"/>
            <a:ext cx="743919" cy="1738394"/>
            <a:chOff x="6509288" y="4308529"/>
            <a:chExt cx="743919" cy="1255363"/>
          </a:xfrm>
        </p:grpSpPr>
        <p:cxnSp>
          <p:nvCxnSpPr>
            <p:cNvPr id="17" name="Straight Connector 16"/>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383439" y="785833"/>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Tính: </a:t>
            </a:r>
            <a:endParaRPr lang="en-US" sz="2800" dirty="0">
              <a:latin typeface="Times New Roman" pitchFamily="18" charset="0"/>
              <a:cs typeface="Times New Roman" pitchFamily="18" charset="0"/>
            </a:endParaRPr>
          </a:p>
        </p:txBody>
      </p:sp>
      <p:sp>
        <p:nvSpPr>
          <p:cNvPr id="20" name="TextBox 19"/>
          <p:cNvSpPr txBox="1"/>
          <p:nvPr/>
        </p:nvSpPr>
        <p:spPr>
          <a:xfrm>
            <a:off x="3729927" y="2441568"/>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Vậy: </a:t>
            </a:r>
            <a:endParaRPr lang="en-US" sz="2800" dirty="0">
              <a:latin typeface="Times New Roman" pitchFamily="18" charset="0"/>
              <a:cs typeface="Times New Roman" pitchFamily="18" charset="0"/>
            </a:endParaRPr>
          </a:p>
        </p:txBody>
      </p:sp>
      <p:sp>
        <p:nvSpPr>
          <p:cNvPr id="21" name="TextBox 20"/>
          <p:cNvSpPr txBox="1"/>
          <p:nvPr/>
        </p:nvSpPr>
        <p:spPr>
          <a:xfrm>
            <a:off x="3871996" y="3482538"/>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Tính: </a:t>
            </a:r>
            <a:endParaRPr lang="en-US" sz="2800" dirty="0">
              <a:latin typeface="Times New Roman" pitchFamily="18" charset="0"/>
              <a:cs typeface="Times New Roman" pitchFamily="18" charset="0"/>
            </a:endParaRPr>
          </a:p>
        </p:txBody>
      </p:sp>
      <p:sp>
        <p:nvSpPr>
          <p:cNvPr id="22" name="TextBox 21"/>
          <p:cNvSpPr txBox="1"/>
          <p:nvPr/>
        </p:nvSpPr>
        <p:spPr>
          <a:xfrm>
            <a:off x="4039893" y="5076280"/>
            <a:ext cx="963478" cy="523220"/>
          </a:xfrm>
          <a:prstGeom prst="rect">
            <a:avLst/>
          </a:prstGeom>
          <a:noFill/>
        </p:spPr>
        <p:txBody>
          <a:bodyPr wrap="square" rtlCol="0">
            <a:spAutoFit/>
          </a:bodyPr>
          <a:lstStyle/>
          <a:p>
            <a:r>
              <a:rPr lang="en-US" sz="2800">
                <a:latin typeface="Times New Roman" pitchFamily="18" charset="0"/>
                <a:cs typeface="Times New Roman" pitchFamily="18" charset="0"/>
              </a:rPr>
              <a:t>Vậy: </a:t>
            </a:r>
            <a:endParaRPr lang="en-US" sz="2800" dirty="0">
              <a:latin typeface="Times New Roman" pitchFamily="18" charset="0"/>
              <a:cs typeface="Times New Roman" pitchFamily="18" charset="0"/>
            </a:endParaRPr>
          </a:p>
        </p:txBody>
      </p:sp>
      <p:sp>
        <p:nvSpPr>
          <p:cNvPr id="23"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24" name="Oval 23"/>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3668"/>
                                        </p:tgtEl>
                                        <p:attrNameLst>
                                          <p:attrName>style.visibility</p:attrName>
                                        </p:attrNameLst>
                                      </p:cBhvr>
                                      <p:to>
                                        <p:strVal val="visible"/>
                                      </p:to>
                                    </p:set>
                                    <p:animEffect transition="in" filter="blinds(horizontal)">
                                      <p:cBhvr>
                                        <p:cTn id="20" dur="500"/>
                                        <p:tgtEl>
                                          <p:spTgt spid="113668"/>
                                        </p:tgtEl>
                                      </p:cBhvr>
                                    </p:animEffect>
                                  </p:childTnLst>
                                </p:cTn>
                              </p:par>
                              <p:par>
                                <p:cTn id="21" presetID="3"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13667"/>
                                        </p:tgtEl>
                                        <p:attrNameLst>
                                          <p:attrName>style.visibility</p:attrName>
                                        </p:attrNameLst>
                                      </p:cBhvr>
                                      <p:to>
                                        <p:strVal val="visible"/>
                                      </p:to>
                                    </p:set>
                                    <p:animEffect transition="in" filter="blinds(horizontal)">
                                      <p:cBhvr>
                                        <p:cTn id="33" dur="500"/>
                                        <p:tgtEl>
                                          <p:spTgt spid="1136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13671"/>
                                        </p:tgtEl>
                                        <p:attrNameLst>
                                          <p:attrName>style.visibility</p:attrName>
                                        </p:attrNameLst>
                                      </p:cBhvr>
                                      <p:to>
                                        <p:strVal val="visible"/>
                                      </p:to>
                                    </p:set>
                                    <p:animEffect transition="in" filter="blinds(horizontal)">
                                      <p:cBhvr>
                                        <p:cTn id="53" dur="500"/>
                                        <p:tgtEl>
                                          <p:spTgt spid="113671"/>
                                        </p:tgtEl>
                                      </p:cBhvr>
                                    </p:animEffect>
                                  </p:childTnLst>
                                </p:cTn>
                              </p:par>
                              <p:par>
                                <p:cTn id="54" presetID="3" presetClass="entr" presetSubtype="1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par>
                                <p:cTn id="62" presetID="3" presetClass="entr" presetSubtype="10" fill="hold" nodeType="withEffect">
                                  <p:stCondLst>
                                    <p:cond delay="0"/>
                                  </p:stCondLst>
                                  <p:childTnLst>
                                    <p:set>
                                      <p:cBhvr>
                                        <p:cTn id="63" dur="1" fill="hold">
                                          <p:stCondLst>
                                            <p:cond delay="0"/>
                                          </p:stCondLst>
                                        </p:cTn>
                                        <p:tgtEl>
                                          <p:spTgt spid="113672"/>
                                        </p:tgtEl>
                                        <p:attrNameLst>
                                          <p:attrName>style.visibility</p:attrName>
                                        </p:attrNameLst>
                                      </p:cBhvr>
                                      <p:to>
                                        <p:strVal val="visible"/>
                                      </p:to>
                                    </p:set>
                                    <p:animEffect transition="in" filter="blinds(horizontal)">
                                      <p:cBhvr>
                                        <p:cTn id="64" dur="500"/>
                                        <p:tgtEl>
                                          <p:spTgt spid="113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5" name="!!2">
            <a:extLst>
              <a:ext uri="{FF2B5EF4-FFF2-40B4-BE49-F238E27FC236}">
                <a16:creationId xmlns:a16="http://schemas.microsoft.com/office/drawing/2014/main" xmlns="" id="{F4B5F415-7490-4054-85B4-10F7AE6D3385}"/>
              </a:ext>
            </a:extLst>
          </p:cNvPr>
          <p:cNvSpPr txBox="1">
            <a:spLocks/>
          </p:cNvSpPr>
          <p:nvPr/>
        </p:nvSpPr>
        <p:spPr>
          <a:xfrm>
            <a:off x="2781947" y="645759"/>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chemeClr val="accent2">
                    <a:lumMod val="75000"/>
                  </a:schemeClr>
                </a:solidFill>
                <a:latin typeface="Times New Roman" pitchFamily="18" charset="0"/>
                <a:ea typeface="+mj-ea"/>
                <a:cs typeface="Times New Roman" pitchFamily="18" charset="0"/>
              </a:rPr>
              <a:t>II. Phép chia</a:t>
            </a:r>
            <a:endParaRPr kumimoji="0" lang="en-US" sz="28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6" name="TextBox 5"/>
          <p:cNvSpPr txBox="1"/>
          <p:nvPr/>
        </p:nvSpPr>
        <p:spPr>
          <a:xfrm>
            <a:off x="2775488" y="1185308"/>
            <a:ext cx="3082871" cy="523220"/>
          </a:xfrm>
          <a:prstGeom prst="rect">
            <a:avLst/>
          </a:prstGeom>
          <a:noFill/>
        </p:spPr>
        <p:txBody>
          <a:bodyPr wrap="square" rtlCol="0">
            <a:spAutoFit/>
          </a:bodyPr>
          <a:lstStyle/>
          <a:p>
            <a:r>
              <a:rPr lang="en-US" sz="2800" b="1">
                <a:solidFill>
                  <a:schemeClr val="tx2">
                    <a:lumMod val="50000"/>
                  </a:schemeClr>
                </a:solidFill>
                <a:latin typeface="Times New Roman" pitchFamily="18" charset="0"/>
                <a:cs typeface="Times New Roman" pitchFamily="18" charset="0"/>
              </a:rPr>
              <a:t>2. Phép chia có dư</a:t>
            </a:r>
            <a:endParaRPr lang="en-US" sz="2800" b="1" dirty="0">
              <a:solidFill>
                <a:schemeClr val="tx2">
                  <a:lumMod val="50000"/>
                </a:schemeClr>
              </a:solidFill>
              <a:latin typeface="Times New Roman" pitchFamily="18" charset="0"/>
              <a:cs typeface="Times New Roman" pitchFamily="18" charset="0"/>
            </a:endParaRPr>
          </a:p>
        </p:txBody>
      </p:sp>
      <p:grpSp>
        <p:nvGrpSpPr>
          <p:cNvPr id="11" name="Group 10"/>
          <p:cNvGrpSpPr/>
          <p:nvPr/>
        </p:nvGrpSpPr>
        <p:grpSpPr>
          <a:xfrm>
            <a:off x="2887577" y="1815707"/>
            <a:ext cx="8183333" cy="1384995"/>
            <a:chOff x="2887577" y="1815707"/>
            <a:chExt cx="8183333" cy="1384995"/>
          </a:xfrm>
        </p:grpSpPr>
        <p:sp>
          <p:nvSpPr>
            <p:cNvPr id="7" name="Rectangle 6"/>
            <p:cNvSpPr>
              <a:spLocks noChangeArrowheads="1"/>
            </p:cNvSpPr>
            <p:nvPr/>
          </p:nvSpPr>
          <p:spPr bwMode="auto">
            <a:xfrm>
              <a:off x="2887577" y="1815707"/>
              <a:ext cx="818333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Cho hai số</a:t>
              </a:r>
              <a:r>
                <a:rPr kumimoji="0" lang="en-US" sz="2800" b="0" i="0" u="none" strike="noStrike" cap="none" normalizeH="0">
                  <a:ln>
                    <a:noFill/>
                  </a:ln>
                  <a:solidFill>
                    <a:schemeClr val="tx1"/>
                  </a:solidFill>
                  <a:effectLst/>
                  <a:latin typeface="Times New Roman" pitchFamily="18" charset="0"/>
                  <a:ea typeface="Times New Roman" pitchFamily="18" charset="0"/>
                  <a:cs typeface="Times New Roman" pitchFamily="18" charset="0"/>
                </a:rPr>
                <a:t> tự nhiên a và b với        . Khi đó luôn tìm được đúng hai số tự nhiên q và r sao cho                 , trong đó              .                      </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grpSp>
      <p:sp>
        <p:nvSpPr>
          <p:cNvPr id="12" name="TextBox 11"/>
          <p:cNvSpPr txBox="1"/>
          <p:nvPr/>
        </p:nvSpPr>
        <p:spPr>
          <a:xfrm>
            <a:off x="2927888" y="3305992"/>
            <a:ext cx="3082871" cy="523220"/>
          </a:xfrm>
          <a:prstGeom prst="rect">
            <a:avLst/>
          </a:prstGeom>
          <a:noFill/>
        </p:spPr>
        <p:txBody>
          <a:bodyPr wrap="square" rtlCol="0">
            <a:spAutoFit/>
          </a:bodyPr>
          <a:lstStyle/>
          <a:p>
            <a:r>
              <a:rPr lang="en-US" sz="2800" b="1" i="1">
                <a:solidFill>
                  <a:schemeClr val="tx2">
                    <a:lumMod val="50000"/>
                  </a:schemeClr>
                </a:solidFill>
                <a:latin typeface="Times New Roman" pitchFamily="18" charset="0"/>
                <a:cs typeface="Times New Roman" pitchFamily="18" charset="0"/>
              </a:rPr>
              <a:t>Lưu ý:</a:t>
            </a:r>
            <a:endParaRPr lang="en-US" sz="2800" b="1" i="1" dirty="0">
              <a:solidFill>
                <a:schemeClr val="tx2">
                  <a:lumMod val="50000"/>
                </a:schemeClr>
              </a:solidFill>
              <a:latin typeface="Times New Roman" pitchFamily="18" charset="0"/>
              <a:cs typeface="Times New Roman" pitchFamily="18" charset="0"/>
            </a:endParaRPr>
          </a:p>
        </p:txBody>
      </p:sp>
      <p:grpSp>
        <p:nvGrpSpPr>
          <p:cNvPr id="15" name="Group 14"/>
          <p:cNvGrpSpPr/>
          <p:nvPr/>
        </p:nvGrpSpPr>
        <p:grpSpPr>
          <a:xfrm>
            <a:off x="3024481" y="3982887"/>
            <a:ext cx="8183333" cy="1395023"/>
            <a:chOff x="3117469" y="3982887"/>
            <a:chExt cx="8183333" cy="1395023"/>
          </a:xfrm>
        </p:grpSpPr>
        <p:sp>
          <p:nvSpPr>
            <p:cNvPr id="10" name="Rectangle 9"/>
            <p:cNvSpPr>
              <a:spLocks noChangeArrowheads="1"/>
            </p:cNvSpPr>
            <p:nvPr/>
          </p:nvSpPr>
          <p:spPr bwMode="auto">
            <a:xfrm>
              <a:off x="3117469" y="3982887"/>
              <a:ext cx="8183333"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Khi           ta có</a:t>
              </a:r>
              <a:r>
                <a:rPr kumimoji="0" lang="en-US" sz="2800" b="0" i="0" u="none" strike="noStrike" cap="none" normalizeH="0">
                  <a:ln>
                    <a:noFill/>
                  </a:ln>
                  <a:solidFill>
                    <a:schemeClr val="tx1"/>
                  </a:solidFill>
                  <a:effectLst/>
                  <a:latin typeface="Times New Roman" pitchFamily="18" charset="0"/>
                  <a:ea typeface="Times New Roman" pitchFamily="18" charset="0"/>
                  <a:cs typeface="Times New Roman" pitchFamily="18" charset="0"/>
                </a:rPr>
                <a:t> phép chia hết</a:t>
              </a:r>
            </a:p>
            <a:p>
              <a:pPr marL="0" marR="0" lvl="0" indent="0" defTabSz="914400" rtl="0" eaLnBrk="1" fontAlgn="base" latinLnBrk="0" hangingPunct="1">
                <a:lnSpc>
                  <a:spcPct val="100000"/>
                </a:lnSpc>
                <a:spcBef>
                  <a:spcPct val="0"/>
                </a:spcBef>
                <a:spcAft>
                  <a:spcPct val="0"/>
                </a:spcAft>
                <a:buClrTx/>
                <a:buSzTx/>
                <a:buFontTx/>
                <a:buNone/>
                <a:tabLst/>
              </a:pPr>
              <a:r>
                <a:rPr lang="en-US" sz="2800" baseline="0">
                  <a:latin typeface="Times New Roman" pitchFamily="18" charset="0"/>
                  <a:cs typeface="Times New Roman" pitchFamily="18" charset="0"/>
                </a:rPr>
                <a:t>Khi           ta</a:t>
              </a:r>
              <a:r>
                <a:rPr lang="en-US" sz="2800">
                  <a:latin typeface="Times New Roman" pitchFamily="18" charset="0"/>
                  <a:cs typeface="Times New Roman" pitchFamily="18" charset="0"/>
                </a:rPr>
                <a:t> có phép chia có dư. Ta nói:  </a:t>
              </a:r>
              <a:r>
                <a:rPr lang="en-US" sz="2800" i="1">
                  <a:latin typeface="Times New Roman" pitchFamily="18" charset="0"/>
                  <a:cs typeface="Times New Roman" pitchFamily="18" charset="0"/>
                </a:rPr>
                <a:t>a</a:t>
              </a:r>
              <a:r>
                <a:rPr lang="en-US" sz="2800">
                  <a:latin typeface="Times New Roman" pitchFamily="18" charset="0"/>
                  <a:cs typeface="Times New Roman" pitchFamily="18" charset="0"/>
                </a:rPr>
                <a:t> chia cho </a:t>
              </a:r>
              <a:r>
                <a:rPr lang="en-US" sz="2800" i="1">
                  <a:latin typeface="Times New Roman" pitchFamily="18" charset="0"/>
                  <a:cs typeface="Times New Roman" pitchFamily="18" charset="0"/>
                </a:rPr>
                <a:t>b</a:t>
              </a:r>
              <a:r>
                <a:rPr lang="en-US" sz="2800">
                  <a:latin typeface="Times New Roman" pitchFamily="18" charset="0"/>
                  <a:cs typeface="Times New Roman" pitchFamily="18" charset="0"/>
                </a:rPr>
                <a:t> được thường là </a:t>
              </a:r>
              <a:r>
                <a:rPr lang="en-US" sz="2800" i="1">
                  <a:latin typeface="Times New Roman" pitchFamily="18" charset="0"/>
                  <a:cs typeface="Times New Roman" pitchFamily="18" charset="0"/>
                </a:rPr>
                <a:t>q</a:t>
              </a:r>
              <a:r>
                <a:rPr lang="en-US" sz="2800">
                  <a:latin typeface="Times New Roman" pitchFamily="18" charset="0"/>
                  <a:cs typeface="Times New Roman" pitchFamily="18" charset="0"/>
                </a:rPr>
                <a:t> và số dư là </a:t>
              </a:r>
              <a:r>
                <a:rPr lang="en-US" sz="2800" i="1">
                  <a:latin typeface="Times New Roman" pitchFamily="18" charset="0"/>
                  <a:cs typeface="Times New Roman" pitchFamily="18" charset="0"/>
                </a:rPr>
                <a:t>r</a:t>
              </a:r>
              <a:r>
                <a:rPr lang="en-US" sz="2800">
                  <a:latin typeface="Times New Roman" pitchFamily="18" charset="0"/>
                  <a:cs typeface="Times New Roman" pitchFamily="18" charset="0"/>
                </a:rPr>
                <a:t>. Kí hiệu:               (dư </a:t>
              </a:r>
              <a:r>
                <a:rPr lang="en-US" sz="2800" i="1">
                  <a:latin typeface="Times New Roman" pitchFamily="18" charset="0"/>
                  <a:cs typeface="Times New Roman" pitchFamily="18" charset="0"/>
                </a:rPr>
                <a:t>r</a:t>
              </a:r>
              <a:r>
                <a:rPr lang="en-US" sz="2800">
                  <a:latin typeface="Times New Roman" pitchFamily="18" charset="0"/>
                  <a:cs typeface="Times New Roman" pitchFamily="18" charset="0"/>
                </a:rPr>
                <a:t>).  </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3796547" y="4014062"/>
            <a:ext cx="861504" cy="446706"/>
          </p:xfrm>
          <a:graphic>
            <a:graphicData uri="http://schemas.openxmlformats.org/presentationml/2006/ole">
              <mc:AlternateContent xmlns:mc="http://schemas.openxmlformats.org/markup-compatibility/2006">
                <mc:Choice xmlns:v="urn:schemas-microsoft-com:vml" Requires="v">
                  <p:oleObj spid="_x0000_s8248" name="Equation" r:id="rId3" imgW="342720" imgH="177480" progId="Equation.DSMT4">
                    <p:embed/>
                  </p:oleObj>
                </mc:Choice>
                <mc:Fallback>
                  <p:oleObj name="Equation" r:id="rId3" imgW="342720" imgH="17748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547" y="4014062"/>
                          <a:ext cx="861504" cy="4467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5718" name="Object 6"/>
            <p:cNvGraphicFramePr>
              <a:graphicFrameLocks noChangeAspect="1"/>
            </p:cNvGraphicFramePr>
            <p:nvPr/>
          </p:nvGraphicFramePr>
          <p:xfrm>
            <a:off x="3815194" y="4469896"/>
            <a:ext cx="824609" cy="427575"/>
          </p:xfrm>
          <a:graphic>
            <a:graphicData uri="http://schemas.openxmlformats.org/presentationml/2006/ole">
              <mc:AlternateContent xmlns:mc="http://schemas.openxmlformats.org/markup-compatibility/2006">
                <mc:Choice xmlns:v="urn:schemas-microsoft-com:vml" Requires="v">
                  <p:oleObj spid="_x0000_s8249" name="Equation" r:id="rId5" imgW="342720" imgH="177480" progId="Equation.DSMT4">
                    <p:embed/>
                  </p:oleObj>
                </mc:Choice>
                <mc:Fallback>
                  <p:oleObj name="Equation" r:id="rId5" imgW="342720" imgH="177480" progId="Equation.DSMT4">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5194" y="4469896"/>
                          <a:ext cx="824609" cy="4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3"/>
            <p:cNvGraphicFramePr>
              <a:graphicFrameLocks noChangeAspect="1"/>
            </p:cNvGraphicFramePr>
            <p:nvPr/>
          </p:nvGraphicFramePr>
          <p:xfrm>
            <a:off x="8822087" y="4876287"/>
            <a:ext cx="1285409" cy="501623"/>
          </p:xfrm>
          <a:graphic>
            <a:graphicData uri="http://schemas.openxmlformats.org/presentationml/2006/ole">
              <mc:AlternateContent xmlns:mc="http://schemas.openxmlformats.org/markup-compatibility/2006">
                <mc:Choice xmlns:v="urn:schemas-microsoft-com:vml" Requires="v">
                  <p:oleObj spid="_x0000_s8250" name="Equation" r:id="rId7" imgW="520560" imgH="203040" progId="Equation.DSMT4">
                    <p:embed/>
                  </p:oleObj>
                </mc:Choice>
                <mc:Fallback>
                  <p:oleObj name="Equation" r:id="rId7" imgW="520560" imgH="203040" progId="Equation.DSMT4">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2087" y="4876287"/>
                          <a:ext cx="1285409" cy="5016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15714" name="Picture 2"/>
          <p:cNvPicPr>
            <a:picLocks noChangeAspect="1" noChangeArrowheads="1"/>
          </p:cNvPicPr>
          <p:nvPr/>
        </p:nvPicPr>
        <p:blipFill>
          <a:blip r:embed="rId9"/>
          <a:srcRect/>
          <a:stretch>
            <a:fillRect/>
          </a:stretch>
        </p:blipFill>
        <p:spPr bwMode="auto">
          <a:xfrm>
            <a:off x="7246938" y="1890713"/>
            <a:ext cx="750887" cy="384175"/>
          </a:xfrm>
          <a:prstGeom prst="rect">
            <a:avLst/>
          </a:prstGeom>
          <a:noFill/>
        </p:spPr>
      </p:pic>
      <p:pic>
        <p:nvPicPr>
          <p:cNvPr id="115715" name="Picture 3"/>
          <p:cNvPicPr>
            <a:picLocks noChangeAspect="1" noChangeArrowheads="1"/>
          </p:cNvPicPr>
          <p:nvPr/>
        </p:nvPicPr>
        <p:blipFill>
          <a:blip r:embed="rId10"/>
          <a:srcRect/>
          <a:stretch>
            <a:fillRect/>
          </a:stretch>
        </p:blipFill>
        <p:spPr bwMode="auto">
          <a:xfrm>
            <a:off x="8755063" y="2309813"/>
            <a:ext cx="1546225" cy="474662"/>
          </a:xfrm>
          <a:prstGeom prst="rect">
            <a:avLst/>
          </a:prstGeom>
          <a:noFill/>
          <a:ln w="9525">
            <a:miter lim="800000"/>
            <a:headEnd/>
            <a:tailEnd/>
          </a:ln>
          <a:effectLst/>
        </p:spPr>
      </p:pic>
      <p:pic>
        <p:nvPicPr>
          <p:cNvPr id="115716" name="Picture 4"/>
          <p:cNvPicPr>
            <a:picLocks noChangeAspect="1" noChangeArrowheads="1"/>
          </p:cNvPicPr>
          <p:nvPr/>
        </p:nvPicPr>
        <p:blipFill>
          <a:blip r:embed="rId11"/>
          <a:srcRect/>
          <a:stretch>
            <a:fillRect/>
          </a:stretch>
        </p:blipFill>
        <p:spPr bwMode="auto">
          <a:xfrm>
            <a:off x="4203700" y="2759075"/>
            <a:ext cx="1211263" cy="385763"/>
          </a:xfrm>
          <a:prstGeom prst="rect">
            <a:avLst/>
          </a:prstGeom>
          <a:noFill/>
          <a:ln w="9525">
            <a:miter lim="800000"/>
            <a:headEnd/>
            <a:tailEnd/>
          </a:ln>
          <a:effectLst/>
        </p:spPr>
      </p:pic>
      <p:sp>
        <p:nvSpPr>
          <p:cNvPr id="16" name="Oval 15"/>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3" name="!!2">
            <a:extLst>
              <a:ext uri="{FF2B5EF4-FFF2-40B4-BE49-F238E27FC236}">
                <a16:creationId xmlns:a16="http://schemas.microsoft.com/office/drawing/2014/main" xmlns="" id="{F4B5F415-7490-4054-85B4-10F7AE6D3385}"/>
              </a:ext>
            </a:extLst>
          </p:cNvPr>
          <p:cNvSpPr txBox="1">
            <a:spLocks/>
          </p:cNvSpPr>
          <p:nvPr/>
        </p:nvSpPr>
        <p:spPr>
          <a:xfrm>
            <a:off x="2781947" y="645759"/>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chemeClr val="accent2">
                    <a:lumMod val="75000"/>
                  </a:schemeClr>
                </a:solidFill>
                <a:latin typeface="Times New Roman" pitchFamily="18" charset="0"/>
                <a:ea typeface="+mj-ea"/>
                <a:cs typeface="Times New Roman" pitchFamily="18" charset="0"/>
              </a:rPr>
              <a:t>II. Phép chia</a:t>
            </a:r>
            <a:endParaRPr kumimoji="0" lang="en-US" sz="2800" b="1" i="0" u="none" strike="noStrike" kern="1200" cap="none" spc="0" normalizeH="0" baseline="0" noProof="0" dirty="0">
              <a:ln>
                <a:noFill/>
              </a:ln>
              <a:solidFill>
                <a:schemeClr val="accent2">
                  <a:lumMod val="75000"/>
                </a:schemeClr>
              </a:solidFill>
              <a:effectLst/>
              <a:uLnTx/>
              <a:uFillTx/>
              <a:latin typeface="Times New Roman" pitchFamily="18" charset="0"/>
              <a:ea typeface="+mj-ea"/>
              <a:cs typeface="Times New Roman" pitchFamily="18" charset="0"/>
            </a:endParaRPr>
          </a:p>
        </p:txBody>
      </p:sp>
      <p:sp>
        <p:nvSpPr>
          <p:cNvPr id="5" name="TextBox 4"/>
          <p:cNvSpPr txBox="1"/>
          <p:nvPr/>
        </p:nvSpPr>
        <p:spPr>
          <a:xfrm>
            <a:off x="2775488" y="1185308"/>
            <a:ext cx="3082871" cy="523220"/>
          </a:xfrm>
          <a:prstGeom prst="rect">
            <a:avLst/>
          </a:prstGeom>
          <a:noFill/>
        </p:spPr>
        <p:txBody>
          <a:bodyPr wrap="square" rtlCol="0">
            <a:spAutoFit/>
          </a:bodyPr>
          <a:lstStyle/>
          <a:p>
            <a:r>
              <a:rPr lang="en-US" sz="2800" b="1">
                <a:solidFill>
                  <a:schemeClr val="tx2">
                    <a:lumMod val="50000"/>
                  </a:schemeClr>
                </a:solidFill>
                <a:latin typeface="Times New Roman" pitchFamily="18" charset="0"/>
                <a:cs typeface="Times New Roman" pitchFamily="18" charset="0"/>
              </a:rPr>
              <a:t>2. Phép chia có dư</a:t>
            </a:r>
            <a:endParaRPr lang="en-US" sz="2800" b="1" dirty="0">
              <a:solidFill>
                <a:schemeClr val="tx2">
                  <a:lumMod val="50000"/>
                </a:schemeClr>
              </a:solidFill>
              <a:latin typeface="Times New Roman" pitchFamily="18" charset="0"/>
              <a:cs typeface="Times New Roman" pitchFamily="18" charset="0"/>
            </a:endParaRPr>
          </a:p>
        </p:txBody>
      </p:sp>
      <p:sp>
        <p:nvSpPr>
          <p:cNvPr id="6" name="!!2">
            <a:extLst>
              <a:ext uri="{FF2B5EF4-FFF2-40B4-BE49-F238E27FC236}">
                <a16:creationId xmlns:a16="http://schemas.microsoft.com/office/drawing/2014/main" xmlns="" id="{F4B5F415-7490-4054-85B4-10F7AE6D3385}"/>
              </a:ext>
            </a:extLst>
          </p:cNvPr>
          <p:cNvSpPr txBox="1">
            <a:spLocks/>
          </p:cNvSpPr>
          <p:nvPr/>
        </p:nvSpPr>
        <p:spPr>
          <a:xfrm>
            <a:off x="2867186" y="1771966"/>
            <a:ext cx="9128502"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Ví dụ 4</a:t>
            </a:r>
            <a:r>
              <a:rPr lang="en-US" sz="2800" noProof="0">
                <a:latin typeface="Times New Roman" pitchFamily="18" charset="0"/>
                <a:ea typeface="+mj-ea"/>
                <a:cs typeface="Times New Roman" pitchFamily="18" charset="0"/>
              </a:rPr>
              <a:t>. Đặt tính để tính thương và số dư của phép chia:</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aphicFrame>
        <p:nvGraphicFramePr>
          <p:cNvPr id="7" name="Object 6"/>
          <p:cNvGraphicFramePr>
            <a:graphicFrameLocks noChangeAspect="1"/>
          </p:cNvGraphicFramePr>
          <p:nvPr/>
        </p:nvGraphicFramePr>
        <p:xfrm>
          <a:off x="2993971" y="2379824"/>
          <a:ext cx="1235856" cy="376130"/>
        </p:xfrm>
        <a:graphic>
          <a:graphicData uri="http://schemas.openxmlformats.org/presentationml/2006/ole">
            <mc:AlternateContent xmlns:mc="http://schemas.openxmlformats.org/markup-compatibility/2006">
              <mc:Choice xmlns:v="urn:schemas-microsoft-com:vml" Requires="v">
                <p:oleObj spid="_x0000_s9326" name="Equation" r:id="rId3" imgW="583920" imgH="177480" progId="Equation.DSMT4">
                  <p:embed/>
                </p:oleObj>
              </mc:Choice>
              <mc:Fallback>
                <p:oleObj name="Equation" r:id="rId3" imgW="583920" imgH="177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971" y="2379824"/>
                        <a:ext cx="1235856"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396493" y="2324746"/>
          <a:ext cx="1397053" cy="1343321"/>
        </p:xfrm>
        <a:graphic>
          <a:graphicData uri="http://schemas.openxmlformats.org/presentationml/2006/ole">
            <mc:AlternateContent xmlns:mc="http://schemas.openxmlformats.org/markup-compatibility/2006">
              <mc:Choice xmlns:v="urn:schemas-microsoft-com:vml" Requires="v">
                <p:oleObj spid="_x0000_s9327" name="Equation" r:id="rId5" imgW="660240" imgH="634680" progId="Equation.DSMT4">
                  <p:embed/>
                </p:oleObj>
              </mc:Choice>
              <mc:Fallback>
                <p:oleObj name="Equation" r:id="rId5" imgW="660240" imgH="6346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6493" y="2324746"/>
                        <a:ext cx="1397053" cy="1343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3033362" y="4487594"/>
          <a:ext cx="1397054" cy="376130"/>
        </p:xfrm>
        <a:graphic>
          <a:graphicData uri="http://schemas.openxmlformats.org/presentationml/2006/ole">
            <mc:AlternateContent xmlns:mc="http://schemas.openxmlformats.org/markup-compatibility/2006">
              <mc:Choice xmlns:v="urn:schemas-microsoft-com:vml" Requires="v">
                <p:oleObj spid="_x0000_s9328" name="Equation" r:id="rId7" imgW="660240" imgH="177480" progId="Equation.DSMT4">
                  <p:embed/>
                </p:oleObj>
              </mc:Choice>
              <mc:Fallback>
                <p:oleObj name="Equation" r:id="rId7" imgW="660240" imgH="17748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362" y="4487594"/>
                        <a:ext cx="1397054"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6744" name="Object 8"/>
          <p:cNvGraphicFramePr>
            <a:graphicFrameLocks noChangeAspect="1"/>
          </p:cNvGraphicFramePr>
          <p:nvPr/>
        </p:nvGraphicFramePr>
        <p:xfrm>
          <a:off x="5944594" y="4478230"/>
          <a:ext cx="1558253" cy="1343321"/>
        </p:xfrm>
        <a:graphic>
          <a:graphicData uri="http://schemas.openxmlformats.org/presentationml/2006/ole">
            <mc:AlternateContent xmlns:mc="http://schemas.openxmlformats.org/markup-compatibility/2006">
              <mc:Choice xmlns:v="urn:schemas-microsoft-com:vml" Requires="v">
                <p:oleObj spid="_x0000_s9329" name="Equation" r:id="rId9" imgW="736560" imgH="634680" progId="Equation.DSMT4">
                  <p:embed/>
                </p:oleObj>
              </mc:Choice>
              <mc:Fallback>
                <p:oleObj name="Equation" r:id="rId9" imgW="736560" imgH="634680" progId="Equation.DSMT4">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4594" y="4478230"/>
                        <a:ext cx="1558253" cy="134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2">
            <a:extLst>
              <a:ext uri="{FF2B5EF4-FFF2-40B4-BE49-F238E27FC236}">
                <a16:creationId xmlns:a16="http://schemas.microsoft.com/office/drawing/2014/main" xmlns="" id="{F4B5F415-7490-4054-85B4-10F7AE6D3385}"/>
              </a:ext>
            </a:extLst>
          </p:cNvPr>
          <p:cNvSpPr txBox="1">
            <a:spLocks/>
          </p:cNvSpPr>
          <p:nvPr/>
        </p:nvSpPr>
        <p:spPr>
          <a:xfrm>
            <a:off x="2833606" y="3846156"/>
            <a:ext cx="9128502"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Luyện tập 4</a:t>
            </a:r>
            <a:r>
              <a:rPr lang="en-US" sz="2800" noProof="0">
                <a:latin typeface="Times New Roman" pitchFamily="18" charset="0"/>
                <a:ea typeface="+mj-ea"/>
                <a:cs typeface="Times New Roman" pitchFamily="18" charset="0"/>
              </a:rPr>
              <a:t>. Đặt tính để tính thương và số dư của phép chia:</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pSp>
        <p:nvGrpSpPr>
          <p:cNvPr id="15" name="Group 14"/>
          <p:cNvGrpSpPr/>
          <p:nvPr/>
        </p:nvGrpSpPr>
        <p:grpSpPr>
          <a:xfrm>
            <a:off x="3036376" y="3414480"/>
            <a:ext cx="4759271" cy="523220"/>
            <a:chOff x="3160363" y="2887538"/>
            <a:chExt cx="4759271" cy="523220"/>
          </a:xfrm>
        </p:grpSpPr>
        <p:graphicFrame>
          <p:nvGraphicFramePr>
            <p:cNvPr id="9" name="Object 8"/>
            <p:cNvGraphicFramePr>
              <a:graphicFrameLocks noChangeAspect="1"/>
            </p:cNvGraphicFramePr>
            <p:nvPr/>
          </p:nvGraphicFramePr>
          <p:xfrm>
            <a:off x="3895455" y="2968761"/>
            <a:ext cx="1880650" cy="376130"/>
          </p:xfrm>
          <a:graphic>
            <a:graphicData uri="http://schemas.openxmlformats.org/presentationml/2006/ole">
              <mc:AlternateContent xmlns:mc="http://schemas.openxmlformats.org/markup-compatibility/2006">
                <mc:Choice xmlns:v="urn:schemas-microsoft-com:vml" Requires="v">
                  <p:oleObj spid="_x0000_s9330" name="Equation" r:id="rId11" imgW="888840" imgH="177480" progId="Equation.DSMT4">
                    <p:embed/>
                  </p:oleObj>
                </mc:Choice>
                <mc:Fallback>
                  <p:oleObj name="Equation" r:id="rId11" imgW="888840" imgH="177480" progId="Equation.DSMT4">
                    <p:embed/>
                    <p:pic>
                      <p:nvPicPr>
                        <p:cNvPr id="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5455" y="2968761"/>
                          <a:ext cx="1880650" cy="376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160363" y="2887538"/>
              <a:ext cx="4759271" cy="523220"/>
            </a:xfrm>
            <a:prstGeom prst="rect">
              <a:avLst/>
            </a:prstGeom>
            <a:noFill/>
          </p:spPr>
          <p:txBody>
            <a:bodyPr wrap="square" rtlCol="0">
              <a:spAutoFit/>
            </a:bodyPr>
            <a:lstStyle/>
            <a:p>
              <a:r>
                <a:rPr lang="en-US" sz="2800">
                  <a:solidFill>
                    <a:schemeClr val="tx2">
                      <a:lumMod val="50000"/>
                    </a:schemeClr>
                  </a:solidFill>
                  <a:latin typeface="Times New Roman" pitchFamily="18" charset="0"/>
                  <a:cs typeface="Times New Roman" pitchFamily="18" charset="0"/>
                </a:rPr>
                <a:t>Vậy                      (dư 26)</a:t>
              </a:r>
              <a:endParaRPr lang="en-US" sz="2800" dirty="0">
                <a:solidFill>
                  <a:schemeClr val="tx2">
                    <a:lumMod val="50000"/>
                  </a:schemeClr>
                </a:solidFill>
                <a:latin typeface="Times New Roman" pitchFamily="18" charset="0"/>
                <a:cs typeface="Times New Roman" pitchFamily="18" charset="0"/>
              </a:endParaRPr>
            </a:p>
          </p:txBody>
        </p:sp>
      </p:grpSp>
      <p:grpSp>
        <p:nvGrpSpPr>
          <p:cNvPr id="18" name="Group 17"/>
          <p:cNvGrpSpPr/>
          <p:nvPr/>
        </p:nvGrpSpPr>
        <p:grpSpPr>
          <a:xfrm>
            <a:off x="2897791" y="5879046"/>
            <a:ext cx="3820277" cy="523220"/>
            <a:chOff x="3037275" y="5584578"/>
            <a:chExt cx="3820277" cy="523220"/>
          </a:xfrm>
        </p:grpSpPr>
        <p:graphicFrame>
          <p:nvGraphicFramePr>
            <p:cNvPr id="116742" name="Object 6"/>
            <p:cNvGraphicFramePr>
              <a:graphicFrameLocks noChangeAspect="1"/>
            </p:cNvGraphicFramePr>
            <p:nvPr/>
          </p:nvGraphicFramePr>
          <p:xfrm>
            <a:off x="3797300" y="5681905"/>
            <a:ext cx="1988116" cy="376130"/>
          </p:xfrm>
          <a:graphic>
            <a:graphicData uri="http://schemas.openxmlformats.org/presentationml/2006/ole">
              <mc:AlternateContent xmlns:mc="http://schemas.openxmlformats.org/markup-compatibility/2006">
                <mc:Choice xmlns:v="urn:schemas-microsoft-com:vml" Requires="v">
                  <p:oleObj spid="_x0000_s9331" name="Equation" r:id="rId13" imgW="939600" imgH="177480" progId="Equation.DSMT4">
                    <p:embed/>
                  </p:oleObj>
                </mc:Choice>
                <mc:Fallback>
                  <p:oleObj name="Equation" r:id="rId13" imgW="939600" imgH="17748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97300" y="5681905"/>
                          <a:ext cx="1988116" cy="37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p:cNvSpPr/>
            <p:nvPr/>
          </p:nvSpPr>
          <p:spPr>
            <a:xfrm>
              <a:off x="3037275" y="5584578"/>
              <a:ext cx="3820277" cy="523220"/>
            </a:xfrm>
            <a:prstGeom prst="rect">
              <a:avLst/>
            </a:prstGeom>
          </p:spPr>
          <p:txBody>
            <a:bodyPr wrap="none">
              <a:spAutoFit/>
            </a:bodyPr>
            <a:lstStyle/>
            <a:p>
              <a:r>
                <a:rPr lang="en-US" sz="2800">
                  <a:solidFill>
                    <a:schemeClr val="tx2">
                      <a:lumMod val="50000"/>
                    </a:schemeClr>
                  </a:solidFill>
                  <a:latin typeface="Times New Roman" pitchFamily="18" charset="0"/>
                  <a:cs typeface="Times New Roman" pitchFamily="18" charset="0"/>
                </a:rPr>
                <a:t>Vậy                        (dư 5)</a:t>
              </a:r>
              <a:endParaRPr lang="en-US" sz="2800" dirty="0">
                <a:solidFill>
                  <a:schemeClr val="tx2">
                    <a:lumMod val="50000"/>
                  </a:schemeClr>
                </a:solidFill>
                <a:latin typeface="Times New Roman" pitchFamily="18" charset="0"/>
                <a:cs typeface="Times New Roman" pitchFamily="18" charset="0"/>
              </a:endParaRPr>
            </a:p>
          </p:txBody>
        </p:sp>
      </p:grpSp>
      <p:sp>
        <p:nvSpPr>
          <p:cNvPr id="17" name="Oval 16"/>
          <p:cNvSpPr/>
          <p:nvPr/>
        </p:nvSpPr>
        <p:spPr>
          <a:xfrm>
            <a:off x="11189777" y="0"/>
            <a:ext cx="1002224"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Times New Roman" pitchFamily="18" charset="0"/>
                <a:cs typeface="Times New Roman" pitchFamily="18" charset="0"/>
              </a:rPr>
              <a:t>10</a:t>
            </a:r>
          </a:p>
        </p:txBody>
      </p:sp>
      <p:grpSp>
        <p:nvGrpSpPr>
          <p:cNvPr id="19" name="Group 18"/>
          <p:cNvGrpSpPr/>
          <p:nvPr/>
        </p:nvGrpSpPr>
        <p:grpSpPr>
          <a:xfrm>
            <a:off x="7250625" y="2293748"/>
            <a:ext cx="743919" cy="1348353"/>
            <a:chOff x="6509288" y="4308529"/>
            <a:chExt cx="743919" cy="1255363"/>
          </a:xfrm>
        </p:grpSpPr>
        <p:cxnSp>
          <p:nvCxnSpPr>
            <p:cNvPr id="20" name="Straight Connector 19"/>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721100" y="4476426"/>
            <a:ext cx="743919" cy="1348353"/>
            <a:chOff x="6509288" y="4308529"/>
            <a:chExt cx="743919" cy="1255363"/>
          </a:xfrm>
        </p:grpSpPr>
        <p:cxnSp>
          <p:nvCxnSpPr>
            <p:cNvPr id="23" name="Straight Connector 22"/>
            <p:cNvCxnSpPr/>
            <p:nvPr/>
          </p:nvCxnSpPr>
          <p:spPr>
            <a:xfrm flipH="1">
              <a:off x="6509288" y="4308529"/>
              <a:ext cx="15498" cy="1255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09288" y="4680488"/>
              <a:ext cx="7439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16744"/>
                                        </p:tgtEl>
                                        <p:attrNameLst>
                                          <p:attrName>style.visibility</p:attrName>
                                        </p:attrNameLst>
                                      </p:cBhvr>
                                      <p:to>
                                        <p:strVal val="visible"/>
                                      </p:to>
                                    </p:set>
                                    <p:animEffect transition="in" filter="blinds(horizontal)">
                                      <p:cBhvr>
                                        <p:cTn id="38" dur="500"/>
                                        <p:tgtEl>
                                          <p:spTgt spid="116744"/>
                                        </p:tgtEl>
                                      </p:cBhvr>
                                    </p:animEffect>
                                  </p:childTnLst>
                                </p:cTn>
                              </p:par>
                              <p:par>
                                <p:cTn id="39" presetID="3" presetClass="entr" presetSubtype="1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56085" y="1171896"/>
            <a:ext cx="9801726" cy="3194131"/>
          </a:xfrm>
          <a:prstGeom prst="rect">
            <a:avLst/>
          </a:prstGeom>
        </p:spPr>
      </p:pic>
      <p:pic>
        <p:nvPicPr>
          <p:cNvPr id="14"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258101">
            <a:off x="10171718" y="145767"/>
            <a:ext cx="1574403" cy="1574403"/>
          </a:xfrm>
          <a:prstGeom prst="rect">
            <a:avLst/>
          </a:prstGeom>
        </p:spPr>
      </p:pic>
      <p:pic>
        <p:nvPicPr>
          <p:cNvPr id="15"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9889396">
            <a:off x="10917677" y="783939"/>
            <a:ext cx="1488402" cy="1488402"/>
          </a:xfrm>
          <a:prstGeom prst="rect">
            <a:avLst/>
          </a:prstGeom>
        </p:spPr>
      </p:pic>
      <p:sp>
        <p:nvSpPr>
          <p:cNvPr id="16" name="!!2">
            <a:extLst>
              <a:ext uri="{FF2B5EF4-FFF2-40B4-BE49-F238E27FC236}">
                <a16:creationId xmlns:a16="http://schemas.microsoft.com/office/drawing/2014/main" xmlns="" id="{F4B5F415-7490-4054-85B4-10F7AE6D3385}"/>
              </a:ext>
            </a:extLst>
          </p:cNvPr>
          <p:cNvSpPr txBox="1">
            <a:spLocks/>
          </p:cNvSpPr>
          <p:nvPr/>
        </p:nvSpPr>
        <p:spPr>
          <a:xfrm>
            <a:off x="4191611" y="2160790"/>
            <a:ext cx="4551336" cy="144720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a:solidFill>
                  <a:schemeClr val="accent2">
                    <a:lumMod val="75000"/>
                  </a:schemeClr>
                </a:solidFill>
                <a:latin typeface="Times New Roman" panose="02020603050405020304" pitchFamily="18" charset="0"/>
                <a:ea typeface="+mj-ea"/>
                <a:cs typeface="Times New Roman" panose="02020603050405020304" pitchFamily="18" charset="0"/>
              </a:rPr>
              <a:t>VẬN DỤNG</a:t>
            </a:r>
            <a:endParaRPr kumimoji="0" lang="en-US" sz="50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5" name="Oval 4"/>
          <p:cNvSpPr/>
          <p:nvPr/>
        </p:nvSpPr>
        <p:spPr>
          <a:xfrm>
            <a:off x="11189777" y="0"/>
            <a:ext cx="1002224"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Times New Roman" pitchFamily="18" charset="0"/>
                <a:cs typeface="Times New Roman" pitchFamily="18" charset="0"/>
              </a:rPr>
              <a:t>11</a:t>
            </a:r>
          </a:p>
        </p:txBody>
      </p:sp>
      <p:sp>
        <p:nvSpPr>
          <p:cNvPr id="6" name="!!2">
            <a:extLst>
              <a:ext uri="{FF2B5EF4-FFF2-40B4-BE49-F238E27FC236}">
                <a16:creationId xmlns:a16="http://schemas.microsoft.com/office/drawing/2014/main" xmlns="" id="{F4B5F415-7490-4054-85B4-10F7AE6D3385}"/>
              </a:ext>
            </a:extLst>
          </p:cNvPr>
          <p:cNvSpPr txBox="1">
            <a:spLocks/>
          </p:cNvSpPr>
          <p:nvPr/>
        </p:nvSpPr>
        <p:spPr>
          <a:xfrm>
            <a:off x="2231756" y="1146876"/>
            <a:ext cx="9128502" cy="170481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Bài tập mở đầu</a:t>
            </a:r>
            <a:r>
              <a:rPr lang="en-US" sz="2800" noProof="0">
                <a:latin typeface="Times New Roman" pitchFamily="18" charset="0"/>
                <a:ea typeface="+mj-ea"/>
                <a:cs typeface="Times New Roman" pitchFamily="18" charset="0"/>
              </a:rPr>
              <a:t>. Một thửa ruộng có dạng hình chữ nhật với chiều rộng là 150m và chiều dài 250m. Người ta chia thửa ruộng đó thành bốn phần bằng nhau để gieo trồng những giống lúa khác nhau.</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pSp>
        <p:nvGrpSpPr>
          <p:cNvPr id="9" name="Group 8"/>
          <p:cNvGrpSpPr/>
          <p:nvPr/>
        </p:nvGrpSpPr>
        <p:grpSpPr>
          <a:xfrm>
            <a:off x="5362412" y="2355743"/>
            <a:ext cx="4076054" cy="2107770"/>
            <a:chOff x="6695267" y="3068665"/>
            <a:chExt cx="4076054" cy="2107770"/>
          </a:xfrm>
        </p:grpSpPr>
        <p:sp>
          <p:nvSpPr>
            <p:cNvPr id="7" name="Cloud 6"/>
            <p:cNvSpPr/>
            <p:nvPr/>
          </p:nvSpPr>
          <p:spPr>
            <a:xfrm>
              <a:off x="6695267" y="3068665"/>
              <a:ext cx="4076054" cy="210777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2">
              <a:extLst>
                <a:ext uri="{FF2B5EF4-FFF2-40B4-BE49-F238E27FC236}">
                  <a16:creationId xmlns:a16="http://schemas.microsoft.com/office/drawing/2014/main" xmlns="" id="{F4B5F415-7490-4054-85B4-10F7AE6D3385}"/>
                </a:ext>
              </a:extLst>
            </p:cNvPr>
            <p:cNvSpPr txBox="1">
              <a:spLocks/>
            </p:cNvSpPr>
            <p:nvPr/>
          </p:nvSpPr>
          <p:spPr>
            <a:xfrm>
              <a:off x="7299701" y="3580107"/>
              <a:ext cx="3161654" cy="1051303"/>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Diện tích mỗi phần là bao nhiêu mét vuông?</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pSp>
      <p:pic>
        <p:nvPicPr>
          <p:cNvPr id="12" name="Picture 2" descr="1️⃣ Hình ảnh dấu chấm hỏi đẹp ™ WikiLaptop.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94" b="89167" l="5556" r="91944">
                        <a14:foregroundMark x1="20139" y1="40972" x2="16667" y2="45000"/>
                        <a14:foregroundMark x1="17083" y1="52917" x2="17778" y2="50556"/>
                        <a14:foregroundMark x1="15556" y1="50139" x2="17778" y2="50139"/>
                        <a14:foregroundMark x1="15833" y1="51806" x2="19583" y2="52500"/>
                        <a14:foregroundMark x1="15972" y1="46111" x2="19722" y2="37639"/>
                        <a14:foregroundMark x1="17361" y1="42917" x2="17361" y2="43750"/>
                        <a14:foregroundMark x1="7917" y1="36250" x2="13611" y2="32361"/>
                        <a14:foregroundMark x1="8750" y1="33750" x2="12778" y2="31944"/>
                        <a14:foregroundMark x1="11389" y1="31944" x2="15972" y2="30694"/>
                        <a14:foregroundMark x1="16944" y1="30000" x2="9722" y2="32222"/>
                        <a14:foregroundMark x1="17361" y1="30694" x2="20556" y2="32222"/>
                        <a14:foregroundMark x1="18889" y1="47222" x2="22639" y2="39861"/>
                        <a14:foregroundMark x1="23611" y1="41528" x2="21111" y2="43472"/>
                        <a14:foregroundMark x1="22778" y1="40278" x2="24306" y2="34306"/>
                        <a14:foregroundMark x1="23194" y1="32639" x2="19583" y2="30694"/>
                        <a14:foregroundMark x1="19583" y1="30417" x2="25833" y2="35278"/>
                        <a14:foregroundMark x1="23611" y1="38333" x2="21667" y2="30417"/>
                        <a14:foregroundMark x1="19583" y1="30139" x2="25139" y2="35278"/>
                        <a14:foregroundMark x1="23056" y1="40417" x2="18194" y2="45972"/>
                        <a14:foregroundMark x1="19306" y1="45972" x2="24722" y2="38056"/>
                        <a14:foregroundMark x1="34167" y1="28472" x2="31806" y2="37778"/>
                        <a14:foregroundMark x1="36944" y1="24306" x2="29722" y2="22083"/>
                        <a14:foregroundMark x1="32639" y1="21944" x2="35694" y2="21667"/>
                        <a14:foregroundMark x1="34444" y1="21389" x2="33056" y2="20417"/>
                        <a14:foregroundMark x1="34583" y1="20417" x2="28889" y2="20417"/>
                        <a14:foregroundMark x1="46389" y1="28611" x2="48750" y2="20556"/>
                        <a14:foregroundMark x1="66111" y1="41389" x2="68750" y2="31111"/>
                        <a14:foregroundMark x1="82500" y1="46389" x2="85278" y2="35000"/>
                        <a14:foregroundMark x1="85694" y1="27361" x2="87222" y2="25417"/>
                        <a14:foregroundMark x1="69722" y1="27639" x2="69167" y2="26250"/>
                        <a14:foregroundMark x1="49861" y1="15833" x2="49028" y2="12083"/>
                        <a14:foregroundMark x1="26111" y1="25972" x2="29167" y2="19306"/>
                      </a14:backgroundRemoval>
                    </a14:imgEffect>
                  </a14:imgLayer>
                </a14:imgProps>
              </a:ext>
              <a:ext uri="{28A0092B-C50C-407E-A947-70E740481C1C}">
                <a14:useLocalDpi xmlns:a14="http://schemas.microsoft.com/office/drawing/2010/main" val="0"/>
              </a:ext>
            </a:extLst>
          </a:blip>
          <a:srcRect l="3197" t="6897" r="7404" b="10699"/>
          <a:stretch/>
        </p:blipFill>
        <p:spPr bwMode="auto">
          <a:xfrm>
            <a:off x="9300275" y="2464230"/>
            <a:ext cx="1661458" cy="1531466"/>
          </a:xfrm>
          <a:prstGeom prst="rect">
            <a:avLst/>
          </a:prstGeom>
          <a:noFill/>
          <a:extLst>
            <a:ext uri="{909E8E84-426E-40DD-AFC4-6F175D3DCCD1}">
              <a14:hiddenFill xmlns:a14="http://schemas.microsoft.com/office/drawing/2010/main">
                <a:solidFill>
                  <a:srgbClr val="FFFFFF"/>
                </a:solidFill>
              </a14:hiddenFill>
            </a:ext>
          </a:extLst>
        </p:spPr>
      </p:pic>
      <p:sp>
        <p:nvSpPr>
          <p:cNvPr id="10" name="!!2">
            <a:extLst>
              <a:ext uri="{FF2B5EF4-FFF2-40B4-BE49-F238E27FC236}">
                <a16:creationId xmlns:a16="http://schemas.microsoft.com/office/drawing/2014/main" xmlns="" id="{F4B5F415-7490-4054-85B4-10F7AE6D3385}"/>
              </a:ext>
            </a:extLst>
          </p:cNvPr>
          <p:cNvSpPr txBox="1">
            <a:spLocks/>
          </p:cNvSpPr>
          <p:nvPr/>
        </p:nvSpPr>
        <p:spPr>
          <a:xfrm>
            <a:off x="2105187" y="4476428"/>
            <a:ext cx="9128502" cy="170481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lang="en-US" sz="2800" b="1" noProof="0">
                <a:latin typeface="Times New Roman" pitchFamily="18" charset="0"/>
                <a:ea typeface="+mj-ea"/>
                <a:cs typeface="Times New Roman" pitchFamily="18" charset="0"/>
              </a:rPr>
              <a:t>Giải</a:t>
            </a:r>
            <a:r>
              <a:rPr lang="en-US" sz="2800" noProof="0">
                <a:latin typeface="Times New Roman" pitchFamily="18" charset="0"/>
                <a:ea typeface="+mj-ea"/>
                <a:cs typeface="Times New Roman" pitchFamily="18" charset="0"/>
              </a:rPr>
              <a:t>. </a:t>
            </a:r>
          </a:p>
          <a:p>
            <a:pPr marL="0" marR="0" lvl="0" indent="0" defTabSz="914400" rtl="0" eaLnBrk="1" fontAlgn="auto" latinLnBrk="0" hangingPunct="1">
              <a:lnSpc>
                <a:spcPct val="150000"/>
              </a:lnSpc>
              <a:spcBef>
                <a:spcPct val="0"/>
              </a:spcBef>
              <a:spcAft>
                <a:spcPts val="0"/>
              </a:spcAft>
              <a:buClrTx/>
              <a:buSzTx/>
              <a:buFontTx/>
              <a:buNone/>
              <a:tabLst/>
              <a:defRPr/>
            </a:pPr>
            <a:r>
              <a:rPr lang="en-US" sz="2800" noProof="0">
                <a:latin typeface="Times New Roman" pitchFamily="18" charset="0"/>
                <a:ea typeface="+mj-ea"/>
                <a:cs typeface="Times New Roman" pitchFamily="18" charset="0"/>
              </a:rPr>
              <a:t>Diện tích thửa ruộng </a:t>
            </a:r>
            <a:r>
              <a:rPr lang="en-US" sz="2800">
                <a:latin typeface="Times New Roman" pitchFamily="18" charset="0"/>
                <a:ea typeface="+mj-ea"/>
                <a:cs typeface="Times New Roman" pitchFamily="18" charset="0"/>
              </a:rPr>
              <a:t>đó </a:t>
            </a:r>
            <a:r>
              <a:rPr lang="en-US" sz="2800" noProof="0">
                <a:latin typeface="Times New Roman" pitchFamily="18" charset="0"/>
                <a:ea typeface="+mj-ea"/>
                <a:cs typeface="Times New Roman" pitchFamily="18" charset="0"/>
              </a:rPr>
              <a:t>là:</a:t>
            </a:r>
          </a:p>
          <a:p>
            <a:pPr marL="0" marR="0" lvl="0" indent="0" defTabSz="914400" rtl="0" eaLnBrk="1" fontAlgn="auto" latinLnBrk="0" hangingPunct="1">
              <a:lnSpc>
                <a:spcPct val="150000"/>
              </a:lnSpc>
              <a:spcBef>
                <a:spcPct val="0"/>
              </a:spcBef>
              <a:spcAft>
                <a:spcPts val="0"/>
              </a:spcAft>
              <a:buClrTx/>
              <a:buSzTx/>
              <a:buFontTx/>
              <a:buNone/>
              <a:tabLst/>
              <a:defRPr/>
            </a:pPr>
            <a:r>
              <a:rPr lang="en-US" sz="2800" noProof="0">
                <a:latin typeface="Times New Roman" pitchFamily="18" charset="0"/>
                <a:ea typeface="+mj-ea"/>
                <a:cs typeface="Times New Roman" pitchFamily="18" charset="0"/>
              </a:rPr>
              <a:t>Diện tích mỗi phần là:</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aphicFrame>
        <p:nvGraphicFramePr>
          <p:cNvPr id="11" name="Object 10"/>
          <p:cNvGraphicFramePr>
            <a:graphicFrameLocks noChangeAspect="1"/>
          </p:cNvGraphicFramePr>
          <p:nvPr/>
        </p:nvGraphicFramePr>
        <p:xfrm>
          <a:off x="6107380" y="4881965"/>
          <a:ext cx="3358475" cy="537356"/>
        </p:xfrm>
        <a:graphic>
          <a:graphicData uri="http://schemas.openxmlformats.org/presentationml/2006/ole">
            <mc:AlternateContent xmlns:mc="http://schemas.openxmlformats.org/markup-compatibility/2006">
              <mc:Choice xmlns:v="urn:schemas-microsoft-com:vml" Requires="v">
                <p:oleObj spid="_x0000_s10278" name="Equation" r:id="rId6" imgW="1269720" imgH="203040" progId="Equation.DSMT4">
                  <p:embed/>
                </p:oleObj>
              </mc:Choice>
              <mc:Fallback>
                <p:oleObj name="Equation" r:id="rId6" imgW="1269720" imgH="203040" progId="Equation.DSMT4">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380" y="4881965"/>
                        <a:ext cx="3358475" cy="537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3906" name="Object 2"/>
          <p:cNvGraphicFramePr>
            <a:graphicFrameLocks noChangeAspect="1"/>
          </p:cNvGraphicFramePr>
          <p:nvPr/>
        </p:nvGraphicFramePr>
        <p:xfrm>
          <a:off x="5643644" y="5532868"/>
          <a:ext cx="3291306" cy="537356"/>
        </p:xfrm>
        <a:graphic>
          <a:graphicData uri="http://schemas.openxmlformats.org/presentationml/2006/ole">
            <mc:AlternateContent xmlns:mc="http://schemas.openxmlformats.org/markup-compatibility/2006">
              <mc:Choice xmlns:v="urn:schemas-microsoft-com:vml" Requires="v">
                <p:oleObj spid="_x0000_s10279" name="Equation" r:id="rId8" imgW="1244520" imgH="203040" progId="Equation.DSMT4">
                  <p:embed/>
                </p:oleObj>
              </mc:Choice>
              <mc:Fallback>
                <p:oleObj name="Equation" r:id="rId8" imgW="1244520" imgH="203040" progId="Equation.DSMT4">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3644" y="5532868"/>
                        <a:ext cx="3291306" cy="53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1"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nodeType="withEffect">
                                  <p:stCondLst>
                                    <p:cond delay="0"/>
                                  </p:stCondLst>
                                  <p:childTnLst>
                                    <p:set>
                                      <p:cBhvr>
                                        <p:cTn id="25" dur="1" fill="hold">
                                          <p:stCondLst>
                                            <p:cond delay="0"/>
                                          </p:stCondLst>
                                        </p:cTn>
                                        <p:tgtEl>
                                          <p:spTgt spid="123906"/>
                                        </p:tgtEl>
                                        <p:attrNameLst>
                                          <p:attrName>style.visibility</p:attrName>
                                        </p:attrNameLst>
                                      </p:cBhvr>
                                      <p:to>
                                        <p:strVal val="visible"/>
                                      </p:to>
                                    </p:set>
                                    <p:animEffect transition="in" filter="blinds(horizontal)">
                                      <p:cBhvr>
                                        <p:cTn id="26"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11000" r="-11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9079405"/>
              </p:ext>
            </p:extLst>
          </p:nvPr>
        </p:nvGraphicFramePr>
        <p:xfrm>
          <a:off x="6989274" y="4092165"/>
          <a:ext cx="5758006" cy="2453640"/>
        </p:xfrm>
        <a:graphic>
          <a:graphicData uri="http://schemas.openxmlformats.org/drawingml/2006/table">
            <a:tbl>
              <a:tblPr/>
              <a:tblGrid>
                <a:gridCol w="1063586">
                  <a:extLst>
                    <a:ext uri="{9D8B030D-6E8A-4147-A177-3AD203B41FA5}">
                      <a16:colId xmlns:a16="http://schemas.microsoft.com/office/drawing/2014/main" xmlns="" val="20000"/>
                    </a:ext>
                  </a:extLst>
                </a:gridCol>
                <a:gridCol w="894064">
                  <a:extLst>
                    <a:ext uri="{9D8B030D-6E8A-4147-A177-3AD203B41FA5}">
                      <a16:colId xmlns:a16="http://schemas.microsoft.com/office/drawing/2014/main" xmlns="" val="20001"/>
                    </a:ext>
                  </a:extLst>
                </a:gridCol>
                <a:gridCol w="895226">
                  <a:extLst>
                    <a:ext uri="{9D8B030D-6E8A-4147-A177-3AD203B41FA5}">
                      <a16:colId xmlns:a16="http://schemas.microsoft.com/office/drawing/2014/main" xmlns="" val="20002"/>
                    </a:ext>
                  </a:extLst>
                </a:gridCol>
                <a:gridCol w="1452565">
                  <a:extLst>
                    <a:ext uri="{9D8B030D-6E8A-4147-A177-3AD203B41FA5}">
                      <a16:colId xmlns:a16="http://schemas.microsoft.com/office/drawing/2014/main" xmlns="" val="20003"/>
                    </a:ext>
                  </a:extLst>
                </a:gridCol>
                <a:gridCol w="1452565">
                  <a:extLst>
                    <a:ext uri="{9D8B030D-6E8A-4147-A177-3AD203B41FA5}">
                      <a16:colId xmlns:a16="http://schemas.microsoft.com/office/drawing/2014/main" xmlns="" val="20004"/>
                    </a:ext>
                  </a:extLst>
                </a:gridCol>
              </a:tblGrid>
              <a:tr h="350615">
                <a:tc rowSpan="2">
                  <a:txBody>
                    <a:bodyPr/>
                    <a:lstStyle/>
                    <a:p>
                      <a:pPr marL="0" marR="0" algn="ctr">
                        <a:lnSpc>
                          <a:spcPct val="115000"/>
                        </a:lnSpc>
                        <a:spcBef>
                          <a:spcPts val="0"/>
                        </a:spcBef>
                        <a:spcAft>
                          <a:spcPts val="0"/>
                        </a:spcAft>
                      </a:pPr>
                      <a:r>
                        <a:rPr lang="en-US" sz="2800" dirty="0" err="1">
                          <a:solidFill>
                            <a:srgbClr val="0000FF"/>
                          </a:solidFill>
                          <a:latin typeface="Times New Roman"/>
                          <a:ea typeface="Times New Roman"/>
                          <a:cs typeface="Times New Roman"/>
                        </a:rPr>
                        <a:t>Nhóm</a:t>
                      </a:r>
                      <a:endParaRPr lang="en-US" sz="28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2800" dirty="0" err="1">
                          <a:solidFill>
                            <a:srgbClr val="0000FF"/>
                          </a:solidFill>
                          <a:latin typeface="Times New Roman"/>
                          <a:ea typeface="Times New Roman"/>
                          <a:cs typeface="Times New Roman"/>
                        </a:rPr>
                        <a:t>Diện</a:t>
                      </a:r>
                      <a:r>
                        <a:rPr lang="en-US" sz="2800" dirty="0">
                          <a:solidFill>
                            <a:srgbClr val="0000FF"/>
                          </a:solidFill>
                          <a:latin typeface="Times New Roman"/>
                          <a:ea typeface="Times New Roman"/>
                          <a:cs typeface="Times New Roman"/>
                        </a:rPr>
                        <a:t> </a:t>
                      </a:r>
                      <a:r>
                        <a:rPr lang="en-US" sz="2800" dirty="0" err="1">
                          <a:solidFill>
                            <a:srgbClr val="0000FF"/>
                          </a:solidFill>
                          <a:latin typeface="Times New Roman"/>
                          <a:ea typeface="Times New Roman"/>
                          <a:cs typeface="Times New Roman"/>
                        </a:rPr>
                        <a:t>tích</a:t>
                      </a:r>
                      <a:r>
                        <a:rPr lang="en-US" sz="2800" dirty="0">
                          <a:solidFill>
                            <a:srgbClr val="0000FF"/>
                          </a:solidFill>
                          <a:latin typeface="Times New Roman"/>
                          <a:ea typeface="Times New Roman"/>
                          <a:cs typeface="Times New Roman"/>
                        </a:rPr>
                        <a:t> </a:t>
                      </a:r>
                      <a:r>
                        <a:rPr lang="en-US" sz="2800" dirty="0" err="1" smtClean="0">
                          <a:solidFill>
                            <a:srgbClr val="0000FF"/>
                          </a:solidFill>
                          <a:latin typeface="Times New Roman"/>
                          <a:ea typeface="Times New Roman"/>
                          <a:cs typeface="Times New Roman"/>
                        </a:rPr>
                        <a:t>các</a:t>
                      </a:r>
                      <a:r>
                        <a:rPr lang="en-US" sz="2800" baseline="0" dirty="0" smtClean="0">
                          <a:solidFill>
                            <a:srgbClr val="0000FF"/>
                          </a:solidFill>
                          <a:latin typeface="Times New Roman"/>
                          <a:ea typeface="Times New Roman"/>
                          <a:cs typeface="Times New Roman"/>
                        </a:rPr>
                        <a:t> </a:t>
                      </a:r>
                      <a:r>
                        <a:rPr lang="en-US" sz="2800" baseline="0" dirty="0" err="1" smtClean="0">
                          <a:solidFill>
                            <a:srgbClr val="0000FF"/>
                          </a:solidFill>
                          <a:latin typeface="Times New Roman"/>
                          <a:ea typeface="Times New Roman"/>
                          <a:cs typeface="Times New Roman"/>
                        </a:rPr>
                        <a:t>bồn</a:t>
                      </a:r>
                      <a:r>
                        <a:rPr lang="en-US" sz="2800" baseline="0" dirty="0" smtClean="0">
                          <a:solidFill>
                            <a:srgbClr val="0000FF"/>
                          </a:solidFill>
                          <a:latin typeface="Times New Roman"/>
                          <a:ea typeface="Times New Roman"/>
                          <a:cs typeface="Times New Roman"/>
                        </a:rPr>
                        <a:t> </a:t>
                      </a:r>
                      <a:r>
                        <a:rPr lang="en-US" sz="2800" baseline="0" dirty="0" err="1" smtClean="0">
                          <a:solidFill>
                            <a:srgbClr val="0000FF"/>
                          </a:solidFill>
                          <a:latin typeface="Times New Roman"/>
                          <a:ea typeface="Times New Roman"/>
                          <a:cs typeface="Times New Roman"/>
                        </a:rPr>
                        <a:t>hoa</a:t>
                      </a:r>
                      <a:endParaRPr lang="en-US" sz="28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50615">
                <a:tc vMerge="1">
                  <a:txBody>
                    <a:bodyPr/>
                    <a:lstStyle/>
                    <a:p>
                      <a:endParaRPr lang="en-US"/>
                    </a:p>
                  </a:txBody>
                  <a:tcPr/>
                </a:tc>
                <a:tc>
                  <a:txBody>
                    <a:bodyPr/>
                    <a:lstStyle/>
                    <a:p>
                      <a:pPr marL="0" marR="0" algn="ctr">
                        <a:lnSpc>
                          <a:spcPct val="115000"/>
                        </a:lnSpc>
                        <a:spcBef>
                          <a:spcPts val="0"/>
                        </a:spcBef>
                        <a:spcAft>
                          <a:spcPts val="0"/>
                        </a:spcAft>
                      </a:pPr>
                      <a:r>
                        <a:rPr lang="en-US" sz="2800" dirty="0">
                          <a:solidFill>
                            <a:srgbClr val="0000FF"/>
                          </a:solidFill>
                          <a:latin typeface="Times New Roman"/>
                          <a:ea typeface="Times New Roman"/>
                          <a:cs typeface="Times New Roman"/>
                        </a:rPr>
                        <a:t>a)</a:t>
                      </a:r>
                      <a:endParaRPr lang="en-US" sz="28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a:solidFill>
                            <a:srgbClr val="0000FF"/>
                          </a:solidFill>
                          <a:latin typeface="Times New Roman"/>
                          <a:ea typeface="Times New Roman"/>
                          <a:cs typeface="Times New Roman"/>
                        </a:rPr>
                        <a:t>b)</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a:solidFill>
                            <a:srgbClr val="0000FF"/>
                          </a:solidFill>
                          <a:latin typeface="Times New Roman"/>
                          <a:ea typeface="Times New Roman"/>
                          <a:cs typeface="Times New Roman"/>
                        </a:rPr>
                        <a:t>c)</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a:solidFill>
                            <a:srgbClr val="0000FF"/>
                          </a:solidFill>
                          <a:latin typeface="Times New Roman"/>
                          <a:ea typeface="Times New Roman"/>
                          <a:cs typeface="Times New Roman"/>
                        </a:rPr>
                        <a:t>d)</a:t>
                      </a:r>
                      <a:endParaRPr lang="en-US" sz="28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50615">
                <a:tc>
                  <a:txBody>
                    <a:bodyPr/>
                    <a:lstStyle/>
                    <a:p>
                      <a:pPr marL="0" marR="0" algn="ctr">
                        <a:lnSpc>
                          <a:spcPct val="115000"/>
                        </a:lnSpc>
                        <a:spcBef>
                          <a:spcPts val="0"/>
                        </a:spcBef>
                        <a:spcAft>
                          <a:spcPts val="0"/>
                        </a:spcAft>
                      </a:pPr>
                      <a:r>
                        <a:rPr lang="en-US" sz="2800" dirty="0">
                          <a:solidFill>
                            <a:srgbClr val="0000FF"/>
                          </a:solidFill>
                          <a:latin typeface="Times New Roman"/>
                          <a:ea typeface="Times New Roman"/>
                          <a:cs typeface="Times New Roman"/>
                        </a:rPr>
                        <a:t>1</a:t>
                      </a:r>
                      <a:endParaRPr lang="en-US" sz="28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dirty="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50615">
                <a:tc>
                  <a:txBody>
                    <a:bodyPr/>
                    <a:lstStyle/>
                    <a:p>
                      <a:pPr marL="0" marR="0" algn="ctr">
                        <a:lnSpc>
                          <a:spcPct val="115000"/>
                        </a:lnSpc>
                        <a:spcBef>
                          <a:spcPts val="0"/>
                        </a:spcBef>
                        <a:spcAft>
                          <a:spcPts val="0"/>
                        </a:spcAft>
                      </a:pPr>
                      <a:r>
                        <a:rPr lang="en-US" sz="2800">
                          <a:solidFill>
                            <a:srgbClr val="0000FF"/>
                          </a:solidFill>
                          <a:latin typeface="Times New Roman"/>
                          <a:ea typeface="Times New Roman"/>
                          <a:cs typeface="Times New Roman"/>
                        </a:rPr>
                        <a:t>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0615">
                <a:tc>
                  <a:txBody>
                    <a:bodyPr/>
                    <a:lstStyle/>
                    <a:p>
                      <a:pPr marL="0" marR="0" algn="ctr">
                        <a:lnSpc>
                          <a:spcPct val="115000"/>
                        </a:lnSpc>
                        <a:spcBef>
                          <a:spcPts val="0"/>
                        </a:spcBef>
                        <a:spcAft>
                          <a:spcPts val="0"/>
                        </a:spcAft>
                      </a:pPr>
                      <a:r>
                        <a:rPr lang="en-US" sz="2800" dirty="0">
                          <a:solidFill>
                            <a:srgbClr val="0000FF"/>
                          </a:solidFill>
                          <a:latin typeface="Times New Roman"/>
                          <a:ea typeface="Times New Roman"/>
                          <a:cs typeface="Times New Roman"/>
                        </a:rPr>
                        <a:t>…</a:t>
                      </a:r>
                      <a:endParaRPr lang="en-US" sz="2800" dirty="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2800" dirty="0">
                        <a:solidFill>
                          <a:srgbClr val="0000FF"/>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8130" name="Rectangle 2"/>
          <p:cNvSpPr>
            <a:spLocks noChangeArrowheads="1"/>
          </p:cNvSpPr>
          <p:nvPr/>
        </p:nvSpPr>
        <p:spPr bwMode="auto">
          <a:xfrm>
            <a:off x="1" y="3072348"/>
            <a:ext cx="6980222" cy="3785652"/>
          </a:xfrm>
          <a:prstGeom prst="rect">
            <a:avLst/>
          </a:prstGeom>
          <a:solidFill>
            <a:schemeClr val="accent3">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PHIẾU HỌC TẬP</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Câu</a:t>
            </a:r>
            <a:r>
              <a:rPr kumimoji="0" lang="en-US" sz="24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Nhắc</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lại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cách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tính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diện</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tích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hình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chữ</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nhật</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Câu</a:t>
            </a:r>
            <a:r>
              <a:rPr kumimoji="0" lang="en-US" sz="24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Em</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hãy</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tính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diện</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tích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bồn</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hoa</a:t>
            </a:r>
            <a:r>
              <a:rPr lang="en-US" sz="2400" dirty="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trong</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sân</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trường</a:t>
            </a:r>
            <a:r>
              <a:rPr lang="en-US" sz="2400" dirty="0" smtClean="0">
                <a:solidFill>
                  <a:srgbClr val="0000FF"/>
                </a:solidFill>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có</a:t>
            </a: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dạng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hình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chữ</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nhật</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với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cách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kích</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thước</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như</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sau</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và</a:t>
            </a: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điền</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kết</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quả</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vào</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bảng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dưới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a) </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Bồn</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hoa</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mười</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giờ</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lang="en-US" sz="2400" dirty="0" err="1">
                <a:solidFill>
                  <a:srgbClr val="0000FF"/>
                </a:solidFill>
                <a:latin typeface="Times New Roman" pitchFamily="18" charset="0"/>
                <a:ea typeface="Times New Roman" pitchFamily="18" charset="0"/>
                <a:cs typeface="Times New Roman" pitchFamily="18" charset="0"/>
              </a:rPr>
              <a:t>c</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hiều</a:t>
            </a:r>
            <a:r>
              <a:rPr kumimoji="0" lang="en-US" sz="24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5m,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10m.</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b) </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Bồn</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hoa</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cỏ</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đậu</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lang="en-US" sz="2400" dirty="0" err="1">
                <a:solidFill>
                  <a:srgbClr val="0000FF"/>
                </a:solidFill>
                <a:latin typeface="Times New Roman" pitchFamily="18" charset="0"/>
                <a:ea typeface="Times New Roman" pitchFamily="18" charset="0"/>
                <a:cs typeface="Times New Roman" pitchFamily="18" charset="0"/>
              </a:rPr>
              <a:t>chiều</a:t>
            </a:r>
            <a:r>
              <a:rPr lang="en-US" sz="2400" dirty="0">
                <a:solidFill>
                  <a:srgbClr val="0000FF"/>
                </a:solidFill>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2m,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8m.</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c) </a:t>
            </a:r>
            <a:r>
              <a:rPr kumimoji="0" lang="en-US" sz="24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Bồn</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hoa</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giấy</a:t>
            </a:r>
            <a:r>
              <a:rPr kumimoji="0" lang="en-US" sz="24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lang="en-US" sz="2400" dirty="0" err="1">
                <a:solidFill>
                  <a:srgbClr val="0000FF"/>
                </a:solidFill>
                <a:latin typeface="Times New Roman" pitchFamily="18" charset="0"/>
                <a:ea typeface="Times New Roman" pitchFamily="18" charset="0"/>
                <a:cs typeface="Times New Roman" pitchFamily="18" charset="0"/>
              </a:rPr>
              <a:t>chiều</a:t>
            </a:r>
            <a:r>
              <a:rPr lang="en-US" sz="2400" dirty="0">
                <a:solidFill>
                  <a:srgbClr val="0000FF"/>
                </a:solidFill>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4m,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20m.</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d) </a:t>
            </a:r>
            <a:r>
              <a:rPr lang="en-US" sz="2400" dirty="0" err="1" smtClean="0">
                <a:solidFill>
                  <a:srgbClr val="0000FF"/>
                </a:solidFill>
                <a:latin typeface="Times New Roman" pitchFamily="18" charset="0"/>
                <a:ea typeface="Times New Roman" pitchFamily="18" charset="0"/>
                <a:cs typeface="Times New Roman" pitchFamily="18" charset="0"/>
              </a:rPr>
              <a:t>Bồn</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hoa</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smtClean="0">
                <a:solidFill>
                  <a:srgbClr val="0000FF"/>
                </a:solidFill>
                <a:latin typeface="Times New Roman" pitchFamily="18" charset="0"/>
                <a:ea typeface="Times New Roman" pitchFamily="18" charset="0"/>
                <a:cs typeface="Times New Roman" pitchFamily="18" charset="0"/>
              </a:rPr>
              <a:t>cúc</a:t>
            </a:r>
            <a:r>
              <a:rPr lang="en-US" sz="2400" dirty="0" smtClean="0">
                <a:solidFill>
                  <a:srgbClr val="0000FF"/>
                </a:solidFill>
                <a:latin typeface="Times New Roman" pitchFamily="18" charset="0"/>
                <a:ea typeface="Times New Roman" pitchFamily="18" charset="0"/>
                <a:cs typeface="Times New Roman" pitchFamily="18" charset="0"/>
              </a:rPr>
              <a:t>, </a:t>
            </a:r>
            <a:r>
              <a:rPr lang="en-US" sz="2400" dirty="0" err="1">
                <a:solidFill>
                  <a:srgbClr val="0000FF"/>
                </a:solidFill>
                <a:latin typeface="Times New Roman" pitchFamily="18" charset="0"/>
                <a:ea typeface="Times New Roman" pitchFamily="18" charset="0"/>
                <a:cs typeface="Times New Roman" pitchFamily="18" charset="0"/>
              </a:rPr>
              <a:t>chiều</a:t>
            </a:r>
            <a:r>
              <a:rPr lang="en-US" sz="2400" dirty="0">
                <a:solidFill>
                  <a:srgbClr val="0000FF"/>
                </a:solidFill>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12m,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4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25m.</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8129" name="Object 1"/>
          <p:cNvGraphicFramePr>
            <a:graphicFrameLocks noChangeAspect="1"/>
          </p:cNvGraphicFramePr>
          <p:nvPr/>
        </p:nvGraphicFramePr>
        <p:xfrm>
          <a:off x="9934414" y="2774197"/>
          <a:ext cx="333375" cy="238125"/>
        </p:xfrm>
        <a:graphic>
          <a:graphicData uri="http://schemas.openxmlformats.org/presentationml/2006/ole">
            <mc:AlternateContent xmlns:mc="http://schemas.openxmlformats.org/markup-compatibility/2006">
              <mc:Choice xmlns:v="urn:schemas-microsoft-com:vml" Requires="v">
                <p:oleObj spid="_x0000_s1047" name="Equation" r:id="rId7" imgW="330057" imgH="241195" progId="Equation.DSMT4">
                  <p:embed/>
                </p:oleObj>
              </mc:Choice>
              <mc:Fallback>
                <p:oleObj name="Equation" r:id="rId7" imgW="330057" imgH="241195" progId="Equation.DSMT4">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4414" y="2774197"/>
                        <a:ext cx="3333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374"/>
            <a:ext cx="12192000" cy="6826313"/>
          </a:xfrm>
          <a:prstGeom prst="rect">
            <a:avLst/>
          </a:prstGeom>
        </p:spPr>
      </p:pic>
      <p:pic>
        <p:nvPicPr>
          <p:cNvPr id="9" name="Picture 32" descr="Hoc nh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1483259"/>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 Minute Timer.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0027467" y="-63374"/>
            <a:ext cx="2164533" cy="1217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8130"/>
                                        </p:tgtEl>
                                        <p:attrNameLst>
                                          <p:attrName>style.visibility</p:attrName>
                                        </p:attrNameLst>
                                      </p:cBhvr>
                                      <p:to>
                                        <p:strVal val="visible"/>
                                      </p:to>
                                    </p:set>
                                    <p:animEffect transition="in" filter="fade">
                                      <p:cBhvr>
                                        <p:cTn id="15" dur="1000"/>
                                        <p:tgtEl>
                                          <p:spTgt spid="48130"/>
                                        </p:tgtEl>
                                      </p:cBhvr>
                                    </p:animEffect>
                                    <p:anim calcmode="lin" valueType="num">
                                      <p:cBhvr>
                                        <p:cTn id="16" dur="1000" fill="hold"/>
                                        <p:tgtEl>
                                          <p:spTgt spid="48130"/>
                                        </p:tgtEl>
                                        <p:attrNameLst>
                                          <p:attrName>ppt_x</p:attrName>
                                        </p:attrNameLst>
                                      </p:cBhvr>
                                      <p:tavLst>
                                        <p:tav tm="0">
                                          <p:val>
                                            <p:strVal val="#ppt_x"/>
                                          </p:val>
                                        </p:tav>
                                        <p:tav tm="100000">
                                          <p:val>
                                            <p:strVal val="#ppt_x"/>
                                          </p:val>
                                        </p:tav>
                                      </p:tavLst>
                                    </p:anim>
                                    <p:anim calcmode="lin" valueType="num">
                                      <p:cBhvr>
                                        <p:cTn id="17" dur="1000" fill="hold"/>
                                        <p:tgtEl>
                                          <p:spTgt spid="481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3" fill="hold" display="0">
                  <p:stCondLst>
                    <p:cond delay="indefinite"/>
                  </p:stCondLst>
                </p:cTn>
                <p:tgtEl>
                  <p:spTgt spid="2"/>
                </p:tgtEl>
              </p:cMediaNode>
            </p:video>
          </p:childTnLst>
        </p:cTn>
      </p:par>
    </p:tnLst>
    <p:bldLst>
      <p:bldP spid="4813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495229" y="0"/>
            <a:ext cx="9128500" cy="790413"/>
          </a:xfrm>
          <a:prstGeom prst="rect">
            <a:avLst/>
          </a:prstGeom>
          <a:solidFill>
            <a:schemeClr val="accent2">
              <a:lumMod val="20000"/>
              <a:lumOff val="80000"/>
            </a:schemeClr>
          </a:solidFill>
        </p:spPr>
        <p:txBody>
          <a:bodyPr vert="horz" lIns="91440" tIns="45720" rIns="91440" bIns="45720" rtlCol="0" anchor="ctr">
            <a:noAutofit/>
          </a:bodyPr>
          <a:lstStyle/>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Chủ</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cs typeface="Times New Roman" panose="02020603050405020304" pitchFamily="18" charset="0"/>
              </a:rPr>
              <a:t> chia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600" b="1" dirty="0">
                <a:solidFill>
                  <a:schemeClr val="accent2">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nhiên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5" name="Oval 4"/>
          <p:cNvSpPr/>
          <p:nvPr/>
        </p:nvSpPr>
        <p:spPr>
          <a:xfrm>
            <a:off x="11189777" y="0"/>
            <a:ext cx="1002224"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70C0"/>
                </a:solidFill>
                <a:latin typeface="Times New Roman" pitchFamily="18" charset="0"/>
                <a:cs typeface="Times New Roman" pitchFamily="18" charset="0"/>
              </a:rPr>
              <a:t>12</a:t>
            </a:r>
          </a:p>
        </p:txBody>
      </p:sp>
      <p:graphicFrame>
        <p:nvGraphicFramePr>
          <p:cNvPr id="131074" name="Object 2"/>
          <p:cNvGraphicFramePr>
            <a:graphicFrameLocks noChangeAspect="1"/>
          </p:cNvGraphicFramePr>
          <p:nvPr/>
        </p:nvGraphicFramePr>
        <p:xfrm>
          <a:off x="1972511" y="1303126"/>
          <a:ext cx="3383676" cy="594070"/>
        </p:xfrm>
        <a:graphic>
          <a:graphicData uri="http://schemas.openxmlformats.org/presentationml/2006/ole">
            <mc:AlternateContent xmlns:mc="http://schemas.openxmlformats.org/markup-compatibility/2006">
              <mc:Choice xmlns:v="urn:schemas-microsoft-com:vml" Requires="v">
                <p:oleObj spid="_x0000_s11410" name="Equation" r:id="rId3" imgW="1447560" imgH="253800" progId="Equation.DSMT4">
                  <p:embed/>
                </p:oleObj>
              </mc:Choice>
              <mc:Fallback>
                <p:oleObj name="Equation" r:id="rId3" imgW="144756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511" y="1303126"/>
                        <a:ext cx="3383676" cy="594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5" name="Object 3"/>
          <p:cNvGraphicFramePr>
            <a:graphicFrameLocks noChangeAspect="1"/>
          </p:cNvGraphicFramePr>
          <p:nvPr/>
        </p:nvGraphicFramePr>
        <p:xfrm>
          <a:off x="1954777" y="1752553"/>
          <a:ext cx="3323430" cy="594070"/>
        </p:xfrm>
        <a:graphic>
          <a:graphicData uri="http://schemas.openxmlformats.org/presentationml/2006/ole">
            <mc:AlternateContent xmlns:mc="http://schemas.openxmlformats.org/markup-compatibility/2006">
              <mc:Choice xmlns:v="urn:schemas-microsoft-com:vml" Requires="v">
                <p:oleObj spid="_x0000_s11411" name="Equation" r:id="rId5" imgW="1422360" imgH="253800" progId="Equation.DSMT4">
                  <p:embed/>
                </p:oleObj>
              </mc:Choice>
              <mc:Fallback>
                <p:oleObj name="Equation" r:id="rId5" imgW="142236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4777" y="1752553"/>
                        <a:ext cx="3323430" cy="594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6" name="Object 4"/>
          <p:cNvGraphicFramePr>
            <a:graphicFrameLocks noChangeAspect="1"/>
          </p:cNvGraphicFramePr>
          <p:nvPr/>
        </p:nvGraphicFramePr>
        <p:xfrm>
          <a:off x="7382873" y="1241451"/>
          <a:ext cx="3382276" cy="594070"/>
        </p:xfrm>
        <a:graphic>
          <a:graphicData uri="http://schemas.openxmlformats.org/presentationml/2006/ole">
            <mc:AlternateContent xmlns:mc="http://schemas.openxmlformats.org/markup-compatibility/2006">
              <mc:Choice xmlns:v="urn:schemas-microsoft-com:vml" Requires="v">
                <p:oleObj spid="_x0000_s11412" name="Equation" r:id="rId7" imgW="1447560" imgH="253800" progId="Equation.DSMT4">
                  <p:embed/>
                </p:oleObj>
              </mc:Choice>
              <mc:Fallback>
                <p:oleObj name="Equation" r:id="rId7" imgW="1447560" imgH="253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2873" y="1241451"/>
                        <a:ext cx="3382276" cy="594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7" name="Object 5"/>
          <p:cNvGraphicFramePr>
            <a:graphicFrameLocks noChangeAspect="1"/>
          </p:cNvGraphicFramePr>
          <p:nvPr/>
        </p:nvGraphicFramePr>
        <p:xfrm>
          <a:off x="7352630" y="1753093"/>
          <a:ext cx="3738155" cy="592669"/>
        </p:xfrm>
        <a:graphic>
          <a:graphicData uri="http://schemas.openxmlformats.org/presentationml/2006/ole">
            <mc:AlternateContent xmlns:mc="http://schemas.openxmlformats.org/markup-compatibility/2006">
              <mc:Choice xmlns:v="urn:schemas-microsoft-com:vml" Requires="v">
                <p:oleObj spid="_x0000_s11413" name="Equation" r:id="rId9" imgW="1600200" imgH="253800" progId="Equation.DSMT4">
                  <p:embed/>
                </p:oleObj>
              </mc:Choice>
              <mc:Fallback>
                <p:oleObj name="Equation" r:id="rId9" imgW="1600200" imgH="2538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2630" y="1753093"/>
                        <a:ext cx="3738155" cy="5926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923081" y="875342"/>
            <a:ext cx="5547102" cy="523220"/>
          </a:xfrm>
          <a:prstGeom prst="rect">
            <a:avLst/>
          </a:prstGeom>
          <a:noFill/>
        </p:spPr>
        <p:txBody>
          <a:bodyPr wrap="square" rtlCol="0">
            <a:spAutoFit/>
          </a:bodyPr>
          <a:lstStyle/>
          <a:p>
            <a:r>
              <a:rPr lang="en-US" sz="2800" b="1">
                <a:solidFill>
                  <a:schemeClr val="tx2">
                    <a:lumMod val="50000"/>
                  </a:schemeClr>
                </a:solidFill>
                <a:latin typeface="Times New Roman" pitchFamily="18" charset="0"/>
                <a:cs typeface="Times New Roman" pitchFamily="18" charset="0"/>
              </a:rPr>
              <a:t>Bài tập. </a:t>
            </a:r>
            <a:r>
              <a:rPr lang="en-US" sz="2800">
                <a:solidFill>
                  <a:schemeClr val="tx2">
                    <a:lumMod val="50000"/>
                  </a:schemeClr>
                </a:solidFill>
                <a:latin typeface="Times New Roman" pitchFamily="18" charset="0"/>
                <a:cs typeface="Times New Roman" pitchFamily="18" charset="0"/>
              </a:rPr>
              <a:t>Tìm số tự nhiên x, biết:</a:t>
            </a:r>
            <a:endParaRPr lang="en-US" sz="2800" b="1" dirty="0">
              <a:solidFill>
                <a:schemeClr val="tx2">
                  <a:lumMod val="50000"/>
                </a:schemeClr>
              </a:solidFill>
              <a:latin typeface="Times New Roman" pitchFamily="18" charset="0"/>
              <a:cs typeface="Times New Roman" pitchFamily="18" charset="0"/>
            </a:endParaRPr>
          </a:p>
        </p:txBody>
      </p:sp>
      <p:sp>
        <p:nvSpPr>
          <p:cNvPr id="12" name="TextBox 11"/>
          <p:cNvSpPr txBox="1"/>
          <p:nvPr/>
        </p:nvSpPr>
        <p:spPr>
          <a:xfrm>
            <a:off x="6027549" y="1911146"/>
            <a:ext cx="869198" cy="523220"/>
          </a:xfrm>
          <a:prstGeom prst="rect">
            <a:avLst/>
          </a:prstGeom>
          <a:noFill/>
        </p:spPr>
        <p:txBody>
          <a:bodyPr wrap="square" rtlCol="0">
            <a:spAutoFit/>
          </a:bodyPr>
          <a:lstStyle/>
          <a:p>
            <a:r>
              <a:rPr lang="en-US" sz="2800" b="1">
                <a:solidFill>
                  <a:schemeClr val="tx2">
                    <a:lumMod val="50000"/>
                  </a:schemeClr>
                </a:solidFill>
                <a:latin typeface="Times New Roman" pitchFamily="18" charset="0"/>
                <a:cs typeface="Times New Roman" pitchFamily="18" charset="0"/>
              </a:rPr>
              <a:t>Giải</a:t>
            </a:r>
            <a:endParaRPr lang="en-US" sz="2800" b="1" dirty="0">
              <a:solidFill>
                <a:schemeClr val="tx2">
                  <a:lumMod val="50000"/>
                </a:schemeClr>
              </a:solidFill>
              <a:latin typeface="Times New Roman" pitchFamily="18" charset="0"/>
              <a:cs typeface="Times New Roman" pitchFamily="18" charset="0"/>
            </a:endParaRPr>
          </a:p>
        </p:txBody>
      </p:sp>
      <p:graphicFrame>
        <p:nvGraphicFramePr>
          <p:cNvPr id="131078" name="Object 6"/>
          <p:cNvGraphicFramePr>
            <a:graphicFrameLocks noChangeAspect="1"/>
          </p:cNvGraphicFramePr>
          <p:nvPr/>
        </p:nvGraphicFramePr>
        <p:xfrm>
          <a:off x="185976" y="2581756"/>
          <a:ext cx="2743035" cy="2643891"/>
        </p:xfrm>
        <a:graphic>
          <a:graphicData uri="http://schemas.openxmlformats.org/presentationml/2006/ole">
            <mc:AlternateContent xmlns:mc="http://schemas.openxmlformats.org/markup-compatibility/2006">
              <mc:Choice xmlns:v="urn:schemas-microsoft-com:vml" Requires="v">
                <p:oleObj spid="_x0000_s11414" name="Equation" r:id="rId11" imgW="1447560" imgH="1130040" progId="Equation.DSMT4">
                  <p:embed/>
                </p:oleObj>
              </mc:Choice>
              <mc:Fallback>
                <p:oleObj name="Equation" r:id="rId11" imgW="1447560" imgH="113004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976" y="2581756"/>
                        <a:ext cx="2743035" cy="26438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9" name="Object 7"/>
          <p:cNvGraphicFramePr>
            <a:graphicFrameLocks noChangeAspect="1"/>
          </p:cNvGraphicFramePr>
          <p:nvPr/>
        </p:nvGraphicFramePr>
        <p:xfrm>
          <a:off x="2929422" y="2556712"/>
          <a:ext cx="3052607" cy="1784350"/>
        </p:xfrm>
        <a:graphic>
          <a:graphicData uri="http://schemas.openxmlformats.org/presentationml/2006/ole">
            <mc:AlternateContent xmlns:mc="http://schemas.openxmlformats.org/markup-compatibility/2006">
              <mc:Choice xmlns:v="urn:schemas-microsoft-com:vml" Requires="v">
                <p:oleObj spid="_x0000_s11415" name="Equation" r:id="rId13" imgW="1422360" imgH="672840" progId="Equation.DSMT4">
                  <p:embed/>
                </p:oleObj>
              </mc:Choice>
              <mc:Fallback>
                <p:oleObj name="Equation" r:id="rId13" imgW="1422360" imgH="67284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9422" y="2556712"/>
                        <a:ext cx="3052607" cy="178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80" name="Object 8"/>
          <p:cNvGraphicFramePr>
            <a:graphicFrameLocks noChangeAspect="1"/>
          </p:cNvGraphicFramePr>
          <p:nvPr/>
        </p:nvGraphicFramePr>
        <p:xfrm>
          <a:off x="6109504" y="2457851"/>
          <a:ext cx="2741899" cy="2643890"/>
        </p:xfrm>
        <a:graphic>
          <a:graphicData uri="http://schemas.openxmlformats.org/presentationml/2006/ole">
            <mc:AlternateContent xmlns:mc="http://schemas.openxmlformats.org/markup-compatibility/2006">
              <mc:Choice xmlns:v="urn:schemas-microsoft-com:vml" Requires="v">
                <p:oleObj spid="_x0000_s11416" name="Equation" r:id="rId15" imgW="1447560" imgH="1130040" progId="Equation.DSMT4">
                  <p:embed/>
                </p:oleObj>
              </mc:Choice>
              <mc:Fallback>
                <p:oleObj name="Equation" r:id="rId15" imgW="1447560" imgH="113004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09504" y="2457851"/>
                        <a:ext cx="2741899" cy="26438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81" name="Object 9"/>
          <p:cNvGraphicFramePr>
            <a:graphicFrameLocks noChangeAspect="1"/>
          </p:cNvGraphicFramePr>
          <p:nvPr/>
        </p:nvGraphicFramePr>
        <p:xfrm>
          <a:off x="9073771" y="2433230"/>
          <a:ext cx="3030400" cy="3200131"/>
        </p:xfrm>
        <a:graphic>
          <a:graphicData uri="http://schemas.openxmlformats.org/presentationml/2006/ole">
            <mc:AlternateContent xmlns:mc="http://schemas.openxmlformats.org/markup-compatibility/2006">
              <mc:Choice xmlns:v="urn:schemas-microsoft-com:vml" Requires="v">
                <p:oleObj spid="_x0000_s11417" name="Equation" r:id="rId17" imgW="1600200" imgH="1371600" progId="Equation.DSMT4">
                  <p:embed/>
                </p:oleObj>
              </mc:Choice>
              <mc:Fallback>
                <p:oleObj name="Equation" r:id="rId17" imgW="1600200" imgH="13716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73771" y="2433230"/>
                        <a:ext cx="3030400" cy="32001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Connector 15"/>
          <p:cNvCxnSpPr/>
          <p:nvPr/>
        </p:nvCxnSpPr>
        <p:spPr>
          <a:xfrm>
            <a:off x="2913679" y="2619214"/>
            <a:ext cx="46495" cy="3177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1752" y="2539140"/>
            <a:ext cx="46495" cy="3177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55433" y="2678624"/>
            <a:ext cx="46495" cy="317715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1078"/>
                                        </p:tgtEl>
                                        <p:attrNameLst>
                                          <p:attrName>style.visibility</p:attrName>
                                        </p:attrNameLst>
                                      </p:cBhvr>
                                      <p:to>
                                        <p:strVal val="visible"/>
                                      </p:to>
                                    </p:set>
                                    <p:animEffect transition="in" filter="blinds(horizontal)">
                                      <p:cBhvr>
                                        <p:cTn id="12" dur="500"/>
                                        <p:tgtEl>
                                          <p:spTgt spid="13107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nodeType="withEffect">
                                  <p:stCondLst>
                                    <p:cond delay="0"/>
                                  </p:stCondLst>
                                  <p:childTnLst>
                                    <p:set>
                                      <p:cBhvr>
                                        <p:cTn id="19" dur="1" fill="hold">
                                          <p:stCondLst>
                                            <p:cond delay="0"/>
                                          </p:stCondLst>
                                        </p:cTn>
                                        <p:tgtEl>
                                          <p:spTgt spid="131079"/>
                                        </p:tgtEl>
                                        <p:attrNameLst>
                                          <p:attrName>style.visibility</p:attrName>
                                        </p:attrNameLst>
                                      </p:cBhvr>
                                      <p:to>
                                        <p:strVal val="visible"/>
                                      </p:to>
                                    </p:set>
                                    <p:animEffect transition="in" filter="blinds(horizontal)">
                                      <p:cBhvr>
                                        <p:cTn id="20" dur="500"/>
                                        <p:tgtEl>
                                          <p:spTgt spid="13107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131080"/>
                                        </p:tgtEl>
                                        <p:attrNameLst>
                                          <p:attrName>style.visibility</p:attrName>
                                        </p:attrNameLst>
                                      </p:cBhvr>
                                      <p:to>
                                        <p:strVal val="visible"/>
                                      </p:to>
                                    </p:set>
                                    <p:animEffect transition="in" filter="blinds(horizontal)">
                                      <p:cBhvr>
                                        <p:cTn id="28" dur="500"/>
                                        <p:tgtEl>
                                          <p:spTgt spid="13108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nodeType="withEffect">
                                  <p:stCondLst>
                                    <p:cond delay="0"/>
                                  </p:stCondLst>
                                  <p:childTnLst>
                                    <p:set>
                                      <p:cBhvr>
                                        <p:cTn id="35" dur="1" fill="hold">
                                          <p:stCondLst>
                                            <p:cond delay="0"/>
                                          </p:stCondLst>
                                        </p:cTn>
                                        <p:tgtEl>
                                          <p:spTgt spid="131081"/>
                                        </p:tgtEl>
                                        <p:attrNameLst>
                                          <p:attrName>style.visibility</p:attrName>
                                        </p:attrNameLst>
                                      </p:cBhvr>
                                      <p:to>
                                        <p:strVal val="visible"/>
                                      </p:to>
                                    </p:set>
                                    <p:animEffect transition="in" filter="blinds(horizontal)">
                                      <p:cBhvr>
                                        <p:cTn id="36"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56085" y="1171896"/>
            <a:ext cx="9801726" cy="3194131"/>
          </a:xfrm>
          <a:prstGeom prst="rect">
            <a:avLst/>
          </a:prstGeom>
        </p:spPr>
      </p:pic>
      <p:pic>
        <p:nvPicPr>
          <p:cNvPr id="5"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258101">
            <a:off x="10171718" y="145767"/>
            <a:ext cx="1574403" cy="1574403"/>
          </a:xfrm>
          <a:prstGeom prst="rect">
            <a:avLst/>
          </a:prstGeom>
        </p:spPr>
      </p:pic>
      <p:pic>
        <p:nvPicPr>
          <p:cNvPr id="6"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9889396">
            <a:off x="10917677" y="783939"/>
            <a:ext cx="1488402" cy="1488402"/>
          </a:xfrm>
          <a:prstGeom prst="rect">
            <a:avLst/>
          </a:prstGeom>
        </p:spPr>
      </p:pic>
      <p:sp>
        <p:nvSpPr>
          <p:cNvPr id="7" name="!!2">
            <a:extLst>
              <a:ext uri="{FF2B5EF4-FFF2-40B4-BE49-F238E27FC236}">
                <a16:creationId xmlns:a16="http://schemas.microsoft.com/office/drawing/2014/main" xmlns="" id="{F4B5F415-7490-4054-85B4-10F7AE6D3385}"/>
              </a:ext>
            </a:extLst>
          </p:cNvPr>
          <p:cNvSpPr txBox="1">
            <a:spLocks/>
          </p:cNvSpPr>
          <p:nvPr/>
        </p:nvSpPr>
        <p:spPr>
          <a:xfrm>
            <a:off x="4191611" y="2160790"/>
            <a:ext cx="4551336" cy="144720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noProof="0">
                <a:solidFill>
                  <a:schemeClr val="accent2">
                    <a:lumMod val="75000"/>
                  </a:schemeClr>
                </a:solidFill>
                <a:latin typeface="Times New Roman" panose="02020603050405020304" pitchFamily="18" charset="0"/>
                <a:ea typeface="+mj-ea"/>
                <a:cs typeface="Times New Roman" panose="02020603050405020304" pitchFamily="18" charset="0"/>
              </a:rPr>
              <a:t>CỦNG CỐ</a:t>
            </a:r>
            <a:endParaRPr kumimoji="0" lang="en-US" sz="50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6" name="Picture 5" descr="8b563b34ad8f7b1b8fb033b87599d68c.png">
            <a:hlinkClick r:id="rId4" action="ppaction://hlinksldjump"/>
          </p:cNvPr>
          <p:cNvPicPr>
            <a:picLocks noChangeAspect="1"/>
          </p:cNvPicPr>
          <p:nvPr/>
        </p:nvPicPr>
        <p:blipFill>
          <a:blip r:embed="rId5" cstate="print"/>
          <a:stretch>
            <a:fillRect/>
          </a:stretch>
        </p:blipFill>
        <p:spPr>
          <a:xfrm>
            <a:off x="5486401" y="5334000"/>
            <a:ext cx="1137783" cy="914400"/>
          </a:xfrm>
          <a:prstGeom prst="rect">
            <a:avLst/>
          </a:prstGeom>
        </p:spPr>
      </p:pic>
      <p:pic>
        <p:nvPicPr>
          <p:cNvPr id="7" name="Picture 6" descr="1.png">
            <a:hlinkClick r:id="rId6" action="ppaction://hlinksldjump"/>
          </p:cNvPr>
          <p:cNvPicPr>
            <a:picLocks noChangeAspect="1"/>
          </p:cNvPicPr>
          <p:nvPr/>
        </p:nvPicPr>
        <p:blipFill>
          <a:blip r:embed="rId7" cstate="print"/>
          <a:stretch>
            <a:fillRect/>
          </a:stretch>
        </p:blipFill>
        <p:spPr>
          <a:xfrm>
            <a:off x="4165600" y="5715000"/>
            <a:ext cx="1117600" cy="913638"/>
          </a:xfrm>
          <a:prstGeom prst="rect">
            <a:avLst/>
          </a:prstGeom>
        </p:spPr>
      </p:pic>
      <p:pic>
        <p:nvPicPr>
          <p:cNvPr id="10" name="Picture 9" descr="2.png">
            <a:hlinkClick r:id="rId8" action="ppaction://hlinksldjump"/>
          </p:cNvPr>
          <p:cNvPicPr>
            <a:picLocks noChangeAspect="1"/>
          </p:cNvPicPr>
          <p:nvPr/>
        </p:nvPicPr>
        <p:blipFill>
          <a:blip r:embed="rId9" cstate="print"/>
          <a:stretch>
            <a:fillRect/>
          </a:stretch>
        </p:blipFill>
        <p:spPr>
          <a:xfrm>
            <a:off x="2336800" y="6247472"/>
            <a:ext cx="914400" cy="610529"/>
          </a:xfrm>
          <a:prstGeom prst="rect">
            <a:avLst/>
          </a:prstGeom>
        </p:spPr>
      </p:pic>
      <p:pic>
        <p:nvPicPr>
          <p:cNvPr id="13" name="Picture 12" descr="25.png">
            <a:hlinkClick r:id="rId10" action="ppaction://hlinksldjump"/>
          </p:cNvPr>
          <p:cNvPicPr>
            <a:picLocks noChangeAspect="1"/>
          </p:cNvPicPr>
          <p:nvPr/>
        </p:nvPicPr>
        <p:blipFill>
          <a:blip r:embed="rId11" cstate="print"/>
          <a:stretch>
            <a:fillRect/>
          </a:stretch>
        </p:blipFill>
        <p:spPr>
          <a:xfrm>
            <a:off x="4368800" y="4191000"/>
            <a:ext cx="1155861" cy="1095528"/>
          </a:xfrm>
          <a:prstGeom prst="rect">
            <a:avLst/>
          </a:prstGeom>
        </p:spPr>
      </p:pic>
      <p:pic>
        <p:nvPicPr>
          <p:cNvPr id="14" name="Picture 13" descr="134.png">
            <a:hlinkClick r:id="rId12" action="ppaction://hlinksldjump"/>
          </p:cNvPr>
          <p:cNvPicPr>
            <a:picLocks noChangeAspect="1"/>
          </p:cNvPicPr>
          <p:nvPr/>
        </p:nvPicPr>
        <p:blipFill>
          <a:blip r:embed="rId13" cstate="print"/>
          <a:stretch>
            <a:fillRect/>
          </a:stretch>
        </p:blipFill>
        <p:spPr>
          <a:xfrm>
            <a:off x="6502401" y="4572000"/>
            <a:ext cx="641791" cy="7045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225 -0.01688 C 0.02226 -0.02359 -0.02798 -0.02984 -0.05337 -0.04788 C -0.07875 -0.06639 -0.07849 -0.09623 -0.0807 -0.12607 C -0.08279 -0.15637 -0.07589 -0.19708 -0.06691 -0.22808 C -0.05818 -0.25885 -0.04764 -0.29331 -0.02759 -0.31228 C -0.00755 -0.33102 0.02513 -0.33611 0.05259 -0.34073 C 0.08006 -0.34559 0.12041 -0.3486 0.13708 -0.34073 C 0.15361 -0.33264 0.15049 -0.30488 0.15283 -0.29285 C 0.15517 -0.28105 0.15283 -0.27434 0.15088 -0.26833 " pathEditMode="relative" rAng="0" ptsTypes="aaaaaaaaA">
                                      <p:cBhvr>
                                        <p:cTn id="6" dur="2000" fill="hold"/>
                                        <p:tgtEl>
                                          <p:spTgt spid="13"/>
                                        </p:tgtEl>
                                        <p:attrNameLst>
                                          <p:attrName>ppt_x</p:attrName>
                                          <p:attrName>ppt_y</p:attrName>
                                        </p:attrNameLst>
                                      </p:cBhvr>
                                      <p:rCtr x="-3606" y="-16586"/>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13"/>
                                        </p:tgtEl>
                                        <p:attrNameLst>
                                          <p:attrName>ppt_w</p:attrName>
                                        </p:attrNameLst>
                                      </p:cBhvr>
                                      <p:tavLst>
                                        <p:tav tm="0">
                                          <p:val>
                                            <p:strVal val="ppt_w"/>
                                          </p:val>
                                        </p:tav>
                                        <p:tav tm="100000">
                                          <p:val>
                                            <p:strVal val="ppt_w*0.70"/>
                                          </p:val>
                                        </p:tav>
                                      </p:tavLst>
                                    </p:anim>
                                    <p:anim calcmode="lin" valueType="num">
                                      <p:cBhvr>
                                        <p:cTn id="10" dur="1000"/>
                                        <p:tgtEl>
                                          <p:spTgt spid="13"/>
                                        </p:tgtEl>
                                        <p:attrNameLst>
                                          <p:attrName>ppt_h</p:attrName>
                                        </p:attrNameLst>
                                      </p:cBhvr>
                                      <p:tavLst>
                                        <p:tav tm="0">
                                          <p:val>
                                            <p:strVal val="ppt_h"/>
                                          </p:val>
                                        </p:tav>
                                        <p:tav tm="100000">
                                          <p:val>
                                            <p:strVal val="ppt_h"/>
                                          </p:val>
                                        </p:tav>
                                      </p:tavLst>
                                    </p:anim>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1.38889E-6 4.44444E-6 C 0.03055 -0.00533 0.06128 -0.01065 0.08628 -0.02686 C 0.11128 -0.04306 0.1401 -0.06806 0.15 -0.09769 C 0.15989 -0.12732 0.15173 -0.17431 0.14548 -0.20487 C 0.13923 -0.23565 0.12882 -0.26459 0.11215 -0.28149 C 0.09548 -0.29838 0.06094 -0.30533 0.04548 -0.30625 C 0.03003 -0.30695 0.02483 -0.29723 0.01962 -0.28704 " pathEditMode="relative" rAng="0" ptsTypes="aaaaaaA">
                                      <p:cBhvr>
                                        <p:cTn id="17" dur="2000" fill="hold"/>
                                        <p:tgtEl>
                                          <p:spTgt spid="14"/>
                                        </p:tgtEl>
                                        <p:attrNameLst>
                                          <p:attrName>ppt_x</p:attrName>
                                          <p:attrName>ppt_y</p:attrName>
                                        </p:attrNameLst>
                                      </p:cBhvr>
                                      <p:rCtr x="8000" y="-15300"/>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14"/>
                                        </p:tgtEl>
                                        <p:attrNameLst>
                                          <p:attrName>ppt_w</p:attrName>
                                        </p:attrNameLst>
                                      </p:cBhvr>
                                      <p:tavLst>
                                        <p:tav tm="0">
                                          <p:val>
                                            <p:strVal val="ppt_w"/>
                                          </p:val>
                                        </p:tav>
                                        <p:tav tm="100000">
                                          <p:val>
                                            <p:strVal val="ppt_w*0.70"/>
                                          </p:val>
                                        </p:tav>
                                      </p:tavLst>
                                    </p:anim>
                                    <p:anim calcmode="lin" valueType="num">
                                      <p:cBhvr>
                                        <p:cTn id="21" dur="1000"/>
                                        <p:tgtEl>
                                          <p:spTgt spid="14"/>
                                        </p:tgtEl>
                                        <p:attrNameLst>
                                          <p:attrName>ppt_h</p:attrName>
                                        </p:attrNameLst>
                                      </p:cBhvr>
                                      <p:tavLst>
                                        <p:tav tm="0">
                                          <p:val>
                                            <p:strVal val="ppt_h"/>
                                          </p:val>
                                        </p:tav>
                                        <p:tav tm="100000">
                                          <p:val>
                                            <p:strVal val="ppt_h"/>
                                          </p:val>
                                        </p:tav>
                                      </p:tavLst>
                                    </p:anim>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6534 -0.01064 C 0.09984 -0.02706 0.13447 -0.04326 0.18497 -0.1034 C 0.23548 -0.16354 0.3365 -0.30326 0.36826 -0.37219 C 0.40002 -0.44113 0.38076 -0.48115 0.37594 -0.51769 C 0.37112 -0.55401 0.34847 -0.5894 0.33949 -0.59033 C 0.33038 -0.59125 0.32569 -0.55748 0.32127 -0.52371 " pathEditMode="relative" rAng="0" ptsTypes="aaaaaA">
                                      <p:cBhvr>
                                        <p:cTn id="28" dur="2000" fill="hold"/>
                                        <p:tgtEl>
                                          <p:spTgt spid="10"/>
                                        </p:tgtEl>
                                        <p:attrNameLst>
                                          <p:attrName>ppt_x</p:attrName>
                                          <p:attrName>ppt_y</p:attrName>
                                        </p:attrNameLst>
                                      </p:cBhvr>
                                      <p:rCtr x="16727" y="-29031"/>
                                    </p:animMotion>
                                  </p:childTnLst>
                                </p:cTn>
                              </p:par>
                            </p:childTnLst>
                          </p:cTn>
                        </p:par>
                        <p:par>
                          <p:cTn id="29" fill="hold">
                            <p:stCondLst>
                              <p:cond delay="2000"/>
                            </p:stCondLst>
                            <p:childTnLst>
                              <p:par>
                                <p:cTn id="30" presetID="55" presetClass="exit" presetSubtype="0" fill="hold" nodeType="afterEffect">
                                  <p:stCondLst>
                                    <p:cond delay="0"/>
                                  </p:stCondLst>
                                  <p:childTnLst>
                                    <p:anim calcmode="lin" valueType="num">
                                      <p:cBhvr>
                                        <p:cTn id="31" dur="1000"/>
                                        <p:tgtEl>
                                          <p:spTgt spid="10"/>
                                        </p:tgtEl>
                                        <p:attrNameLst>
                                          <p:attrName>ppt_w</p:attrName>
                                        </p:attrNameLst>
                                      </p:cBhvr>
                                      <p:tavLst>
                                        <p:tav tm="0">
                                          <p:val>
                                            <p:strVal val="ppt_w"/>
                                          </p:val>
                                        </p:tav>
                                        <p:tav tm="100000">
                                          <p:val>
                                            <p:strVal val="ppt_w*0.70"/>
                                          </p:val>
                                        </p:tav>
                                      </p:tavLst>
                                    </p:anim>
                                    <p:anim calcmode="lin" valueType="num">
                                      <p:cBhvr>
                                        <p:cTn id="32" dur="1000"/>
                                        <p:tgtEl>
                                          <p:spTgt spid="10"/>
                                        </p:tgtEl>
                                        <p:attrNameLst>
                                          <p:attrName>ppt_h</p:attrName>
                                        </p:attrNameLst>
                                      </p:cBhvr>
                                      <p:tavLst>
                                        <p:tav tm="0">
                                          <p:val>
                                            <p:strVal val="ppt_h"/>
                                          </p:val>
                                        </p:tav>
                                        <p:tav tm="100000">
                                          <p:val>
                                            <p:strVal val="ppt_h"/>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2148 0.00786 C 0.01614 0.00578 0.05389 0.00416 0.08318 -0.01666 C 0.1126 -0.03748 0.13941 -0.07911 0.15438 -0.11751 C 0.16935 -0.15591 0.17313 -0.20426 0.17248 -0.24705 C 0.1717 -0.29008 0.1566 -0.34467 0.14983 -0.37659 C 0.14306 -0.40851 0.14397 -0.42563 0.1316 -0.43905 C 0.11937 -0.45223 0.08552 -0.45871 0.07563 -0.45732 C 0.0656 -0.45547 0.06899 -0.44229 0.0725 -0.42887 " pathEditMode="relative" rAng="0" ptsTypes="aaaaaaaA">
                                      <p:cBhvr>
                                        <p:cTn id="39" dur="2000" fill="hold"/>
                                        <p:tgtEl>
                                          <p:spTgt spid="6"/>
                                        </p:tgtEl>
                                        <p:attrNameLst>
                                          <p:attrName>ppt_x</p:attrName>
                                          <p:attrName>ppt_y</p:attrName>
                                        </p:attrNameLst>
                                      </p:cBhvr>
                                      <p:rCtr x="9724" y="-23340"/>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6"/>
                                        </p:tgtEl>
                                        <p:attrNameLst>
                                          <p:attrName>ppt_w</p:attrName>
                                        </p:attrNameLst>
                                      </p:cBhvr>
                                      <p:tavLst>
                                        <p:tav tm="0">
                                          <p:val>
                                            <p:strVal val="ppt_w"/>
                                          </p:val>
                                        </p:tav>
                                        <p:tav tm="100000">
                                          <p:val>
                                            <p:strVal val="ppt_w*0.70"/>
                                          </p:val>
                                        </p:tav>
                                      </p:tavLst>
                                    </p:anim>
                                    <p:anim calcmode="lin" valueType="num">
                                      <p:cBhvr>
                                        <p:cTn id="43" dur="1000"/>
                                        <p:tgtEl>
                                          <p:spTgt spid="6"/>
                                        </p:tgtEl>
                                        <p:attrNameLst>
                                          <p:attrName>ppt_h</p:attrName>
                                        </p:attrNameLst>
                                      </p:cBhvr>
                                      <p:tavLst>
                                        <p:tav tm="0">
                                          <p:val>
                                            <p:strVal val="ppt_h"/>
                                          </p:val>
                                        </p:tav>
                                        <p:tav tm="100000">
                                          <p:val>
                                            <p:strVal val="ppt_h"/>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6977 -0.02244 C 0.12275 -0.0273 0.17586 -0.03193 0.2213 -0.08097 C 0.26686 -0.13001 0.32661 -0.24243 0.34249 -0.31738 C 0.3585 -0.39232 0.34028 -0.49133 0.31684 -0.53135 C 0.29341 -0.5716 0.22546 -0.56651 0.20177 -0.55772 C 0.17795 -0.54893 0.17599 -0.51377 0.1743 -0.47884 " pathEditMode="relative" rAng="0" ptsTypes="aaaaaA">
                                      <p:cBhvr>
                                        <p:cTn id="50" dur="2000" fill="hold"/>
                                        <p:tgtEl>
                                          <p:spTgt spid="7"/>
                                        </p:tgtEl>
                                        <p:attrNameLst>
                                          <p:attrName>ppt_x</p:attrName>
                                          <p:attrName>ppt_y</p:attrName>
                                        </p:attrNameLst>
                                      </p:cBhvr>
                                      <p:rCtr x="14436" y="-27458"/>
                                    </p:animMotion>
                                  </p:childTnLst>
                                </p:cTn>
                              </p:par>
                            </p:childTnLst>
                          </p:cTn>
                        </p:par>
                        <p:par>
                          <p:cTn id="51" fill="hold">
                            <p:stCondLst>
                              <p:cond delay="2000"/>
                            </p:stCondLst>
                            <p:childTnLst>
                              <p:par>
                                <p:cTn id="52" presetID="55" presetClass="exit" presetSubtype="0" fill="hold" nodeType="afterEffect">
                                  <p:stCondLst>
                                    <p:cond delay="0"/>
                                  </p:stCondLst>
                                  <p:childTnLst>
                                    <p:anim calcmode="lin" valueType="num">
                                      <p:cBhvr>
                                        <p:cTn id="53" dur="1000"/>
                                        <p:tgtEl>
                                          <p:spTgt spid="7"/>
                                        </p:tgtEl>
                                        <p:attrNameLst>
                                          <p:attrName>ppt_w</p:attrName>
                                        </p:attrNameLst>
                                      </p:cBhvr>
                                      <p:tavLst>
                                        <p:tav tm="0">
                                          <p:val>
                                            <p:strVal val="ppt_w"/>
                                          </p:val>
                                        </p:tav>
                                        <p:tav tm="100000">
                                          <p:val>
                                            <p:strVal val="ppt_w*0.70"/>
                                          </p:val>
                                        </p:tav>
                                      </p:tavLst>
                                    </p:anim>
                                    <p:anim calcmode="lin" valueType="num">
                                      <p:cBhvr>
                                        <p:cTn id="54" dur="1000"/>
                                        <p:tgtEl>
                                          <p:spTgt spid="7"/>
                                        </p:tgtEl>
                                        <p:attrNameLst>
                                          <p:attrName>ppt_h</p:attrName>
                                        </p:attrNameLst>
                                      </p:cBhvr>
                                      <p:tavLst>
                                        <p:tav tm="0">
                                          <p:val>
                                            <p:strVal val="ppt_h"/>
                                          </p:val>
                                        </p:tav>
                                        <p:tav tm="100000">
                                          <p:val>
                                            <p:strVal val="ppt_h"/>
                                          </p:val>
                                        </p:tav>
                                      </p:tavLst>
                                    </p:anim>
                                    <p:animEffect transition="out" filter="fade">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0" y="-685799"/>
            <a:ext cx="11887200" cy="5285779"/>
          </a:xfrm>
          <a:prstGeom prst="rect">
            <a:avLst/>
          </a:prstGeom>
        </p:spPr>
      </p:pic>
      <p:sp>
        <p:nvSpPr>
          <p:cNvPr id="5" name="TextBox 4"/>
          <p:cNvSpPr txBox="1"/>
          <p:nvPr/>
        </p:nvSpPr>
        <p:spPr>
          <a:xfrm>
            <a:off x="2102603" y="2183972"/>
            <a:ext cx="8128000" cy="523220"/>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Trong phép nhân a.b = c, thì a, b, c được gọi là:</a:t>
            </a:r>
            <a:endParaRPr lang="en-US" sz="2800" dirty="0">
              <a:solidFill>
                <a:srgbClr val="FF0000"/>
              </a:solidFill>
              <a:latin typeface="Times New Roman" pitchFamily="18" charset="0"/>
              <a:cs typeface="Times New Roman" pitchFamily="18" charset="0"/>
            </a:endParaRPr>
          </a:p>
        </p:txBody>
      </p:sp>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2135322" y="4555211"/>
            <a:ext cx="7213600" cy="1384995"/>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Trong phép nhân a.b = c, thì </a:t>
            </a:r>
          </a:p>
          <a:p>
            <a:r>
              <a:rPr lang="en-US" sz="2800">
                <a:solidFill>
                  <a:srgbClr val="FF0000"/>
                </a:solidFill>
                <a:latin typeface="Times New Roman" pitchFamily="18" charset="0"/>
                <a:cs typeface="Times New Roman" pitchFamily="18" charset="0"/>
              </a:rPr>
              <a:t>a, b được gọi là thừa số</a:t>
            </a:r>
          </a:p>
          <a:p>
            <a:r>
              <a:rPr lang="en-US" sz="2800">
                <a:solidFill>
                  <a:srgbClr val="FF0000"/>
                </a:solidFill>
                <a:latin typeface="Times New Roman" pitchFamily="18" charset="0"/>
                <a:cs typeface="Times New Roman" pitchFamily="18" charset="0"/>
              </a:rPr>
              <a:t>c được gọi là tích</a:t>
            </a:r>
            <a:endParaRPr lang="en-US" sz="2800" dirty="0">
              <a:solidFill>
                <a:srgbClr val="FF0000"/>
              </a:solidFill>
              <a:latin typeface="Times New Roman" pitchFamily="18" charset="0"/>
              <a:cs typeface="Times New Roman" pitchFamily="18" charset="0"/>
            </a:endParaRPr>
          </a:p>
        </p:txBody>
      </p:sp>
      <p:sp>
        <p:nvSpPr>
          <p:cNvPr id="8" name="Right Arrow 7">
            <a:hlinkClick r:id="rId3"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0" y="-685799"/>
            <a:ext cx="11887200" cy="5285779"/>
          </a:xfrm>
          <a:prstGeom prst="rect">
            <a:avLst/>
          </a:prstGeom>
        </p:spPr>
      </p:pic>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Arrow 7">
            <a:hlinkClick r:id="rId3"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102603" y="2183972"/>
            <a:ext cx="8128000" cy="954107"/>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Cho phép nhân a . b = c, muốn tìm a ta làm như thế nào?</a:t>
            </a:r>
            <a:endParaRPr 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2166318" y="4648201"/>
            <a:ext cx="7213600" cy="523220"/>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Có phép nhân a . b = c, thì a = c : b</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0" y="-685799"/>
            <a:ext cx="11887200" cy="5285779"/>
          </a:xfrm>
          <a:prstGeom prst="rect">
            <a:avLst/>
          </a:prstGeom>
        </p:spPr>
      </p:pic>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Arrow 7">
            <a:hlinkClick r:id="rId3"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102603" y="2183972"/>
            <a:ext cx="8128000" cy="523220"/>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Trong phép chia a : b = c, thì a, b, c được gọi là:</a:t>
            </a:r>
            <a:endParaRPr 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2135322" y="4555211"/>
            <a:ext cx="7213600" cy="181588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Trong phép chia a : b = c, thì </a:t>
            </a:r>
          </a:p>
          <a:p>
            <a:r>
              <a:rPr lang="en-US" sz="2800">
                <a:solidFill>
                  <a:srgbClr val="FF0000"/>
                </a:solidFill>
                <a:latin typeface="Times New Roman" pitchFamily="18" charset="0"/>
                <a:cs typeface="Times New Roman" pitchFamily="18" charset="0"/>
              </a:rPr>
              <a:t>a được gọi là số bị chia</a:t>
            </a:r>
          </a:p>
          <a:p>
            <a:r>
              <a:rPr lang="en-US" sz="2800">
                <a:solidFill>
                  <a:srgbClr val="FF0000"/>
                </a:solidFill>
                <a:latin typeface="Times New Roman" pitchFamily="18" charset="0"/>
                <a:cs typeface="Times New Roman" pitchFamily="18" charset="0"/>
              </a:rPr>
              <a:t>b được gọi là số chia</a:t>
            </a:r>
          </a:p>
          <a:p>
            <a:r>
              <a:rPr lang="en-US" sz="2800">
                <a:solidFill>
                  <a:srgbClr val="FF0000"/>
                </a:solidFill>
                <a:latin typeface="Times New Roman" pitchFamily="18" charset="0"/>
                <a:cs typeface="Times New Roman" pitchFamily="18" charset="0"/>
              </a:rPr>
              <a:t>c được gọi là thương</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0" y="-685799"/>
            <a:ext cx="11887200" cy="5285779"/>
          </a:xfrm>
          <a:prstGeom prst="rect">
            <a:avLst/>
          </a:prstGeom>
        </p:spPr>
      </p:pic>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Arrow 7">
            <a:hlinkClick r:id="rId3"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102603" y="2183972"/>
            <a:ext cx="8128000" cy="954107"/>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Cho phép chia a : b = c, muốn tìm a ta làm như thế nào?</a:t>
            </a:r>
            <a:endParaRPr 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1929538" y="4738609"/>
            <a:ext cx="8128000" cy="523220"/>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Có phép chia a : b = c, thì a = c . b</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par>
                          <p:cTn id="33" fill="hold">
                            <p:stCondLst>
                              <p:cond delay="24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0"/>
                                        </p:tgtEl>
                                        <p:attrNameLst>
                                          <p:attrName>ppt_y</p:attrName>
                                        </p:attrNameLst>
                                      </p:cBhvr>
                                      <p:tavLst>
                                        <p:tav tm="0">
                                          <p:val>
                                            <p:strVal val="#ppt_y"/>
                                          </p:val>
                                        </p:tav>
                                        <p:tav tm="100000">
                                          <p:val>
                                            <p:strVal val="#ppt_y"/>
                                          </p:val>
                                        </p:tav>
                                      </p:tavLst>
                                    </p:anim>
                                    <p:anim calcmode="lin" valueType="num">
                                      <p:cBhvr>
                                        <p:cTn id="3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3" cstate="print"/>
          <a:stretch>
            <a:fillRect/>
          </a:stretch>
        </p:blipFill>
        <p:spPr>
          <a:xfrm>
            <a:off x="0" y="-685799"/>
            <a:ext cx="11887200" cy="5285779"/>
          </a:xfrm>
          <a:prstGeom prst="rect">
            <a:avLst/>
          </a:prstGeom>
        </p:spPr>
      </p:pic>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Arrow 7">
            <a:hlinkClick r:id="rId4"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2102603" y="2183972"/>
            <a:ext cx="8128000" cy="523220"/>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Tìm số tự nhiên x, biết: </a:t>
            </a:r>
            <a:endParaRPr lang="en-US" sz="2800" dirty="0">
              <a:solidFill>
                <a:srgbClr val="FF0000"/>
              </a:solidFill>
              <a:latin typeface="Times New Roman" pitchFamily="18" charset="0"/>
              <a:cs typeface="Times New Roman" pitchFamily="18" charset="0"/>
            </a:endParaRPr>
          </a:p>
        </p:txBody>
      </p:sp>
      <p:graphicFrame>
        <p:nvGraphicFramePr>
          <p:cNvPr id="10" name="Object 9"/>
          <p:cNvGraphicFramePr>
            <a:graphicFrameLocks noChangeAspect="1"/>
          </p:cNvGraphicFramePr>
          <p:nvPr/>
        </p:nvGraphicFramePr>
        <p:xfrm>
          <a:off x="5565721" y="2216655"/>
          <a:ext cx="2260924" cy="495545"/>
        </p:xfrm>
        <a:graphic>
          <a:graphicData uri="http://schemas.openxmlformats.org/presentationml/2006/ole">
            <mc:AlternateContent xmlns:mc="http://schemas.openxmlformats.org/markup-compatibility/2006">
              <mc:Choice xmlns:v="urn:schemas-microsoft-com:vml" Requires="v">
                <p:oleObj spid="_x0000_s12326" name="Equation" r:id="rId5" imgW="927000" imgH="203040" progId="Equation.DSMT4">
                  <p:embed/>
                </p:oleObj>
              </mc:Choice>
              <mc:Fallback>
                <p:oleObj name="Equation" r:id="rId5" imgW="927000" imgH="20304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5721" y="2216655"/>
                        <a:ext cx="2260924" cy="495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23" name="Object 3"/>
          <p:cNvGraphicFramePr>
            <a:graphicFrameLocks noChangeAspect="1"/>
          </p:cNvGraphicFramePr>
          <p:nvPr/>
        </p:nvGraphicFramePr>
        <p:xfrm>
          <a:off x="4895850" y="4556502"/>
          <a:ext cx="1237496" cy="618748"/>
        </p:xfrm>
        <a:graphic>
          <a:graphicData uri="http://schemas.openxmlformats.org/presentationml/2006/ole">
            <mc:AlternateContent xmlns:mc="http://schemas.openxmlformats.org/markup-compatibility/2006">
              <mc:Choice xmlns:v="urn:schemas-microsoft-com:vml" Requires="v">
                <p:oleObj spid="_x0000_s12327" name="Equation" r:id="rId7" imgW="355320" imgH="177480" progId="Equation.DSMT4">
                  <p:embed/>
                </p:oleObj>
              </mc:Choice>
              <mc:Fallback>
                <p:oleObj name="Equation" r:id="rId7" imgW="355320" imgH="17748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5850" y="4556502"/>
                        <a:ext cx="1237496" cy="61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 calcmode="lin" valueType="num">
                                      <p:cBhvr>
                                        <p:cTn id="3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66d1f793f5586c089134068fbe6291a.png"/>
          <p:cNvPicPr>
            <a:picLocks noChangeAspect="1"/>
          </p:cNvPicPr>
          <p:nvPr/>
        </p:nvPicPr>
        <p:blipFill>
          <a:blip r:embed="rId2" cstate="print"/>
          <a:stretch>
            <a:fillRect/>
          </a:stretch>
        </p:blipFill>
        <p:spPr>
          <a:xfrm>
            <a:off x="0" y="-685799"/>
            <a:ext cx="11887200" cy="5285779"/>
          </a:xfrm>
          <a:prstGeom prst="rect">
            <a:avLst/>
          </a:prstGeom>
        </p:spPr>
      </p:pic>
      <p:sp>
        <p:nvSpPr>
          <p:cNvPr id="5" name="TextBox 4"/>
          <p:cNvSpPr txBox="1"/>
          <p:nvPr/>
        </p:nvSpPr>
        <p:spPr>
          <a:xfrm>
            <a:off x="2133600" y="1905002"/>
            <a:ext cx="8128000" cy="1569660"/>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Nhà trường cần thuê xe ô tô để cho 220 học sinh khối 6 đi tham quan. Họ cần thuê ít nhất bao nhiêu xe nếu mỗi xe chở được 45 người</a:t>
            </a:r>
            <a:endParaRPr lang="en-US" sz="3200" dirty="0">
              <a:solidFill>
                <a:srgbClr val="FF0000"/>
              </a:solidFill>
              <a:latin typeface="Times New Roman" pitchFamily="18" charset="0"/>
              <a:cs typeface="Times New Roman" pitchFamily="18" charset="0"/>
            </a:endParaRPr>
          </a:p>
        </p:txBody>
      </p:sp>
      <p:sp>
        <p:nvSpPr>
          <p:cNvPr id="6" name="Rectangle 5"/>
          <p:cNvSpPr/>
          <p:nvPr/>
        </p:nvSpPr>
        <p:spPr>
          <a:xfrm>
            <a:off x="1828800" y="4343400"/>
            <a:ext cx="7924800" cy="2133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2336800" y="4648201"/>
            <a:ext cx="7213600" cy="584775"/>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Nhà trường cần ít nhất 5 xe</a:t>
            </a:r>
            <a:endParaRPr lang="en-US" sz="3200" dirty="0">
              <a:solidFill>
                <a:srgbClr val="FF0000"/>
              </a:solidFill>
              <a:latin typeface="Times New Roman" pitchFamily="18" charset="0"/>
              <a:cs typeface="Times New Roman" pitchFamily="18" charset="0"/>
            </a:endParaRPr>
          </a:p>
        </p:txBody>
      </p:sp>
      <p:sp>
        <p:nvSpPr>
          <p:cNvPr id="8" name="Right Arrow 7">
            <a:hlinkClick r:id="rId3" action="ppaction://hlinksldjump"/>
          </p:cNvPr>
          <p:cNvSpPr/>
          <p:nvPr/>
        </p:nvSpPr>
        <p:spPr>
          <a:xfrm flipH="1">
            <a:off x="11074400" y="6324600"/>
            <a:ext cx="1117600" cy="53340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466d1f793f5586c089134068fbe6291a.png"/>
          <p:cNvPicPr>
            <a:picLocks noChangeAspect="1"/>
          </p:cNvPicPr>
          <p:nvPr/>
        </p:nvPicPr>
        <p:blipFill>
          <a:blip r:embed="rId3" cstate="print"/>
          <a:stretch>
            <a:fillRect/>
          </a:stretch>
        </p:blipFill>
        <p:spPr>
          <a:xfrm>
            <a:off x="-402957" y="1"/>
            <a:ext cx="12348213" cy="7358742"/>
          </a:xfrm>
          <a:prstGeom prst="rect">
            <a:avLst/>
          </a:prstGeom>
        </p:spPr>
      </p:pic>
      <p:sp>
        <p:nvSpPr>
          <p:cNvPr id="8" name="!!4">
            <a:extLst>
              <a:ext uri="{FF2B5EF4-FFF2-40B4-BE49-F238E27FC236}">
                <a16:creationId xmlns:a16="http://schemas.microsoft.com/office/drawing/2014/main" xmlns="" id="{58E6D429-DC53-47C4-8036-1E9D12B8E28B}"/>
              </a:ext>
            </a:extLst>
          </p:cNvPr>
          <p:cNvSpPr/>
          <p:nvPr/>
        </p:nvSpPr>
        <p:spPr>
          <a:xfrm>
            <a:off x="3516774" y="0"/>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6" name="Rectangle 6"/>
          <p:cNvSpPr>
            <a:spLocks noChangeArrowheads="1"/>
          </p:cNvSpPr>
          <p:nvPr/>
        </p:nvSpPr>
        <p:spPr bwMode="auto">
          <a:xfrm>
            <a:off x="2119085" y="3316137"/>
            <a:ext cx="865051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 Đọc lại toàn bộ nội dung bài đã học.</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 Học lại cách đặt phép nhân, phép chia.</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Học thuộc: </a:t>
            </a: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tính chất của phép nhân, phép chia có dư, cùng các phần lưu ý </a:t>
            </a:r>
            <a:r>
              <a:rPr kumimoji="0" lang="vi-VN" sz="28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(dưới dạng lời văn và công thức tổng quát)</a:t>
            </a:r>
            <a:r>
              <a:rPr kumimoji="0" lang="en-US" sz="2800" b="0" i="0" u="none" strike="noStrike" cap="none" normalizeH="0" baseline="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Làm BT1, BT2 (SGK/21) vào vở.</a:t>
            </a:r>
            <a:endParaRPr kumimoji="0" lang="en-US" sz="2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60902" y="243029"/>
            <a:ext cx="11072389"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PHIẾU HỌC TẬP</a:t>
            </a:r>
            <a:endParaRPr kumimoji="0" lang="en-US" sz="3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Muốn</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tính</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diện</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tích</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hình</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chữ</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nhật</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ta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lấy</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nhân</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kumimoji="0" lang="en-US" sz="3200" b="0" i="0" u="none" strike="noStrike" cap="none" normalizeH="0" baseline="0" dirty="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a:t>
            </a:r>
            <a:endParaRPr kumimoji="0" lang="en-US" sz="3200" b="0" i="0" u="none" strike="noStrike" cap="none" normalizeH="0" baseline="0" dirty="0">
              <a:ln>
                <a:noFill/>
              </a:ln>
              <a:solidFill>
                <a:srgbClr val="0000FF"/>
              </a:solidFill>
              <a:effectLst/>
              <a:latin typeface="Arial" pitchFamily="34" charset="0"/>
              <a:cs typeface="Arial" pitchFamily="34" charset="0"/>
            </a:endParaRPr>
          </a:p>
          <a:p>
            <a:pPr marL="514350" lvl="0" indent="-514350" eaLnBrk="0" fontAlgn="base" hangingPunct="0">
              <a:spcBef>
                <a:spcPct val="0"/>
              </a:spcBef>
              <a:spcAft>
                <a:spcPct val="0"/>
              </a:spcAft>
              <a:buAutoNum type="alphaLcParenR"/>
            </a:pPr>
            <a:r>
              <a:rPr lang="en-US" sz="3200" dirty="0" err="1" smtClean="0">
                <a:solidFill>
                  <a:srgbClr val="0000FF"/>
                </a:solidFill>
                <a:latin typeface="Times New Roman" pitchFamily="18" charset="0"/>
                <a:ea typeface="Times New Roman" pitchFamily="18" charset="0"/>
                <a:cs typeface="Times New Roman" pitchFamily="18" charset="0"/>
              </a:rPr>
              <a:t>Diện</a:t>
            </a:r>
            <a:r>
              <a:rPr lang="en-US" sz="3200" dirty="0" smtClean="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tích</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Bồn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hoa</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mười</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giờ</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smtClean="0">
                <a:solidFill>
                  <a:srgbClr val="0000FF"/>
                </a:solidFill>
                <a:latin typeface="Times New Roman" pitchFamily="18" charset="0"/>
                <a:ea typeface="Times New Roman" pitchFamily="18" charset="0"/>
                <a:cs typeface="Times New Roman" pitchFamily="18" charset="0"/>
              </a:rPr>
              <a:t>chiều</a:t>
            </a:r>
            <a:r>
              <a:rPr lang="en-US" sz="3200" dirty="0" smtClean="0">
                <a:solidFill>
                  <a:srgbClr val="0000FF"/>
                </a:solidFill>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5m,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10m</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endParaRPr kumimoji="0" lang="en-US" sz="3200" b="0" i="0" u="none" strike="noStrike" cap="none" normalizeH="0" baseline="0" dirty="0">
              <a:ln>
                <a:noFill/>
              </a:ln>
              <a:solidFill>
                <a:srgbClr val="0000FF"/>
              </a:solidFill>
              <a:effectLst/>
              <a:latin typeface="Arial" pitchFamily="34" charset="0"/>
              <a:cs typeface="Arial" pitchFamily="34" charset="0"/>
            </a:endParaRPr>
          </a:p>
          <a:p>
            <a:pPr lvl="0" eaLnBrk="0" fontAlgn="base" hangingPunct="0">
              <a:spcBef>
                <a:spcPct val="0"/>
              </a:spcBef>
              <a:spcAft>
                <a:spcPct val="0"/>
              </a:spcAft>
            </a:pP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b) </a:t>
            </a:r>
            <a:r>
              <a:rPr lang="en-US" sz="3200" dirty="0" err="1">
                <a:solidFill>
                  <a:srgbClr val="0000FF"/>
                </a:solidFill>
                <a:latin typeface="Times New Roman" pitchFamily="18" charset="0"/>
                <a:ea typeface="Times New Roman" pitchFamily="18" charset="0"/>
                <a:cs typeface="Times New Roman" pitchFamily="18" charset="0"/>
              </a:rPr>
              <a:t>Diện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tích</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Bồn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hoa</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cỏ</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đậu</a:t>
            </a:r>
            <a:r>
              <a:rPr lang="en-US" sz="3200" dirty="0">
                <a:solidFill>
                  <a:srgbClr val="0000FF"/>
                </a:solidFill>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2m,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8m</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p>
          <a:p>
            <a:pPr lvl="0" eaLnBrk="0" fontAlgn="base" hangingPunct="0">
              <a:spcBef>
                <a:spcPct val="0"/>
              </a:spcBef>
              <a:spcAft>
                <a:spcPct val="0"/>
              </a:spcAft>
            </a:pPr>
            <a:endParaRPr kumimoji="0" lang="en-US" sz="3200" b="0" i="0" u="none" strike="noStrike" cap="none" normalizeH="0" baseline="0" dirty="0">
              <a:ln>
                <a:noFill/>
              </a:ln>
              <a:solidFill>
                <a:srgbClr val="0000FF"/>
              </a:solidFill>
              <a:effectLst/>
              <a:latin typeface="Arial" pitchFamily="34" charset="0"/>
              <a:cs typeface="Arial" pitchFamily="34" charset="0"/>
            </a:endParaRPr>
          </a:p>
          <a:p>
            <a:pPr lvl="0" eaLnBrk="0" fontAlgn="base" hangingPunct="0">
              <a:spcBef>
                <a:spcPct val="0"/>
              </a:spcBef>
              <a:spcAft>
                <a:spcPct val="0"/>
              </a:spcAft>
            </a:pP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c) </a:t>
            </a:r>
            <a:r>
              <a:rPr lang="en-US" sz="3200" dirty="0" err="1">
                <a:solidFill>
                  <a:srgbClr val="0000FF"/>
                </a:solidFill>
                <a:latin typeface="Times New Roman" pitchFamily="18" charset="0"/>
                <a:ea typeface="Times New Roman" pitchFamily="18" charset="0"/>
                <a:cs typeface="Times New Roman" pitchFamily="18" charset="0"/>
              </a:rPr>
              <a:t>Diện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tích</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Bồn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hoa</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giấy</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smtClean="0">
                <a:solidFill>
                  <a:srgbClr val="0000FF"/>
                </a:solidFill>
                <a:latin typeface="Times New Roman" pitchFamily="18" charset="0"/>
                <a:ea typeface="Times New Roman" pitchFamily="18" charset="0"/>
                <a:cs typeface="Times New Roman" pitchFamily="18" charset="0"/>
              </a:rPr>
              <a:t>c</a:t>
            </a:r>
            <a:r>
              <a:rPr kumimoji="0" lang="en-US" sz="32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hiều</a:t>
            </a:r>
            <a:r>
              <a:rPr kumimoji="0" lang="en-US" sz="32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4m,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20m</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a:t>
            </a:r>
          </a:p>
          <a:p>
            <a:pPr lvl="0" eaLnBrk="0" fontAlgn="base" hangingPunct="0">
              <a:spcBef>
                <a:spcPct val="0"/>
              </a:spcBef>
              <a:spcAft>
                <a:spcPct val="0"/>
              </a:spcAft>
            </a:pPr>
            <a:endParaRPr kumimoji="0" lang="en-US" sz="3200" b="0" i="0" u="none" strike="noStrike" cap="none" normalizeH="0" baseline="0" dirty="0">
              <a:ln>
                <a:noFill/>
              </a:ln>
              <a:solidFill>
                <a:srgbClr val="0000FF"/>
              </a:solidFill>
              <a:effectLst/>
              <a:latin typeface="Arial" pitchFamily="34" charset="0"/>
              <a:cs typeface="Arial" pitchFamily="34" charset="0"/>
            </a:endParaRPr>
          </a:p>
          <a:p>
            <a:pPr lvl="0" eaLnBrk="0" fontAlgn="base" hangingPunct="0">
              <a:spcBef>
                <a:spcPct val="0"/>
              </a:spcBef>
              <a:spcAft>
                <a:spcPct val="0"/>
              </a:spcAft>
            </a:pP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d) </a:t>
            </a:r>
            <a:r>
              <a:rPr lang="en-US" sz="3200" dirty="0" err="1">
                <a:solidFill>
                  <a:srgbClr val="0000FF"/>
                </a:solidFill>
                <a:latin typeface="Times New Roman" pitchFamily="18" charset="0"/>
                <a:ea typeface="Times New Roman" pitchFamily="18" charset="0"/>
                <a:cs typeface="Times New Roman" pitchFamily="18" charset="0"/>
              </a:rPr>
              <a:t>Diện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tích</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Bồn</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hoa</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cúc</a:t>
            </a:r>
            <a:r>
              <a:rPr lang="en-US" sz="3200" dirty="0">
                <a:solidFill>
                  <a:srgbClr val="0000FF"/>
                </a:solidFill>
                <a:latin typeface="Times New Roman" pitchFamily="18" charset="0"/>
                <a:ea typeface="Times New Roman" pitchFamily="18" charset="0"/>
                <a:cs typeface="Times New Roman" pitchFamily="18" charset="0"/>
              </a:rPr>
              <a:t> </a:t>
            </a:r>
            <a:r>
              <a:rPr lang="en-US" sz="3200" dirty="0" err="1">
                <a:solidFill>
                  <a:srgbClr val="0000FF"/>
                </a:solidFill>
                <a:latin typeface="Times New Roman" pitchFamily="18" charset="0"/>
                <a:ea typeface="Times New Roman" pitchFamily="18" charset="0"/>
                <a:cs typeface="Times New Roman" pitchFamily="18" charset="0"/>
              </a:rPr>
              <a:t>c</a:t>
            </a:r>
            <a:r>
              <a:rPr kumimoji="0" lang="en-US" sz="32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hiều</a:t>
            </a:r>
            <a:r>
              <a:rPr kumimoji="0" lang="en-US" sz="32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rộng</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12m,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chiều</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dài</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25m </a:t>
            </a:r>
            <a:r>
              <a:rPr kumimoji="0" lang="en-US" sz="3200" b="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3200" b="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a:t>
            </a:r>
            <a:r>
              <a:rPr kumimoji="0" lang="en-US" sz="3200" b="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endParaRPr kumimoji="0" lang="en-US" sz="3200" b="0" i="0" u="none" strike="noStrike" cap="none" normalizeH="0" baseline="0" dirty="0">
              <a:ln>
                <a:noFill/>
              </a:ln>
              <a:solidFill>
                <a:srgbClr val="0000FF"/>
              </a:solidFill>
              <a:effectLst/>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23478381"/>
              </p:ext>
            </p:extLst>
          </p:nvPr>
        </p:nvGraphicFramePr>
        <p:xfrm>
          <a:off x="4104979" y="2874786"/>
          <a:ext cx="1914897" cy="502268"/>
        </p:xfrm>
        <a:graphic>
          <a:graphicData uri="http://schemas.openxmlformats.org/presentationml/2006/ole">
            <mc:AlternateContent xmlns:mc="http://schemas.openxmlformats.org/markup-compatibility/2006">
              <mc:Choice xmlns:v="urn:schemas-microsoft-com:vml" Requires="v">
                <p:oleObj spid="_x0000_s2126" name="Equation" r:id="rId4" imgW="774360" imgH="203040" progId="Equation.DSMT4">
                  <p:embed/>
                </p:oleObj>
              </mc:Choice>
              <mc:Fallback>
                <p:oleObj name="Equation" r:id="rId4" imgW="774360" imgH="203040" progId="Equation.DSMT4">
                  <p:embed/>
                  <p:pic>
                    <p:nvPicPr>
                      <p:cNvPr id="0" name="Picture 2"/>
                      <p:cNvPicPr>
                        <a:picLocks noChangeAspect="1" noChangeArrowheads="1"/>
                      </p:cNvPicPr>
                      <p:nvPr/>
                    </p:nvPicPr>
                    <p:blipFill>
                      <a:blip r:embed="rId5"/>
                      <a:srcRect/>
                      <a:stretch>
                        <a:fillRect/>
                      </a:stretch>
                    </p:blipFill>
                    <p:spPr bwMode="auto">
                      <a:xfrm>
                        <a:off x="4104979" y="2874786"/>
                        <a:ext cx="1914897" cy="502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099" name="Object 3"/>
          <p:cNvGraphicFramePr>
            <a:graphicFrameLocks noChangeAspect="1"/>
          </p:cNvGraphicFramePr>
          <p:nvPr>
            <p:extLst>
              <p:ext uri="{D42A27DB-BD31-4B8C-83A1-F6EECF244321}">
                <p14:modId xmlns:p14="http://schemas.microsoft.com/office/powerpoint/2010/main" val="1667485161"/>
              </p:ext>
            </p:extLst>
          </p:nvPr>
        </p:nvGraphicFramePr>
        <p:xfrm>
          <a:off x="4103342" y="5652447"/>
          <a:ext cx="2228814" cy="502268"/>
        </p:xfrm>
        <a:graphic>
          <a:graphicData uri="http://schemas.openxmlformats.org/presentationml/2006/ole">
            <mc:AlternateContent xmlns:mc="http://schemas.openxmlformats.org/markup-compatibility/2006">
              <mc:Choice xmlns:v="urn:schemas-microsoft-com:vml" Requires="v">
                <p:oleObj spid="_x0000_s2127" name="Equation" r:id="rId6" imgW="901440" imgH="203040" progId="Equation.DSMT4">
                  <p:embed/>
                </p:oleObj>
              </mc:Choice>
              <mc:Fallback>
                <p:oleObj name="Equation" r:id="rId6" imgW="901440" imgH="2030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342" y="5652447"/>
                        <a:ext cx="2228814" cy="50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2100" name="Object 4"/>
          <p:cNvGraphicFramePr>
            <a:graphicFrameLocks noChangeAspect="1"/>
          </p:cNvGraphicFramePr>
          <p:nvPr>
            <p:extLst>
              <p:ext uri="{D42A27DB-BD31-4B8C-83A1-F6EECF244321}">
                <p14:modId xmlns:p14="http://schemas.microsoft.com/office/powerpoint/2010/main" val="3524045379"/>
              </p:ext>
            </p:extLst>
          </p:nvPr>
        </p:nvGraphicFramePr>
        <p:xfrm>
          <a:off x="4078718" y="4763781"/>
          <a:ext cx="1914897" cy="502268"/>
        </p:xfrm>
        <a:graphic>
          <a:graphicData uri="http://schemas.openxmlformats.org/presentationml/2006/ole">
            <mc:AlternateContent xmlns:mc="http://schemas.openxmlformats.org/markup-compatibility/2006">
              <mc:Choice xmlns:v="urn:schemas-microsoft-com:vml" Requires="v">
                <p:oleObj spid="_x0000_s2128" name="Equation" r:id="rId8" imgW="774360" imgH="203040" progId="Equation.DSMT4">
                  <p:embed/>
                </p:oleObj>
              </mc:Choice>
              <mc:Fallback>
                <p:oleObj name="Equation" r:id="rId8" imgW="774360" imgH="20304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8718" y="4763781"/>
                        <a:ext cx="1914897" cy="50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2101" name="Object 5"/>
          <p:cNvGraphicFramePr>
            <a:graphicFrameLocks noChangeAspect="1"/>
          </p:cNvGraphicFramePr>
          <p:nvPr>
            <p:extLst>
              <p:ext uri="{D42A27DB-BD31-4B8C-83A1-F6EECF244321}">
                <p14:modId xmlns:p14="http://schemas.microsoft.com/office/powerpoint/2010/main" val="583955835"/>
              </p:ext>
            </p:extLst>
          </p:nvPr>
        </p:nvGraphicFramePr>
        <p:xfrm>
          <a:off x="4114776" y="3751179"/>
          <a:ext cx="1695155" cy="502268"/>
        </p:xfrm>
        <a:graphic>
          <a:graphicData uri="http://schemas.openxmlformats.org/presentationml/2006/ole">
            <mc:AlternateContent xmlns:mc="http://schemas.openxmlformats.org/markup-compatibility/2006">
              <mc:Choice xmlns:v="urn:schemas-microsoft-com:vml" Requires="v">
                <p:oleObj spid="_x0000_s2129" name="Equation" r:id="rId10" imgW="685800" imgH="203040" progId="Equation.DSMT4">
                  <p:embed/>
                </p:oleObj>
              </mc:Choice>
              <mc:Fallback>
                <p:oleObj name="Equation" r:id="rId10" imgW="685800" imgH="20304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776" y="3751179"/>
                        <a:ext cx="1695155" cy="50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anim calcmode="lin" valueType="num">
                                      <p:cBhvr>
                                        <p:cTn id="8"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32101"/>
                                        </p:tgtEl>
                                        <p:attrNameLst>
                                          <p:attrName>style.visibility</p:attrName>
                                        </p:attrNameLst>
                                      </p:cBhvr>
                                      <p:to>
                                        <p:strVal val="visible"/>
                                      </p:to>
                                    </p:set>
                                    <p:anim calcmode="lin" valueType="num">
                                      <p:cBhvr>
                                        <p:cTn id="19" dur="1000" fill="hold"/>
                                        <p:tgtEl>
                                          <p:spTgt spid="132101"/>
                                        </p:tgtEl>
                                        <p:attrNameLst>
                                          <p:attrName>ppt_w</p:attrName>
                                        </p:attrNameLst>
                                      </p:cBhvr>
                                      <p:tavLst>
                                        <p:tav tm="0">
                                          <p:val>
                                            <p:fltVal val="0"/>
                                          </p:val>
                                        </p:tav>
                                        <p:tav tm="100000">
                                          <p:val>
                                            <p:strVal val="#ppt_w"/>
                                          </p:val>
                                        </p:tav>
                                      </p:tavLst>
                                    </p:anim>
                                    <p:anim calcmode="lin" valueType="num">
                                      <p:cBhvr>
                                        <p:cTn id="20" dur="1000" fill="hold"/>
                                        <p:tgtEl>
                                          <p:spTgt spid="132101"/>
                                        </p:tgtEl>
                                        <p:attrNameLst>
                                          <p:attrName>ppt_h</p:attrName>
                                        </p:attrNameLst>
                                      </p:cBhvr>
                                      <p:tavLst>
                                        <p:tav tm="0">
                                          <p:val>
                                            <p:fltVal val="0"/>
                                          </p:val>
                                        </p:tav>
                                        <p:tav tm="100000">
                                          <p:val>
                                            <p:strVal val="#ppt_h"/>
                                          </p:val>
                                        </p:tav>
                                      </p:tavLst>
                                    </p:anim>
                                    <p:anim calcmode="lin" valueType="num">
                                      <p:cBhvr>
                                        <p:cTn id="21" dur="1000" fill="hold"/>
                                        <p:tgtEl>
                                          <p:spTgt spid="132101"/>
                                        </p:tgtEl>
                                        <p:attrNameLst>
                                          <p:attrName>style.rotation</p:attrName>
                                        </p:attrNameLst>
                                      </p:cBhvr>
                                      <p:tavLst>
                                        <p:tav tm="0">
                                          <p:val>
                                            <p:fltVal val="90"/>
                                          </p:val>
                                        </p:tav>
                                        <p:tav tm="100000">
                                          <p:val>
                                            <p:fltVal val="0"/>
                                          </p:val>
                                        </p:tav>
                                      </p:tavLst>
                                    </p:anim>
                                    <p:animEffect transition="in" filter="fade">
                                      <p:cBhvr>
                                        <p:cTn id="22" dur="1000"/>
                                        <p:tgtEl>
                                          <p:spTgt spid="13210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32100"/>
                                        </p:tgtEl>
                                        <p:attrNameLst>
                                          <p:attrName>style.visibility</p:attrName>
                                        </p:attrNameLst>
                                      </p:cBhvr>
                                      <p:to>
                                        <p:strVal val="visible"/>
                                      </p:to>
                                    </p:set>
                                    <p:animEffect transition="in" filter="wipe(down)">
                                      <p:cBhvr>
                                        <p:cTn id="27" dur="580">
                                          <p:stCondLst>
                                            <p:cond delay="0"/>
                                          </p:stCondLst>
                                        </p:cTn>
                                        <p:tgtEl>
                                          <p:spTgt spid="132100"/>
                                        </p:tgtEl>
                                      </p:cBhvr>
                                    </p:animEffect>
                                    <p:anim calcmode="lin" valueType="num">
                                      <p:cBhvr>
                                        <p:cTn id="28" dur="1822" tmFilter="0,0; 0.14,0.36; 0.43,0.73; 0.71,0.91; 1.0,1.0">
                                          <p:stCondLst>
                                            <p:cond delay="0"/>
                                          </p:stCondLst>
                                        </p:cTn>
                                        <p:tgtEl>
                                          <p:spTgt spid="13210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210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210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210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2100"/>
                                        </p:tgtEl>
                                        <p:attrNameLst>
                                          <p:attrName>ppt_y</p:attrName>
                                        </p:attrNameLst>
                                      </p:cBhvr>
                                      <p:tavLst>
                                        <p:tav tm="0" fmla="#ppt_y-sin(pi*$)/81">
                                          <p:val>
                                            <p:fltVal val="0"/>
                                          </p:val>
                                        </p:tav>
                                        <p:tav tm="100000">
                                          <p:val>
                                            <p:fltVal val="1"/>
                                          </p:val>
                                        </p:tav>
                                      </p:tavLst>
                                    </p:anim>
                                    <p:animScale>
                                      <p:cBhvr>
                                        <p:cTn id="33" dur="26">
                                          <p:stCondLst>
                                            <p:cond delay="650"/>
                                          </p:stCondLst>
                                        </p:cTn>
                                        <p:tgtEl>
                                          <p:spTgt spid="132100"/>
                                        </p:tgtEl>
                                      </p:cBhvr>
                                      <p:to x="100000" y="60000"/>
                                    </p:animScale>
                                    <p:animScale>
                                      <p:cBhvr>
                                        <p:cTn id="34" dur="166" decel="50000">
                                          <p:stCondLst>
                                            <p:cond delay="676"/>
                                          </p:stCondLst>
                                        </p:cTn>
                                        <p:tgtEl>
                                          <p:spTgt spid="132100"/>
                                        </p:tgtEl>
                                      </p:cBhvr>
                                      <p:to x="100000" y="100000"/>
                                    </p:animScale>
                                    <p:animScale>
                                      <p:cBhvr>
                                        <p:cTn id="35" dur="26">
                                          <p:stCondLst>
                                            <p:cond delay="1312"/>
                                          </p:stCondLst>
                                        </p:cTn>
                                        <p:tgtEl>
                                          <p:spTgt spid="132100"/>
                                        </p:tgtEl>
                                      </p:cBhvr>
                                      <p:to x="100000" y="80000"/>
                                    </p:animScale>
                                    <p:animScale>
                                      <p:cBhvr>
                                        <p:cTn id="36" dur="166" decel="50000">
                                          <p:stCondLst>
                                            <p:cond delay="1338"/>
                                          </p:stCondLst>
                                        </p:cTn>
                                        <p:tgtEl>
                                          <p:spTgt spid="132100"/>
                                        </p:tgtEl>
                                      </p:cBhvr>
                                      <p:to x="100000" y="100000"/>
                                    </p:animScale>
                                    <p:animScale>
                                      <p:cBhvr>
                                        <p:cTn id="37" dur="26">
                                          <p:stCondLst>
                                            <p:cond delay="1642"/>
                                          </p:stCondLst>
                                        </p:cTn>
                                        <p:tgtEl>
                                          <p:spTgt spid="132100"/>
                                        </p:tgtEl>
                                      </p:cBhvr>
                                      <p:to x="100000" y="90000"/>
                                    </p:animScale>
                                    <p:animScale>
                                      <p:cBhvr>
                                        <p:cTn id="38" dur="166" decel="50000">
                                          <p:stCondLst>
                                            <p:cond delay="1668"/>
                                          </p:stCondLst>
                                        </p:cTn>
                                        <p:tgtEl>
                                          <p:spTgt spid="132100"/>
                                        </p:tgtEl>
                                      </p:cBhvr>
                                      <p:to x="100000" y="100000"/>
                                    </p:animScale>
                                    <p:animScale>
                                      <p:cBhvr>
                                        <p:cTn id="39" dur="26">
                                          <p:stCondLst>
                                            <p:cond delay="1808"/>
                                          </p:stCondLst>
                                        </p:cTn>
                                        <p:tgtEl>
                                          <p:spTgt spid="132100"/>
                                        </p:tgtEl>
                                      </p:cBhvr>
                                      <p:to x="100000" y="95000"/>
                                    </p:animScale>
                                    <p:animScale>
                                      <p:cBhvr>
                                        <p:cTn id="40" dur="166" decel="50000">
                                          <p:stCondLst>
                                            <p:cond delay="1834"/>
                                          </p:stCondLst>
                                        </p:cTn>
                                        <p:tgtEl>
                                          <p:spTgt spid="13210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2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423882" y="1436912"/>
          <a:ext cx="7852231" cy="2079028"/>
        </p:xfrm>
        <a:graphic>
          <a:graphicData uri="http://schemas.openxmlformats.org/drawingml/2006/table">
            <a:tbl>
              <a:tblPr/>
              <a:tblGrid>
                <a:gridCol w="872135">
                  <a:extLst>
                    <a:ext uri="{9D8B030D-6E8A-4147-A177-3AD203B41FA5}">
                      <a16:colId xmlns:a16="http://schemas.microsoft.com/office/drawing/2014/main" xmlns="" val="20000"/>
                    </a:ext>
                  </a:extLst>
                </a:gridCol>
                <a:gridCol w="872135">
                  <a:extLst>
                    <a:ext uri="{9D8B030D-6E8A-4147-A177-3AD203B41FA5}">
                      <a16:colId xmlns:a16="http://schemas.microsoft.com/office/drawing/2014/main" xmlns="" val="20001"/>
                    </a:ext>
                  </a:extLst>
                </a:gridCol>
                <a:gridCol w="872135">
                  <a:extLst>
                    <a:ext uri="{9D8B030D-6E8A-4147-A177-3AD203B41FA5}">
                      <a16:colId xmlns:a16="http://schemas.microsoft.com/office/drawing/2014/main" xmlns="" val="20002"/>
                    </a:ext>
                  </a:extLst>
                </a:gridCol>
                <a:gridCol w="872135">
                  <a:extLst>
                    <a:ext uri="{9D8B030D-6E8A-4147-A177-3AD203B41FA5}">
                      <a16:colId xmlns:a16="http://schemas.microsoft.com/office/drawing/2014/main" xmlns="" val="20003"/>
                    </a:ext>
                  </a:extLst>
                </a:gridCol>
                <a:gridCol w="872135">
                  <a:extLst>
                    <a:ext uri="{9D8B030D-6E8A-4147-A177-3AD203B41FA5}">
                      <a16:colId xmlns:a16="http://schemas.microsoft.com/office/drawing/2014/main" xmlns="" val="20004"/>
                    </a:ext>
                  </a:extLst>
                </a:gridCol>
                <a:gridCol w="872889">
                  <a:extLst>
                    <a:ext uri="{9D8B030D-6E8A-4147-A177-3AD203B41FA5}">
                      <a16:colId xmlns:a16="http://schemas.microsoft.com/office/drawing/2014/main" xmlns="" val="20005"/>
                    </a:ext>
                  </a:extLst>
                </a:gridCol>
                <a:gridCol w="872889">
                  <a:extLst>
                    <a:ext uri="{9D8B030D-6E8A-4147-A177-3AD203B41FA5}">
                      <a16:colId xmlns:a16="http://schemas.microsoft.com/office/drawing/2014/main" xmlns="" val="20006"/>
                    </a:ext>
                  </a:extLst>
                </a:gridCol>
                <a:gridCol w="872889">
                  <a:extLst>
                    <a:ext uri="{9D8B030D-6E8A-4147-A177-3AD203B41FA5}">
                      <a16:colId xmlns:a16="http://schemas.microsoft.com/office/drawing/2014/main" xmlns="" val="20007"/>
                    </a:ext>
                  </a:extLst>
                </a:gridCol>
                <a:gridCol w="872889">
                  <a:extLst>
                    <a:ext uri="{9D8B030D-6E8A-4147-A177-3AD203B41FA5}">
                      <a16:colId xmlns:a16="http://schemas.microsoft.com/office/drawing/2014/main" xmlns="" val="20008"/>
                    </a:ext>
                  </a:extLst>
                </a:gridCol>
              </a:tblGrid>
              <a:tr h="519757">
                <a:tc>
                  <a:txBody>
                    <a:bodyPr/>
                    <a:lstStyle/>
                    <a:p>
                      <a:pPr marL="0" marR="0" algn="ctr">
                        <a:lnSpc>
                          <a:spcPct val="115000"/>
                        </a:lnSpc>
                        <a:spcBef>
                          <a:spcPts val="0"/>
                        </a:spcBef>
                        <a:spcAft>
                          <a:spcPts val="0"/>
                        </a:spcAft>
                      </a:pPr>
                      <a:r>
                        <a:rPr lang="fr-FR" sz="2800">
                          <a:latin typeface="Times New Roman"/>
                          <a:ea typeface="Times New Roman"/>
                          <a:cs typeface="Times New Roman"/>
                        </a:rPr>
                        <a:t>a</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56</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75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63</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16</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36</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519757">
                <a:tc>
                  <a:txBody>
                    <a:bodyPr/>
                    <a:lstStyle/>
                    <a:p>
                      <a:pPr marL="0" marR="0" algn="ctr">
                        <a:lnSpc>
                          <a:spcPct val="115000"/>
                        </a:lnSpc>
                        <a:spcBef>
                          <a:spcPts val="0"/>
                        </a:spcBef>
                        <a:spcAft>
                          <a:spcPts val="0"/>
                        </a:spcAft>
                      </a:pPr>
                      <a:r>
                        <a:rPr lang="fr-FR" sz="2800">
                          <a:latin typeface="Times New Roman"/>
                          <a:ea typeface="Times New Roman"/>
                          <a:cs typeface="Times New Roman"/>
                        </a:rPr>
                        <a:t>b</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7</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4</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3</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519757">
                <a:tc>
                  <a:txBody>
                    <a:bodyPr/>
                    <a:lstStyle/>
                    <a:p>
                      <a:pPr marL="0" marR="0" algn="ctr">
                        <a:lnSpc>
                          <a:spcPct val="115000"/>
                        </a:lnSpc>
                        <a:spcBef>
                          <a:spcPts val="0"/>
                        </a:spcBef>
                        <a:spcAft>
                          <a:spcPts val="0"/>
                        </a:spcAft>
                      </a:pPr>
                      <a:r>
                        <a:rPr lang="fr-FR" sz="2800">
                          <a:latin typeface="Times New Roman"/>
                          <a:ea typeface="Times New Roman"/>
                          <a:cs typeface="Times New Roman"/>
                        </a:rPr>
                        <a:t> </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256</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432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519757">
                <a:tc>
                  <a:txBody>
                    <a:bodyPr/>
                    <a:lstStyle/>
                    <a:p>
                      <a:pPr marL="0" marR="0" algn="ctr">
                        <a:lnSpc>
                          <a:spcPct val="115000"/>
                        </a:lnSpc>
                        <a:spcBef>
                          <a:spcPts val="0"/>
                        </a:spcBef>
                        <a:spcAft>
                          <a:spcPts val="0"/>
                        </a:spcAft>
                      </a:pPr>
                      <a:r>
                        <a:rPr lang="fr-FR" sz="2800">
                          <a:latin typeface="Times New Roman"/>
                          <a:ea typeface="Times New Roman"/>
                          <a:cs typeface="Times New Roman"/>
                        </a:rPr>
                        <a:t> </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fr-FR"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105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fr-FR" sz="2800">
                          <a:latin typeface="Times New Roman"/>
                          <a:ea typeface="Times New Roman"/>
                          <a:cs typeface="Times New Roman"/>
                        </a:rPr>
                        <a:t>144</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graphicFrame>
        <p:nvGraphicFramePr>
          <p:cNvPr id="6" name="Table 5"/>
          <p:cNvGraphicFramePr>
            <a:graphicFrameLocks noGrp="1"/>
          </p:cNvGraphicFramePr>
          <p:nvPr/>
        </p:nvGraphicFramePr>
        <p:xfrm>
          <a:off x="2423885" y="4476241"/>
          <a:ext cx="7866745" cy="1962912"/>
        </p:xfrm>
        <a:graphic>
          <a:graphicData uri="http://schemas.openxmlformats.org/drawingml/2006/table">
            <a:tbl>
              <a:tblPr/>
              <a:tblGrid>
                <a:gridCol w="1573349">
                  <a:extLst>
                    <a:ext uri="{9D8B030D-6E8A-4147-A177-3AD203B41FA5}">
                      <a16:colId xmlns:a16="http://schemas.microsoft.com/office/drawing/2014/main" xmlns="" val="20000"/>
                    </a:ext>
                  </a:extLst>
                </a:gridCol>
                <a:gridCol w="1573349">
                  <a:extLst>
                    <a:ext uri="{9D8B030D-6E8A-4147-A177-3AD203B41FA5}">
                      <a16:colId xmlns:a16="http://schemas.microsoft.com/office/drawing/2014/main" xmlns="" val="20001"/>
                    </a:ext>
                  </a:extLst>
                </a:gridCol>
                <a:gridCol w="1573349">
                  <a:extLst>
                    <a:ext uri="{9D8B030D-6E8A-4147-A177-3AD203B41FA5}">
                      <a16:colId xmlns:a16="http://schemas.microsoft.com/office/drawing/2014/main" xmlns="" val="20002"/>
                    </a:ext>
                  </a:extLst>
                </a:gridCol>
                <a:gridCol w="1573349">
                  <a:extLst>
                    <a:ext uri="{9D8B030D-6E8A-4147-A177-3AD203B41FA5}">
                      <a16:colId xmlns:a16="http://schemas.microsoft.com/office/drawing/2014/main" xmlns="" val="20003"/>
                    </a:ext>
                  </a:extLst>
                </a:gridCol>
                <a:gridCol w="1573349">
                  <a:extLst>
                    <a:ext uri="{9D8B030D-6E8A-4147-A177-3AD203B41FA5}">
                      <a16:colId xmlns:a16="http://schemas.microsoft.com/office/drawing/2014/main" xmlns="" val="20004"/>
                    </a:ext>
                  </a:extLst>
                </a:gridCol>
              </a:tblGrid>
              <a:tr h="204470">
                <a:tc>
                  <a:txBody>
                    <a:bodyPr/>
                    <a:lstStyle/>
                    <a:p>
                      <a:pPr marL="0" marR="0" algn="ctr">
                        <a:lnSpc>
                          <a:spcPct val="115000"/>
                        </a:lnSpc>
                        <a:spcBef>
                          <a:spcPts val="0"/>
                        </a:spcBef>
                        <a:spcAft>
                          <a:spcPts val="0"/>
                        </a:spcAft>
                      </a:pPr>
                      <a:r>
                        <a:rPr lang="en-US" sz="2800">
                          <a:latin typeface="Times New Roman"/>
                          <a:ea typeface="Times New Roman"/>
                          <a:cs typeface="Times New Roman"/>
                        </a:rPr>
                        <a:t>a</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328</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982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1005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204470">
                <a:tc>
                  <a:txBody>
                    <a:bodyPr/>
                    <a:lstStyle/>
                    <a:p>
                      <a:pPr marL="0" marR="0" algn="ctr">
                        <a:lnSpc>
                          <a:spcPct val="115000"/>
                        </a:lnSpc>
                        <a:spcBef>
                          <a:spcPts val="0"/>
                        </a:spcBef>
                        <a:spcAft>
                          <a:spcPts val="0"/>
                        </a:spcAft>
                      </a:pPr>
                      <a:r>
                        <a:rPr lang="en-US" sz="2800">
                          <a:latin typeface="Times New Roman"/>
                          <a:ea typeface="Times New Roman"/>
                          <a:cs typeface="Times New Roman"/>
                        </a:rPr>
                        <a:t>b</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32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12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204470">
                <a:tc>
                  <a:txBody>
                    <a:bodyPr/>
                    <a:lstStyle/>
                    <a:p>
                      <a:pPr marL="0" marR="0" algn="ctr">
                        <a:lnSpc>
                          <a:spcPct val="115000"/>
                        </a:lnSpc>
                        <a:spcBef>
                          <a:spcPts val="0"/>
                        </a:spcBef>
                        <a:spcAft>
                          <a:spcPts val="0"/>
                        </a:spcAft>
                      </a:pPr>
                      <a:r>
                        <a:rPr lang="en-US" sz="2800">
                          <a:latin typeface="Times New Roman"/>
                          <a:ea typeface="Times New Roman"/>
                          <a:cs typeface="Times New Roman"/>
                        </a:rPr>
                        <a:t>q</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11</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20</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125</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04470">
                <a:tc>
                  <a:txBody>
                    <a:bodyPr/>
                    <a:lstStyle/>
                    <a:p>
                      <a:pPr marL="0" marR="0" algn="ctr">
                        <a:lnSpc>
                          <a:spcPct val="115000"/>
                        </a:lnSpc>
                        <a:spcBef>
                          <a:spcPts val="0"/>
                        </a:spcBef>
                        <a:spcAft>
                          <a:spcPts val="800"/>
                        </a:spcAft>
                      </a:pPr>
                      <a:r>
                        <a:rPr lang="en-US" sz="2800">
                          <a:latin typeface="Times New Roman"/>
                          <a:ea typeface="Calibri"/>
                          <a:cs typeface="Times New Roman"/>
                        </a:rPr>
                        <a:t>r</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800"/>
                        </a:spcAft>
                      </a:pPr>
                      <a:endParaRPr lang="en-US" sz="28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800"/>
                        </a:spcAft>
                      </a:pPr>
                      <a:r>
                        <a:rPr lang="en-US" sz="2800">
                          <a:latin typeface="Times New Roman"/>
                          <a:ea typeface="Calibri"/>
                          <a:cs typeface="Times New Roman"/>
                        </a:rPr>
                        <a:t>9</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800"/>
                        </a:spcAft>
                      </a:pPr>
                      <a:r>
                        <a:rPr lang="en-US" sz="2800">
                          <a:latin typeface="Times New Roman"/>
                          <a:ea typeface="Calibri"/>
                          <a:cs typeface="Times New Roman"/>
                        </a:rPr>
                        <a:t>42</a:t>
                      </a:r>
                      <a:endParaRPr lang="en-US" sz="2800">
                        <a:latin typeface=".VnTim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800"/>
                        </a:spcAft>
                      </a:pPr>
                      <a:endParaRPr lang="en-US" sz="28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graphicFrame>
        <p:nvGraphicFramePr>
          <p:cNvPr id="145413" name="Object 5"/>
          <p:cNvGraphicFramePr>
            <a:graphicFrameLocks noChangeAspect="1"/>
          </p:cNvGraphicFramePr>
          <p:nvPr/>
        </p:nvGraphicFramePr>
        <p:xfrm>
          <a:off x="2438401" y="2510971"/>
          <a:ext cx="943427" cy="438226"/>
        </p:xfrm>
        <a:graphic>
          <a:graphicData uri="http://schemas.openxmlformats.org/presentationml/2006/ole">
            <mc:AlternateContent xmlns:mc="http://schemas.openxmlformats.org/markup-compatibility/2006">
              <mc:Choice xmlns:v="urn:schemas-microsoft-com:vml" Requires="v">
                <p:oleObj spid="_x0000_s13368" name="Equation" r:id="rId4" imgW="317225" imgH="190335" progId="Equation.DSMT4">
                  <p:embed/>
                </p:oleObj>
              </mc:Choice>
              <mc:Fallback>
                <p:oleObj name="Equation" r:id="rId4" imgW="317225" imgH="190335" progId="Equation.DSMT4">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2510971"/>
                        <a:ext cx="943427" cy="4382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5412" name="Object 4"/>
          <p:cNvGraphicFramePr>
            <a:graphicFrameLocks noChangeAspect="1"/>
          </p:cNvGraphicFramePr>
          <p:nvPr/>
        </p:nvGraphicFramePr>
        <p:xfrm>
          <a:off x="2438401" y="3093653"/>
          <a:ext cx="986971" cy="447832"/>
        </p:xfrm>
        <a:graphic>
          <a:graphicData uri="http://schemas.openxmlformats.org/presentationml/2006/ole">
            <mc:AlternateContent xmlns:mc="http://schemas.openxmlformats.org/markup-compatibility/2006">
              <mc:Choice xmlns:v="urn:schemas-microsoft-com:vml" Requires="v">
                <p:oleObj spid="_x0000_s13369" name="Equation" r:id="rId6" imgW="330057" imgH="190417" progId="Equation.DSMT4">
                  <p:embed/>
                </p:oleObj>
              </mc:Choice>
              <mc:Fallback>
                <p:oleObj name="Equation" r:id="rId6" imgW="330057" imgH="190417"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1" y="3093653"/>
                        <a:ext cx="986971" cy="4478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5" name="Rectangle 7"/>
          <p:cNvSpPr>
            <a:spLocks noChangeArrowheads="1"/>
          </p:cNvSpPr>
          <p:nvPr/>
        </p:nvSpPr>
        <p:spPr bwMode="auto">
          <a:xfrm>
            <a:off x="2423885" y="3535717"/>
            <a:ext cx="7866743" cy="954107"/>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Bài 2:</a:t>
            </a:r>
            <a:r>
              <a:rPr kumimoji="0" lang="en-US" sz="28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 Điền số thích hợp vào ô trống trong bảng dưới đây, biết </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13" name="Rectangle 12"/>
          <p:cNvSpPr/>
          <p:nvPr/>
        </p:nvSpPr>
        <p:spPr>
          <a:xfrm>
            <a:off x="2438401" y="29028"/>
            <a:ext cx="7837713" cy="1384995"/>
          </a:xfrm>
          <a:prstGeom prst="rect">
            <a:avLst/>
          </a:prstGeom>
          <a:solidFill>
            <a:schemeClr val="accent2">
              <a:lumMod val="20000"/>
              <a:lumOff val="80000"/>
            </a:schemeClr>
          </a:solidFill>
        </p:spPr>
        <p:txBody>
          <a:bodyPr wrap="square">
            <a:spAutoFit/>
          </a:bodyPr>
          <a:lstStyle/>
          <a:p>
            <a:pPr lvl="0" eaLnBrk="0" fontAlgn="base" hangingPunct="0">
              <a:spcBef>
                <a:spcPct val="0"/>
              </a:spcBef>
              <a:spcAft>
                <a:spcPct val="0"/>
              </a:spcAft>
            </a:pPr>
            <a:r>
              <a:rPr lang="fr-FR" sz="2800" b="1">
                <a:latin typeface="Times New Roman" pitchFamily="18" charset="0"/>
                <a:ea typeface="Times New Roman" pitchFamily="18" charset="0"/>
                <a:cs typeface="Times New Roman" pitchFamily="18" charset="0"/>
              </a:rPr>
              <a:t>PHIẾU BÀI TẬP VỀ NHÀ</a:t>
            </a:r>
            <a:endParaRPr lang="en-US" sz="2800">
              <a:latin typeface="Times New Roman" pitchFamily="18" charset="0"/>
              <a:cs typeface="Times New Roman" pitchFamily="18" charset="0"/>
            </a:endParaRPr>
          </a:p>
          <a:p>
            <a:pPr lvl="0" eaLnBrk="0" fontAlgn="base" hangingPunct="0">
              <a:spcBef>
                <a:spcPct val="0"/>
              </a:spcBef>
              <a:spcAft>
                <a:spcPct val="0"/>
              </a:spcAft>
            </a:pPr>
            <a:r>
              <a:rPr lang="fr-FR" sz="2800" b="1">
                <a:latin typeface="Times New Roman" pitchFamily="18" charset="0"/>
                <a:ea typeface="Times New Roman" pitchFamily="18" charset="0"/>
                <a:cs typeface="Times New Roman" pitchFamily="18" charset="0"/>
              </a:rPr>
              <a:t>Bài 1 :</a:t>
            </a:r>
            <a:r>
              <a:rPr lang="fr-FR" sz="2800">
                <a:latin typeface="Times New Roman" pitchFamily="18" charset="0"/>
                <a:ea typeface="Times New Roman" pitchFamily="18" charset="0"/>
                <a:cs typeface="Times New Roman" pitchFamily="18" charset="0"/>
              </a:rPr>
              <a:t> Điền số thích hợp vào ô trống trong bảng dưới đây :</a:t>
            </a:r>
            <a:endParaRPr lang="fr-FR" sz="2800">
              <a:latin typeface="Times New Roman" pitchFamily="18" charset="0"/>
              <a:cs typeface="Times New Roman" pitchFamily="18" charset="0"/>
            </a:endParaRPr>
          </a:p>
        </p:txBody>
      </p:sp>
      <p:graphicFrame>
        <p:nvGraphicFramePr>
          <p:cNvPr id="145411" name="Object 3"/>
          <p:cNvGraphicFramePr>
            <a:graphicFrameLocks noChangeAspect="1"/>
          </p:cNvGraphicFramePr>
          <p:nvPr/>
        </p:nvGraphicFramePr>
        <p:xfrm>
          <a:off x="3889822" y="4004943"/>
          <a:ext cx="3439883" cy="498897"/>
        </p:xfrm>
        <a:graphic>
          <a:graphicData uri="http://schemas.openxmlformats.org/presentationml/2006/ole">
            <mc:AlternateContent xmlns:mc="http://schemas.openxmlformats.org/markup-compatibility/2006">
              <mc:Choice xmlns:v="urn:schemas-microsoft-com:vml" Requires="v">
                <p:oleObj spid="_x0000_s13370" name="Equation" r:id="rId8" imgW="1498600" imgH="228600" progId="Equation.DSMT4">
                  <p:embed/>
                </p:oleObj>
              </mc:Choice>
              <mc:Fallback>
                <p:oleObj name="Equation" r:id="rId8" imgW="1498600" imgH="2286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9822" y="4004943"/>
                        <a:ext cx="3439883" cy="4988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2017487" y="1643865"/>
            <a:ext cx="8812889" cy="2677656"/>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Bài 3 :</a:t>
            </a:r>
            <a:r>
              <a:rPr kumimoji="0" lang="fr-FR"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Phân xưởng sản xuất A gồm 25 công nhân, mỗi người làm trong một ngày được 40 sản phẩm. Phân xưởng sản xuất B có số công nhân nhiều hơn phân xưởng A là 5 người nhưng mỗi người làm trong 1 ngày chỉ được 30 sản phẩm. Tính tổng số sản phẩm cả hai phân xưởng đó làm được trong 1 ngày.</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2032000" y="1146628"/>
            <a:ext cx="8795657" cy="523220"/>
          </a:xfrm>
          <a:prstGeom prst="rect">
            <a:avLst/>
          </a:prstGeom>
          <a:solidFill>
            <a:schemeClr val="accent2">
              <a:lumMod val="20000"/>
              <a:lumOff val="80000"/>
            </a:schemeClr>
          </a:solidFill>
        </p:spPr>
        <p:txBody>
          <a:bodyPr wrap="square">
            <a:spAutoFit/>
          </a:bodyPr>
          <a:lstStyle/>
          <a:p>
            <a:pPr lvl="0" eaLnBrk="0" fontAlgn="base" hangingPunct="0">
              <a:spcBef>
                <a:spcPct val="0"/>
              </a:spcBef>
              <a:spcAft>
                <a:spcPct val="0"/>
              </a:spcAft>
            </a:pPr>
            <a:r>
              <a:rPr lang="fr-FR" sz="2800" b="1">
                <a:latin typeface="Times New Roman" pitchFamily="18" charset="0"/>
                <a:ea typeface="Times New Roman" pitchFamily="18" charset="0"/>
                <a:cs typeface="Times New Roman" pitchFamily="18" charset="0"/>
              </a:rPr>
              <a:t>PHIẾU BÀI TẬP VỀ NHÀ</a:t>
            </a:r>
            <a:endParaRPr lang="en-US"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87669" y="73101"/>
            <a:ext cx="11498915" cy="877974"/>
          </a:xfrm>
        </p:spPr>
        <p:txBody>
          <a:bodyPr>
            <a:noAutofit/>
          </a:bodyPr>
          <a:lstStyle/>
          <a:p>
            <a:r>
              <a:rPr lang="en-US" sz="4000" b="1" dirty="0" err="1" smtClean="0">
                <a:solidFill>
                  <a:srgbClr val="0000FF"/>
                </a:solidFill>
                <a:latin typeface="Times New Roman" panose="02020603050405020304" pitchFamily="18" charset="0"/>
                <a:cs typeface="Times New Roman" panose="02020603050405020304" pitchFamily="18" charset="0"/>
              </a:rPr>
              <a:t>Chủ</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đề</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Phép</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phép</a:t>
            </a:r>
            <a:r>
              <a:rPr lang="en-US" sz="4000" b="1" dirty="0">
                <a:solidFill>
                  <a:srgbClr val="0000FF"/>
                </a:solidFill>
                <a:latin typeface="Times New Roman" panose="02020603050405020304" pitchFamily="18" charset="0"/>
                <a:cs typeface="Times New Roman" panose="02020603050405020304" pitchFamily="18" charset="0"/>
              </a:rPr>
              <a:t> chia </a:t>
            </a:r>
            <a:r>
              <a:rPr lang="en-US" sz="4000" b="1" dirty="0" err="1" smtClean="0">
                <a:solidFill>
                  <a:srgbClr val="0000FF"/>
                </a:solidFill>
                <a:latin typeface="Times New Roman" panose="02020603050405020304" pitchFamily="18" charset="0"/>
                <a:cs typeface="Times New Roman" panose="02020603050405020304" pitchFamily="18" charset="0"/>
              </a:rPr>
              <a:t>các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số</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tự</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nhiên</a:t>
            </a:r>
            <a:endParaRPr lang="en-US" sz="4000" b="1" dirty="0">
              <a:solidFill>
                <a:srgbClr val="0000FF"/>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4334111" y="4254523"/>
            <a:ext cx="37708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428765" y="551542"/>
            <a:ext cx="19075165" cy="5428343"/>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11181786" y="3149571"/>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10824873" y="1694711"/>
            <a:ext cx="1488402" cy="1488402"/>
          </a:xfrm>
          <a:prstGeom prst="rect">
            <a:avLst/>
          </a:prstGeom>
        </p:spPr>
      </p:pic>
      <p:sp>
        <p:nvSpPr>
          <p:cNvPr id="9" name="!!2">
            <a:extLst>
              <a:ext uri="{FF2B5EF4-FFF2-40B4-BE49-F238E27FC236}">
                <a16:creationId xmlns:a16="http://schemas.microsoft.com/office/drawing/2014/main" xmlns="" id="{F4B5F415-7490-4054-85B4-10F7AE6D3385}"/>
              </a:ext>
            </a:extLst>
          </p:cNvPr>
          <p:cNvSpPr txBox="1">
            <a:spLocks/>
          </p:cNvSpPr>
          <p:nvPr/>
        </p:nvSpPr>
        <p:spPr>
          <a:xfrm>
            <a:off x="470072" y="3191652"/>
            <a:ext cx="11498915" cy="8779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smtClean="0">
                <a:solidFill>
                  <a:srgbClr val="0000FF"/>
                </a:solidFill>
                <a:latin typeface="Times New Roman" panose="02020603050405020304" pitchFamily="18" charset="0"/>
                <a:cs typeface="Times New Roman" panose="02020603050405020304" pitchFamily="18" charset="0"/>
              </a:rPr>
              <a:t>Tiết</a:t>
            </a:r>
            <a:r>
              <a:rPr lang="en-US" sz="4000" b="1" dirty="0" smtClean="0">
                <a:solidFill>
                  <a:srgbClr val="0000FF"/>
                </a:solidFill>
                <a:latin typeface="Times New Roman" panose="02020603050405020304" pitchFamily="18" charset="0"/>
                <a:cs typeface="Times New Roman" panose="02020603050405020304" pitchFamily="18" charset="0"/>
              </a:rPr>
              <a:t> 1: </a:t>
            </a:r>
            <a:r>
              <a:rPr lang="en-US" sz="4000" b="1" dirty="0" err="1" smtClean="0">
                <a:solidFill>
                  <a:srgbClr val="0000FF"/>
                </a:solidFill>
                <a:latin typeface="Times New Roman" panose="02020603050405020304" pitchFamily="18" charset="0"/>
                <a:cs typeface="Times New Roman" panose="02020603050405020304" pitchFamily="18" charset="0"/>
              </a:rPr>
              <a:t>Phép</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nhân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phép</a:t>
            </a:r>
            <a:r>
              <a:rPr lang="en-US" sz="4000" b="1" dirty="0" smtClean="0">
                <a:solidFill>
                  <a:srgbClr val="0000FF"/>
                </a:solidFill>
                <a:latin typeface="Times New Roman" panose="02020603050405020304" pitchFamily="18" charset="0"/>
                <a:cs typeface="Times New Roman" panose="02020603050405020304" pitchFamily="18" charset="0"/>
              </a:rPr>
              <a:t> chia </a:t>
            </a:r>
            <a:r>
              <a:rPr lang="en-US" sz="4000" b="1" dirty="0" err="1" smtClean="0">
                <a:solidFill>
                  <a:srgbClr val="0000FF"/>
                </a:solidFill>
                <a:latin typeface="Times New Roman" panose="02020603050405020304" pitchFamily="18" charset="0"/>
                <a:cs typeface="Times New Roman" panose="02020603050405020304" pitchFamily="18" charset="0"/>
              </a:rPr>
              <a:t>các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số</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tự</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nhiên</a:t>
            </a:r>
            <a:endParaRPr lang="en-US" sz="4000" b="1" dirty="0" smtClean="0">
              <a:solidFill>
                <a:srgbClr val="0000FF"/>
              </a:solidFill>
              <a:latin typeface="Times New Roman" panose="02020603050405020304" pitchFamily="18" charset="0"/>
              <a:cs typeface="Times New Roman" panose="02020603050405020304" pitchFamily="18" charset="0"/>
            </a:endParaRPr>
          </a:p>
          <a:p>
            <a:r>
              <a:rPr lang="en-US" sz="2800" b="1" i="1" dirty="0" smtClean="0">
                <a:solidFill>
                  <a:srgbClr val="0000FF"/>
                </a:solidFill>
                <a:latin typeface="Times New Roman" panose="02020603050405020304" pitchFamily="18" charset="0"/>
                <a:cs typeface="Times New Roman" panose="02020603050405020304" pitchFamily="18" charset="0"/>
              </a:rPr>
              <a:t>Theo PPCT: </a:t>
            </a:r>
            <a:r>
              <a:rPr lang="en-US" sz="2800" b="1" i="1" dirty="0" err="1" smtClean="0">
                <a:solidFill>
                  <a:srgbClr val="0000FF"/>
                </a:solidFill>
                <a:latin typeface="Times New Roman" panose="02020603050405020304" pitchFamily="18" charset="0"/>
                <a:cs typeface="Times New Roman" panose="02020603050405020304" pitchFamily="18" charset="0"/>
              </a:rPr>
              <a:t>Tiết</a:t>
            </a:r>
            <a:r>
              <a:rPr lang="en-US" sz="2800" b="1" i="1" dirty="0" smtClean="0">
                <a:solidFill>
                  <a:srgbClr val="0000FF"/>
                </a:solidFill>
                <a:latin typeface="Times New Roman" panose="02020603050405020304" pitchFamily="18" charset="0"/>
                <a:cs typeface="Times New Roman" panose="02020603050405020304" pitchFamily="18" charset="0"/>
              </a:rPr>
              <a:t> 8</a:t>
            </a:r>
            <a:endParaRPr lang="en-US" sz="28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89654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2515717" y="2094702"/>
            <a:ext cx="6552728" cy="1219200"/>
            <a:chOff x="1151472" y="3187501"/>
            <a:chExt cx="655272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Diamond 6"/>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grpSp>
        <p:nvGrpSpPr>
          <p:cNvPr id="8" name="Group 11"/>
          <p:cNvGrpSpPr/>
          <p:nvPr/>
        </p:nvGrpSpPr>
        <p:grpSpPr>
          <a:xfrm>
            <a:off x="2512711" y="3812212"/>
            <a:ext cx="6552728" cy="1219200"/>
            <a:chOff x="1151472" y="3187501"/>
            <a:chExt cx="6552728" cy="914400"/>
          </a:xfrm>
        </p:grpSpPr>
        <p:sp>
          <p:nvSpPr>
            <p:cNvPr id="9" name="Pentagon 8"/>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Pentagon 9"/>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Diamond 10"/>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6" name="!!2">
            <a:extLst>
              <a:ext uri="{FF2B5EF4-FFF2-40B4-BE49-F238E27FC236}">
                <a16:creationId xmlns:a16="http://schemas.microsoft.com/office/drawing/2014/main" xmlns="" id="{F4B5F415-7490-4054-85B4-10F7AE6D3385}"/>
              </a:ext>
            </a:extLst>
          </p:cNvPr>
          <p:cNvSpPr txBox="1">
            <a:spLocks/>
          </p:cNvSpPr>
          <p:nvPr/>
        </p:nvSpPr>
        <p:spPr>
          <a:xfrm>
            <a:off x="2093613" y="-81762"/>
            <a:ext cx="8198602" cy="144720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dirty="0">
                <a:solidFill>
                  <a:srgbClr val="C00000"/>
                </a:solidFill>
                <a:latin typeface="Times New Roman" panose="02020603050405020304" pitchFamily="18" charset="0"/>
                <a:ea typeface="+mj-ea"/>
                <a:cs typeface="Times New Roman" panose="02020603050405020304" pitchFamily="18" charset="0"/>
              </a:rPr>
              <a:t>NỘI DUNG BÀI HỌC</a:t>
            </a:r>
            <a:endParaRPr kumimoji="0" lang="en-US" sz="50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8" name="!!2">
            <a:extLst>
              <a:ext uri="{FF2B5EF4-FFF2-40B4-BE49-F238E27FC236}">
                <a16:creationId xmlns:a16="http://schemas.microsoft.com/office/drawing/2014/main" xmlns="" id="{F4B5F415-7490-4054-85B4-10F7AE6D3385}"/>
              </a:ext>
            </a:extLst>
          </p:cNvPr>
          <p:cNvSpPr txBox="1">
            <a:spLocks/>
          </p:cNvSpPr>
          <p:nvPr/>
        </p:nvSpPr>
        <p:spPr>
          <a:xfrm>
            <a:off x="3357968" y="4088598"/>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dirty="0">
                <a:solidFill>
                  <a:schemeClr val="accent2">
                    <a:lumMod val="75000"/>
                  </a:schemeClr>
                </a:solidFill>
                <a:latin typeface="Times New Roman" panose="02020603050405020304" pitchFamily="18" charset="0"/>
                <a:ea typeface="+mj-ea"/>
                <a:cs typeface="Times New Roman" panose="02020603050405020304" pitchFamily="18" charset="0"/>
              </a:rPr>
              <a:t>II. </a:t>
            </a:r>
            <a:r>
              <a:rPr lang="en-US" sz="3600" b="1" dirty="0" err="1">
                <a:solidFill>
                  <a:schemeClr val="accent2">
                    <a:lumMod val="75000"/>
                  </a:schemeClr>
                </a:solidFill>
                <a:latin typeface="Times New Roman" panose="02020603050405020304" pitchFamily="18" charset="0"/>
                <a:ea typeface="+mj-ea"/>
                <a:cs typeface="Times New Roman" panose="02020603050405020304" pitchFamily="18" charset="0"/>
              </a:rPr>
              <a:t>Phép</a:t>
            </a:r>
            <a:r>
              <a:rPr lang="en-US" sz="3600" b="1" dirty="0">
                <a:solidFill>
                  <a:schemeClr val="accent2">
                    <a:lumMod val="75000"/>
                  </a:schemeClr>
                </a:solidFill>
                <a:latin typeface="Times New Roman" panose="02020603050405020304" pitchFamily="18" charset="0"/>
                <a:ea typeface="+mj-ea"/>
                <a:cs typeface="Times New Roman" panose="02020603050405020304" pitchFamily="18" charset="0"/>
              </a:rPr>
              <a:t> chia</a:t>
            </a:r>
            <a:endPar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19" name="!!2">
            <a:extLst>
              <a:ext uri="{FF2B5EF4-FFF2-40B4-BE49-F238E27FC236}">
                <a16:creationId xmlns:a16="http://schemas.microsoft.com/office/drawing/2014/main" xmlns="" id="{F4B5F415-7490-4054-85B4-10F7AE6D3385}"/>
              </a:ext>
            </a:extLst>
          </p:cNvPr>
          <p:cNvSpPr txBox="1">
            <a:spLocks/>
          </p:cNvSpPr>
          <p:nvPr/>
        </p:nvSpPr>
        <p:spPr>
          <a:xfrm>
            <a:off x="3339886" y="2381573"/>
            <a:ext cx="4931043" cy="666427"/>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600" b="1">
                <a:solidFill>
                  <a:schemeClr val="accent2">
                    <a:lumMod val="75000"/>
                  </a:schemeClr>
                </a:solidFill>
                <a:latin typeface="Times New Roman" panose="02020603050405020304" pitchFamily="18" charset="0"/>
                <a:ea typeface="+mj-ea"/>
                <a:cs typeface="Times New Roman" panose="02020603050405020304" pitchFamily="18" charset="0"/>
              </a:rPr>
              <a:t>I. Phép nhân</a:t>
            </a:r>
            <a:endParaRPr kumimoji="0" lang="en-US"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20" name="!!2">
            <a:extLst>
              <a:ext uri="{FF2B5EF4-FFF2-40B4-BE49-F238E27FC236}">
                <a16:creationId xmlns:a16="http://schemas.microsoft.com/office/drawing/2014/main" xmlns="" id="{F4B5F415-7490-4054-85B4-10F7AE6D3385}"/>
              </a:ext>
            </a:extLst>
          </p:cNvPr>
          <p:cNvSpPr txBox="1">
            <a:spLocks/>
          </p:cNvSpPr>
          <p:nvPr/>
        </p:nvSpPr>
        <p:spPr>
          <a:xfrm>
            <a:off x="2231636" y="757957"/>
            <a:ext cx="8198602" cy="144720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000" b="1" dirty="0">
                <a:solidFill>
                  <a:schemeClr val="accent2">
                    <a:lumMod val="75000"/>
                  </a:schemeClr>
                </a:solidFill>
                <a:latin typeface="Times New Roman" panose="02020603050405020304" pitchFamily="18" charset="0"/>
                <a:ea typeface="+mj-ea"/>
                <a:cs typeface="Times New Roman" panose="02020603050405020304" pitchFamily="18" charset="0"/>
              </a:rPr>
              <a:t>TIẾT 1</a:t>
            </a:r>
            <a:endParaRPr kumimoji="0" lang="en-US" sz="50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0" fill="hold" grpId="0" nodeType="clickEffect">
                                  <p:stCondLst>
                                    <p:cond delay="0"/>
                                  </p:stCondLst>
                                  <p:childTnLst>
                                    <p:animClr clrSpc="hsl" dir="ccw">
                                      <p:cBhvr override="childStyle">
                                        <p:cTn id="6" dur="1000" fill="hold"/>
                                        <p:tgtEl>
                                          <p:spTgt spid="16"/>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a:extLst>
              <a:ext uri="{FF2B5EF4-FFF2-40B4-BE49-F238E27FC236}">
                <a16:creationId xmlns:a16="http://schemas.microsoft.com/office/drawing/2014/main" xmlns="" id="{F4B5F415-7490-4054-85B4-10F7AE6D3385}"/>
              </a:ext>
            </a:extLst>
          </p:cNvPr>
          <p:cNvSpPr txBox="1">
            <a:spLocks/>
          </p:cNvSpPr>
          <p:nvPr/>
        </p:nvSpPr>
        <p:spPr>
          <a:xfrm>
            <a:off x="4191611" y="2160790"/>
            <a:ext cx="4551336" cy="14472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1">
                <a:solidFill>
                  <a:schemeClr val="accent2">
                    <a:lumMod val="75000"/>
                  </a:schemeClr>
                </a:solidFill>
                <a:latin typeface="Times New Roman" panose="02020603050405020304" pitchFamily="18" charset="0"/>
                <a:ea typeface="+mj-ea"/>
                <a:cs typeface="Times New Roman" panose="02020603050405020304" pitchFamily="18" charset="0"/>
              </a:rPr>
              <a:t>HÌNH THÀNH KIẾN THỨC</a:t>
            </a:r>
            <a:endParaRPr kumimoji="0" lang="en-US" sz="50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3"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618079" y="1109902"/>
            <a:ext cx="9801726" cy="3194131"/>
          </a:xfrm>
          <a:prstGeom prst="rect">
            <a:avLst/>
          </a:prstGeom>
        </p:spPr>
      </p:pic>
      <p:pic>
        <p:nvPicPr>
          <p:cNvPr id="4"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258101">
            <a:off x="10171718" y="145767"/>
            <a:ext cx="1574403" cy="1574403"/>
          </a:xfrm>
          <a:prstGeom prst="rect">
            <a:avLst/>
          </a:prstGeom>
        </p:spPr>
      </p:pic>
      <p:pic>
        <p:nvPicPr>
          <p:cNvPr id="6"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9889396">
            <a:off x="10917677" y="783939"/>
            <a:ext cx="1488402" cy="148840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2">
            <a:extLst>
              <a:ext uri="{FF2B5EF4-FFF2-40B4-BE49-F238E27FC236}">
                <a16:creationId xmlns:a16="http://schemas.microsoft.com/office/drawing/2014/main" xmlns="" id="{F4B5F415-7490-4054-85B4-10F7AE6D3385}"/>
              </a:ext>
            </a:extLst>
          </p:cNvPr>
          <p:cNvSpPr txBox="1">
            <a:spLocks/>
          </p:cNvSpPr>
          <p:nvPr/>
        </p:nvSpPr>
        <p:spPr>
          <a:xfrm>
            <a:off x="1564387" y="211887"/>
            <a:ext cx="9526320" cy="790413"/>
          </a:xfrm>
          <a:prstGeom prst="rect">
            <a:avLst/>
          </a:prstGeom>
          <a:noFill/>
        </p:spPr>
        <p:txBody>
          <a:bodyPr vert="horz" lIns="91440" tIns="45720" rIns="91440" bIns="45720" rtlCol="0" anchor="ctr">
            <a:noAutofit/>
          </a:bodyPr>
          <a:lstStyle/>
          <a:p>
            <a:pPr lvl="0" algn="ctr">
              <a:lnSpc>
                <a:spcPct val="90000"/>
              </a:lnSpc>
              <a:spcBef>
                <a:spcPct val="0"/>
              </a:spcBef>
              <a:defRPr/>
            </a:pPr>
            <a:r>
              <a:rPr lang="en-US" sz="3600" b="1" dirty="0" err="1">
                <a:solidFill>
                  <a:srgbClr val="FFFF00"/>
                </a:solidFill>
                <a:latin typeface="Times New Roman" panose="02020603050405020304" pitchFamily="18" charset="0"/>
                <a:cs typeface="Times New Roman" panose="02020603050405020304" pitchFamily="18" charset="0"/>
              </a:rPr>
              <a:t>Chủ</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đề</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Phép</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phép</a:t>
            </a:r>
            <a:r>
              <a:rPr lang="en-US" sz="3600" b="1" dirty="0">
                <a:solidFill>
                  <a:srgbClr val="FFFF00"/>
                </a:solidFill>
                <a:latin typeface="Times New Roman" panose="02020603050405020304" pitchFamily="18" charset="0"/>
                <a:cs typeface="Times New Roman" panose="02020603050405020304" pitchFamily="18" charset="0"/>
              </a:rPr>
              <a:t> chia </a:t>
            </a:r>
            <a:r>
              <a:rPr lang="en-US" sz="3600" b="1" dirty="0" err="1">
                <a:solidFill>
                  <a:srgbClr val="FFFF00"/>
                </a:solidFill>
                <a:latin typeface="Times New Roman" panose="02020603050405020304" pitchFamily="18" charset="0"/>
                <a:cs typeface="Times New Roman" panose="02020603050405020304" pitchFamily="18" charset="0"/>
              </a:rPr>
              <a:t>các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số</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tự</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nhiên</a:t>
            </a:r>
            <a:endParaRPr lang="en-US" sz="3600" b="1" dirty="0">
              <a:solidFill>
                <a:srgbClr val="FFFF00"/>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600" b="1" dirty="0" err="1">
                <a:solidFill>
                  <a:srgbClr val="FFFF00"/>
                </a:solidFill>
                <a:latin typeface="Times New Roman" panose="02020603050405020304" pitchFamily="18" charset="0"/>
                <a:cs typeface="Times New Roman" panose="02020603050405020304" pitchFamily="18" charset="0"/>
              </a:rPr>
              <a:t>Tiết</a:t>
            </a:r>
            <a:r>
              <a:rPr lang="en-US" sz="3600" b="1" dirty="0">
                <a:solidFill>
                  <a:srgbClr val="FFFF00"/>
                </a:solidFill>
                <a:latin typeface="Times New Roman" panose="02020603050405020304" pitchFamily="18" charset="0"/>
                <a:cs typeface="Times New Roman" panose="02020603050405020304" pitchFamily="18" charset="0"/>
              </a:rPr>
              <a:t> 1</a:t>
            </a:r>
          </a:p>
        </p:txBody>
      </p:sp>
      <p:sp>
        <p:nvSpPr>
          <p:cNvPr id="17" name="Oval 16"/>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1</a:t>
            </a:r>
          </a:p>
        </p:txBody>
      </p:sp>
      <p:sp>
        <p:nvSpPr>
          <p:cNvPr id="18" name="TextBox 17"/>
          <p:cNvSpPr txBox="1"/>
          <p:nvPr/>
        </p:nvSpPr>
        <p:spPr>
          <a:xfrm>
            <a:off x="-3571" y="1145389"/>
            <a:ext cx="3318271" cy="646331"/>
          </a:xfrm>
          <a:prstGeom prst="rect">
            <a:avLst/>
          </a:prstGeom>
          <a:noFill/>
        </p:spPr>
        <p:txBody>
          <a:bodyPr wrap="square" rtlCol="0">
            <a:spAutoFit/>
          </a:bodyPr>
          <a:lstStyle/>
          <a:p>
            <a:r>
              <a:rPr lang="en-US" sz="3600" b="1" dirty="0" smtClean="0">
                <a:solidFill>
                  <a:srgbClr val="0000FF"/>
                </a:solidFill>
                <a:latin typeface="Times New Roman" panose="02020603050405020304" pitchFamily="18" charset="0"/>
                <a:cs typeface="Times New Roman" panose="02020603050405020304" pitchFamily="18" charset="0"/>
              </a:rPr>
              <a:t>I. </a:t>
            </a:r>
            <a:r>
              <a:rPr lang="en-US" sz="3600" b="1" dirty="0" err="1" smtClean="0">
                <a:solidFill>
                  <a:srgbClr val="0000FF"/>
                </a:solidFill>
                <a:latin typeface="Times New Roman" panose="02020603050405020304" pitchFamily="18" charset="0"/>
                <a:cs typeface="Times New Roman" panose="02020603050405020304" pitchFamily="18" charset="0"/>
              </a:rPr>
              <a:t>Phép</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nhân</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3863721" y="1236504"/>
            <a:ext cx="6453235" cy="1110432"/>
            <a:chOff x="724806" y="2047781"/>
            <a:chExt cx="3736547" cy="1110432"/>
          </a:xfrm>
        </p:grpSpPr>
        <p:sp>
          <p:nvSpPr>
            <p:cNvPr id="23" name="Rounded Rectangle 22"/>
            <p:cNvSpPr/>
            <p:nvPr/>
          </p:nvSpPr>
          <p:spPr>
            <a:xfrm>
              <a:off x="724806" y="2047781"/>
              <a:ext cx="3736547" cy="1110432"/>
            </a:xfrm>
            <a:prstGeom prst="roundRect">
              <a:avLst/>
            </a:prstGeom>
            <a:solidFill>
              <a:schemeClr val="tx1">
                <a:lumMod val="50000"/>
                <a:lumOff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24" name="TextBox 23"/>
            <p:cNvSpPr txBox="1"/>
            <p:nvPr/>
          </p:nvSpPr>
          <p:spPr>
            <a:xfrm>
              <a:off x="1195754" y="2065091"/>
              <a:ext cx="2996418"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a  </a:t>
              </a:r>
              <a:r>
                <a:rPr lang="en-US" sz="3600" dirty="0" smtClean="0">
                  <a:latin typeface="Times New Roman" panose="02020603050405020304" pitchFamily="18" charset="0"/>
                  <a:cs typeface="Times New Roman" panose="02020603050405020304" pitchFamily="18" charset="0"/>
                </a:rPr>
                <a:t>                b           =      </a:t>
              </a:r>
              <a:r>
                <a:rPr lang="en-US" sz="3600" dirty="0" smtClean="0">
                  <a:latin typeface="Times New Roman" panose="02020603050405020304" pitchFamily="18" charset="0"/>
                  <a:cs typeface="Times New Roman" panose="02020603050405020304" pitchFamily="18" charset="0"/>
                </a:rPr>
                <a:t>c</a:t>
              </a:r>
              <a:endParaRPr lang="en-US" sz="36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4138896" y="1900145"/>
            <a:ext cx="1784669" cy="1105646"/>
            <a:chOff x="844176" y="2255750"/>
            <a:chExt cx="1125302" cy="1105646"/>
          </a:xfrm>
        </p:grpSpPr>
        <p:sp>
          <p:nvSpPr>
            <p:cNvPr id="26" name="TextBox 25"/>
            <p:cNvSpPr txBox="1"/>
            <p:nvPr/>
          </p:nvSpPr>
          <p:spPr>
            <a:xfrm>
              <a:off x="844176" y="2715065"/>
              <a:ext cx="1125302"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Thừa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endParaRPr lang="en-US" sz="3600" dirty="0">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V="1">
              <a:off x="1336429" y="2255750"/>
              <a:ext cx="0" cy="5182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153954" y="1900145"/>
            <a:ext cx="2221231" cy="1109309"/>
            <a:chOff x="2039873" y="2241682"/>
            <a:chExt cx="1125302" cy="1109309"/>
          </a:xfrm>
        </p:grpSpPr>
        <p:sp>
          <p:nvSpPr>
            <p:cNvPr id="29" name="TextBox 28"/>
            <p:cNvSpPr txBox="1"/>
            <p:nvPr/>
          </p:nvSpPr>
          <p:spPr>
            <a:xfrm>
              <a:off x="2039873" y="2704660"/>
              <a:ext cx="1125302"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Thừa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endParaRPr lang="en-US" sz="3600" dirty="0">
                <a:latin typeface="Times New Roman" panose="02020603050405020304" pitchFamily="18" charset="0"/>
                <a:cs typeface="Times New Roman" panose="02020603050405020304" pitchFamily="18" charset="0"/>
              </a:endParaRPr>
            </a:p>
          </p:txBody>
        </p:sp>
        <p:cxnSp>
          <p:nvCxnSpPr>
            <p:cNvPr id="30" name="Straight Arrow Connector 29"/>
            <p:cNvCxnSpPr/>
            <p:nvPr/>
          </p:nvCxnSpPr>
          <p:spPr>
            <a:xfrm flipV="1">
              <a:off x="2532185" y="2241682"/>
              <a:ext cx="0" cy="5182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9056010" y="1791720"/>
            <a:ext cx="1810784" cy="1160581"/>
            <a:chOff x="4233400" y="2425325"/>
            <a:chExt cx="909748" cy="1160581"/>
          </a:xfrm>
        </p:grpSpPr>
        <p:sp>
          <p:nvSpPr>
            <p:cNvPr id="32" name="TextBox 31"/>
            <p:cNvSpPr txBox="1"/>
            <p:nvPr/>
          </p:nvSpPr>
          <p:spPr>
            <a:xfrm>
              <a:off x="4233400" y="2939575"/>
              <a:ext cx="909748"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Tích</a:t>
              </a:r>
              <a:endParaRPr lang="en-US" sz="3600" dirty="0">
                <a:latin typeface="Times New Roman" panose="02020603050405020304" pitchFamily="18" charset="0"/>
                <a:cs typeface="Times New Roman" panose="02020603050405020304" pitchFamily="18" charset="0"/>
              </a:endParaRPr>
            </a:p>
          </p:txBody>
        </p:sp>
        <p:cxnSp>
          <p:nvCxnSpPr>
            <p:cNvPr id="33" name="Straight Arrow Connector 32"/>
            <p:cNvCxnSpPr/>
            <p:nvPr/>
          </p:nvCxnSpPr>
          <p:spPr>
            <a:xfrm flipV="1">
              <a:off x="4470470" y="2425325"/>
              <a:ext cx="0" cy="6266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9005" y="3382999"/>
            <a:ext cx="12076795" cy="646331"/>
          </a:xfrm>
          <a:prstGeom prst="rect">
            <a:avLst/>
          </a:prstGeom>
          <a:noFill/>
        </p:spPr>
        <p:txBody>
          <a:bodyPr wrap="square" rtlCol="0">
            <a:spAutoFit/>
          </a:bodyPr>
          <a:lstStyle/>
          <a:p>
            <a:r>
              <a:rPr lang="en-US" sz="3600" dirty="0" err="1" smtClean="0">
                <a:solidFill>
                  <a:schemeClr val="bg1"/>
                </a:solidFill>
                <a:latin typeface="Times New Roman" pitchFamily="18" charset="0"/>
                <a:cs typeface="Times New Roman" pitchFamily="18" charset="0"/>
              </a:rPr>
              <a:t>Quy</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ước</a:t>
            </a:r>
            <a:r>
              <a:rPr lang="en-US" sz="3600" dirty="0" smtClean="0">
                <a:solidFill>
                  <a:schemeClr val="bg1"/>
                </a:solidFill>
                <a:latin typeface="Times New Roman" pitchFamily="18" charset="0"/>
                <a:cs typeface="Times New Roman" pitchFamily="18" charset="0"/>
              </a:rPr>
              <a:t> : </a:t>
            </a:r>
            <a:r>
              <a:rPr lang="en-US" sz="3600" dirty="0" err="1" smtClean="0">
                <a:solidFill>
                  <a:schemeClr val="bg1"/>
                </a:solidFill>
                <a:latin typeface="Times New Roman" pitchFamily="18" charset="0"/>
                <a:cs typeface="Times New Roman" pitchFamily="18" charset="0"/>
              </a:rPr>
              <a:t>Trong</a:t>
            </a:r>
            <a:r>
              <a:rPr lang="en-US" sz="3600" dirty="0" smtClean="0">
                <a:solidFill>
                  <a:schemeClr val="bg1"/>
                </a:solidFill>
                <a:latin typeface="Times New Roman" pitchFamily="18" charset="0"/>
                <a:cs typeface="Times New Roman" pitchFamily="18" charset="0"/>
              </a:rPr>
              <a:t> 1 </a:t>
            </a:r>
            <a:r>
              <a:rPr lang="en-US" sz="3600" dirty="0" err="1" smtClean="0">
                <a:solidFill>
                  <a:schemeClr val="bg1"/>
                </a:solidFill>
                <a:latin typeface="Times New Roman" pitchFamily="18" charset="0"/>
                <a:cs typeface="Times New Roman" pitchFamily="18" charset="0"/>
              </a:rPr>
              <a:t>tích</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thay</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dấu</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nhân</a:t>
            </a:r>
            <a:r>
              <a:rPr lang="en-US" sz="3600" dirty="0" smtClean="0">
                <a:solidFill>
                  <a:schemeClr val="bg1"/>
                </a:solidFill>
                <a:latin typeface="Times New Roman" pitchFamily="18" charset="0"/>
                <a:cs typeface="Times New Roman" pitchFamily="18" charset="0"/>
              </a:rPr>
              <a:t> “x” </a:t>
            </a:r>
            <a:r>
              <a:rPr lang="en-US" sz="3600" dirty="0" err="1" smtClean="0">
                <a:solidFill>
                  <a:schemeClr val="bg1"/>
                </a:solidFill>
                <a:latin typeface="Times New Roman" pitchFamily="18" charset="0"/>
                <a:cs typeface="Times New Roman" pitchFamily="18" charset="0"/>
              </a:rPr>
              <a:t>bằng</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dấu</a:t>
            </a:r>
            <a:r>
              <a:rPr lang="en-US" sz="3600" dirty="0" smtClean="0">
                <a:solidFill>
                  <a:schemeClr val="bg1"/>
                </a:solidFill>
                <a:latin typeface="Times New Roman" pitchFamily="18" charset="0"/>
                <a:cs typeface="Times New Roman" pitchFamily="18" charset="0"/>
              </a:rPr>
              <a:t> “.”</a:t>
            </a:r>
            <a:endParaRPr lang="en-US" sz="3600" dirty="0">
              <a:solidFill>
                <a:schemeClr val="bg1"/>
              </a:solidFill>
              <a:latin typeface="Times New Roman" pitchFamily="18" charset="0"/>
              <a:cs typeface="Times New Roman" pitchFamily="18" charset="0"/>
            </a:endParaRPr>
          </a:p>
        </p:txBody>
      </p:sp>
      <p:sp>
        <p:nvSpPr>
          <p:cNvPr id="35" name="TextBox 34"/>
          <p:cNvSpPr txBox="1"/>
          <p:nvPr/>
        </p:nvSpPr>
        <p:spPr>
          <a:xfrm>
            <a:off x="39006" y="4370834"/>
            <a:ext cx="11540519" cy="646331"/>
          </a:xfrm>
          <a:prstGeom prst="rect">
            <a:avLst/>
          </a:prstGeom>
          <a:noFill/>
        </p:spPr>
        <p:txBody>
          <a:bodyPr wrap="square" rtlCol="0">
            <a:spAutoFit/>
          </a:bodyPr>
          <a:lstStyle/>
          <a:p>
            <a:r>
              <a:rPr lang="en-US" sz="3600" dirty="0" smtClean="0">
                <a:solidFill>
                  <a:schemeClr val="bg1"/>
                </a:solidFill>
                <a:latin typeface="Times New Roman" pitchFamily="18" charset="0"/>
                <a:cs typeface="Times New Roman" panose="02020603050405020304" pitchFamily="18" charset="0"/>
              </a:rPr>
              <a:t>a.b = a +  a + a + ............+ a ( b số hạng) </a:t>
            </a:r>
            <a:endParaRPr lang="en-US" sz="3600" dirty="0">
              <a:solidFill>
                <a:schemeClr val="bg1"/>
              </a:solidFill>
              <a:latin typeface="Times New Roman" pitchFamily="18" charset="0"/>
              <a:cs typeface="Times New Roman" pitchFamily="18" charset="0"/>
            </a:endParaRPr>
          </a:p>
        </p:txBody>
      </p:sp>
      <p:sp>
        <p:nvSpPr>
          <p:cNvPr id="36" name="TextBox 35"/>
          <p:cNvSpPr txBox="1"/>
          <p:nvPr/>
        </p:nvSpPr>
        <p:spPr>
          <a:xfrm>
            <a:off x="14494" y="5294378"/>
            <a:ext cx="12192000" cy="1754326"/>
          </a:xfrm>
          <a:prstGeom prst="rect">
            <a:avLst/>
          </a:prstGeom>
          <a:noFill/>
        </p:spPr>
        <p:txBody>
          <a:bodyPr wrap="square" rtlCol="0">
            <a:spAutoFit/>
          </a:bodyPr>
          <a:lstStyle/>
          <a:p>
            <a:r>
              <a:rPr lang="en-US" sz="3600" b="1" dirty="0" smtClean="0">
                <a:solidFill>
                  <a:schemeClr val="bg1"/>
                </a:solidFill>
                <a:latin typeface="Times New Roman" pitchFamily="18" charset="0"/>
                <a:cs typeface="Times New Roman" panose="02020603050405020304" pitchFamily="18" charset="0"/>
              </a:rPr>
              <a:t>Lưu ý</a:t>
            </a:r>
            <a:r>
              <a:rPr lang="en-US" sz="3600" dirty="0" smtClean="0">
                <a:solidFill>
                  <a:schemeClr val="bg1"/>
                </a:solidFill>
                <a:latin typeface="Times New Roman" pitchFamily="18" charset="0"/>
                <a:cs typeface="Times New Roman" panose="02020603050405020304" pitchFamily="18" charset="0"/>
              </a:rPr>
              <a:t>:   m.n = </a:t>
            </a:r>
            <a:r>
              <a:rPr lang="en-US" sz="3600" dirty="0" err="1" smtClean="0">
                <a:solidFill>
                  <a:schemeClr val="bg1"/>
                </a:solidFill>
                <a:latin typeface="Times New Roman" pitchFamily="18" charset="0"/>
                <a:cs typeface="Times New Roman" panose="02020603050405020304" pitchFamily="18" charset="0"/>
              </a:rPr>
              <a:t>mn</a:t>
            </a:r>
            <a:r>
              <a:rPr lang="en-US" sz="3600" dirty="0" smtClean="0">
                <a:solidFill>
                  <a:schemeClr val="bg1"/>
                </a:solidFill>
                <a:latin typeface="Times New Roman" pitchFamily="18" charset="0"/>
                <a:cs typeface="Times New Roman" panose="02020603050405020304" pitchFamily="18" charset="0"/>
              </a:rPr>
              <a:t>     </a:t>
            </a:r>
            <a:r>
              <a:rPr lang="en-US" sz="3600" dirty="0" err="1" smtClean="0">
                <a:solidFill>
                  <a:schemeClr val="bg1"/>
                </a:solidFill>
                <a:latin typeface="Times New Roman" pitchFamily="18" charset="0"/>
                <a:cs typeface="Times New Roman" panose="02020603050405020304" pitchFamily="18" charset="0"/>
              </a:rPr>
              <a:t>Ví</a:t>
            </a:r>
            <a:r>
              <a:rPr lang="en-US" sz="3600" dirty="0" smtClean="0">
                <a:solidFill>
                  <a:schemeClr val="bg1"/>
                </a:solidFill>
                <a:latin typeface="Times New Roman" pitchFamily="18" charset="0"/>
                <a:cs typeface="Times New Roman" panose="02020603050405020304" pitchFamily="18" charset="0"/>
              </a:rPr>
              <a:t> </a:t>
            </a:r>
            <a:r>
              <a:rPr lang="en-US" sz="3600" dirty="0" err="1" smtClean="0">
                <a:solidFill>
                  <a:schemeClr val="bg1"/>
                </a:solidFill>
                <a:latin typeface="Times New Roman" pitchFamily="18" charset="0"/>
                <a:cs typeface="Times New Roman" panose="02020603050405020304" pitchFamily="18" charset="0"/>
              </a:rPr>
              <a:t>dụ</a:t>
            </a:r>
            <a:r>
              <a:rPr lang="en-US" sz="3600" dirty="0" smtClean="0">
                <a:solidFill>
                  <a:schemeClr val="bg1"/>
                </a:solidFill>
                <a:latin typeface="Times New Roman" pitchFamily="18" charset="0"/>
                <a:cs typeface="Times New Roman" panose="02020603050405020304" pitchFamily="18" charset="0"/>
              </a:rPr>
              <a:t>: 15x4=15.4</a:t>
            </a:r>
            <a:endParaRPr lang="en-US" sz="3600" dirty="0" smtClean="0">
              <a:solidFill>
                <a:schemeClr val="bg1"/>
              </a:solidFill>
              <a:latin typeface="Times New Roman"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smtClean="0">
                <a:solidFill>
                  <a:schemeClr val="bg1"/>
                </a:solidFill>
                <a:latin typeface="Times New Roman" panose="02020603050405020304" pitchFamily="18" charset="0"/>
                <a:cs typeface="Times New Roman" panose="02020603050405020304" pitchFamily="18" charset="0"/>
              </a:rPr>
              <a:t>            2.m = 2m </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itchFamily="18" charset="0"/>
                <a:cs typeface="Times New Roman" panose="02020603050405020304" pitchFamily="18" charset="0"/>
              </a:rPr>
              <a:t>Ví</a:t>
            </a:r>
            <a:r>
              <a:rPr lang="en-US" sz="3600" dirty="0" smtClean="0">
                <a:solidFill>
                  <a:schemeClr val="bg1"/>
                </a:solidFill>
                <a:latin typeface="Times New Roman" pitchFamily="18" charset="0"/>
                <a:cs typeface="Times New Roman" panose="02020603050405020304" pitchFamily="18" charset="0"/>
              </a:rPr>
              <a:t> </a:t>
            </a:r>
            <a:r>
              <a:rPr lang="en-US" sz="3600" dirty="0" err="1">
                <a:solidFill>
                  <a:schemeClr val="bg1"/>
                </a:solidFill>
                <a:latin typeface="Times New Roman" pitchFamily="18" charset="0"/>
                <a:cs typeface="Times New Roman" panose="02020603050405020304" pitchFamily="18" charset="0"/>
              </a:rPr>
              <a:t>dụ</a:t>
            </a:r>
            <a:r>
              <a:rPr lang="en-US" sz="3600" dirty="0">
                <a:solidFill>
                  <a:schemeClr val="bg1"/>
                </a:solidFill>
                <a:latin typeface="Times New Roman" pitchFamily="18" charset="0"/>
                <a:cs typeface="Times New Roman" panose="02020603050405020304" pitchFamily="18" charset="0"/>
              </a:rPr>
              <a:t>: </a:t>
            </a:r>
            <a:r>
              <a:rPr lang="en-US" sz="3600" dirty="0" smtClean="0">
                <a:solidFill>
                  <a:schemeClr val="bg1"/>
                </a:solidFill>
                <a:latin typeface="Times New Roman" pitchFamily="18" charset="0"/>
                <a:cs typeface="Times New Roman" panose="02020603050405020304" pitchFamily="18" charset="0"/>
              </a:rPr>
              <a:t>4.a.b=4ab</a:t>
            </a:r>
            <a:endParaRPr lang="en-US" sz="3600" dirty="0">
              <a:solidFill>
                <a:schemeClr val="bg1"/>
              </a:solidFill>
              <a:latin typeface="Times New Roman" pitchFamily="18" charset="0"/>
              <a:cs typeface="Times New Roman" panose="02020603050405020304" pitchFamily="18" charset="0"/>
            </a:endParaRPr>
          </a:p>
          <a:p>
            <a:endParaRPr lang="en-US" sz="3600" dirty="0">
              <a:latin typeface="Times New Roman" pitchFamily="18" charset="0"/>
              <a:cs typeface="Times New Roman" pitchFamily="18" charset="0"/>
            </a:endParaRPr>
          </a:p>
        </p:txBody>
      </p:sp>
      <p:sp>
        <p:nvSpPr>
          <p:cNvPr id="2" name="TextBox 1"/>
          <p:cNvSpPr txBox="1"/>
          <p:nvPr/>
        </p:nvSpPr>
        <p:spPr>
          <a:xfrm>
            <a:off x="5196094" y="6764099"/>
            <a:ext cx="914400" cy="830997"/>
          </a:xfrm>
          <a:prstGeom prst="rect">
            <a:avLst/>
          </a:prstGeom>
          <a:noFill/>
        </p:spPr>
        <p:txBody>
          <a:bodyPr wrap="square" rtlCol="0">
            <a:spAutoFit/>
          </a:bodyPr>
          <a:lstStyle/>
          <a:p>
            <a:r>
              <a:rPr lang="en-US" sz="4800" b="1" dirty="0" smtClean="0">
                <a:solidFill>
                  <a:srgbClr val="FF0000"/>
                </a:solidFill>
              </a:rPr>
              <a:t>.</a:t>
            </a:r>
            <a:endParaRPr lang="en-US" sz="4800" b="1" dirty="0">
              <a:solidFill>
                <a:srgbClr val="FF0000"/>
              </a:solidFill>
            </a:endParaRPr>
          </a:p>
        </p:txBody>
      </p:sp>
      <p:sp>
        <p:nvSpPr>
          <p:cNvPr id="11" name="Rectangle 10"/>
          <p:cNvSpPr/>
          <p:nvPr/>
        </p:nvSpPr>
        <p:spPr>
          <a:xfrm>
            <a:off x="5601516" y="1283226"/>
            <a:ext cx="415498" cy="646331"/>
          </a:xfrm>
          <a:prstGeom prst="rect">
            <a:avLst/>
          </a:prstGeom>
        </p:spPr>
        <p:txBody>
          <a:bodyPr wrap="none">
            <a:spAutoFit/>
          </a:bodyPr>
          <a:lstStyle/>
          <a:p>
            <a:r>
              <a:rPr lang="en-US" sz="3600" dirty="0">
                <a:solidFill>
                  <a:prstClr val="black"/>
                </a:solidFill>
                <a:latin typeface="Times New Roman" panose="02020603050405020304" pitchFamily="18" charset="0"/>
                <a:cs typeface="Times New Roman" panose="02020603050405020304" pitchFamily="18" charset="0"/>
              </a:rPr>
              <a:t>x</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ircle(in)">
                                      <p:cBhvr>
                                        <p:cTn id="35" dur="20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4.375E-6 4.44444E-6 L -0.0125 0.80486 " pathEditMode="relative" rAng="0" ptsTypes="AA">
                                      <p:cBhvr>
                                        <p:cTn id="39" dur="2000" fill="hold"/>
                                        <p:tgtEl>
                                          <p:spTgt spid="11"/>
                                        </p:tgtEl>
                                        <p:attrNameLst>
                                          <p:attrName>ppt_x</p:attrName>
                                          <p:attrName>ppt_y</p:attrName>
                                        </p:attrNameLst>
                                      </p:cBhvr>
                                      <p:rCtr x="-625" y="40231"/>
                                    </p:animMotion>
                                  </p:childTnLst>
                                </p:cTn>
                              </p:par>
                              <p:par>
                                <p:cTn id="40" presetID="42" presetClass="path" presetSubtype="0" accel="50000" decel="50000" fill="hold" grpId="0" nodeType="withEffect">
                                  <p:stCondLst>
                                    <p:cond delay="0"/>
                                  </p:stCondLst>
                                  <p:childTnLst>
                                    <p:animMotion origin="layout" path="M -2.29167E-6 1.11111E-6 L 0.04167 -0.81111 " pathEditMode="relative" rAng="0" ptsTypes="AA">
                                      <p:cBhvr>
                                        <p:cTn id="41" dur="2000" fill="hold"/>
                                        <p:tgtEl>
                                          <p:spTgt spid="2"/>
                                        </p:tgtEl>
                                        <p:attrNameLst>
                                          <p:attrName>ppt_x</p:attrName>
                                          <p:attrName>ppt_y</p:attrName>
                                        </p:attrNameLst>
                                      </p:cBhvr>
                                      <p:rCtr x="2083" y="-40556"/>
                                    </p:animMotion>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1000" fill="hold"/>
                                        <p:tgtEl>
                                          <p:spTgt spid="35"/>
                                        </p:tgtEl>
                                        <p:attrNameLst>
                                          <p:attrName>ppt_w</p:attrName>
                                        </p:attrNameLst>
                                      </p:cBhvr>
                                      <p:tavLst>
                                        <p:tav tm="0">
                                          <p:val>
                                            <p:fltVal val="0"/>
                                          </p:val>
                                        </p:tav>
                                        <p:tav tm="100000">
                                          <p:val>
                                            <p:strVal val="#ppt_w"/>
                                          </p:val>
                                        </p:tav>
                                      </p:tavLst>
                                    </p:anim>
                                    <p:anim calcmode="lin" valueType="num">
                                      <p:cBhvr>
                                        <p:cTn id="47" dur="1000" fill="hold"/>
                                        <p:tgtEl>
                                          <p:spTgt spid="35"/>
                                        </p:tgtEl>
                                        <p:attrNameLst>
                                          <p:attrName>ppt_h</p:attrName>
                                        </p:attrNameLst>
                                      </p:cBhvr>
                                      <p:tavLst>
                                        <p:tav tm="0">
                                          <p:val>
                                            <p:fltVal val="0"/>
                                          </p:val>
                                        </p:tav>
                                        <p:tav tm="100000">
                                          <p:val>
                                            <p:strVal val="#ppt_h"/>
                                          </p:val>
                                        </p:tav>
                                      </p:tavLst>
                                    </p:anim>
                                    <p:anim calcmode="lin" valueType="num">
                                      <p:cBhvr>
                                        <p:cTn id="48" dur="1000" fill="hold"/>
                                        <p:tgtEl>
                                          <p:spTgt spid="35"/>
                                        </p:tgtEl>
                                        <p:attrNameLst>
                                          <p:attrName>style.rotation</p:attrName>
                                        </p:attrNameLst>
                                      </p:cBhvr>
                                      <p:tavLst>
                                        <p:tav tm="0">
                                          <p:val>
                                            <p:fltVal val="90"/>
                                          </p:val>
                                        </p:tav>
                                        <p:tav tm="100000">
                                          <p:val>
                                            <p:fltVal val="0"/>
                                          </p:val>
                                        </p:tav>
                                      </p:tavLst>
                                    </p:anim>
                                    <p:animEffect transition="in" filter="fade">
                                      <p:cBhvr>
                                        <p:cTn id="49" dur="10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74685" y="241207"/>
            <a:ext cx="11611448" cy="658642"/>
          </a:xfrm>
          <a:prstGeom prst="rect">
            <a:avLst/>
          </a:prstGeom>
        </p:spPr>
        <p:txBody>
          <a:bodyPr wrap="none">
            <a:spAutoFit/>
          </a:bodyPr>
          <a:lstStyle/>
          <a:p>
            <a:pPr algn="ctr">
              <a:lnSpc>
                <a:spcPct val="115000"/>
              </a:lnSpc>
              <a:spcAft>
                <a:spcPts val="0"/>
              </a:spcAft>
              <a:tabLst>
                <a:tab pos="355600" algn="l"/>
                <a:tab pos="2133600" algn="l"/>
                <a:tab pos="2400300" algn="l"/>
                <a:tab pos="2933700" algn="l"/>
              </a:tabLst>
            </a:pPr>
            <a:r>
              <a:rPr lang="nl-NL" sz="3200" b="1" dirty="0" smtClean="0">
                <a:solidFill>
                  <a:schemeClr val="bg1"/>
                </a:solidFill>
                <a:effectLst/>
                <a:latin typeface="Times New Roman" panose="02020603050405020304" pitchFamily="18" charset="0"/>
                <a:ea typeface="Times New Roman" panose="02020603050405020304" pitchFamily="18" charset="0"/>
              </a:rPr>
              <a:t>§5. PHÉP NHÂN VÀ PHÉP CHIA CÁC SỐ TỰ NHIÊN (Tiết 1)</a:t>
            </a:r>
            <a:endParaRPr lang="en-US" sz="3200" dirty="0">
              <a:solidFill>
                <a:schemeClr val="bg1"/>
              </a:solidFill>
              <a:effectLst/>
              <a:latin typeface="Times New Roman" panose="02020603050405020304" pitchFamily="18" charset="0"/>
              <a:ea typeface="Times New Roman" panose="02020603050405020304" pitchFamily="18" charset="0"/>
            </a:endParaRPr>
          </a:p>
        </p:txBody>
      </p:sp>
      <p:cxnSp>
        <p:nvCxnSpPr>
          <p:cNvPr id="21" name="Straight Connector 20"/>
          <p:cNvCxnSpPr/>
          <p:nvPr/>
        </p:nvCxnSpPr>
        <p:spPr>
          <a:xfrm>
            <a:off x="4951828" y="1209822"/>
            <a:ext cx="0" cy="509250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4685" y="927444"/>
            <a:ext cx="4842534" cy="584775"/>
          </a:xfrm>
          <a:prstGeom prst="rect">
            <a:avLst/>
          </a:prstGeom>
          <a:noFill/>
        </p:spPr>
        <p:txBody>
          <a:bodyPr wrap="square" rtlCol="0">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I. </a:t>
            </a:r>
            <a:r>
              <a:rPr lang="en-US" sz="3200" b="1" dirty="0" err="1" smtClean="0">
                <a:solidFill>
                  <a:srgbClr val="C00000"/>
                </a:solidFill>
                <a:latin typeface="Times New Roman" panose="02020603050405020304" pitchFamily="18" charset="0"/>
                <a:cs typeface="Times New Roman" panose="02020603050405020304" pitchFamily="18" charset="0"/>
              </a:rPr>
              <a:t>Phép</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nhân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số</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tự</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nhiên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1303" y="2099413"/>
            <a:ext cx="6349842" cy="548099"/>
          </a:xfrm>
          <a:prstGeom prst="rect">
            <a:avLst/>
          </a:prstGeom>
        </p:spPr>
        <p:txBody>
          <a:bodyPr wrap="square">
            <a:spAutoFit/>
          </a:bodyPr>
          <a:lstStyle/>
          <a:p>
            <a:pPr algn="just">
              <a:lnSpc>
                <a:spcPct val="115000"/>
              </a:lnSpc>
              <a:spcAft>
                <a:spcPts val="0"/>
              </a:spcAft>
              <a:tabLst>
                <a:tab pos="4552315" algn="l"/>
              </a:tabLst>
            </a:pPr>
            <a:r>
              <a:rPr lang="nl-NL" sz="2800" b="1" u="sng" dirty="0" smtClean="0">
                <a:solidFill>
                  <a:srgbClr val="C00000"/>
                </a:solidFill>
                <a:effectLst/>
                <a:latin typeface="Times New Roman" panose="02020603050405020304" pitchFamily="18" charset="0"/>
                <a:ea typeface="Times New Roman" panose="02020603050405020304" pitchFamily="18" charset="0"/>
              </a:rPr>
              <a:t>1. Nhân hai số có nhiều chữ số</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sp>
        <p:nvSpPr>
          <p:cNvPr id="37" name="Rectangle 36"/>
          <p:cNvSpPr/>
          <p:nvPr/>
        </p:nvSpPr>
        <p:spPr>
          <a:xfrm>
            <a:off x="5217219" y="1156073"/>
            <a:ext cx="5000087" cy="517065"/>
          </a:xfrm>
          <a:prstGeom prst="rect">
            <a:avLst/>
          </a:prstGeom>
        </p:spPr>
        <p:txBody>
          <a:bodyPr wrap="none">
            <a:spAutoFit/>
          </a:bodyPr>
          <a:lstStyle/>
          <a:p>
            <a:pPr>
              <a:lnSpc>
                <a:spcPct val="115000"/>
              </a:lnSpc>
              <a:spcAft>
                <a:spcPts val="0"/>
              </a:spcAft>
              <a:tabLst>
                <a:tab pos="4552315" algn="l"/>
              </a:tabLst>
            </a:pPr>
            <a:r>
              <a:rPr lang="nl-NL" sz="2400" b="1" i="1" dirty="0" smtClean="0">
                <a:solidFill>
                  <a:srgbClr val="FF0000"/>
                </a:solidFill>
                <a:effectLst/>
                <a:latin typeface="Times New Roman" panose="02020603050405020304" pitchFamily="18" charset="0"/>
                <a:ea typeface="Times New Roman" panose="02020603050405020304" pitchFamily="18" charset="0"/>
              </a:rPr>
              <a:t>Ví dụ 1</a:t>
            </a:r>
            <a:r>
              <a:rPr lang="nl-NL" sz="2400" dirty="0" smtClean="0">
                <a:solidFill>
                  <a:schemeClr val="bg1"/>
                </a:solidFill>
                <a:effectLst/>
                <a:latin typeface="Times New Roman" panose="02020603050405020304" pitchFamily="18" charset="0"/>
                <a:ea typeface="Times New Roman" panose="02020603050405020304" pitchFamily="18" charset="0"/>
              </a:rPr>
              <a:t>: Đặt tính để tính tích 175 x 312</a:t>
            </a:r>
            <a:endParaRPr lang="en-US" sz="2400" dirty="0">
              <a:solidFill>
                <a:schemeClr val="bg1"/>
              </a:solidFill>
              <a:effectLst/>
              <a:latin typeface="Times New Roman" panose="02020603050405020304" pitchFamily="18" charset="0"/>
              <a:ea typeface="Times New Roman" panose="02020603050405020304" pitchFamily="18" charset="0"/>
            </a:endParaRPr>
          </a:p>
        </p:txBody>
      </p:sp>
      <p:grpSp>
        <p:nvGrpSpPr>
          <p:cNvPr id="38" name="Group 37"/>
          <p:cNvGrpSpPr/>
          <p:nvPr/>
        </p:nvGrpSpPr>
        <p:grpSpPr>
          <a:xfrm>
            <a:off x="6632811" y="1931675"/>
            <a:ext cx="1201004" cy="1017683"/>
            <a:chOff x="6632811" y="1931675"/>
            <a:chExt cx="1201004" cy="1017683"/>
          </a:xfrm>
        </p:grpSpPr>
        <p:sp>
          <p:nvSpPr>
            <p:cNvPr id="39" name="TextBox 38"/>
            <p:cNvSpPr txBox="1"/>
            <p:nvPr/>
          </p:nvSpPr>
          <p:spPr>
            <a:xfrm>
              <a:off x="6919415" y="1931675"/>
              <a:ext cx="914400" cy="646331"/>
            </a:xfrm>
            <a:prstGeom prst="rect">
              <a:avLst/>
            </a:prstGeom>
            <a:noFill/>
          </p:spPr>
          <p:txBody>
            <a:bodyPr wrap="square" rtlCol="0">
              <a:spAutoFit/>
            </a:bodyPr>
            <a:lstStyle/>
            <a:p>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6632811" y="2079817"/>
              <a:ext cx="1201004" cy="869541"/>
              <a:chOff x="6632811" y="2079817"/>
              <a:chExt cx="1201004" cy="869541"/>
            </a:xfrm>
          </p:grpSpPr>
          <p:sp>
            <p:nvSpPr>
              <p:cNvPr id="41" name="TextBox 40"/>
              <p:cNvSpPr txBox="1"/>
              <p:nvPr/>
            </p:nvSpPr>
            <p:spPr>
              <a:xfrm>
                <a:off x="6919415" y="2303027"/>
                <a:ext cx="914400" cy="646331"/>
              </a:xfrm>
              <a:prstGeom prst="rect">
                <a:avLst/>
              </a:prstGeom>
              <a:noFill/>
            </p:spPr>
            <p:txBody>
              <a:bodyPr wrap="square" rtlCol="0">
                <a:spAutoFit/>
              </a:bodyPr>
              <a:lstStyle/>
              <a:p>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6632812" y="2079817"/>
                <a:ext cx="286603" cy="523220"/>
              </a:xfrm>
              <a:prstGeom prst="rect">
                <a:avLst/>
              </a:prstGeom>
              <a:noFill/>
            </p:spPr>
            <p:txBody>
              <a:bodyPr wrap="square" rtlCol="0">
                <a:spAutoFit/>
              </a:bodyPr>
              <a:lstStyle/>
              <a:p>
                <a:r>
                  <a:rPr lang="en-US" sz="2800" dirty="0" smtClean="0">
                    <a:solidFill>
                      <a:schemeClr val="bg1"/>
                    </a:solidFill>
                    <a:latin typeface="Times New Roman" panose="02020603050405020304" pitchFamily="18" charset="0"/>
                    <a:cs typeface="Times New Roman" panose="02020603050405020304" pitchFamily="18" charset="0"/>
                  </a:rPr>
                  <a:t>x</a:t>
                </a: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43" name="Straight Connector 42"/>
              <p:cNvCxnSpPr/>
              <p:nvPr/>
            </p:nvCxnSpPr>
            <p:spPr>
              <a:xfrm>
                <a:off x="6632811" y="2764692"/>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4" name="TextBox 43"/>
          <p:cNvSpPr txBox="1"/>
          <p:nvPr/>
        </p:nvSpPr>
        <p:spPr>
          <a:xfrm>
            <a:off x="6919415" y="2735410"/>
            <a:ext cx="914400" cy="646331"/>
          </a:xfrm>
          <a:prstGeom prst="rect">
            <a:avLst/>
          </a:prstGeom>
          <a:noFill/>
        </p:spPr>
        <p:txBody>
          <a:bodyPr wrap="square" rtlCol="0">
            <a:spAutoFit/>
          </a:bodyPr>
          <a:lstStyle/>
          <a:p>
            <a:r>
              <a:rPr lang="en-US" sz="3600" dirty="0" smtClean="0">
                <a:solidFill>
                  <a:schemeClr val="bg1"/>
                </a:solidFill>
                <a:latin typeface="Times New Roman" panose="02020603050405020304" pitchFamily="18" charset="0"/>
                <a:cs typeface="Times New Roman" panose="02020603050405020304" pitchFamily="18" charset="0"/>
              </a:rPr>
              <a:t>350</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8939401" y="4413250"/>
            <a:ext cx="1201476" cy="646331"/>
          </a:xfrm>
          <a:prstGeom prst="rect">
            <a:avLst/>
          </a:prstGeom>
          <a:noFill/>
        </p:spPr>
        <p:txBody>
          <a:bodyPr wrap="square" rtlCol="0">
            <a:spAutoFit/>
          </a:bodyPr>
          <a:lstStyle/>
          <a:p>
            <a:r>
              <a:rPr lang="en-US" sz="3600" dirty="0" smtClean="0">
                <a:solidFill>
                  <a:schemeClr val="bg1"/>
                </a:solidFill>
                <a:latin typeface="Times New Roman" panose="02020603050405020304" pitchFamily="18" charset="0"/>
                <a:cs typeface="Times New Roman" panose="02020603050405020304" pitchFamily="18" charset="0"/>
              </a:rPr>
              <a:t>175</a:t>
            </a:r>
            <a:endParaRPr lang="en-US" sz="3600" dirty="0">
              <a:solidFill>
                <a:schemeClr val="bg1"/>
              </a:solidFill>
              <a:latin typeface="Times New Roman" panose="02020603050405020304" pitchFamily="18" charset="0"/>
              <a:cs typeface="Times New Roman" panose="02020603050405020304" pitchFamily="18" charset="0"/>
            </a:endParaRPr>
          </a:p>
        </p:txBody>
      </p:sp>
      <p:cxnSp>
        <p:nvCxnSpPr>
          <p:cNvPr id="47" name="Straight Connector 46"/>
          <p:cNvCxnSpPr/>
          <p:nvPr/>
        </p:nvCxnSpPr>
        <p:spPr>
          <a:xfrm>
            <a:off x="6632811" y="3819009"/>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461647" y="5052743"/>
            <a:ext cx="1050879"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54600</a:t>
            </a:r>
            <a:endParaRPr lang="en-US" sz="2400" dirty="0">
              <a:solidFill>
                <a:schemeClr val="bg1"/>
              </a:solidFill>
              <a:latin typeface="Times New Roman" panose="02020603050405020304" pitchFamily="18" charset="0"/>
              <a:cs typeface="Times New Roman" panose="02020603050405020304" pitchFamily="18" charset="0"/>
            </a:endParaRPr>
          </a:p>
        </p:txBody>
      </p:sp>
      <p:grpSp>
        <p:nvGrpSpPr>
          <p:cNvPr id="49" name="Group 48"/>
          <p:cNvGrpSpPr/>
          <p:nvPr/>
        </p:nvGrpSpPr>
        <p:grpSpPr>
          <a:xfrm>
            <a:off x="7547211" y="2919909"/>
            <a:ext cx="4793447" cy="724043"/>
            <a:chOff x="7547211" y="2919909"/>
            <a:chExt cx="4793447" cy="724043"/>
          </a:xfrm>
        </p:grpSpPr>
        <p:sp>
          <p:nvSpPr>
            <p:cNvPr id="50" name="TextBox 49"/>
            <p:cNvSpPr txBox="1"/>
            <p:nvPr/>
          </p:nvSpPr>
          <p:spPr>
            <a:xfrm>
              <a:off x="10279847" y="2919909"/>
              <a:ext cx="2060811" cy="461665"/>
            </a:xfrm>
            <a:prstGeom prst="rect">
              <a:avLst/>
            </a:prstGeom>
            <a:noFill/>
          </p:spPr>
          <p:txBody>
            <a:bodyPr wrap="square" rtlCol="0">
              <a:spAutoFit/>
            </a:bodyPr>
            <a:lstStyle/>
            <a:p>
              <a:r>
                <a:rPr lang="en-US" sz="2400" dirty="0" smtClean="0">
                  <a:solidFill>
                    <a:srgbClr val="FFC000"/>
                  </a:solidFill>
                  <a:latin typeface="Times New Roman" panose="02020603050405020304" pitchFamily="18" charset="0"/>
                  <a:cs typeface="Times New Roman" panose="02020603050405020304" pitchFamily="18" charset="0"/>
                </a:rPr>
                <a:t>175 x 3 = 525</a:t>
              </a:r>
              <a:endParaRPr lang="en-US" sz="2400" dirty="0">
                <a:solidFill>
                  <a:srgbClr val="FFC000"/>
                </a:solidFill>
                <a:latin typeface="Times New Roman" panose="02020603050405020304" pitchFamily="18" charset="0"/>
                <a:cs typeface="Times New Roman" panose="02020603050405020304" pitchFamily="18" charset="0"/>
              </a:endParaRPr>
            </a:p>
          </p:txBody>
        </p:sp>
        <p:cxnSp>
          <p:nvCxnSpPr>
            <p:cNvPr id="51" name="Straight Arrow Connector 50"/>
            <p:cNvCxnSpPr/>
            <p:nvPr/>
          </p:nvCxnSpPr>
          <p:spPr>
            <a:xfrm flipH="1">
              <a:off x="7547211" y="3643952"/>
              <a:ext cx="42308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7547211" y="1739940"/>
            <a:ext cx="2361063" cy="863098"/>
            <a:chOff x="7547211" y="1739939"/>
            <a:chExt cx="2361063" cy="1590109"/>
          </a:xfrm>
        </p:grpSpPr>
        <p:sp>
          <p:nvSpPr>
            <p:cNvPr id="53" name="TextBox 52"/>
            <p:cNvSpPr txBox="1"/>
            <p:nvPr/>
          </p:nvSpPr>
          <p:spPr>
            <a:xfrm>
              <a:off x="7970529" y="1739939"/>
              <a:ext cx="1937745" cy="461665"/>
            </a:xfrm>
            <a:prstGeom prst="rect">
              <a:avLst/>
            </a:prstGeom>
            <a:noFill/>
          </p:spPr>
          <p:txBody>
            <a:bodyPr wrap="square" rtlCol="0">
              <a:spAutoFit/>
            </a:bodyPr>
            <a:lstStyle/>
            <a:p>
              <a:r>
                <a:rPr lang="en-US" sz="2400" dirty="0" smtClean="0">
                  <a:solidFill>
                    <a:srgbClr val="FFC000"/>
                  </a:solidFill>
                  <a:latin typeface="Times New Roman" panose="02020603050405020304" pitchFamily="18" charset="0"/>
                  <a:cs typeface="Times New Roman" panose="02020603050405020304" pitchFamily="18" charset="0"/>
                </a:rPr>
                <a:t>175 x 1 = 175</a:t>
              </a:r>
              <a:endParaRPr lang="en-US" sz="2400" dirty="0">
                <a:solidFill>
                  <a:srgbClr val="FFC000"/>
                </a:solidFill>
                <a:latin typeface="Times New Roman" panose="02020603050405020304" pitchFamily="18" charset="0"/>
                <a:cs typeface="Times New Roman" panose="02020603050405020304" pitchFamily="18" charset="0"/>
              </a:endParaRPr>
            </a:p>
          </p:txBody>
        </p:sp>
        <p:cxnSp>
          <p:nvCxnSpPr>
            <p:cNvPr id="54" name="Straight Arrow Connector 53"/>
            <p:cNvCxnSpPr/>
            <p:nvPr/>
          </p:nvCxnSpPr>
          <p:spPr>
            <a:xfrm flipH="1">
              <a:off x="7547211" y="3330048"/>
              <a:ext cx="42308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5748875" y="4737597"/>
            <a:ext cx="2474593" cy="461665"/>
            <a:chOff x="7547211" y="2653228"/>
            <a:chExt cx="2474593" cy="461665"/>
          </a:xfrm>
        </p:grpSpPr>
        <p:sp>
          <p:nvSpPr>
            <p:cNvPr id="56" name="TextBox 55"/>
            <p:cNvSpPr txBox="1"/>
            <p:nvPr/>
          </p:nvSpPr>
          <p:spPr>
            <a:xfrm>
              <a:off x="8054218" y="2653228"/>
              <a:ext cx="1967586" cy="461665"/>
            </a:xfrm>
            <a:prstGeom prst="rect">
              <a:avLst/>
            </a:prstGeom>
            <a:noFill/>
          </p:spPr>
          <p:txBody>
            <a:bodyPr wrap="square" rtlCol="0">
              <a:spAutoFit/>
            </a:bodyPr>
            <a:lstStyle/>
            <a:p>
              <a:r>
                <a:rPr lang="en-US" sz="2400" dirty="0" smtClean="0">
                  <a:solidFill>
                    <a:srgbClr val="FFC000"/>
                  </a:solidFill>
                  <a:latin typeface="Times New Roman" panose="02020603050405020304" pitchFamily="18" charset="0"/>
                  <a:cs typeface="Times New Roman" panose="02020603050405020304" pitchFamily="18" charset="0"/>
                </a:rPr>
                <a:t>175 x 2 = 350</a:t>
              </a:r>
              <a:endParaRPr lang="en-US" sz="2400" dirty="0">
                <a:solidFill>
                  <a:srgbClr val="FFC000"/>
                </a:solidFill>
                <a:latin typeface="Times New Roman" panose="02020603050405020304" pitchFamily="18" charset="0"/>
                <a:cs typeface="Times New Roman" panose="02020603050405020304" pitchFamily="18" charset="0"/>
              </a:endParaRPr>
            </a:p>
          </p:txBody>
        </p:sp>
        <p:cxnSp>
          <p:nvCxnSpPr>
            <p:cNvPr id="57" name="Straight Arrow Connector 56"/>
            <p:cNvCxnSpPr/>
            <p:nvPr/>
          </p:nvCxnSpPr>
          <p:spPr>
            <a:xfrm flipH="1">
              <a:off x="7547211" y="2975212"/>
              <a:ext cx="42308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4951827" y="5513101"/>
            <a:ext cx="3179075" cy="517065"/>
          </a:xfrm>
          <a:prstGeom prst="rect">
            <a:avLst/>
          </a:prstGeom>
        </p:spPr>
        <p:txBody>
          <a:bodyPr wrap="none">
            <a:spAutoFit/>
          </a:bodyPr>
          <a:lstStyle/>
          <a:p>
            <a:pPr>
              <a:lnSpc>
                <a:spcPct val="115000"/>
              </a:lnSpc>
              <a:spcAft>
                <a:spcPts val="0"/>
              </a:spcAft>
              <a:tabLst>
                <a:tab pos="4552315" algn="l"/>
              </a:tabLst>
            </a:pPr>
            <a:r>
              <a:rPr lang="nl-NL" sz="2400" dirty="0">
                <a:solidFill>
                  <a:schemeClr val="bg1"/>
                </a:solidFill>
                <a:latin typeface="Times New Roman" panose="02020603050405020304" pitchFamily="18" charset="0"/>
                <a:ea typeface="Times New Roman" panose="02020603050405020304" pitchFamily="18" charset="0"/>
              </a:rPr>
              <a:t>Vậy 175 x 312 = </a:t>
            </a:r>
            <a:r>
              <a:rPr lang="nl-NL" sz="2400" dirty="0" smtClean="0">
                <a:solidFill>
                  <a:schemeClr val="bg1"/>
                </a:solidFill>
                <a:latin typeface="Times New Roman" panose="02020603050405020304" pitchFamily="18" charset="0"/>
                <a:ea typeface="Times New Roman" panose="02020603050405020304" pitchFamily="18" charset="0"/>
              </a:rPr>
              <a:t>54 600</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521531" y="1512219"/>
            <a:ext cx="4137555" cy="646331"/>
          </a:xfrm>
          <a:prstGeom prst="rect">
            <a:avLst/>
          </a:prstGeom>
          <a:noFill/>
        </p:spPr>
        <p:txBody>
          <a:bodyPr wrap="square" rtlCol="0">
            <a:sp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a   x     b  =  c</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664393" y="1592947"/>
            <a:ext cx="877163" cy="646331"/>
          </a:xfrm>
          <a:prstGeom prst="rect">
            <a:avLst/>
          </a:prstGeom>
        </p:spPr>
        <p:txBody>
          <a:bodyPr wrap="none">
            <a:spAutoFit/>
          </a:bodyPr>
          <a:lstStyle/>
          <a:p>
            <a:pPr lvl="0"/>
            <a:r>
              <a:rPr lang="en-US" sz="3600" dirty="0">
                <a:solidFill>
                  <a:prstClr val="white"/>
                </a:solidFill>
                <a:latin typeface="Times New Roman" panose="02020603050405020304" pitchFamily="18" charset="0"/>
                <a:cs typeface="Times New Roman" panose="02020603050405020304" pitchFamily="18" charset="0"/>
              </a:rPr>
              <a:t>175</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635943" y="1970772"/>
            <a:ext cx="877163" cy="646331"/>
          </a:xfrm>
          <a:prstGeom prst="rect">
            <a:avLst/>
          </a:prstGeom>
        </p:spPr>
        <p:txBody>
          <a:bodyPr wrap="none">
            <a:spAutoFit/>
          </a:bodyPr>
          <a:lstStyle/>
          <a:p>
            <a:pPr lvl="0"/>
            <a:r>
              <a:rPr lang="en-US" sz="3600" dirty="0">
                <a:solidFill>
                  <a:prstClr val="white"/>
                </a:solidFill>
                <a:latin typeface="Times New Roman" panose="02020603050405020304" pitchFamily="18" charset="0"/>
                <a:cs typeface="Times New Roman" panose="02020603050405020304" pitchFamily="18" charset="0"/>
              </a:rPr>
              <a:t>312</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3922" y="4182418"/>
            <a:ext cx="646331" cy="461665"/>
          </a:xfrm>
          <a:prstGeom prst="rect">
            <a:avLst/>
          </a:prstGeom>
        </p:spPr>
        <p:txBody>
          <a:bodyPr wrap="none">
            <a:spAutoFit/>
          </a:bodyPr>
          <a:lstStyle/>
          <a:p>
            <a:pPr lvl="0"/>
            <a:r>
              <a:rPr lang="en-US" sz="2400" dirty="0">
                <a:solidFill>
                  <a:prstClr val="white"/>
                </a:solidFill>
                <a:latin typeface="Times New Roman" panose="02020603050405020304" pitchFamily="18" charset="0"/>
                <a:cs typeface="Times New Roman" panose="02020603050405020304" pitchFamily="18" charset="0"/>
              </a:rPr>
              <a:t>525</a:t>
            </a:r>
            <a:endParaRPr lang="en-US"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barn(inVertical)">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arn(inVertical)">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4" grpId="0"/>
      <p:bldP spid="45" grpId="0"/>
      <p:bldP spid="48"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F4B5F415-7490-4054-85B4-10F7AE6D3385}"/>
              </a:ext>
            </a:extLst>
          </p:cNvPr>
          <p:cNvSpPr txBox="1">
            <a:spLocks/>
          </p:cNvSpPr>
          <p:nvPr/>
        </p:nvSpPr>
        <p:spPr>
          <a:xfrm>
            <a:off x="2730286" y="852403"/>
            <a:ext cx="2709619" cy="950563"/>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lang="en-US" sz="3200">
                <a:latin typeface="Times New Roman" pitchFamily="18" charset="0"/>
                <a:ea typeface="+mj-ea"/>
                <a:cs typeface="Times New Roman" pitchFamily="18" charset="0"/>
              </a:rPr>
              <a:t>Luyện tập 1</a:t>
            </a:r>
          </a:p>
          <a:p>
            <a:pPr marL="0" marR="0" lvl="0" indent="0" defTabSz="914400" rtl="0" eaLnBrk="1" fontAlgn="auto" latinLnBrk="0" hangingPunct="1">
              <a:lnSpc>
                <a:spcPct val="150000"/>
              </a:lnSpc>
              <a:spcBef>
                <a:spcPct val="0"/>
              </a:spcBef>
              <a:spcAft>
                <a:spcPts val="0"/>
              </a:spcAft>
              <a:buClrTx/>
              <a:buSzTx/>
              <a:buFontTx/>
              <a:buNone/>
              <a:tabLst/>
              <a:defRPr/>
            </a:pPr>
            <a:r>
              <a:rPr lang="en-US" sz="2800" noProof="0">
                <a:latin typeface="Times New Roman" pitchFamily="18" charset="0"/>
                <a:ea typeface="+mj-ea"/>
                <a:cs typeface="Times New Roman" pitchFamily="18" charset="0"/>
              </a:rPr>
              <a:t>Tính: </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aphicFrame>
        <p:nvGraphicFramePr>
          <p:cNvPr id="5" name="Object 4"/>
          <p:cNvGraphicFramePr>
            <a:graphicFrameLocks noChangeAspect="1"/>
          </p:cNvGraphicFramePr>
          <p:nvPr/>
        </p:nvGraphicFramePr>
        <p:xfrm>
          <a:off x="3713781" y="1518832"/>
          <a:ext cx="1786352" cy="460994"/>
        </p:xfrm>
        <a:graphic>
          <a:graphicData uri="http://schemas.openxmlformats.org/presentationml/2006/ole">
            <mc:AlternateContent xmlns:mc="http://schemas.openxmlformats.org/markup-compatibility/2006">
              <mc:Choice xmlns:v="urn:schemas-microsoft-com:vml" Requires="v">
                <p:oleObj spid="_x0000_s3254" name="Equation" r:id="rId3" imgW="787320" imgH="203040" progId="Equation.DSMT4">
                  <p:embed/>
                </p:oleObj>
              </mc:Choice>
              <mc:Fallback>
                <p:oleObj name="Equation" r:id="rId3" imgW="78732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781" y="1518832"/>
                        <a:ext cx="1786352" cy="4609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9" name="Object 3"/>
          <p:cNvGraphicFramePr>
            <a:graphicFrameLocks noChangeAspect="1"/>
          </p:cNvGraphicFramePr>
          <p:nvPr/>
        </p:nvGraphicFramePr>
        <p:xfrm>
          <a:off x="3738776" y="2154260"/>
          <a:ext cx="1695991" cy="444850"/>
        </p:xfrm>
        <a:graphic>
          <a:graphicData uri="http://schemas.openxmlformats.org/presentationml/2006/ole">
            <mc:AlternateContent xmlns:mc="http://schemas.openxmlformats.org/markup-compatibility/2006">
              <mc:Choice xmlns:v="urn:schemas-microsoft-com:vml" Requires="v">
                <p:oleObj spid="_x0000_s3255" name="Equation" r:id="rId5" imgW="774360" imgH="203040" progId="Equation.DSMT4">
                  <p:embed/>
                </p:oleObj>
              </mc:Choice>
              <mc:Fallback>
                <p:oleObj name="Equation" r:id="rId5" imgW="774360" imgH="203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776" y="2154260"/>
                        <a:ext cx="1695991" cy="4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2">
            <a:extLst>
              <a:ext uri="{FF2B5EF4-FFF2-40B4-BE49-F238E27FC236}">
                <a16:creationId xmlns:a16="http://schemas.microsoft.com/office/drawing/2014/main" xmlns="" id="{F4B5F415-7490-4054-85B4-10F7AE6D3385}"/>
              </a:ext>
            </a:extLst>
          </p:cNvPr>
          <p:cNvSpPr txBox="1">
            <a:spLocks/>
          </p:cNvSpPr>
          <p:nvPr/>
        </p:nvSpPr>
        <p:spPr>
          <a:xfrm>
            <a:off x="5160937" y="2355742"/>
            <a:ext cx="821410" cy="66901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lang="en-US" sz="2800">
                <a:latin typeface="Times New Roman" pitchFamily="18" charset="0"/>
                <a:ea typeface="+mj-ea"/>
                <a:cs typeface="Times New Roman" pitchFamily="18" charset="0"/>
              </a:rPr>
              <a:t>Giải</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cxnSp>
        <p:nvCxnSpPr>
          <p:cNvPr id="9" name="Straight Connector 8"/>
          <p:cNvCxnSpPr/>
          <p:nvPr/>
        </p:nvCxnSpPr>
        <p:spPr>
          <a:xfrm>
            <a:off x="5393410" y="3146156"/>
            <a:ext cx="46495" cy="371184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5540" name="Object 4"/>
          <p:cNvGraphicFramePr>
            <a:graphicFrameLocks noChangeAspect="1"/>
          </p:cNvGraphicFramePr>
          <p:nvPr/>
        </p:nvGraphicFramePr>
        <p:xfrm>
          <a:off x="3750428" y="2992997"/>
          <a:ext cx="1023049" cy="2608775"/>
        </p:xfrm>
        <a:graphic>
          <a:graphicData uri="http://schemas.openxmlformats.org/presentationml/2006/ole">
            <mc:AlternateContent xmlns:mc="http://schemas.openxmlformats.org/markup-compatibility/2006">
              <mc:Choice xmlns:v="urn:schemas-microsoft-com:vml" Requires="v">
                <p:oleObj spid="_x0000_s3256" name="Equation" r:id="rId7" imgW="507960" imgH="1295280" progId="Equation.DSMT4">
                  <p:embed/>
                </p:oleObj>
              </mc:Choice>
              <mc:Fallback>
                <p:oleObj name="Equation" r:id="rId7" imgW="507960" imgH="129528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0428" y="2992997"/>
                        <a:ext cx="1023049" cy="260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1" name="Object 5"/>
          <p:cNvGraphicFramePr>
            <a:graphicFrameLocks noChangeAspect="1"/>
          </p:cNvGraphicFramePr>
          <p:nvPr/>
        </p:nvGraphicFramePr>
        <p:xfrm>
          <a:off x="1591133" y="3011245"/>
          <a:ext cx="1787525" cy="460375"/>
        </p:xfrm>
        <a:graphic>
          <a:graphicData uri="http://schemas.openxmlformats.org/presentationml/2006/ole">
            <mc:AlternateContent xmlns:mc="http://schemas.openxmlformats.org/markup-compatibility/2006">
              <mc:Choice xmlns:v="urn:schemas-microsoft-com:vml" Requires="v">
                <p:oleObj spid="_x0000_s3257" name="Equation" r:id="rId9" imgW="1787400" imgH="460440" progId="Equation.DSMT4">
                  <p:embed/>
                </p:oleObj>
              </mc:Choice>
              <mc:Fallback>
                <p:oleObj name="Equation" r:id="rId9" imgW="1787400" imgH="46044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1133" y="3011245"/>
                        <a:ext cx="17875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2" name="Object 6"/>
          <p:cNvGraphicFramePr>
            <a:graphicFrameLocks noChangeAspect="1"/>
          </p:cNvGraphicFramePr>
          <p:nvPr/>
        </p:nvGraphicFramePr>
        <p:xfrm>
          <a:off x="5837210" y="2988187"/>
          <a:ext cx="1695450" cy="444500"/>
        </p:xfrm>
        <a:graphic>
          <a:graphicData uri="http://schemas.openxmlformats.org/presentationml/2006/ole">
            <mc:AlternateContent xmlns:mc="http://schemas.openxmlformats.org/markup-compatibility/2006">
              <mc:Choice xmlns:v="urn:schemas-microsoft-com:vml" Requires="v">
                <p:oleObj spid="_x0000_s3258" name="Equation" r:id="rId11" imgW="1695600" imgH="444600" progId="Equation.DSMT4">
                  <p:embed/>
                </p:oleObj>
              </mc:Choice>
              <mc:Fallback>
                <p:oleObj name="Equation" r:id="rId11" imgW="1695600" imgH="4446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7210" y="2988187"/>
                        <a:ext cx="16954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3" name="Object 7"/>
          <p:cNvGraphicFramePr>
            <a:graphicFrameLocks noChangeAspect="1"/>
          </p:cNvGraphicFramePr>
          <p:nvPr/>
        </p:nvGraphicFramePr>
        <p:xfrm>
          <a:off x="2111374" y="5864225"/>
          <a:ext cx="2534861" cy="381592"/>
        </p:xfrm>
        <a:graphic>
          <a:graphicData uri="http://schemas.openxmlformats.org/presentationml/2006/ole">
            <mc:AlternateContent xmlns:mc="http://schemas.openxmlformats.org/markup-compatibility/2006">
              <mc:Choice xmlns:v="urn:schemas-microsoft-com:vml" Requires="v">
                <p:oleObj spid="_x0000_s3259" name="Equation" r:id="rId13" imgW="1180800" imgH="177480" progId="Equation.DSMT4">
                  <p:embed/>
                </p:oleObj>
              </mc:Choice>
              <mc:Fallback>
                <p:oleObj name="Equation" r:id="rId13" imgW="1180800" imgH="17748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1374" y="5864225"/>
                        <a:ext cx="2534861" cy="38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2">
            <a:extLst>
              <a:ext uri="{FF2B5EF4-FFF2-40B4-BE49-F238E27FC236}">
                <a16:creationId xmlns:a16="http://schemas.microsoft.com/office/drawing/2014/main" xmlns="" id="{F4B5F415-7490-4054-85B4-10F7AE6D3385}"/>
              </a:ext>
            </a:extLst>
          </p:cNvPr>
          <p:cNvSpPr txBox="1">
            <a:spLocks/>
          </p:cNvSpPr>
          <p:nvPr/>
        </p:nvSpPr>
        <p:spPr>
          <a:xfrm>
            <a:off x="5695627" y="5695627"/>
            <a:ext cx="1061633" cy="66901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sz="2800" i="0" u="none" strike="noStrike" kern="1200" cap="none" spc="0" normalizeH="0" baseline="0" noProof="0">
                <a:ln>
                  <a:noFill/>
                </a:ln>
                <a:effectLst/>
                <a:uLnTx/>
                <a:uFillTx/>
                <a:latin typeface="Times New Roman" pitchFamily="18" charset="0"/>
                <a:ea typeface="+mj-ea"/>
                <a:cs typeface="Times New Roman" pitchFamily="18" charset="0"/>
              </a:rPr>
              <a:t>Vậy:</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17" name="!!2">
            <a:extLst>
              <a:ext uri="{FF2B5EF4-FFF2-40B4-BE49-F238E27FC236}">
                <a16:creationId xmlns:a16="http://schemas.microsoft.com/office/drawing/2014/main" xmlns="" id="{F4B5F415-7490-4054-85B4-10F7AE6D3385}"/>
              </a:ext>
            </a:extLst>
          </p:cNvPr>
          <p:cNvSpPr txBox="1">
            <a:spLocks/>
          </p:cNvSpPr>
          <p:nvPr/>
        </p:nvSpPr>
        <p:spPr>
          <a:xfrm>
            <a:off x="1384513" y="5662047"/>
            <a:ext cx="1061633" cy="66901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sz="2800" i="0" u="none" strike="noStrike" kern="1200" cap="none" spc="0" normalizeH="0" baseline="0" noProof="0">
                <a:ln>
                  <a:noFill/>
                </a:ln>
                <a:effectLst/>
                <a:uLnTx/>
                <a:uFillTx/>
                <a:latin typeface="Times New Roman" pitchFamily="18" charset="0"/>
                <a:ea typeface="+mj-ea"/>
                <a:cs typeface="Times New Roman" pitchFamily="18" charset="0"/>
              </a:rPr>
              <a:t>Vậy:</a:t>
            </a:r>
            <a:endParaRPr kumimoji="0" lang="en-US" sz="280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aphicFrame>
        <p:nvGraphicFramePr>
          <p:cNvPr id="65544" name="Object 8"/>
          <p:cNvGraphicFramePr>
            <a:graphicFrameLocks noChangeAspect="1"/>
          </p:cNvGraphicFramePr>
          <p:nvPr/>
        </p:nvGraphicFramePr>
        <p:xfrm>
          <a:off x="6621596" y="5889356"/>
          <a:ext cx="2426147" cy="385978"/>
        </p:xfrm>
        <a:graphic>
          <a:graphicData uri="http://schemas.openxmlformats.org/presentationml/2006/ole">
            <mc:AlternateContent xmlns:mc="http://schemas.openxmlformats.org/markup-compatibility/2006">
              <mc:Choice xmlns:v="urn:schemas-microsoft-com:vml" Requires="v">
                <p:oleObj spid="_x0000_s3260" name="Equation" r:id="rId15" imgW="1117440" imgH="177480" progId="Equation.DSMT4">
                  <p:embed/>
                </p:oleObj>
              </mc:Choice>
              <mc:Fallback>
                <p:oleObj name="Equation" r:id="rId15" imgW="1117440" imgH="17748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1596" y="5889356"/>
                        <a:ext cx="2426147" cy="38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5" name="Object 9"/>
          <p:cNvGraphicFramePr>
            <a:graphicFrameLocks noChangeAspect="1"/>
          </p:cNvGraphicFramePr>
          <p:nvPr/>
        </p:nvGraphicFramePr>
        <p:xfrm>
          <a:off x="8015772" y="3074180"/>
          <a:ext cx="1081733" cy="2507654"/>
        </p:xfrm>
        <a:graphic>
          <a:graphicData uri="http://schemas.openxmlformats.org/presentationml/2006/ole">
            <mc:AlternateContent xmlns:mc="http://schemas.openxmlformats.org/markup-compatibility/2006">
              <mc:Choice xmlns:v="urn:schemas-microsoft-com:vml" Requires="v">
                <p:oleObj spid="_x0000_s3261" name="Equation" r:id="rId17" imgW="558720" imgH="1295280" progId="Equation.DSMT4">
                  <p:embed/>
                </p:oleObj>
              </mc:Choice>
              <mc:Fallback>
                <p:oleObj name="Equation" r:id="rId17" imgW="558720" imgH="129528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15772" y="3074180"/>
                        <a:ext cx="1081733" cy="25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6" name="Object 10"/>
          <p:cNvGraphicFramePr>
            <a:graphicFrameLocks noChangeAspect="1"/>
          </p:cNvGraphicFramePr>
          <p:nvPr/>
        </p:nvGraphicFramePr>
        <p:xfrm>
          <a:off x="3928525" y="3265488"/>
          <a:ext cx="458787" cy="325437"/>
        </p:xfrm>
        <a:graphic>
          <a:graphicData uri="http://schemas.openxmlformats.org/presentationml/2006/ole">
            <mc:AlternateContent xmlns:mc="http://schemas.openxmlformats.org/markup-compatibility/2006">
              <mc:Choice xmlns:v="urn:schemas-microsoft-com:vml" Requires="v">
                <p:oleObj spid="_x0000_s3262" name="Equation" r:id="rId19" imgW="458640" imgH="325440" progId="Equation.DSMT4">
                  <p:embed/>
                </p:oleObj>
              </mc:Choice>
              <mc:Fallback>
                <p:oleObj name="Equation" r:id="rId19" imgW="458640" imgH="32544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8525" y="3265488"/>
                        <a:ext cx="458787"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7" name="Object 11"/>
          <p:cNvGraphicFramePr>
            <a:graphicFrameLocks noChangeAspect="1"/>
          </p:cNvGraphicFramePr>
          <p:nvPr/>
        </p:nvGraphicFramePr>
        <p:xfrm>
          <a:off x="8190559" y="3311983"/>
          <a:ext cx="458787" cy="325437"/>
        </p:xfrm>
        <a:graphic>
          <a:graphicData uri="http://schemas.openxmlformats.org/presentationml/2006/ole">
            <mc:AlternateContent xmlns:mc="http://schemas.openxmlformats.org/markup-compatibility/2006">
              <mc:Choice xmlns:v="urn:schemas-microsoft-com:vml" Requires="v">
                <p:oleObj spid="_x0000_s3263" name="Equation" r:id="rId21" imgW="458640" imgH="325440" progId="Equation.DSMT4">
                  <p:embed/>
                </p:oleObj>
              </mc:Choice>
              <mc:Fallback>
                <p:oleObj name="Equation" r:id="rId21" imgW="458640" imgH="325440" progId="Equation.DSMT4">
                  <p:embed/>
                  <p:pic>
                    <p:nvPicPr>
                      <p:cNvPr id="0" name="Picture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90559" y="3311983"/>
                        <a:ext cx="458787" cy="32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Oval 18"/>
          <p:cNvSpPr/>
          <p:nvPr/>
        </p:nvSpPr>
        <p:spPr>
          <a:xfrm>
            <a:off x="11546237" y="0"/>
            <a:ext cx="645763" cy="85240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70C0"/>
                </a:solidFill>
                <a:latin typeface="Times New Roman" pitchFamily="18" charset="0"/>
                <a:cs typeface="Times New Roman" pitchFamily="18" charset="0"/>
              </a:rPr>
              <a:t>2</a:t>
            </a:r>
          </a:p>
        </p:txBody>
      </p:sp>
      <p:sp>
        <p:nvSpPr>
          <p:cNvPr id="2" name="Rectangle 1"/>
          <p:cNvSpPr/>
          <p:nvPr/>
        </p:nvSpPr>
        <p:spPr>
          <a:xfrm>
            <a:off x="2263366" y="-63162"/>
            <a:ext cx="8646060" cy="978729"/>
          </a:xfrm>
          <a:prstGeom prst="rect">
            <a:avLst/>
          </a:prstGeom>
          <a:solidFill>
            <a:schemeClr val="accent6">
              <a:lumMod val="60000"/>
              <a:lumOff val="40000"/>
            </a:schemeClr>
          </a:solidFill>
        </p:spPr>
        <p:txBody>
          <a:bodyPr wrap="square">
            <a:spAutoFit/>
          </a:bodyPr>
          <a:lstStyle/>
          <a:p>
            <a:pPr lvl="0" algn="ctr">
              <a:lnSpc>
                <a:spcPct val="90000"/>
              </a:lnSpc>
              <a:spcBef>
                <a:spcPct val="0"/>
              </a:spcBef>
              <a:defRPr/>
            </a:pPr>
            <a:r>
              <a:rPr lang="en-US" sz="3200" b="1" dirty="0" err="1">
                <a:solidFill>
                  <a:srgbClr val="0000FF"/>
                </a:solidFill>
                <a:latin typeface="Times New Roman" panose="02020603050405020304" pitchFamily="18" charset="0"/>
                <a:cs typeface="Times New Roman" panose="02020603050405020304" pitchFamily="18" charset="0"/>
              </a:rPr>
              <a:t>Chủ</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Phép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phép</a:t>
            </a:r>
            <a:r>
              <a:rPr lang="en-US" sz="3200" b="1" dirty="0">
                <a:solidFill>
                  <a:srgbClr val="0000FF"/>
                </a:solidFill>
                <a:latin typeface="Times New Roman" panose="02020603050405020304" pitchFamily="18" charset="0"/>
                <a:cs typeface="Times New Roman" panose="02020603050405020304" pitchFamily="18" charset="0"/>
              </a:rPr>
              <a:t> chia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nhiên</a:t>
            </a:r>
            <a:endParaRPr lang="en-US" sz="3200" b="1" dirty="0">
              <a:solidFill>
                <a:srgbClr val="0000FF"/>
              </a:solidFill>
              <a:latin typeface="Times New Roman" panose="02020603050405020304" pitchFamily="18" charset="0"/>
              <a:cs typeface="Times New Roman" panose="02020603050405020304" pitchFamily="18" charset="0"/>
            </a:endParaRPr>
          </a:p>
          <a:p>
            <a:pPr lvl="0" algn="ctr">
              <a:lnSpc>
                <a:spcPct val="90000"/>
              </a:lnSpc>
              <a:spcBef>
                <a:spcPct val="0"/>
              </a:spcBef>
              <a:defRPr/>
            </a:pPr>
            <a:r>
              <a:rPr lang="en-US" sz="3200" b="1" dirty="0" err="1">
                <a:solidFill>
                  <a:srgbClr val="0000FF"/>
                </a:solidFill>
                <a:latin typeface="Times New Roman" panose="02020603050405020304" pitchFamily="18" charset="0"/>
                <a:cs typeface="Times New Roman" panose="02020603050405020304" pitchFamily="18" charset="0"/>
              </a:rPr>
              <a:t>Tiết</a:t>
            </a:r>
            <a:r>
              <a:rPr lang="en-US" sz="3200" b="1" dirty="0">
                <a:solidFill>
                  <a:srgbClr val="0000FF"/>
                </a:solidFill>
                <a:latin typeface="Times New Roman" panose="02020603050405020304" pitchFamily="18" charset="0"/>
                <a:cs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5541"/>
                                        </p:tgtEl>
                                        <p:attrNameLst>
                                          <p:attrName>style.visibility</p:attrName>
                                        </p:attrNameLst>
                                      </p:cBhvr>
                                      <p:to>
                                        <p:strVal val="visible"/>
                                      </p:to>
                                    </p:set>
                                    <p:animEffect transition="in" filter="blinds(horizontal)">
                                      <p:cBhvr>
                                        <p:cTn id="12" dur="500"/>
                                        <p:tgtEl>
                                          <p:spTgt spid="655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5546"/>
                                        </p:tgtEl>
                                        <p:attrNameLst>
                                          <p:attrName>style.visibility</p:attrName>
                                        </p:attrNameLst>
                                      </p:cBhvr>
                                      <p:to>
                                        <p:strVal val="visible"/>
                                      </p:to>
                                    </p:set>
                                    <p:animEffect transition="in" filter="blinds(horizontal)">
                                      <p:cBhvr>
                                        <p:cTn id="17" dur="500"/>
                                        <p:tgtEl>
                                          <p:spTgt spid="65546"/>
                                        </p:tgtEl>
                                      </p:cBhvr>
                                    </p:animEffect>
                                  </p:childTnLst>
                                </p:cTn>
                              </p:par>
                              <p:par>
                                <p:cTn id="18" presetID="3" presetClass="entr" presetSubtype="10" fill="hold" nodeType="withEffect">
                                  <p:stCondLst>
                                    <p:cond delay="0"/>
                                  </p:stCondLst>
                                  <p:childTnLst>
                                    <p:set>
                                      <p:cBhvr>
                                        <p:cTn id="19" dur="1" fill="hold">
                                          <p:stCondLst>
                                            <p:cond delay="0"/>
                                          </p:stCondLst>
                                        </p:cTn>
                                        <p:tgtEl>
                                          <p:spTgt spid="65540"/>
                                        </p:tgtEl>
                                        <p:attrNameLst>
                                          <p:attrName>style.visibility</p:attrName>
                                        </p:attrNameLst>
                                      </p:cBhvr>
                                      <p:to>
                                        <p:strVal val="visible"/>
                                      </p:to>
                                    </p:set>
                                    <p:animEffect transition="in" filter="blinds(horizontal)">
                                      <p:cBhvr>
                                        <p:cTn id="20" dur="500"/>
                                        <p:tgtEl>
                                          <p:spTgt spid="6554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5543"/>
                                        </p:tgtEl>
                                        <p:attrNameLst>
                                          <p:attrName>style.visibility</p:attrName>
                                        </p:attrNameLst>
                                      </p:cBhvr>
                                      <p:to>
                                        <p:strVal val="visible"/>
                                      </p:to>
                                    </p:set>
                                    <p:animEffect transition="in" filter="blinds(horizontal)">
                                      <p:cBhvr>
                                        <p:cTn id="25" dur="500"/>
                                        <p:tgtEl>
                                          <p:spTgt spid="65543"/>
                                        </p:tgtEl>
                                      </p:cBhvr>
                                    </p:animEffect>
                                  </p:childTnLst>
                                </p:cTn>
                              </p:par>
                              <p:par>
                                <p:cTn id="26" presetID="3" presetClass="entr" presetSubtype="10" fill="hold" grpId="1"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5542"/>
                                        </p:tgtEl>
                                        <p:attrNameLst>
                                          <p:attrName>style.visibility</p:attrName>
                                        </p:attrNameLst>
                                      </p:cBhvr>
                                      <p:to>
                                        <p:strVal val="visible"/>
                                      </p:to>
                                    </p:set>
                                    <p:animEffect transition="in" filter="blinds(horizontal)">
                                      <p:cBhvr>
                                        <p:cTn id="33" dur="500"/>
                                        <p:tgtEl>
                                          <p:spTgt spid="655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5547"/>
                                        </p:tgtEl>
                                        <p:attrNameLst>
                                          <p:attrName>style.visibility</p:attrName>
                                        </p:attrNameLst>
                                      </p:cBhvr>
                                      <p:to>
                                        <p:strVal val="visible"/>
                                      </p:to>
                                    </p:set>
                                    <p:animEffect transition="in" filter="blinds(horizontal)">
                                      <p:cBhvr>
                                        <p:cTn id="43" dur="500"/>
                                        <p:tgtEl>
                                          <p:spTgt spid="65547"/>
                                        </p:tgtEl>
                                      </p:cBhvr>
                                    </p:animEffect>
                                  </p:childTnLst>
                                </p:cTn>
                              </p:par>
                              <p:par>
                                <p:cTn id="44" presetID="3" presetClass="entr" presetSubtype="10" fill="hold" nodeType="withEffect">
                                  <p:stCondLst>
                                    <p:cond delay="0"/>
                                  </p:stCondLst>
                                  <p:childTnLst>
                                    <p:set>
                                      <p:cBhvr>
                                        <p:cTn id="45" dur="1" fill="hold">
                                          <p:stCondLst>
                                            <p:cond delay="0"/>
                                          </p:stCondLst>
                                        </p:cTn>
                                        <p:tgtEl>
                                          <p:spTgt spid="65545"/>
                                        </p:tgtEl>
                                        <p:attrNameLst>
                                          <p:attrName>style.visibility</p:attrName>
                                        </p:attrNameLst>
                                      </p:cBhvr>
                                      <p:to>
                                        <p:strVal val="visible"/>
                                      </p:to>
                                    </p:set>
                                    <p:animEffect transition="in" filter="blinds(horizontal)">
                                      <p:cBhvr>
                                        <p:cTn id="46" dur="500"/>
                                        <p:tgtEl>
                                          <p:spTgt spid="6554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1"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par>
                                <p:cTn id="52" presetID="3" presetClass="entr" presetSubtype="10" fill="hold" nodeType="withEffect">
                                  <p:stCondLst>
                                    <p:cond delay="0"/>
                                  </p:stCondLst>
                                  <p:childTnLst>
                                    <p:set>
                                      <p:cBhvr>
                                        <p:cTn id="53" dur="1" fill="hold">
                                          <p:stCondLst>
                                            <p:cond delay="0"/>
                                          </p:stCondLst>
                                        </p:cTn>
                                        <p:tgtEl>
                                          <p:spTgt spid="65544"/>
                                        </p:tgtEl>
                                        <p:attrNameLst>
                                          <p:attrName>style.visibility</p:attrName>
                                        </p:attrNameLst>
                                      </p:cBhvr>
                                      <p:to>
                                        <p:strVal val="visible"/>
                                      </p:to>
                                    </p:set>
                                    <p:animEffect transition="in" filter="blinds(horizontal)">
                                      <p:cBhvr>
                                        <p:cTn id="54"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6" grpId="1"/>
      <p:bldP spid="1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purl.org/dc/terms/"/>
    <ds:schemaRef ds:uri="http://purl.org/dc/dcmitype/"/>
    <ds:schemaRef ds:uri="http://schemas.openxmlformats.org/package/2006/metadata/core-properties"/>
    <ds:schemaRef ds:uri="16c05727-aa75-4e4a-9b5f-8a80a1165891"/>
    <ds:schemaRef ds:uri="http://purl.org/dc/elements/1.1/"/>
    <ds:schemaRef ds:uri="http://schemas.microsoft.com/office/2006/metadata/properties"/>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2261</TotalTime>
  <Words>1416</Words>
  <Application>Microsoft Office PowerPoint</Application>
  <PresentationFormat>Custom</PresentationFormat>
  <Paragraphs>234</Paragraphs>
  <Slides>31</Slides>
  <Notes>11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PowerPoint Presentation</vt:lpstr>
      <vt:lpstr>PowerPoint Presentation</vt:lpstr>
      <vt:lpstr>Chủ đề. Phép nhân, phép chia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Administrator</cp:lastModifiedBy>
  <cp:revision>146</cp:revision>
  <dcterms:created xsi:type="dcterms:W3CDTF">2021-06-07T13:44:30Z</dcterms:created>
  <dcterms:modified xsi:type="dcterms:W3CDTF">2021-10-10T16:03:29Z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