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38"/>
  </p:notesMasterIdLst>
  <p:sldIdLst>
    <p:sldId id="258" r:id="rId3"/>
    <p:sldId id="304" r:id="rId4"/>
    <p:sldId id="284" r:id="rId5"/>
    <p:sldId id="260" r:id="rId6"/>
    <p:sldId id="305" r:id="rId7"/>
    <p:sldId id="306" r:id="rId8"/>
    <p:sldId id="307" r:id="rId9"/>
    <p:sldId id="309" r:id="rId10"/>
    <p:sldId id="311" r:id="rId11"/>
    <p:sldId id="308" r:id="rId12"/>
    <p:sldId id="310" r:id="rId13"/>
    <p:sldId id="312" r:id="rId14"/>
    <p:sldId id="313" r:id="rId15"/>
    <p:sldId id="314" r:id="rId16"/>
    <p:sldId id="315" r:id="rId17"/>
    <p:sldId id="287" r:id="rId18"/>
    <p:sldId id="316" r:id="rId19"/>
    <p:sldId id="317" r:id="rId20"/>
    <p:sldId id="318" r:id="rId21"/>
    <p:sldId id="319" r:id="rId22"/>
    <p:sldId id="267" r:id="rId23"/>
    <p:sldId id="320" r:id="rId24"/>
    <p:sldId id="321" r:id="rId25"/>
    <p:sldId id="322" r:id="rId26"/>
    <p:sldId id="323" r:id="rId27"/>
    <p:sldId id="324" r:id="rId28"/>
    <p:sldId id="329" r:id="rId29"/>
    <p:sldId id="325" r:id="rId30"/>
    <p:sldId id="326" r:id="rId31"/>
    <p:sldId id="330" r:id="rId32"/>
    <p:sldId id="327" r:id="rId33"/>
    <p:sldId id="331" r:id="rId34"/>
    <p:sldId id="328" r:id="rId35"/>
    <p:sldId id="332" r:id="rId36"/>
    <p:sldId id="333" r:id="rId37"/>
  </p:sldIdLst>
  <p:sldSz cx="24384000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FA700"/>
    <a:srgbClr val="000000"/>
    <a:srgbClr val="FFF9BC"/>
    <a:srgbClr val="C3BE90"/>
    <a:srgbClr val="3333FF"/>
    <a:srgbClr val="0000FF"/>
    <a:srgbClr val="135F82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1280" autoAdjust="0"/>
  </p:normalViewPr>
  <p:slideViewPr>
    <p:cSldViewPr>
      <p:cViewPr varScale="1">
        <p:scale>
          <a:sx n="31" d="100"/>
          <a:sy n="31" d="100"/>
        </p:scale>
        <p:origin x="840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Câu này GV hỏi, HS trả lời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en-US"/>
                  <a:t>: </a:t>
                </a: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 thức (1) chỉ vận dụng với chóp tam giác.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trong 3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thể trùng với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ta có :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baseline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𝑆𝐴𝐵𝐶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𝑆𝐴𝐵𝐶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</m:oMath>
                </a14:m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en-US"/>
                  <a:t>: </a:t>
                </a: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 thức (1) chỉ vận dụng với chóp tam giác.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trong 3 điểm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𝐴^′, 𝐵^′, 𝐶′</a:t>
                </a: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thể trùng với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𝐴, 𝐵, 𝐶</a:t>
                </a: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ta có :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baseline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Nếu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𝐴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^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′≡𝐴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⇒</a:t>
                </a: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𝑉_𝑆𝐴′𝐵′𝐶′/𝑉_𝑆𝐴𝐵𝐶 =𝑆𝐵′/𝑆𝐵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𝑆𝐶′/𝑆𝐶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𝐴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^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′≡𝐴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𝐵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^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′≡𝐵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⇒</a:t>
                </a:r>
                <a:r>
                  <a:rPr lang="vi-VN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𝑉_𝑆𝐴′𝐵′𝐶′/𝑉_𝑆𝐴𝐵𝐶 =𝑆𝐶′/𝑆𝐶</a:t>
                </a:r>
                <a:r>
                  <a:rPr lang="fr-FR" sz="1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2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1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6.emf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47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7.emf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70.png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79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1.png"/><Relationship Id="rId5" Type="http://schemas.openxmlformats.org/officeDocument/2006/relationships/image" Target="../media/image670.png"/><Relationship Id="rId10" Type="http://schemas.openxmlformats.org/officeDocument/2006/relationships/image" Target="../media/image90.png"/><Relationship Id="rId4" Type="http://schemas.openxmlformats.org/officeDocument/2006/relationships/image" Target="../media/image21.emf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11.png"/><Relationship Id="rId4" Type="http://schemas.openxmlformats.org/officeDocument/2006/relationships/image" Target="../media/image7.jpe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2.emf"/><Relationship Id="rId7" Type="http://schemas.openxmlformats.org/officeDocument/2006/relationships/image" Target="../media/image8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100.png"/><Relationship Id="rId5" Type="http://schemas.openxmlformats.org/officeDocument/2006/relationships/image" Target="../media/image8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3" Type="http://schemas.openxmlformats.org/officeDocument/2006/relationships/image" Target="../media/image430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00.png"/><Relationship Id="rId4" Type="http://schemas.openxmlformats.org/officeDocument/2006/relationships/image" Target="../media/image480.png"/><Relationship Id="rId9" Type="http://schemas.openxmlformats.org/officeDocument/2006/relationships/image" Target="../media/image9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03.png"/><Relationship Id="rId3" Type="http://schemas.openxmlformats.org/officeDocument/2006/relationships/image" Target="../media/image27.png"/><Relationship Id="rId7" Type="http://schemas.openxmlformats.org/officeDocument/2006/relationships/image" Target="../media/image600.png"/><Relationship Id="rId12" Type="http://schemas.openxmlformats.org/officeDocument/2006/relationships/image" Target="../media/image10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101.png"/><Relationship Id="rId10" Type="http://schemas.openxmlformats.org/officeDocument/2006/relationships/image" Target="../media/image920.png"/><Relationship Id="rId4" Type="http://schemas.openxmlformats.org/officeDocument/2006/relationships/image" Target="../media/image910.png"/><Relationship Id="rId9" Type="http://schemas.openxmlformats.org/officeDocument/2006/relationships/image" Target="../media/image620.png"/><Relationship Id="rId1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660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107.png"/><Relationship Id="rId5" Type="http://schemas.openxmlformats.org/officeDocument/2006/relationships/image" Target="../media/image640.png"/><Relationship Id="rId10" Type="http://schemas.openxmlformats.org/officeDocument/2006/relationships/image" Target="../media/image106.png"/><Relationship Id="rId4" Type="http://schemas.openxmlformats.org/officeDocument/2006/relationships/image" Target="../media/image630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7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23.jpeg"/><Relationship Id="rId21" Type="http://schemas.openxmlformats.org/officeDocument/2006/relationships/image" Target="../media/image33.wmf"/><Relationship Id="rId7" Type="http://schemas.openxmlformats.org/officeDocument/2006/relationships/image" Target="../media/image120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9.png"/><Relationship Id="rId11" Type="http://schemas.openxmlformats.org/officeDocument/2006/relationships/image" Target="../media/image28.wmf"/><Relationship Id="rId24" Type="http://schemas.openxmlformats.org/officeDocument/2006/relationships/image" Target="../media/image123.png"/><Relationship Id="rId5" Type="http://schemas.openxmlformats.org/officeDocument/2006/relationships/image" Target="../media/image118.png"/><Relationship Id="rId15" Type="http://schemas.openxmlformats.org/officeDocument/2006/relationships/image" Target="../media/image30.wmf"/><Relationship Id="rId23" Type="http://schemas.openxmlformats.org/officeDocument/2006/relationships/image" Target="../media/image122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32.wmf"/><Relationship Id="rId4" Type="http://schemas.openxmlformats.org/officeDocument/2006/relationships/image" Target="../media/image27.png"/><Relationship Id="rId9" Type="http://schemas.openxmlformats.org/officeDocument/2006/relationships/image" Target="../media/image95.png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880.png"/><Relationship Id="rId3" Type="http://schemas.openxmlformats.org/officeDocument/2006/relationships/image" Target="../media/image80.png"/><Relationship Id="rId7" Type="http://schemas.openxmlformats.org/officeDocument/2006/relationships/image" Target="../media/image1230.png"/><Relationship Id="rId12" Type="http://schemas.openxmlformats.org/officeDocument/2006/relationships/image" Target="../media/image87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0.png"/><Relationship Id="rId11" Type="http://schemas.openxmlformats.org/officeDocument/2006/relationships/image" Target="../media/image860.png"/><Relationship Id="rId5" Type="http://schemas.openxmlformats.org/officeDocument/2006/relationships/image" Target="../media/image128.png"/><Relationship Id="rId15" Type="http://schemas.openxmlformats.org/officeDocument/2006/relationships/image" Target="../media/image134.png"/><Relationship Id="rId10" Type="http://schemas.openxmlformats.org/officeDocument/2006/relationships/image" Target="../media/image125.png"/><Relationship Id="rId4" Type="http://schemas.openxmlformats.org/officeDocument/2006/relationships/image" Target="../media/image1200.png"/><Relationship Id="rId9" Type="http://schemas.openxmlformats.org/officeDocument/2006/relationships/image" Target="../media/image27.png"/><Relationship Id="rId1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84.wmf"/><Relationship Id="rId26" Type="http://schemas.openxmlformats.org/officeDocument/2006/relationships/image" Target="../media/image140.png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830.png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11.bin"/><Relationship Id="rId25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1.png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87.wmf"/><Relationship Id="rId5" Type="http://schemas.openxmlformats.org/officeDocument/2006/relationships/image" Target="../media/image27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142.png"/><Relationship Id="rId10" Type="http://schemas.openxmlformats.org/officeDocument/2006/relationships/image" Target="../media/image900.png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3.jpeg"/><Relationship Id="rId9" Type="http://schemas.openxmlformats.org/officeDocument/2006/relationships/image" Target="../media/image850.png"/><Relationship Id="rId14" Type="http://schemas.openxmlformats.org/officeDocument/2006/relationships/image" Target="../media/image82.wmf"/><Relationship Id="rId22" Type="http://schemas.openxmlformats.org/officeDocument/2006/relationships/image" Target="../media/image86.wmf"/><Relationship Id="rId27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85.wmf"/><Relationship Id="rId26" Type="http://schemas.openxmlformats.org/officeDocument/2006/relationships/image" Target="../media/image1330.png"/><Relationship Id="rId3" Type="http://schemas.openxmlformats.org/officeDocument/2006/relationships/image" Target="../media/image23.jpeg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850.png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13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29" Type="http://schemas.openxmlformats.org/officeDocument/2006/relationships/image" Target="../media/image14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40.png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43.png"/><Relationship Id="rId5" Type="http://schemas.openxmlformats.org/officeDocument/2006/relationships/image" Target="../media/image830.png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144.png"/><Relationship Id="rId28" Type="http://schemas.openxmlformats.org/officeDocument/2006/relationships/image" Target="../media/image1350.png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13.bin"/><Relationship Id="rId31" Type="http://schemas.openxmlformats.org/officeDocument/2006/relationships/image" Target="../media/image146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83.wmf"/><Relationship Id="rId22" Type="http://schemas.openxmlformats.org/officeDocument/2006/relationships/image" Target="../media/image87.wmf"/><Relationship Id="rId27" Type="http://schemas.openxmlformats.org/officeDocument/2006/relationships/image" Target="../media/image1340.png"/><Relationship Id="rId30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440.png"/><Relationship Id="rId3" Type="http://schemas.openxmlformats.org/officeDocument/2006/relationships/image" Target="../media/image27.png"/><Relationship Id="rId7" Type="http://schemas.openxmlformats.org/officeDocument/2006/relationships/image" Target="../media/image1020.png"/><Relationship Id="rId12" Type="http://schemas.openxmlformats.org/officeDocument/2006/relationships/image" Target="../media/image14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420.png"/><Relationship Id="rId5" Type="http://schemas.openxmlformats.org/officeDocument/2006/relationships/image" Target="../media/image1000.png"/><Relationship Id="rId10" Type="http://schemas.openxmlformats.org/officeDocument/2006/relationships/image" Target="../media/image1410.png"/><Relationship Id="rId4" Type="http://schemas.openxmlformats.org/officeDocument/2006/relationships/image" Target="../media/image1421.png"/><Relationship Id="rId9" Type="http://schemas.openxmlformats.org/officeDocument/2006/relationships/image" Target="../media/image8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47.png"/><Relationship Id="rId7" Type="http://schemas.openxmlformats.org/officeDocument/2006/relationships/image" Target="../media/image1020.png"/><Relationship Id="rId12" Type="http://schemas.openxmlformats.org/officeDocument/2006/relationships/image" Target="../media/image1460.png"/><Relationship Id="rId17" Type="http://schemas.openxmlformats.org/officeDocument/2006/relationships/image" Target="../media/image151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89.emf"/><Relationship Id="rId5" Type="http://schemas.openxmlformats.org/officeDocument/2006/relationships/image" Target="../media/image1000.png"/><Relationship Id="rId15" Type="http://schemas.openxmlformats.org/officeDocument/2006/relationships/image" Target="../media/image149.png"/><Relationship Id="rId10" Type="http://schemas.openxmlformats.org/officeDocument/2006/relationships/image" Target="../media/image27.png"/><Relationship Id="rId9" Type="http://schemas.openxmlformats.org/officeDocument/2006/relationships/image" Target="../media/image23.jpeg"/><Relationship Id="rId14" Type="http://schemas.openxmlformats.org/officeDocument/2006/relationships/image" Target="../media/image1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7" Type="http://schemas.openxmlformats.org/officeDocument/2006/relationships/image" Target="../media/image1100.png"/><Relationship Id="rId1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11" Type="http://schemas.openxmlformats.org/officeDocument/2006/relationships/image" Target="../media/image133.png"/><Relationship Id="rId5" Type="http://schemas.openxmlformats.org/officeDocument/2006/relationships/image" Target="../media/image1080.png"/><Relationship Id="rId15" Type="http://schemas.openxmlformats.org/officeDocument/2006/relationships/image" Target="../media/image156.png"/><Relationship Id="rId10" Type="http://schemas.openxmlformats.org/officeDocument/2006/relationships/image" Target="../media/image27.png"/><Relationship Id="rId9" Type="http://schemas.openxmlformats.org/officeDocument/2006/relationships/image" Target="../media/image23.jpeg"/><Relationship Id="rId4" Type="http://schemas.openxmlformats.org/officeDocument/2006/relationships/image" Target="../media/image1070.png"/><Relationship Id="rId14" Type="http://schemas.openxmlformats.org/officeDocument/2006/relationships/image" Target="../media/image1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1" Type="http://schemas.openxmlformats.org/officeDocument/2006/relationships/image" Target="../media/image152.png"/><Relationship Id="rId7" Type="http://schemas.openxmlformats.org/officeDocument/2006/relationships/image" Target="../media/image1100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15" Type="http://schemas.openxmlformats.org/officeDocument/2006/relationships/image" Target="../media/image160.png"/><Relationship Id="rId10" Type="http://schemas.openxmlformats.org/officeDocument/2006/relationships/image" Target="../media/image27.png"/><Relationship Id="rId19" Type="http://schemas.openxmlformats.org/officeDocument/2006/relationships/image" Target="../media/image164.png"/><Relationship Id="rId9" Type="http://schemas.openxmlformats.org/officeDocument/2006/relationships/image" Target="../media/image23.jpeg"/><Relationship Id="rId14" Type="http://schemas.openxmlformats.org/officeDocument/2006/relationships/image" Target="../media/image159.png"/><Relationship Id="rId22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38.png"/><Relationship Id="rId3" Type="http://schemas.openxmlformats.org/officeDocument/2006/relationships/image" Target="../media/image27.png"/><Relationship Id="rId7" Type="http://schemas.openxmlformats.org/officeDocument/2006/relationships/image" Target="../media/image1170.png"/><Relationship Id="rId12" Type="http://schemas.openxmlformats.org/officeDocument/2006/relationships/image" Target="../media/image17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11" Type="http://schemas.openxmlformats.org/officeDocument/2006/relationships/image" Target="../media/image169.png"/><Relationship Id="rId5" Type="http://schemas.openxmlformats.org/officeDocument/2006/relationships/image" Target="../media/image1150.png"/><Relationship Id="rId10" Type="http://schemas.openxmlformats.org/officeDocument/2006/relationships/image" Target="../media/image168.png"/><Relationship Id="rId4" Type="http://schemas.openxmlformats.org/officeDocument/2006/relationships/image" Target="../media/image1140.png"/><Relationship Id="rId9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13" Type="http://schemas.openxmlformats.org/officeDocument/2006/relationships/image" Target="../media/image173.png"/><Relationship Id="rId3" Type="http://schemas.openxmlformats.org/officeDocument/2006/relationships/image" Target="../media/image27.png"/><Relationship Id="rId7" Type="http://schemas.openxmlformats.org/officeDocument/2006/relationships/image" Target="../media/image1170.png"/><Relationship Id="rId12" Type="http://schemas.openxmlformats.org/officeDocument/2006/relationships/image" Target="../media/image17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11" Type="http://schemas.openxmlformats.org/officeDocument/2006/relationships/image" Target="../media/image1710.png"/><Relationship Id="rId5" Type="http://schemas.openxmlformats.org/officeDocument/2006/relationships/image" Target="../media/image172.png"/><Relationship Id="rId15" Type="http://schemas.openxmlformats.org/officeDocument/2006/relationships/image" Target="../media/image92.png"/><Relationship Id="rId10" Type="http://schemas.openxmlformats.org/officeDocument/2006/relationships/image" Target="../media/image1700.png"/><Relationship Id="rId4" Type="http://schemas.openxmlformats.org/officeDocument/2006/relationships/image" Target="../media/image1140.png"/><Relationship Id="rId14" Type="http://schemas.openxmlformats.org/officeDocument/2006/relationships/image" Target="../media/image1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4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4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11" Type="http://schemas.openxmlformats.org/officeDocument/2006/relationships/image" Target="../media/image167.png"/><Relationship Id="rId10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0.png"/><Relationship Id="rId4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836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THỂ TÍCH KHỐI ĐA DIỆN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2971800"/>
            <a:ext cx="22325581" cy="5181600"/>
            <a:chOff x="1076414" y="4334859"/>
            <a:chExt cx="22325581" cy="518160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4845368"/>
              <a:chOff x="637542" y="1083939"/>
              <a:chExt cx="8611674" cy="190764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90764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021172" cy="800219"/>
              <a:chOff x="166396" y="8712046"/>
              <a:chExt cx="5021172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2" y="8712046"/>
                <a:ext cx="4879246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06233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mở 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E31BD5C-B7FC-4B22-858D-9C45C32907E5}"/>
                  </a:ext>
                </a:extLst>
              </p:cNvPr>
              <p:cNvSpPr txBox="1"/>
              <p:nvPr/>
            </p:nvSpPr>
            <p:spPr>
              <a:xfrm>
                <a:off x="1752600" y="3962400"/>
                <a:ext cx="21647809" cy="2344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  <a:p>
                <a:pPr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E31BD5C-B7FC-4B22-858D-9C45C3290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962400"/>
                <a:ext cx="21647809" cy="2344168"/>
              </a:xfrm>
              <a:prstGeom prst="rect">
                <a:avLst/>
              </a:prstGeom>
              <a:blipFill>
                <a:blip r:embed="rId3"/>
                <a:stretch>
                  <a:fillRect l="-1155" t="-4935" b="-1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Description: Lap phuong 1">
            <a:extLst>
              <a:ext uri="{FF2B5EF4-FFF2-40B4-BE49-F238E27FC236}">
                <a16:creationId xmlns:a16="http://schemas.microsoft.com/office/drawing/2014/main" id="{62EFA598-F8C1-421A-87EB-B098A8B932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414" y="3440140"/>
            <a:ext cx="2547938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ACEB0EA-A0E9-49CF-85A0-E3CBBBB3FCBE}"/>
              </a:ext>
            </a:extLst>
          </p:cNvPr>
          <p:cNvSpPr txBox="1"/>
          <p:nvPr/>
        </p:nvSpPr>
        <p:spPr>
          <a:xfrm>
            <a:off x="1919286" y="7116484"/>
            <a:ext cx="1598771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So sánh thể tích hai khối lập phương (hình vẽ).</a:t>
            </a:r>
          </a:p>
        </p:txBody>
      </p:sp>
      <p:pic>
        <p:nvPicPr>
          <p:cNvPr id="51" name="Picture 50" descr="Description: rubik lap phuong">
            <a:extLst>
              <a:ext uri="{FF2B5EF4-FFF2-40B4-BE49-F238E27FC236}">
                <a16:creationId xmlns:a16="http://schemas.microsoft.com/office/drawing/2014/main" id="{FFDB1768-4BE8-4F2B-90FE-AC9592E003F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951" y="8807768"/>
            <a:ext cx="4572000" cy="409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Description: rubik 3x3">
            <a:extLst>
              <a:ext uri="{FF2B5EF4-FFF2-40B4-BE49-F238E27FC236}">
                <a16:creationId xmlns:a16="http://schemas.microsoft.com/office/drawing/2014/main" id="{EA36179D-0B39-413F-B1E4-5DBB04FA08D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654" y="8807768"/>
            <a:ext cx="4572000" cy="4090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roup 10">
            <a:extLst>
              <a:ext uri="{FF2B5EF4-FFF2-40B4-BE49-F238E27FC236}">
                <a16:creationId xmlns:a16="http://schemas.microsoft.com/office/drawing/2014/main" id="{1EABEEDA-AC99-4B8C-9524-DC3DABDD3F14}"/>
              </a:ext>
            </a:extLst>
          </p:cNvPr>
          <p:cNvGrpSpPr/>
          <p:nvPr/>
        </p:nvGrpSpPr>
        <p:grpSpPr>
          <a:xfrm>
            <a:off x="1524000" y="8360195"/>
            <a:ext cx="13258800" cy="5217536"/>
            <a:chOff x="1270511" y="5867400"/>
            <a:chExt cx="14345030" cy="6591224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950776A7-3A61-435A-8D62-221B3618A176}"/>
                </a:ext>
              </a:extLst>
            </p:cNvPr>
            <p:cNvSpPr/>
            <p:nvPr/>
          </p:nvSpPr>
          <p:spPr>
            <a:xfrm>
              <a:off x="1272211" y="6139010"/>
              <a:ext cx="14343330" cy="63196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:a16="http://schemas.microsoft.com/office/drawing/2014/main" id="{87786282-862B-4215-86D8-D2546EE8D9A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336A1CD7-C6F2-43AC-91CC-7BE81DA3B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39AE43-D727-4795-81B1-7120C7DDBF7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>
                <a:extLst>
                  <a:ext uri="{FF2B5EF4-FFF2-40B4-BE49-F238E27FC236}">
                    <a16:creationId xmlns:a16="http://schemas.microsoft.com/office/drawing/2014/main" id="{0E61DDB3-0860-4A09-9853-C164EFEE7EB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E9F0AC22-9A16-457A-B7F2-21D9F1A14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B2E34E7-08BC-4006-BA0F-99E912C4E404}"/>
                  </a:ext>
                </a:extLst>
              </p:cNvPr>
              <p:cNvSpPr txBox="1"/>
              <p:nvPr/>
            </p:nvSpPr>
            <p:spPr>
              <a:xfrm>
                <a:off x="1615828" y="9216944"/>
                <a:ext cx="13100650" cy="3024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8263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𝟐𝟕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B2E34E7-08BC-4006-BA0F-99E912C4E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28" y="9216944"/>
                <a:ext cx="13100650" cy="3024289"/>
              </a:xfrm>
              <a:prstGeom prst="rect">
                <a:avLst/>
              </a:prstGeom>
              <a:blipFill>
                <a:blip r:embed="rId7"/>
                <a:stretch>
                  <a:fillRect l="-1861" b="-8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93AC0ECE-1D90-471E-BBD6-6FEF4C2CC831}"/>
              </a:ext>
            </a:extLst>
          </p:cNvPr>
          <p:cNvGrpSpPr/>
          <p:nvPr/>
        </p:nvGrpSpPr>
        <p:grpSpPr>
          <a:xfrm>
            <a:off x="1" y="1836003"/>
            <a:ext cx="19659599" cy="830997"/>
            <a:chOff x="-288924" y="1892299"/>
            <a:chExt cx="19659599" cy="830995"/>
          </a:xfrm>
        </p:grpSpPr>
        <p:sp>
          <p:nvSpPr>
            <p:cNvPr id="103" name="Rounded Rectangle 2">
              <a:extLst>
                <a:ext uri="{FF2B5EF4-FFF2-40B4-BE49-F238E27FC236}">
                  <a16:creationId xmlns:a16="http://schemas.microsoft.com/office/drawing/2014/main" id="{88A2C5C4-A7CA-47AC-860E-A4FCAC6300B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7B8B644-824E-4742-A283-E8E246A423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96BF405-6744-45E6-99B0-BDF676647CC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CHÓP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5DBF7A-FE22-49F3-AFBB-72CB313DBD3D}"/>
              </a:ext>
            </a:extLst>
          </p:cNvPr>
          <p:cNvGrpSpPr/>
          <p:nvPr/>
        </p:nvGrpSpPr>
        <p:grpSpPr>
          <a:xfrm>
            <a:off x="1147234" y="3048000"/>
            <a:ext cx="21727140" cy="2224416"/>
            <a:chOff x="1120323" y="10988403"/>
            <a:chExt cx="21729655" cy="2224674"/>
          </a:xfrm>
        </p:grpSpPr>
        <p:sp>
          <p:nvSpPr>
            <p:cNvPr id="33" name="Rounded Rectangle 6">
              <a:extLst>
                <a:ext uri="{FF2B5EF4-FFF2-40B4-BE49-F238E27FC236}">
                  <a16:creationId xmlns:a16="http://schemas.microsoft.com/office/drawing/2014/main" id="{29F86738-8B31-49DD-8954-60CD3A103578}"/>
                </a:ext>
              </a:extLst>
            </p:cNvPr>
            <p:cNvSpPr/>
            <p:nvPr/>
          </p:nvSpPr>
          <p:spPr>
            <a:xfrm>
              <a:off x="1323892" y="11370896"/>
              <a:ext cx="21526086" cy="1842181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82E52F0A-78CA-47D1-884F-8218A9FC2F7F}"/>
                </a:ext>
              </a:extLst>
            </p:cNvPr>
            <p:cNvGrpSpPr/>
            <p:nvPr/>
          </p:nvGrpSpPr>
          <p:grpSpPr>
            <a:xfrm>
              <a:off x="1120323" y="10988403"/>
              <a:ext cx="2815492" cy="956587"/>
              <a:chOff x="1120323" y="10988403"/>
              <a:chExt cx="2815492" cy="956587"/>
            </a:xfrm>
          </p:grpSpPr>
          <p:sp>
            <p:nvSpPr>
              <p:cNvPr id="35" name="Right Triangle 34">
                <a:extLst>
                  <a:ext uri="{FF2B5EF4-FFF2-40B4-BE49-F238E27FC236}">
                    <a16:creationId xmlns:a16="http://schemas.microsoft.com/office/drawing/2014/main" id="{7E0DAF3B-C580-4652-A378-6FE186F3673D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5D09F74F-92FA-417F-A8CC-BC5A9CC551D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8360" y="10001261"/>
                <a:ext cx="786687" cy="278822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A44FCC-4538-494E-871B-F1C5585A80F0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2267228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D6E493-96EC-43FB-8C51-F4C2CE49FF2E}"/>
              </a:ext>
            </a:extLst>
          </p:cNvPr>
          <p:cNvSpPr txBox="1"/>
          <p:nvPr/>
        </p:nvSpPr>
        <p:spPr>
          <a:xfrm>
            <a:off x="2720850" y="4004476"/>
            <a:ext cx="157354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 tích khối 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có diện tích đáy B và chiều cao h là: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B245F9-658C-4670-8A2C-89BB4BD510A8}"/>
              </a:ext>
            </a:extLst>
          </p:cNvPr>
          <p:cNvGrpSpPr/>
          <p:nvPr/>
        </p:nvGrpSpPr>
        <p:grpSpPr>
          <a:xfrm>
            <a:off x="9182556" y="9815127"/>
            <a:ext cx="9174957" cy="2910273"/>
            <a:chOff x="11170443" y="9220200"/>
            <a:chExt cx="9174957" cy="2910273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E3E64207-A71C-4898-9C17-ACAD4CEC21A6}"/>
                </a:ext>
              </a:extLst>
            </p:cNvPr>
            <p:cNvSpPr/>
            <p:nvPr/>
          </p:nvSpPr>
          <p:spPr>
            <a:xfrm>
              <a:off x="11170443" y="9250381"/>
              <a:ext cx="9174957" cy="2880092"/>
            </a:xfrm>
            <a:prstGeom prst="parallelogram">
              <a:avLst>
                <a:gd name="adj" fmla="val 107774"/>
              </a:avLst>
            </a:prstGeom>
            <a:solidFill>
              <a:srgbClr val="DAE3F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FACD35-367B-41C4-AE09-5D283E4348B5}"/>
                </a:ext>
              </a:extLst>
            </p:cNvPr>
            <p:cNvCxnSpPr/>
            <p:nvPr/>
          </p:nvCxnSpPr>
          <p:spPr>
            <a:xfrm>
              <a:off x="14325600" y="9238687"/>
              <a:ext cx="6019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BB7E4D2-0C98-49CC-9748-22058677A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21200" y="9220200"/>
              <a:ext cx="3048000" cy="28806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4793E06-4071-4C13-A2DE-406C58A892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5751" y="9268307"/>
              <a:ext cx="3105275" cy="2862166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F4FDB00-CAF1-4A99-A84F-B1E671E6F2D7}"/>
                </a:ext>
              </a:extLst>
            </p:cNvPr>
            <p:cNvCxnSpPr/>
            <p:nvPr/>
          </p:nvCxnSpPr>
          <p:spPr>
            <a:xfrm>
              <a:off x="11220325" y="12115997"/>
              <a:ext cx="6019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275AC6-3EAC-4DB3-8517-1A5B3D236FA5}"/>
              </a:ext>
            </a:extLst>
          </p:cNvPr>
          <p:cNvGrpSpPr/>
          <p:nvPr/>
        </p:nvGrpSpPr>
        <p:grpSpPr>
          <a:xfrm>
            <a:off x="9198035" y="6143745"/>
            <a:ext cx="9111352" cy="6567179"/>
            <a:chOff x="11109722" y="5498235"/>
            <a:chExt cx="9111352" cy="656717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E6B09BB-D9D5-4460-8DC2-3914FB261B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49400" y="5538996"/>
              <a:ext cx="1981200" cy="3649108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BB500C-64B1-446E-AC95-8237410FE5D5}"/>
                </a:ext>
              </a:extLst>
            </p:cNvPr>
            <p:cNvCxnSpPr>
              <a:cxnSpLocks/>
            </p:cNvCxnSpPr>
            <p:nvPr/>
          </p:nvCxnSpPr>
          <p:spPr>
            <a:xfrm>
              <a:off x="16230600" y="5512017"/>
              <a:ext cx="914400" cy="65533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9F2B96-E810-40BB-B3E4-89BE28432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09722" y="5498235"/>
              <a:ext cx="5120878" cy="6552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55DB1B-16DB-4F0A-B97A-9FA37537E531}"/>
                </a:ext>
              </a:extLst>
            </p:cNvPr>
            <p:cNvCxnSpPr>
              <a:cxnSpLocks/>
            </p:cNvCxnSpPr>
            <p:nvPr/>
          </p:nvCxnSpPr>
          <p:spPr>
            <a:xfrm>
              <a:off x="16213431" y="5534944"/>
              <a:ext cx="4007643" cy="3653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694BAD-D17E-4FBE-B8DB-1FEA0D8E9870}"/>
              </a:ext>
            </a:extLst>
          </p:cNvPr>
          <p:cNvCxnSpPr>
            <a:cxnSpLocks/>
          </p:cNvCxnSpPr>
          <p:nvPr/>
        </p:nvCxnSpPr>
        <p:spPr>
          <a:xfrm flipH="1">
            <a:off x="14136618" y="6171175"/>
            <a:ext cx="152400" cy="4969411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4D9C7C-87D3-4685-A44F-5E682D2F15CE}"/>
              </a:ext>
            </a:extLst>
          </p:cNvPr>
          <p:cNvGrpSpPr/>
          <p:nvPr/>
        </p:nvGrpSpPr>
        <p:grpSpPr>
          <a:xfrm>
            <a:off x="8624557" y="5486400"/>
            <a:ext cx="10730243" cy="7751199"/>
            <a:chOff x="6726244" y="5638800"/>
            <a:chExt cx="10730243" cy="77511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1F28A1-A76E-4863-A544-AC903C5FF719}"/>
                </a:ext>
              </a:extLst>
            </p:cNvPr>
            <p:cNvSpPr txBox="1"/>
            <p:nvPr/>
          </p:nvSpPr>
          <p:spPr>
            <a:xfrm>
              <a:off x="12359878" y="5638800"/>
              <a:ext cx="898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6B99CE-4B80-4D41-B58B-C228D8E4EF8B}"/>
                </a:ext>
              </a:extLst>
            </p:cNvPr>
            <p:cNvSpPr txBox="1"/>
            <p:nvPr/>
          </p:nvSpPr>
          <p:spPr>
            <a:xfrm>
              <a:off x="6726244" y="12072198"/>
              <a:ext cx="898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280B25-10CA-489E-AD83-3EE85C9148CE}"/>
                </a:ext>
              </a:extLst>
            </p:cNvPr>
            <p:cNvSpPr txBox="1"/>
            <p:nvPr/>
          </p:nvSpPr>
          <p:spPr>
            <a:xfrm>
              <a:off x="13533239" y="12682113"/>
              <a:ext cx="898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60411B-71D5-4447-B96D-32375FA319D6}"/>
                </a:ext>
              </a:extLst>
            </p:cNvPr>
            <p:cNvSpPr txBox="1"/>
            <p:nvPr/>
          </p:nvSpPr>
          <p:spPr>
            <a:xfrm>
              <a:off x="16557565" y="9492975"/>
              <a:ext cx="898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BF544D-7555-49BC-9040-1A8915B57926}"/>
                </a:ext>
              </a:extLst>
            </p:cNvPr>
            <p:cNvSpPr txBox="1"/>
            <p:nvPr/>
          </p:nvSpPr>
          <p:spPr>
            <a:xfrm>
              <a:off x="9906000" y="9372600"/>
              <a:ext cx="898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E71F63-51AE-4A1A-9455-4689C063CACD}"/>
                </a:ext>
              </a:extLst>
            </p:cNvPr>
            <p:cNvSpPr txBox="1"/>
            <p:nvPr/>
          </p:nvSpPr>
          <p:spPr>
            <a:xfrm>
              <a:off x="11521678" y="11179314"/>
              <a:ext cx="898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89D48CC-D1F4-4E91-9D50-00639D20F023}"/>
                  </a:ext>
                </a:extLst>
              </p:cNvPr>
              <p:cNvSpPr txBox="1"/>
              <p:nvPr/>
            </p:nvSpPr>
            <p:spPr>
              <a:xfrm>
                <a:off x="18456297" y="3811939"/>
                <a:ext cx="3185082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𝐡</m:t>
                    </m:r>
                  </m:oMath>
                </a14:m>
                <a:r>
                  <a:rPr lang="en-US" sz="44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89D48CC-D1F4-4E91-9D50-00639D20F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6297" y="3811939"/>
                <a:ext cx="3185082" cy="10703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FFE40C-A8AA-4796-9F92-C2636CBB6821}"/>
                  </a:ext>
                </a:extLst>
              </p:cNvPr>
              <p:cNvSpPr txBox="1"/>
              <p:nvPr/>
            </p:nvSpPr>
            <p:spPr>
              <a:xfrm>
                <a:off x="1861182" y="7259300"/>
                <a:ext cx="6895493" cy="198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đáy B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sub>
                    </m:sSub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chiều cao h = SH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FFE40C-A8AA-4796-9F92-C2636CBB6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82" y="7259300"/>
                <a:ext cx="6895493" cy="1985608"/>
              </a:xfrm>
              <a:prstGeom prst="rect">
                <a:avLst/>
              </a:prstGeom>
              <a:blipFill>
                <a:blip r:embed="rId3"/>
                <a:stretch>
                  <a:fillRect l="-3537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95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8001000"/>
            <a:ext cx="21819676" cy="5272344"/>
            <a:chOff x="1270511" y="5867400"/>
            <a:chExt cx="21819676" cy="583295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5613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9200" y="2740993"/>
            <a:ext cx="16002055" cy="5110693"/>
            <a:chOff x="1268078" y="3405486"/>
            <a:chExt cx="16002055" cy="51106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16002055" cy="47252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275CD86-F66D-4E8D-9FDA-F1B719033B2D}"/>
                  </a:ext>
                </a:extLst>
              </p:cNvPr>
              <p:cNvSpPr txBox="1"/>
              <p:nvPr/>
            </p:nvSpPr>
            <p:spPr>
              <a:xfrm>
                <a:off x="1243512" y="3579193"/>
                <a:ext cx="16765680" cy="413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50800" algn="l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cạnh bên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đáy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𝑺𝑩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hợp với mặt đáy một góc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indent="-50800" algn="l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thể tích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khối chóp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275CD86-F66D-4E8D-9FDA-F1B719033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12" y="3579193"/>
                <a:ext cx="16765680" cy="4135684"/>
              </a:xfrm>
              <a:prstGeom prst="rect">
                <a:avLst/>
              </a:prstGeom>
              <a:blipFill>
                <a:blip r:embed="rId3"/>
                <a:stretch>
                  <a:fillRect b="-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6BC4C-5390-4049-9A59-3879CED3FD1E}"/>
                  </a:ext>
                </a:extLst>
              </p:cNvPr>
              <p:cNvSpPr txBox="1"/>
              <p:nvPr/>
            </p:nvSpPr>
            <p:spPr>
              <a:xfrm>
                <a:off x="1447800" y="11778933"/>
                <a:ext cx="7620000" cy="1556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𝑺𝑨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6BC4C-5390-4049-9A59-3879CED3F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1778933"/>
                <a:ext cx="7620000" cy="1556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CF9B3A7-325E-4DD8-93B6-F280BC656267}"/>
              </a:ext>
            </a:extLst>
          </p:cNvPr>
          <p:cNvGrpSpPr/>
          <p:nvPr/>
        </p:nvGrpSpPr>
        <p:grpSpPr>
          <a:xfrm>
            <a:off x="1" y="18288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F7B03D4F-ACA1-4BBA-B864-729136FBF9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2CE17AF-748C-4FF9-B666-A6106076E006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A092252-F49A-4CC3-9EA9-38A1591AE7C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CHÓP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F087B7-21F5-4B66-86AE-EAEA2923E552}"/>
                  </a:ext>
                </a:extLst>
              </p:cNvPr>
              <p:cNvSpPr txBox="1"/>
              <p:nvPr/>
            </p:nvSpPr>
            <p:spPr>
              <a:xfrm>
                <a:off x="1905000" y="8974809"/>
                <a:ext cx="15201899" cy="7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F087B7-21F5-4B66-86AE-EAEA2923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8974809"/>
                <a:ext cx="15201899" cy="792140"/>
              </a:xfrm>
              <a:prstGeom prst="rect">
                <a:avLst/>
              </a:prstGeom>
              <a:blipFill>
                <a:blip r:embed="rId6"/>
                <a:stretch>
                  <a:fillRect l="-1645" t="-1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868B22A-BE54-445B-9212-3580A847D094}"/>
                  </a:ext>
                </a:extLst>
              </p:cNvPr>
              <p:cNvSpPr txBox="1"/>
              <p:nvPr/>
            </p:nvSpPr>
            <p:spPr>
              <a:xfrm>
                <a:off x="15824915" y="8689006"/>
                <a:ext cx="6888950" cy="1238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868B22A-BE54-445B-9212-3580A847D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4915" y="8689006"/>
                <a:ext cx="6888950" cy="1238737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E5AC02-B814-448E-9296-54175B2074B9}"/>
                  </a:ext>
                </a:extLst>
              </p:cNvPr>
              <p:cNvSpPr txBox="1"/>
              <p:nvPr/>
            </p:nvSpPr>
            <p:spPr>
              <a:xfrm>
                <a:off x="1219200" y="9984406"/>
                <a:ext cx="14765866" cy="793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E5AC02-B814-448E-9296-54175B207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9984406"/>
                <a:ext cx="14765866" cy="793422"/>
              </a:xfrm>
              <a:prstGeom prst="rect">
                <a:avLst/>
              </a:prstGeom>
              <a:blipFill>
                <a:blip r:embed="rId8"/>
                <a:stretch>
                  <a:fillRect t="-13846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1BF958F-71F2-482E-B910-AAFD02FD3639}"/>
                  </a:ext>
                </a:extLst>
              </p:cNvPr>
              <p:cNvSpPr txBox="1"/>
              <p:nvPr/>
            </p:nvSpPr>
            <p:spPr>
              <a:xfrm>
                <a:off x="2362200" y="11154082"/>
                <a:ext cx="922251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1BF958F-71F2-482E-B910-AAFD02FD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1154082"/>
                <a:ext cx="9222517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E5721DC-1D6A-461D-A057-11C331D61508}"/>
                  </a:ext>
                </a:extLst>
              </p:cNvPr>
              <p:cNvSpPr txBox="1"/>
              <p:nvPr/>
            </p:nvSpPr>
            <p:spPr>
              <a:xfrm>
                <a:off x="10419677" y="11127406"/>
                <a:ext cx="8020723" cy="779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𝑺𝑩𝑨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E5721DC-1D6A-461D-A057-11C331D6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677" y="11127406"/>
                <a:ext cx="8020723" cy="779316"/>
              </a:xfrm>
              <a:prstGeom prst="rect">
                <a:avLst/>
              </a:prstGeom>
              <a:blipFill>
                <a:blip r:embed="rId10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B8B5DA4-95A5-48E7-8909-EADCECFAB03B}"/>
                  </a:ext>
                </a:extLst>
              </p:cNvPr>
              <p:cNvSpPr txBox="1"/>
              <p:nvPr/>
            </p:nvSpPr>
            <p:spPr>
              <a:xfrm>
                <a:off x="11649378" y="11727301"/>
                <a:ext cx="6353743" cy="1387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B8B5DA4-95A5-48E7-8909-EADCECFA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378" y="11727301"/>
                <a:ext cx="6353743" cy="13876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16A3242-A874-434D-A3A5-36BD6500298F}"/>
                  </a:ext>
                </a:extLst>
              </p:cNvPr>
              <p:cNvSpPr txBox="1"/>
              <p:nvPr/>
            </p:nvSpPr>
            <p:spPr>
              <a:xfrm>
                <a:off x="6973458" y="11823667"/>
                <a:ext cx="609862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16A3242-A874-434D-A3A5-36BD65002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58" y="11823667"/>
                <a:ext cx="6098627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595043-7555-4A9D-9C0B-4EF8FE9A90B4}"/>
              </a:ext>
            </a:extLst>
          </p:cNvPr>
          <p:cNvGrpSpPr/>
          <p:nvPr/>
        </p:nvGrpSpPr>
        <p:grpSpPr>
          <a:xfrm>
            <a:off x="17154291" y="2007421"/>
            <a:ext cx="6729633" cy="6186603"/>
            <a:chOff x="17154291" y="2007421"/>
            <a:chExt cx="6729633" cy="6186603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44F6E44B-CDA2-427B-8764-5CEC75EA43A0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4291" y="2007421"/>
              <a:ext cx="6729633" cy="61866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18B9901-5C80-407F-A561-2EEA77DB2E8F}"/>
                </a:ext>
              </a:extLst>
            </p:cNvPr>
            <p:cNvSpPr txBox="1"/>
            <p:nvPr/>
          </p:nvSpPr>
          <p:spPr>
            <a:xfrm>
              <a:off x="18291114" y="5812238"/>
              <a:ext cx="737315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2D8EE471-0D17-4A24-892A-BEF90910AEBE}"/>
                </a:ext>
              </a:extLst>
            </p:cNvPr>
            <p:cNvSpPr/>
            <p:nvPr/>
          </p:nvSpPr>
          <p:spPr>
            <a:xfrm rot="14920159">
              <a:off x="19157884" y="5572499"/>
              <a:ext cx="622838" cy="983402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C535DB-2FD2-404E-A6FE-4F2F5253DABD}"/>
                    </a:ext>
                  </a:extLst>
                </p:cNvPr>
                <p:cNvSpPr txBox="1"/>
                <p:nvPr/>
              </p:nvSpPr>
              <p:spPr>
                <a:xfrm>
                  <a:off x="20726400" y="5410200"/>
                  <a:ext cx="175260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C535DB-2FD2-404E-A6FE-4F2F5253D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6400" y="5410200"/>
                  <a:ext cx="1752600" cy="75405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263C63B-EC15-4846-A418-A4D0D850DB0B}"/>
                    </a:ext>
                  </a:extLst>
                </p:cNvPr>
                <p:cNvSpPr txBox="1"/>
                <p:nvPr/>
              </p:nvSpPr>
              <p:spPr>
                <a:xfrm>
                  <a:off x="17975104" y="5260423"/>
                  <a:ext cx="175260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263C63B-EC15-4846-A418-A4D0D850D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5104" y="5260423"/>
                  <a:ext cx="1752600" cy="75405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A69047C8-433D-45E1-B7EE-ED071CDAFB81}"/>
                </a:ext>
              </a:extLst>
            </p:cNvPr>
            <p:cNvSpPr/>
            <p:nvPr/>
          </p:nvSpPr>
          <p:spPr>
            <a:xfrm rot="11624349">
              <a:off x="22108044" y="4936694"/>
              <a:ext cx="622838" cy="983402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65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50" grpId="0"/>
      <p:bldP spid="56" grpId="0"/>
      <p:bldP spid="57" grpId="0"/>
      <p:bldP spid="92" grpId="0"/>
      <p:bldP spid="93" grpId="0"/>
      <p:bldP spid="94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3000" y="8458200"/>
            <a:ext cx="22339838" cy="5087603"/>
            <a:chOff x="1270511" y="5867401"/>
            <a:chExt cx="21819676" cy="589990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21817977" cy="56282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1105648"/>
              <a:chOff x="1224541" y="6305968"/>
              <a:chExt cx="3568119" cy="11056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496330" cy="1105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66800" y="2514600"/>
            <a:ext cx="12892632" cy="5890135"/>
            <a:chOff x="1268078" y="3405486"/>
            <a:chExt cx="12892632" cy="589013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12892631" cy="55046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CF9B3A7-325E-4DD8-93B6-F280BC656267}"/>
              </a:ext>
            </a:extLst>
          </p:cNvPr>
          <p:cNvGrpSpPr/>
          <p:nvPr/>
        </p:nvGrpSpPr>
        <p:grpSpPr>
          <a:xfrm>
            <a:off x="1" y="16764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F7B03D4F-ACA1-4BBA-B864-729136FBF9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2CE17AF-748C-4FF9-B666-A6106076E006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A092252-F49A-4CC3-9EA9-38A1591AE7C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CHÓP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070F6C-E3BF-4461-BA81-543908BE7531}"/>
                  </a:ext>
                </a:extLst>
              </p:cNvPr>
              <p:cNvSpPr txBox="1"/>
              <p:nvPr/>
            </p:nvSpPr>
            <p:spPr>
              <a:xfrm>
                <a:off x="1067947" y="3276600"/>
                <a:ext cx="13333853" cy="5128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508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S.ABCD có đáy là hình vuông ABCD . Mặt bên SAB là tam giác đều có đường cao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nằm trong mặt phẳng vuông góc với mặt phẳng (ABCD). Tính thể tích khối chóp S.ABCD.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070F6C-E3BF-4461-BA81-543908BE7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47" y="3276600"/>
                <a:ext cx="13333853" cy="5128135"/>
              </a:xfrm>
              <a:prstGeom prst="rect">
                <a:avLst/>
              </a:prstGeom>
              <a:blipFill>
                <a:blip r:embed="rId3"/>
                <a:stretch>
                  <a:fillRect b="-4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C94A179F-BD6B-4011-9AC4-94949B24C1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245" y="1854790"/>
            <a:ext cx="9453955" cy="69844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7F73D5-44CA-447A-AE7F-E689025743C7}"/>
                  </a:ext>
                </a:extLst>
              </p:cNvPr>
              <p:cNvSpPr txBox="1"/>
              <p:nvPr/>
            </p:nvSpPr>
            <p:spPr>
              <a:xfrm>
                <a:off x="2962696" y="12192000"/>
                <a:ext cx="8382000" cy="1233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𝑺𝑨𝑩𝑪𝑫</m:t>
                        </m:r>
                      </m:sub>
                    </m:sSub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</m:oMath>
                </a14:m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37F73D5-44CA-447A-AE7F-E6890257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96" y="12192000"/>
                <a:ext cx="8382000" cy="1233928"/>
              </a:xfrm>
              <a:prstGeom prst="rect">
                <a:avLst/>
              </a:prstGeom>
              <a:blipFill>
                <a:blip r:embed="rId5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61DD401-D9B4-4944-87AE-791D5275A0E9}"/>
                  </a:ext>
                </a:extLst>
              </p:cNvPr>
              <p:cNvSpPr txBox="1"/>
              <p:nvPr/>
            </p:nvSpPr>
            <p:spPr>
              <a:xfrm>
                <a:off x="1318032" y="9213823"/>
                <a:ext cx="17754600" cy="812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mặt bên SAB là tam giác đều có đường cao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61DD401-D9B4-4944-87AE-791D5275A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32" y="9213823"/>
                <a:ext cx="17754600" cy="812210"/>
              </a:xfrm>
              <a:prstGeom prst="rect">
                <a:avLst/>
              </a:prstGeom>
              <a:blipFill>
                <a:blip r:embed="rId6"/>
                <a:stretch>
                  <a:fillRect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171A375-F602-4080-B461-BFC530A427A3}"/>
                  </a:ext>
                </a:extLst>
              </p:cNvPr>
              <p:cNvSpPr txBox="1"/>
              <p:nvPr/>
            </p:nvSpPr>
            <p:spPr>
              <a:xfrm>
                <a:off x="18350307" y="9335653"/>
                <a:ext cx="585374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171A375-F602-4080-B461-BFC530A42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0307" y="9335653"/>
                <a:ext cx="5853743" cy="759375"/>
              </a:xfrm>
              <a:prstGeom prst="rect">
                <a:avLst/>
              </a:prstGeom>
              <a:blipFill>
                <a:blip r:embed="rId7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6658010-41DE-438A-AB41-5BD1CF2277DE}"/>
                  </a:ext>
                </a:extLst>
              </p:cNvPr>
              <p:cNvSpPr txBox="1"/>
              <p:nvPr/>
            </p:nvSpPr>
            <p:spPr>
              <a:xfrm>
                <a:off x="1925791" y="10058400"/>
                <a:ext cx="13161809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𝑺𝑨𝑩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𝑺𝑨𝑩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𝑺𝑯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6658010-41DE-438A-AB41-5BD1CF227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91" y="10058400"/>
                <a:ext cx="13161809" cy="2254015"/>
              </a:xfrm>
              <a:prstGeom prst="rect">
                <a:avLst/>
              </a:prstGeom>
              <a:blipFill>
                <a:blip r:embed="rId8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80DC71E-1B94-4518-A8AE-BB649CDD5B19}"/>
                  </a:ext>
                </a:extLst>
              </p:cNvPr>
              <p:cNvSpPr txBox="1"/>
              <p:nvPr/>
            </p:nvSpPr>
            <p:spPr>
              <a:xfrm>
                <a:off x="18350306" y="10549463"/>
                <a:ext cx="5853743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80DC71E-1B94-4518-A8AE-BB649CDD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0306" y="10549463"/>
                <a:ext cx="5853743" cy="773417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2320EA0-9452-48C7-A838-163CE2793BC0}"/>
                  </a:ext>
                </a:extLst>
              </p:cNvPr>
              <p:cNvSpPr txBox="1"/>
              <p:nvPr/>
            </p:nvSpPr>
            <p:spPr>
              <a:xfrm>
                <a:off x="10735096" y="11970703"/>
                <a:ext cx="7933904" cy="1516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fr-FR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fr-FR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.​</m:t>
                      </m:r>
                      <m:r>
                        <a:rPr lang="fr-FR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fr-FR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𝟑𝟐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2320EA0-9452-48C7-A838-163CE2793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096" y="11970703"/>
                <a:ext cx="7933904" cy="15166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52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92" grpId="0"/>
      <p:bldP spid="93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19200" y="3238332"/>
            <a:ext cx="22610800" cy="9868068"/>
            <a:chOff x="1268078" y="3405486"/>
            <a:chExt cx="22610800" cy="986806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68214"/>
              <a:ext cx="22610800" cy="95053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CF9B3A7-325E-4DD8-93B6-F280BC656267}"/>
              </a:ext>
            </a:extLst>
          </p:cNvPr>
          <p:cNvGrpSpPr/>
          <p:nvPr/>
        </p:nvGrpSpPr>
        <p:grpSpPr>
          <a:xfrm>
            <a:off x="1" y="1942932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F7B03D4F-ACA1-4BBA-B864-729136FBF9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2CE17AF-748C-4FF9-B666-A6106076E006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A092252-F49A-4CC3-9EA9-38A1591AE7C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CHÓP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1AA7EC-8A74-41F2-A326-F54E3CFFBDA4}"/>
                  </a:ext>
                </a:extLst>
              </p:cNvPr>
              <p:cNvSpPr txBox="1"/>
              <p:nvPr/>
            </p:nvSpPr>
            <p:spPr>
              <a:xfrm>
                <a:off x="1430451" y="4267200"/>
                <a:ext cx="22267749" cy="820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e-DE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</a:t>
                </a:r>
                <a:r>
                  <a:rPr lang="de-DE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 cạnh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𝑪𝑬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𝑪𝑭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thể tích khối </a:t>
                </a:r>
                <a:r>
                  <a:rPr lang="de-DE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 trụ </a:t>
                </a:r>
                <a14:m>
                  <m:oMath xmlns:m="http://schemas.openxmlformats.org/officeDocument/2006/math"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e-DE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thể tích khối chóp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𝑨𝑩𝑭𝑬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khối đa diện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còn lại của khối </a:t>
                </a:r>
                <a:r>
                  <a:rPr lang="de-DE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 khi cắt bỏ đi khối chóp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𝑨𝑩𝑭𝑬</m:t>
                    </m:r>
                  </m:oMath>
                </a14:m>
                <a:r>
                  <a:rPr lang="de-DE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</a:t>
                </a:r>
                <a:r>
                  <a:rPr lang="de-DE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ỉ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thể tích </a:t>
                </a:r>
                <a:r>
                  <a:rPr lang="es-E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</a:t>
                </a:r>
                <a:r>
                  <a:rPr lang="de-DE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ủa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khối ch</a:t>
                </a:r>
                <a:r>
                  <a:rPr lang="de-DE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e-DE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1AA7EC-8A74-41F2-A326-F54E3CFFB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51" y="4267200"/>
                <a:ext cx="22267749" cy="8207888"/>
              </a:xfrm>
              <a:prstGeom prst="rect">
                <a:avLst/>
              </a:prstGeom>
              <a:blipFill>
                <a:blip r:embed="rId3"/>
                <a:stretch>
                  <a:fillRect l="-1122" r="-1834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6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25286" y="5118677"/>
            <a:ext cx="15149480" cy="8349058"/>
            <a:chOff x="1270511" y="5867401"/>
            <a:chExt cx="15538213" cy="9682091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15536515" cy="941048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1105648"/>
              <a:chOff x="1224541" y="6305968"/>
              <a:chExt cx="3568119" cy="11056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496330" cy="1105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14400" y="2703163"/>
            <a:ext cx="14859000" cy="2003345"/>
            <a:chOff x="1268078" y="3405486"/>
            <a:chExt cx="14859000" cy="200334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902723"/>
              <a:ext cx="14859000" cy="15061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CF9B3A7-325E-4DD8-93B6-F280BC656267}"/>
              </a:ext>
            </a:extLst>
          </p:cNvPr>
          <p:cNvGrpSpPr/>
          <p:nvPr/>
        </p:nvGrpSpPr>
        <p:grpSpPr>
          <a:xfrm>
            <a:off x="1" y="18288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F7B03D4F-ACA1-4BBA-B864-729136FBF9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2CE17AF-748C-4FF9-B666-A6106076E006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A092252-F49A-4CC3-9EA9-38A1591AE7C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CHÓP</a:t>
              </a:r>
            </a:p>
          </p:txBody>
        </p: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B8D38623-33B1-4065-83FD-D36643DFC1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766" y="3643676"/>
            <a:ext cx="8385434" cy="95347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87878E-AD16-43B7-9BE4-C0976093643B}"/>
                  </a:ext>
                </a:extLst>
              </p:cNvPr>
              <p:cNvSpPr txBox="1"/>
              <p:nvPr/>
            </p:nvSpPr>
            <p:spPr>
              <a:xfrm>
                <a:off x="1568186" y="3581400"/>
                <a:ext cx="14205214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𝑨𝑩𝑭𝑬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87878E-AD16-43B7-9BE4-C0976093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86" y="3581400"/>
                <a:ext cx="14205214" cy="977704"/>
              </a:xfrm>
              <a:prstGeom prst="rect">
                <a:avLst/>
              </a:prstGeom>
              <a:blipFill>
                <a:blip r:embed="rId4"/>
                <a:stretch>
                  <a:fillRect l="-1716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580C1BF-3047-4C32-BD6D-27FCAA42791B}"/>
                  </a:ext>
                </a:extLst>
              </p:cNvPr>
              <p:cNvSpPr txBox="1"/>
              <p:nvPr/>
            </p:nvSpPr>
            <p:spPr>
              <a:xfrm>
                <a:off x="1229894" y="12039600"/>
                <a:ext cx="9438106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508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𝑪𝑨𝑩𝑬𝑭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𝑪𝑨𝑩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580C1BF-3047-4C32-BD6D-27FCAA427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894" y="12039600"/>
                <a:ext cx="9438106" cy="1138838"/>
              </a:xfrm>
              <a:prstGeom prst="rect">
                <a:avLst/>
              </a:prstGeom>
              <a:blipFill>
                <a:blip r:embed="rId5"/>
                <a:stretch>
                  <a:fillRect l="-1938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E5731C-E64B-4042-804E-B9029E630356}"/>
                  </a:ext>
                </a:extLst>
              </p:cNvPr>
              <p:cNvSpPr txBox="1"/>
              <p:nvPr/>
            </p:nvSpPr>
            <p:spPr>
              <a:xfrm>
                <a:off x="1066800" y="6104877"/>
                <a:ext cx="14350093" cy="245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hình lăng trụ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và đường cao bằng nhau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E5731C-E64B-4042-804E-B9029E630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104877"/>
                <a:ext cx="14350093" cy="2452851"/>
              </a:xfrm>
              <a:prstGeom prst="rect">
                <a:avLst/>
              </a:prstGeom>
              <a:blipFill>
                <a:blip r:embed="rId6"/>
                <a:stretch>
                  <a:fillRect l="-1699" b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2F3ADBD-3AF9-4DB3-81EB-83ACBEDD0E60}"/>
                  </a:ext>
                </a:extLst>
              </p:cNvPr>
              <p:cNvSpPr txBox="1"/>
              <p:nvPr/>
            </p:nvSpPr>
            <p:spPr>
              <a:xfrm>
                <a:off x="1219200" y="8767162"/>
                <a:ext cx="12192000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2F3ADBD-3AF9-4DB3-81EB-83ACBEDD0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767162"/>
                <a:ext cx="12192000" cy="1138838"/>
              </a:xfrm>
              <a:prstGeom prst="rect">
                <a:avLst/>
              </a:prstGeom>
              <a:blipFill>
                <a:blip r:embed="rId7"/>
                <a:stretch>
                  <a:fillRect l="-2000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3FDBC-3DDC-4378-BC86-4C16FAD364C5}"/>
                  </a:ext>
                </a:extLst>
              </p:cNvPr>
              <p:cNvSpPr txBox="1"/>
              <p:nvPr/>
            </p:nvSpPr>
            <p:spPr>
              <a:xfrm>
                <a:off x="914400" y="9906000"/>
                <a:ext cx="15316201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𝑬𝑭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trung bình của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𝑨𝑩𝑩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diện tích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𝑨𝑩𝑭𝑬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nửa diện tích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𝑨𝑩𝑩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3FDBC-3DDC-4378-BC86-4C16FAD36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906000"/>
                <a:ext cx="15316201" cy="1993366"/>
              </a:xfrm>
              <a:prstGeom prst="rect">
                <a:avLst/>
              </a:prstGeom>
              <a:blipFill>
                <a:blip r:embed="rId8"/>
                <a:stretch>
                  <a:fillRect l="-1592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4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0" grpId="0"/>
      <p:bldP spid="57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B8D38623-33B1-4065-83FD-D36643DFC1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650" y="6187948"/>
            <a:ext cx="7816350" cy="7299452"/>
          </a:xfrm>
          <a:prstGeom prst="rect">
            <a:avLst/>
          </a:prstGeom>
          <a:noFill/>
          <a:ln>
            <a:noFill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25286" y="5844540"/>
            <a:ext cx="15710392" cy="7719060"/>
            <a:chOff x="1270511" y="5867401"/>
            <a:chExt cx="16113518" cy="8598040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227374"/>
              <a:ext cx="16111820" cy="82380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1105648"/>
              <a:chOff x="1224541" y="6305968"/>
              <a:chExt cx="3568119" cy="110564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496330" cy="1105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14399" y="2550763"/>
            <a:ext cx="22868093" cy="3078863"/>
            <a:chOff x="1268077" y="3405486"/>
            <a:chExt cx="22868093" cy="307886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7" y="3902723"/>
              <a:ext cx="22868093" cy="25816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CF9B3A7-325E-4DD8-93B6-F280BC656267}"/>
              </a:ext>
            </a:extLst>
          </p:cNvPr>
          <p:cNvGrpSpPr/>
          <p:nvPr/>
        </p:nvGrpSpPr>
        <p:grpSpPr>
          <a:xfrm>
            <a:off x="1" y="16764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F7B03D4F-ACA1-4BBA-B864-729136FBF9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2CE17AF-748C-4FF9-B666-A6106076E006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A092252-F49A-4CC3-9EA9-38A1591AE7C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CHÓP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87878E-AD16-43B7-9BE4-C0976093643B}"/>
                  </a:ext>
                </a:extLst>
              </p:cNvPr>
              <p:cNvSpPr txBox="1"/>
              <p:nvPr/>
            </p:nvSpPr>
            <p:spPr>
              <a:xfrm>
                <a:off x="973986" y="3506450"/>
                <a:ext cx="22495613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khối đa diện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còn lại của khối </a:t>
                </a:r>
                <a:r>
                  <a:rPr lang="de-DE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 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 khi cắt bỏ đi khối chóp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𝑨𝑩𝑭𝑬</m:t>
                    </m:r>
                  </m:oMath>
                </a14:m>
                <a:r>
                  <a:rPr lang="de-DE" sz="4400" b="1" i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</a:t>
                </a:r>
                <a:r>
                  <a:rPr lang="de-DE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ỉ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thể tích </a:t>
                </a:r>
                <a:r>
                  <a:rPr lang="es-E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</a:t>
                </a:r>
                <a:r>
                  <a:rPr lang="de-DE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ủa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khối ch</a:t>
                </a:r>
                <a:r>
                  <a:rPr lang="de-DE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e-DE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87878E-AD16-43B7-9BE4-C0976093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86" y="3506450"/>
                <a:ext cx="22495613" cy="1993366"/>
              </a:xfrm>
              <a:prstGeom prst="rect">
                <a:avLst/>
              </a:prstGeom>
              <a:blipFill>
                <a:blip r:embed="rId4"/>
                <a:stretch>
                  <a:fillRect l="-1111" r="-1816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1FED34A-3885-42BF-A785-EE0BAD816009}"/>
                  </a:ext>
                </a:extLst>
              </p:cNvPr>
              <p:cNvSpPr txBox="1"/>
              <p:nvPr/>
            </p:nvSpPr>
            <p:spPr>
              <a:xfrm>
                <a:off x="1039000" y="12274286"/>
                <a:ext cx="8028800" cy="1136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𝟒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1FED34A-3885-42BF-A785-EE0BAD816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00" y="12274286"/>
                <a:ext cx="8028800" cy="1136914"/>
              </a:xfrm>
              <a:prstGeom prst="rect">
                <a:avLst/>
              </a:prstGeom>
              <a:blipFill>
                <a:blip r:embed="rId5"/>
                <a:stretch>
                  <a:fillRect r="-76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DAA5981-DCBD-4708-8780-738B49EFDD08}"/>
                  </a:ext>
                </a:extLst>
              </p:cNvPr>
              <p:cNvSpPr txBox="1"/>
              <p:nvPr/>
            </p:nvSpPr>
            <p:spPr>
              <a:xfrm>
                <a:off x="705771" y="6477000"/>
                <a:ext cx="15029109" cy="886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508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Áp dung câu a) ta có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𝑨𝑩𝑭𝑬</m:t>
                        </m:r>
                      </m:sub>
                    </m:sSub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DAA5981-DCBD-4708-8780-738B49EFD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71" y="6477000"/>
                <a:ext cx="15029109" cy="886461"/>
              </a:xfrm>
              <a:prstGeom prst="rect">
                <a:avLst/>
              </a:prstGeom>
              <a:blipFill>
                <a:blip r:embed="rId6"/>
                <a:stretch>
                  <a:fillRect l="-1217" t="-10345" b="-2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66119AF-EDF0-47E3-BAAD-E739F778FC5D}"/>
                  </a:ext>
                </a:extLst>
              </p:cNvPr>
              <p:cNvSpPr txBox="1"/>
              <p:nvPr/>
            </p:nvSpPr>
            <p:spPr>
              <a:xfrm>
                <a:off x="7816351" y="7363461"/>
                <a:ext cx="5081420" cy="1556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5088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66119AF-EDF0-47E3-BAAD-E739F778F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51" y="7363461"/>
                <a:ext cx="5081420" cy="1556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DDD640-6533-4F6D-9A08-ECEEA0185B87}"/>
                  </a:ext>
                </a:extLst>
              </p:cNvPr>
              <p:cNvSpPr txBox="1"/>
              <p:nvPr/>
            </p:nvSpPr>
            <p:spPr>
              <a:xfrm>
                <a:off x="997948" y="8686800"/>
                <a:ext cx="15232651" cy="1802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508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theo định lí Ta-let,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DDD640-6533-4F6D-9A08-ECEEA0185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48" y="8686800"/>
                <a:ext cx="15232651" cy="1802416"/>
              </a:xfrm>
              <a:prstGeom prst="rect">
                <a:avLst/>
              </a:prstGeom>
              <a:blipFill>
                <a:blip r:embed="rId8"/>
                <a:stretch>
                  <a:fillRect l="-1201" r="-2882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9F4BFA-8527-4B68-9AB2-9A4505CB5DE1}"/>
                  </a:ext>
                </a:extLst>
              </p:cNvPr>
              <p:cNvSpPr txBox="1"/>
              <p:nvPr/>
            </p:nvSpPr>
            <p:spPr>
              <a:xfrm>
                <a:off x="914400" y="10363200"/>
                <a:ext cx="15721278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dó 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gấp bốn lần 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9F4BFA-8527-4B68-9AB2-9A4505CB5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363200"/>
                <a:ext cx="15721278" cy="1993366"/>
              </a:xfrm>
              <a:prstGeom prst="rect">
                <a:avLst/>
              </a:prstGeom>
              <a:blipFill>
                <a:blip r:embed="rId9"/>
                <a:stretch>
                  <a:fillRect l="-1551" r="-2559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B692B4B-C747-4D22-A261-ACC6B50E6F81}"/>
                  </a:ext>
                </a:extLst>
              </p:cNvPr>
              <p:cNvSpPr txBox="1"/>
              <p:nvPr/>
            </p:nvSpPr>
            <p:spPr>
              <a:xfrm>
                <a:off x="9222830" y="12300267"/>
                <a:ext cx="5255170" cy="1266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  <m:t>𝑯</m:t>
                                </m:r>
                              </m:e>
                            </m:d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𝑪</m:t>
                            </m:r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 panose="020B0604020202020204" pitchFamily="34" charset="-128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B692B4B-C747-4D22-A261-ACC6B50E6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830" y="12300267"/>
                <a:ext cx="5255170" cy="1266116"/>
              </a:xfrm>
              <a:prstGeom prst="rect">
                <a:avLst/>
              </a:prstGeom>
              <a:blipFill>
                <a:blip r:embed="rId10"/>
                <a:stretch>
                  <a:fillRect l="-4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2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6" grpId="0"/>
      <p:bldP spid="57" grpId="0"/>
      <p:bldP spid="9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4786765"/>
            <a:ext cx="22122427" cy="8624436"/>
            <a:chOff x="1220788" y="7162800"/>
            <a:chExt cx="22124987" cy="8625434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83696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152400" y="1600200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25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628144"/>
            <a:ext cx="22175897" cy="1791456"/>
            <a:chOff x="1175570" y="2468560"/>
            <a:chExt cx="22178464" cy="1791663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720655"/>
              <a:ext cx="22178464" cy="153956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569F293-454E-4CF4-B4DF-52F64182444C}"/>
              </a:ext>
            </a:extLst>
          </p:cNvPr>
          <p:cNvSpPr txBox="1"/>
          <p:nvPr/>
        </p:nvSpPr>
        <p:spPr>
          <a:xfrm>
            <a:off x="5328558" y="3329969"/>
            <a:ext cx="124260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thể tích khối tứ diện đều cạnh </a:t>
            </a:r>
            <a:r>
              <a:rPr lang="en-US" sz="44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F641043-C39F-4370-9AD8-8EF1A09606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493" y="5395339"/>
            <a:ext cx="8723907" cy="710146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697A9F-C966-4994-86F4-9767C3D07875}"/>
                  </a:ext>
                </a:extLst>
              </p:cNvPr>
              <p:cNvSpPr txBox="1"/>
              <p:nvPr/>
            </p:nvSpPr>
            <p:spPr>
              <a:xfrm>
                <a:off x="1797230" y="11942132"/>
                <a:ext cx="9684885" cy="1240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Vậy: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△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697A9F-C966-4994-86F4-9767C3D07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30" y="11942132"/>
                <a:ext cx="9684885" cy="1240468"/>
              </a:xfrm>
              <a:prstGeom prst="rect">
                <a:avLst/>
              </a:prstGeom>
              <a:blipFill>
                <a:blip r:embed="rId3"/>
                <a:stretch>
                  <a:fillRect b="-1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2F54EA-B561-4F80-AAF2-E58E0BA8E830}"/>
                  </a:ext>
                </a:extLst>
              </p:cNvPr>
              <p:cNvSpPr txBox="1"/>
              <p:nvPr/>
            </p:nvSpPr>
            <p:spPr>
              <a:xfrm>
                <a:off x="1721279" y="5856320"/>
                <a:ext cx="16795321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2F54EA-B561-4F80-AAF2-E58E0BA8E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79" y="5856320"/>
                <a:ext cx="16795321" cy="759375"/>
              </a:xfrm>
              <a:prstGeom prst="rect">
                <a:avLst/>
              </a:prstGeom>
              <a:blipFill>
                <a:blip r:embed="rId4"/>
                <a:stretch>
                  <a:fillRect t="-19355" r="-2286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3131719-C971-4FEB-8E3F-1505F0B1DE35}"/>
                  </a:ext>
                </a:extLst>
              </p:cNvPr>
              <p:cNvSpPr txBox="1"/>
              <p:nvPr/>
            </p:nvSpPr>
            <p:spPr>
              <a:xfrm>
                <a:off x="1721279" y="6953073"/>
                <a:ext cx="12276666" cy="1238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1" i="1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3131719-C971-4FEB-8E3F-1505F0B1D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79" y="6953073"/>
                <a:ext cx="12276666" cy="1238737"/>
              </a:xfrm>
              <a:prstGeom prst="rect">
                <a:avLst/>
              </a:prstGeom>
              <a:blipFill>
                <a:blip r:embed="rId5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F61F30-2CC4-4447-8897-A18EF6299771}"/>
                  </a:ext>
                </a:extLst>
              </p:cNvPr>
              <p:cNvSpPr txBox="1"/>
              <p:nvPr/>
            </p:nvSpPr>
            <p:spPr>
              <a:xfrm>
                <a:off x="1721279" y="8485714"/>
                <a:ext cx="12378266" cy="1718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𝑨𝑯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𝑩𝑯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F61F30-2CC4-4447-8897-A18EF629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79" y="8485714"/>
                <a:ext cx="12378266" cy="1718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D9E168-6AFD-4E7A-862C-61AC34526274}"/>
                  </a:ext>
                </a:extLst>
              </p:cNvPr>
              <p:cNvSpPr txBox="1"/>
              <p:nvPr/>
            </p:nvSpPr>
            <p:spPr>
              <a:xfrm>
                <a:off x="2371190" y="10464440"/>
                <a:ext cx="12276666" cy="11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BCD đều cạnh a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6D9E168-6AFD-4E7A-862C-61AC34526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90" y="10464440"/>
                <a:ext cx="12276666" cy="1178336"/>
              </a:xfrm>
              <a:prstGeom prst="rect">
                <a:avLst/>
              </a:prstGeom>
              <a:blipFill>
                <a:blip r:embed="rId7"/>
                <a:stretch>
                  <a:fillRect l="-2036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37" grpId="0"/>
      <p:bldP spid="38" grpId="0"/>
      <p:bldP spid="41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015365"/>
            <a:ext cx="22122427" cy="8395835"/>
            <a:chOff x="1220788" y="7162800"/>
            <a:chExt cx="22124987" cy="839680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81410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72643" y="17244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25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780544"/>
            <a:ext cx="22175897" cy="1791456"/>
            <a:chOff x="1175570" y="2468560"/>
            <a:chExt cx="22178464" cy="1791663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720655"/>
              <a:ext cx="22178464" cy="153956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569F293-454E-4CF4-B4DF-52F64182444C}"/>
              </a:ext>
            </a:extLst>
          </p:cNvPr>
          <p:cNvSpPr txBox="1"/>
          <p:nvPr/>
        </p:nvSpPr>
        <p:spPr>
          <a:xfrm>
            <a:off x="5557158" y="3489810"/>
            <a:ext cx="124260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thể tích khối bát diện đều cạnh </a:t>
            </a:r>
            <a:r>
              <a:rPr lang="en-US" sz="44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95F5342-F89C-4EC1-B75C-5C25900444AC}"/>
                  </a:ext>
                </a:extLst>
              </p:cNvPr>
              <p:cNvSpPr txBox="1"/>
              <p:nvPr/>
            </p:nvSpPr>
            <p:spPr>
              <a:xfrm>
                <a:off x="1545177" y="11561132"/>
                <a:ext cx="13237623" cy="1240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𝑨𝑩𝑪𝑫𝑬𝑭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𝑨𝑩𝑪𝑫𝑬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𝑭𝑩𝑪𝑫𝑬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𝑨𝑩𝑪𝑫𝑬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95F5342-F89C-4EC1-B75C-5C2590044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77" y="11561132"/>
                <a:ext cx="13237623" cy="1240468"/>
              </a:xfrm>
              <a:prstGeom prst="rect">
                <a:avLst/>
              </a:prstGeom>
              <a:blipFill>
                <a:blip r:embed="rId3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C82093-A757-4169-92B8-DA18D77B3F5C}"/>
                  </a:ext>
                </a:extLst>
              </p:cNvPr>
              <p:cNvSpPr txBox="1"/>
              <p:nvPr/>
            </p:nvSpPr>
            <p:spPr>
              <a:xfrm>
                <a:off x="1959100" y="6371867"/>
                <a:ext cx="122258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𝑩𝑪𝑫𝑬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 cạnh a,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C82093-A757-4169-92B8-DA18D77B3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00" y="6371867"/>
                <a:ext cx="12225866" cy="769441"/>
              </a:xfrm>
              <a:prstGeom prst="rect">
                <a:avLst/>
              </a:prstGeom>
              <a:blipFill>
                <a:blip r:embed="rId4"/>
                <a:stretch>
                  <a:fillRect l="-199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AF2864-4F78-4637-917A-ED1BA6741E19}"/>
                  </a:ext>
                </a:extLst>
              </p:cNvPr>
              <p:cNvSpPr txBox="1"/>
              <p:nvPr/>
            </p:nvSpPr>
            <p:spPr>
              <a:xfrm>
                <a:off x="11201400" y="6392796"/>
                <a:ext cx="548640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𝑩𝑪𝑫𝑬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AF2864-4F78-4637-917A-ED1BA6741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6392796"/>
                <a:ext cx="5486400" cy="773417"/>
              </a:xfrm>
              <a:prstGeom prst="rect">
                <a:avLst/>
              </a:prstGeom>
              <a:blipFill>
                <a:blip r:embed="rId5"/>
                <a:stretch>
                  <a:fillRect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F1F270-B940-4DAD-9CA8-414914ABF8AB}"/>
                  </a:ext>
                </a:extLst>
              </p:cNvPr>
              <p:cNvSpPr txBox="1"/>
              <p:nvPr/>
            </p:nvSpPr>
            <p:spPr>
              <a:xfrm>
                <a:off x="2160676" y="7807781"/>
                <a:ext cx="13766800" cy="117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cao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𝑨𝑶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𝑫𝑶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F1F270-B940-4DAD-9CA8-414914ABF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76" y="7807781"/>
                <a:ext cx="13766800" cy="1179938"/>
              </a:xfrm>
              <a:prstGeom prst="rect">
                <a:avLst/>
              </a:prstGeom>
              <a:blipFill>
                <a:blip r:embed="rId6"/>
                <a:stretch>
                  <a:fillRect l="-1771" b="-10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4163F40-294A-40B3-B3B1-E4B19EDBE881}"/>
                  </a:ext>
                </a:extLst>
              </p:cNvPr>
              <p:cNvSpPr txBox="1"/>
              <p:nvPr/>
            </p:nvSpPr>
            <p:spPr>
              <a:xfrm>
                <a:off x="1545177" y="9654192"/>
                <a:ext cx="12225866" cy="1240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𝑨𝑩𝑪𝑫𝑬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𝑩𝑪𝑫𝑬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𝑨𝑶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4163F40-294A-40B3-B3B1-E4B19EDB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77" y="9654192"/>
                <a:ext cx="12225866" cy="1240468"/>
              </a:xfrm>
              <a:prstGeom prst="rect">
                <a:avLst/>
              </a:prstGeom>
              <a:blipFill>
                <a:blip r:embed="rId7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CC6775B-8F93-4B49-9472-B81644DFA374}"/>
              </a:ext>
            </a:extLst>
          </p:cNvPr>
          <p:cNvGrpSpPr/>
          <p:nvPr/>
        </p:nvGrpSpPr>
        <p:grpSpPr>
          <a:xfrm>
            <a:off x="15305272" y="8318418"/>
            <a:ext cx="7172220" cy="1813561"/>
            <a:chOff x="5908376" y="5943600"/>
            <a:chExt cx="10246024" cy="259080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F95327-85C0-4C34-8372-31685EF21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4652" y="5943600"/>
              <a:ext cx="4657148" cy="1676400"/>
            </a:xfrm>
            <a:prstGeom prst="line">
              <a:avLst/>
            </a:prstGeom>
            <a:ln w="57150"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9D1D74F-9B17-4AEB-8986-896F7ACA5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63628" y="6858000"/>
              <a:ext cx="4657148" cy="16764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13CF39-1C41-4F70-AACB-727FF28F3E26}"/>
                </a:ext>
              </a:extLst>
            </p:cNvPr>
            <p:cNvCxnSpPr/>
            <p:nvPr/>
          </p:nvCxnSpPr>
          <p:spPr>
            <a:xfrm>
              <a:off x="10591800" y="5943600"/>
              <a:ext cx="5562600" cy="914400"/>
            </a:xfrm>
            <a:prstGeom prst="line">
              <a:avLst/>
            </a:prstGeom>
            <a:ln w="57150"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5EB24B-E844-4FB2-942C-9959D1743F53}"/>
                </a:ext>
              </a:extLst>
            </p:cNvPr>
            <p:cNvCxnSpPr/>
            <p:nvPr/>
          </p:nvCxnSpPr>
          <p:spPr>
            <a:xfrm>
              <a:off x="5908376" y="7609490"/>
              <a:ext cx="5562600" cy="9144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07E3009-3DAC-4C47-AE9D-B2D55E4F7E96}"/>
              </a:ext>
            </a:extLst>
          </p:cNvPr>
          <p:cNvGrpSpPr/>
          <p:nvPr/>
        </p:nvGrpSpPr>
        <p:grpSpPr>
          <a:xfrm>
            <a:off x="15359744" y="8391545"/>
            <a:ext cx="7065731" cy="1819255"/>
            <a:chOff x="5991647" y="6088559"/>
            <a:chExt cx="10093901" cy="259893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6C3CC38-01BE-4C65-857D-70A1F35ABE0C}"/>
                </a:ext>
              </a:extLst>
            </p:cNvPr>
            <p:cNvCxnSpPr>
              <a:cxnSpLocks/>
            </p:cNvCxnSpPr>
            <p:nvPr/>
          </p:nvCxnSpPr>
          <p:spPr>
            <a:xfrm>
              <a:off x="10610574" y="6088559"/>
              <a:ext cx="812127" cy="2598936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8C1F5ED-236F-4CB9-9E6A-C79AA81588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1647" y="6892720"/>
              <a:ext cx="10093901" cy="71677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4CC6C1-F54C-4218-844B-FFE6B6CB4F15}"/>
              </a:ext>
            </a:extLst>
          </p:cNvPr>
          <p:cNvCxnSpPr>
            <a:cxnSpLocks/>
          </p:cNvCxnSpPr>
          <p:nvPr/>
        </p:nvCxnSpPr>
        <p:spPr>
          <a:xfrm>
            <a:off x="18840450" y="5782106"/>
            <a:ext cx="0" cy="6926844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386BA5-DD9B-4DBD-A6B5-18D6C24B50AA}"/>
              </a:ext>
            </a:extLst>
          </p:cNvPr>
          <p:cNvGrpSpPr/>
          <p:nvPr/>
        </p:nvGrpSpPr>
        <p:grpSpPr>
          <a:xfrm>
            <a:off x="15327467" y="5744006"/>
            <a:ext cx="7088244" cy="4355507"/>
            <a:chOff x="5967309" y="2294554"/>
            <a:chExt cx="10126064" cy="622215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0A99662-2F44-471E-BF30-EC7735899772}"/>
                </a:ext>
              </a:extLst>
            </p:cNvPr>
            <p:cNvCxnSpPr/>
            <p:nvPr/>
          </p:nvCxnSpPr>
          <p:spPr>
            <a:xfrm flipH="1">
              <a:off x="5967309" y="2294845"/>
              <a:ext cx="5045015" cy="53189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B56C116-81D3-45E1-86BB-F4C9B85D61DD}"/>
                </a:ext>
              </a:extLst>
            </p:cNvPr>
            <p:cNvCxnSpPr>
              <a:cxnSpLocks/>
            </p:cNvCxnSpPr>
            <p:nvPr/>
          </p:nvCxnSpPr>
          <p:spPr>
            <a:xfrm>
              <a:off x="11060371" y="2350168"/>
              <a:ext cx="5033002" cy="45238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6FC4222-AF1B-4749-93E4-FCC695047CAE}"/>
                </a:ext>
              </a:extLst>
            </p:cNvPr>
            <p:cNvCxnSpPr>
              <a:cxnSpLocks/>
            </p:cNvCxnSpPr>
            <p:nvPr/>
          </p:nvCxnSpPr>
          <p:spPr>
            <a:xfrm>
              <a:off x="11024858" y="2362200"/>
              <a:ext cx="478775" cy="61545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1AAA4FC-5219-4331-87DF-08604B54FC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802" y="2294554"/>
              <a:ext cx="407576" cy="3649046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421D6A-4BDD-42DC-A27F-9FF55555AA20}"/>
              </a:ext>
            </a:extLst>
          </p:cNvPr>
          <p:cNvGrpSpPr/>
          <p:nvPr/>
        </p:nvGrpSpPr>
        <p:grpSpPr>
          <a:xfrm>
            <a:off x="15336347" y="8382059"/>
            <a:ext cx="7111062" cy="4354227"/>
            <a:chOff x="5934652" y="5971674"/>
            <a:chExt cx="10158663" cy="622032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50C137-30E3-4FBD-A4C5-476675B29376}"/>
                </a:ext>
              </a:extLst>
            </p:cNvPr>
            <p:cNvCxnSpPr/>
            <p:nvPr/>
          </p:nvCxnSpPr>
          <p:spPr>
            <a:xfrm>
              <a:off x="5934652" y="7581142"/>
              <a:ext cx="5008537" cy="46003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9896BFE-3836-4770-B993-072277F6A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72800" y="8500669"/>
              <a:ext cx="524452" cy="36913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BD88C8A-019B-4B2E-B413-9F0C0821AA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50277" y="6789821"/>
              <a:ext cx="5143038" cy="53916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5BD8840-A3B2-44DA-8782-6587F76ED856}"/>
                </a:ext>
              </a:extLst>
            </p:cNvPr>
            <p:cNvCxnSpPr>
              <a:cxnSpLocks/>
            </p:cNvCxnSpPr>
            <p:nvPr/>
          </p:nvCxnSpPr>
          <p:spPr>
            <a:xfrm>
              <a:off x="10509645" y="5971674"/>
              <a:ext cx="466201" cy="6172623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92CDD8-3A09-42F8-8990-EACF258EBD6F}"/>
              </a:ext>
            </a:extLst>
          </p:cNvPr>
          <p:cNvGrpSpPr/>
          <p:nvPr/>
        </p:nvGrpSpPr>
        <p:grpSpPr>
          <a:xfrm>
            <a:off x="14714126" y="5049253"/>
            <a:ext cx="8526874" cy="8438148"/>
            <a:chOff x="5402262" y="1600200"/>
            <a:chExt cx="11445876" cy="1172488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C9E89E-FDFF-49FE-B6F4-F9D8FEF0EC4E}"/>
                </a:ext>
              </a:extLst>
            </p:cNvPr>
            <p:cNvSpPr txBox="1"/>
            <p:nvPr/>
          </p:nvSpPr>
          <p:spPr>
            <a:xfrm>
              <a:off x="10507663" y="1600200"/>
              <a:ext cx="693739" cy="97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8F895C0-C515-49D8-9F37-0D82C992B977}"/>
                </a:ext>
              </a:extLst>
            </p:cNvPr>
            <p:cNvSpPr txBox="1"/>
            <p:nvPr/>
          </p:nvSpPr>
          <p:spPr>
            <a:xfrm>
              <a:off x="5402262" y="7242972"/>
              <a:ext cx="693739" cy="97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2814B1A-22C9-43B9-A40D-DA56005CE519}"/>
                </a:ext>
              </a:extLst>
            </p:cNvPr>
            <p:cNvSpPr txBox="1"/>
            <p:nvPr/>
          </p:nvSpPr>
          <p:spPr>
            <a:xfrm>
              <a:off x="16154399" y="6553200"/>
              <a:ext cx="693739" cy="97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CA9EC0-1EA3-4280-B415-BD5B2269135B}"/>
                </a:ext>
              </a:extLst>
            </p:cNvPr>
            <p:cNvSpPr txBox="1"/>
            <p:nvPr/>
          </p:nvSpPr>
          <p:spPr>
            <a:xfrm>
              <a:off x="11249024" y="7219773"/>
              <a:ext cx="693739" cy="97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7CBF810-01D4-44B7-A69A-E770673B16D1}"/>
                </a:ext>
              </a:extLst>
            </p:cNvPr>
            <p:cNvSpPr txBox="1"/>
            <p:nvPr/>
          </p:nvSpPr>
          <p:spPr>
            <a:xfrm>
              <a:off x="9705557" y="5322661"/>
              <a:ext cx="693739" cy="97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B6DBBF5-F669-4ED7-A5C1-A678FD71891F}"/>
                </a:ext>
              </a:extLst>
            </p:cNvPr>
            <p:cNvSpPr txBox="1"/>
            <p:nvPr/>
          </p:nvSpPr>
          <p:spPr>
            <a:xfrm>
              <a:off x="10437130" y="12346902"/>
              <a:ext cx="693739" cy="97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7B3C648-2F93-4D8B-8B84-55FEAA5E7783}"/>
                </a:ext>
              </a:extLst>
            </p:cNvPr>
            <p:cNvSpPr txBox="1"/>
            <p:nvPr/>
          </p:nvSpPr>
          <p:spPr>
            <a:xfrm>
              <a:off x="11659208" y="8474654"/>
              <a:ext cx="693739" cy="97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9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37" grpId="0"/>
      <p:bldP spid="38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486400"/>
            <a:ext cx="15695135" cy="8084977"/>
            <a:chOff x="1220788" y="7162800"/>
            <a:chExt cx="15696951" cy="808591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15695253" cy="78301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25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2847274"/>
            <a:chOff x="1175570" y="2468560"/>
            <a:chExt cx="22178464" cy="2847603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720654"/>
              <a:ext cx="22178464" cy="259550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569F293-454E-4CF4-B4DF-52F64182444C}"/>
              </a:ext>
            </a:extLst>
          </p:cNvPr>
          <p:cNvSpPr txBox="1"/>
          <p:nvPr/>
        </p:nvSpPr>
        <p:spPr>
          <a:xfrm>
            <a:off x="1905000" y="3276600"/>
            <a:ext cx="21490619" cy="19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hình hộp ABCD.A’B’C’D’. Tính tỷ số thể  tích của khối hộp đó và thể tích khối tứ diện ACB’D’</a:t>
            </a:r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3C2BAE-CFF4-46D0-B133-2FC58F647348}"/>
                  </a:ext>
                </a:extLst>
              </p:cNvPr>
              <p:cNvSpPr txBox="1"/>
              <p:nvPr/>
            </p:nvSpPr>
            <p:spPr>
              <a:xfrm>
                <a:off x="11204498" y="11049000"/>
                <a:ext cx="5407102" cy="2167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𝑨𝑪</m:t>
                            </m:r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sz="5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en-US" sz="5400" b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3C2BAE-CFF4-46D0-B133-2FC58F647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498" y="11049000"/>
                <a:ext cx="5407102" cy="2167645"/>
              </a:xfrm>
              <a:prstGeom prst="rect">
                <a:avLst/>
              </a:prstGeom>
              <a:blipFill>
                <a:blip r:embed="rId2"/>
                <a:stretch>
                  <a:fillRect l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5C9C743-4C3A-4A98-98DE-A223510C4DFD}"/>
              </a:ext>
            </a:extLst>
          </p:cNvPr>
          <p:cNvSpPr txBox="1"/>
          <p:nvPr/>
        </p:nvSpPr>
        <p:spPr>
          <a:xfrm>
            <a:off x="2895600" y="6319761"/>
            <a:ext cx="13919200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 V là thể tích khối hộp ABCD.A’B’C’D’.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32387E-1EA0-4956-8321-F892EF11FB02}"/>
              </a:ext>
            </a:extLst>
          </p:cNvPr>
          <p:cNvSpPr txBox="1"/>
          <p:nvPr/>
        </p:nvSpPr>
        <p:spPr>
          <a:xfrm>
            <a:off x="1473200" y="7428358"/>
            <a:ext cx="8661400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hình vẽ,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EFB45D-68B0-467C-9429-85B865EF7DD1}"/>
                  </a:ext>
                </a:extLst>
              </p:cNvPr>
              <p:cNvSpPr txBox="1"/>
              <p:nvPr/>
            </p:nvSpPr>
            <p:spPr>
              <a:xfrm>
                <a:off x="1337734" y="8536955"/>
                <a:ext cx="15273866" cy="1198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𝑽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𝑨𝑩𝑪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𝑽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𝑨𝑪𝑫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𝑨𝑪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EFB45D-68B0-467C-9429-85B865EF7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734" y="8536955"/>
                <a:ext cx="15273866" cy="1198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6B134E-F8EA-406C-ACF9-07A60EC7E7CA}"/>
                  </a:ext>
                </a:extLst>
              </p:cNvPr>
              <p:cNvSpPr txBox="1"/>
              <p:nvPr/>
            </p:nvSpPr>
            <p:spPr>
              <a:xfrm>
                <a:off x="1447800" y="9795271"/>
                <a:ext cx="14613466" cy="15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𝑨𝑩𝑪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𝑽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𝑽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6B134E-F8EA-406C-ACF9-07A60EC7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795271"/>
                <a:ext cx="14613466" cy="1559401"/>
              </a:xfrm>
              <a:prstGeom prst="rect">
                <a:avLst/>
              </a:prstGeom>
              <a:blipFill>
                <a:blip r:embed="rId4"/>
                <a:stretch>
                  <a:fillRect l="-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48654E1-859C-4788-B30B-FACC8ABB828A}"/>
                  </a:ext>
                </a:extLst>
              </p:cNvPr>
              <p:cNvSpPr txBox="1"/>
              <p:nvPr/>
            </p:nvSpPr>
            <p:spPr>
              <a:xfrm>
                <a:off x="1447800" y="11371110"/>
                <a:ext cx="10210800" cy="1485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𝑽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𝑽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𝑽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48654E1-859C-4788-B30B-FACC8ABB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1371110"/>
                <a:ext cx="10210800" cy="1485728"/>
              </a:xfrm>
              <a:prstGeom prst="rect">
                <a:avLst/>
              </a:prstGeom>
              <a:blipFill>
                <a:blip r:embed="rId5"/>
                <a:stretch>
                  <a:fillRect l="-2448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456DD82-6656-4C86-9300-19AB1B90A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180" y="5397428"/>
            <a:ext cx="7173820" cy="81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67400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148843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25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3173968"/>
            <a:chOff x="1175570" y="2468560"/>
            <a:chExt cx="22178464" cy="3174335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720655"/>
              <a:ext cx="22178464" cy="292224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6CD7DC-A676-4C5E-BFBE-73600DCCD356}"/>
                  </a:ext>
                </a:extLst>
              </p:cNvPr>
              <p:cNvSpPr txBox="1"/>
              <p:nvPr/>
            </p:nvSpPr>
            <p:spPr>
              <a:xfrm>
                <a:off x="1276106" y="3505200"/>
                <a:ext cx="22041094" cy="2017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Trên các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 thẳng</a:t>
                </a: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lấy 3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</m:t>
                        </m:r>
                      </m:den>
                    </m:f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</m:t>
                        </m:r>
                      </m:den>
                    </m:f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6CD7DC-A676-4C5E-BFBE-73600DCC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06" y="3505200"/>
                <a:ext cx="22041094" cy="2017284"/>
              </a:xfrm>
              <a:prstGeom prst="rect">
                <a:avLst/>
              </a:prstGeom>
              <a:blipFill>
                <a:blip r:embed="rId3"/>
                <a:stretch>
                  <a:fillRect l="-1106" t="-6949" r="-1106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790DCED6-0133-4C68-A737-0439A13486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2" y="6248400"/>
            <a:ext cx="8521240" cy="68224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0519D1-AE0D-451F-99B5-EE2878C28270}"/>
                  </a:ext>
                </a:extLst>
              </p:cNvPr>
              <p:cNvSpPr txBox="1"/>
              <p:nvPr/>
            </p:nvSpPr>
            <p:spPr>
              <a:xfrm>
                <a:off x="4953000" y="11430000"/>
                <a:ext cx="11931995" cy="1753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6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6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60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6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</m:t>
                            </m:r>
                          </m:sub>
                        </m:sSub>
                      </m:den>
                    </m:f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</m:t>
                        </m:r>
                      </m:den>
                    </m:f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</m:t>
                        </m:r>
                      </m:den>
                    </m:f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 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0519D1-AE0D-451F-99B5-EE2878C28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1430000"/>
                <a:ext cx="11931995" cy="1753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59CA39-A25F-413C-A9BB-8E355E2FA91B}"/>
                  </a:ext>
                </a:extLst>
              </p:cNvPr>
              <p:cNvSpPr txBox="1"/>
              <p:nvPr/>
            </p:nvSpPr>
            <p:spPr>
              <a:xfrm>
                <a:off x="1077682" y="6807836"/>
                <a:ext cx="1543682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chiều cao của khối chóp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kẻ từ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59CA39-A25F-413C-A9BB-8E355E2FA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2" y="6807836"/>
                <a:ext cx="15436826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A79FAC-A3AA-4EF0-BDFA-C5E9A5C0E4ED}"/>
                  </a:ext>
                </a:extLst>
              </p:cNvPr>
              <p:cNvSpPr txBox="1"/>
              <p:nvPr/>
            </p:nvSpPr>
            <p:spPr>
              <a:xfrm>
                <a:off x="1721148" y="7839879"/>
                <a:ext cx="145856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sz="4400" b="1"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chiều cao của khối chóp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kẻ từ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A79FAC-A3AA-4EF0-BDFA-C5E9A5C0E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148" y="7839879"/>
                <a:ext cx="14585652" cy="769441"/>
              </a:xfrm>
              <a:prstGeom prst="rect">
                <a:avLst/>
              </a:prstGeom>
              <a:blipFill>
                <a:blip r:embed="rId7"/>
                <a:stretch>
                  <a:fillRect t="-19048" r="-752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AE2385-171F-4010-8EA5-A1936B692678}"/>
                  </a:ext>
                </a:extLst>
              </p:cNvPr>
              <p:cNvSpPr txBox="1"/>
              <p:nvPr/>
            </p:nvSpPr>
            <p:spPr>
              <a:xfrm>
                <a:off x="1371600" y="8835642"/>
                <a:ext cx="14317282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𝑺𝑨𝑩𝑪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△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𝑺𝑩𝑪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𝑩𝑺𝑪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AE2385-171F-4010-8EA5-A1936B692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835642"/>
                <a:ext cx="14317282" cy="1070358"/>
              </a:xfrm>
              <a:prstGeom prst="rect">
                <a:avLst/>
              </a:prstGeom>
              <a:blipFill>
                <a:blip r:embed="rId8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D91D14-A8B1-4EF4-80F3-12951EB87F51}"/>
                  </a:ext>
                </a:extLst>
              </p:cNvPr>
              <p:cNvSpPr txBox="1"/>
              <p:nvPr/>
            </p:nvSpPr>
            <p:spPr>
              <a:xfrm>
                <a:off x="3681354" y="10177569"/>
                <a:ext cx="13387446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△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𝑩𝑺𝑪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D91D14-A8B1-4EF4-80F3-12951EB87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354" y="10177569"/>
                <a:ext cx="13387446" cy="1070358"/>
              </a:xfrm>
              <a:prstGeom prst="rect">
                <a:avLst/>
              </a:prstGeom>
              <a:blipFill>
                <a:blip r:embed="rId9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3EC062-3575-4808-9FFA-B3DDF3A95ADF}"/>
                  </a:ext>
                </a:extLst>
              </p:cNvPr>
              <p:cNvSpPr txBox="1"/>
              <p:nvPr/>
            </p:nvSpPr>
            <p:spPr>
              <a:xfrm>
                <a:off x="3159642" y="11483212"/>
                <a:ext cx="4635040" cy="1415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</m:t>
                          </m:r>
                        </m:den>
                      </m:f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3EC062-3575-4808-9FFA-B3DDF3A9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642" y="11483212"/>
                <a:ext cx="4635040" cy="14159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6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6002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THỂ TÍCH KHỐI ĐA DIỆN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2590800"/>
            <a:ext cx="22325581" cy="4863394"/>
            <a:chOff x="1076414" y="4334859"/>
            <a:chExt cx="22325581" cy="486339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4527162"/>
              <a:chOff x="637542" y="1083939"/>
              <a:chExt cx="8611674" cy="178236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78236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021172" cy="800219"/>
              <a:chOff x="166396" y="8712046"/>
              <a:chExt cx="5021172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2" y="8712046"/>
                <a:ext cx="4879246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06233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mở 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E31BD5C-B7FC-4B22-858D-9C45C32907E5}"/>
                  </a:ext>
                </a:extLst>
              </p:cNvPr>
              <p:cNvSpPr txBox="1"/>
              <p:nvPr/>
            </p:nvSpPr>
            <p:spPr>
              <a:xfrm>
                <a:off x="1752600" y="3726597"/>
                <a:ext cx="21647809" cy="2344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  <a:p>
                <a:pPr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E31BD5C-B7FC-4B22-858D-9C45C3290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26597"/>
                <a:ext cx="21647809" cy="2344168"/>
              </a:xfrm>
              <a:prstGeom prst="rect">
                <a:avLst/>
              </a:prstGeom>
              <a:blipFill>
                <a:blip r:embed="rId3"/>
                <a:stretch>
                  <a:fillRect l="-1155" t="-4935" b="-1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 descr="Description: Lap phuong 1">
            <a:extLst>
              <a:ext uri="{FF2B5EF4-FFF2-40B4-BE49-F238E27FC236}">
                <a16:creationId xmlns:a16="http://schemas.microsoft.com/office/drawing/2014/main" id="{62EFA598-F8C1-421A-87EB-B098A8B932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414" y="3204337"/>
            <a:ext cx="2547938" cy="20859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25E2B5B-EE89-4118-83DA-0F70C4415FE7}"/>
                  </a:ext>
                </a:extLst>
              </p:cNvPr>
              <p:cNvSpPr txBox="1"/>
              <p:nvPr/>
            </p:nvSpPr>
            <p:spPr>
              <a:xfrm>
                <a:off x="1737706" y="6548622"/>
                <a:ext cx="1555969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thể tích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khối đa diện (hình vẽ).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25E2B5B-EE89-4118-83DA-0F70C441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06" y="6548622"/>
                <a:ext cx="15559693" cy="759375"/>
              </a:xfrm>
              <a:prstGeom prst="rect">
                <a:avLst/>
              </a:prstGeom>
              <a:blipFill>
                <a:blip r:embed="rId5"/>
                <a:stretch>
                  <a:fillRect l="-78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Description: Chia khoi lap phương">
            <a:extLst>
              <a:ext uri="{FF2B5EF4-FFF2-40B4-BE49-F238E27FC236}">
                <a16:creationId xmlns:a16="http://schemas.microsoft.com/office/drawing/2014/main" id="{9D83CDBE-4A21-48DB-AED2-77503505C1E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742" y="8270072"/>
            <a:ext cx="5121730" cy="4527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roup 10">
            <a:extLst>
              <a:ext uri="{FF2B5EF4-FFF2-40B4-BE49-F238E27FC236}">
                <a16:creationId xmlns:a16="http://schemas.microsoft.com/office/drawing/2014/main" id="{1EABEEDA-AC99-4B8C-9524-DC3DABDD3F14}"/>
              </a:ext>
            </a:extLst>
          </p:cNvPr>
          <p:cNvGrpSpPr/>
          <p:nvPr/>
        </p:nvGrpSpPr>
        <p:grpSpPr>
          <a:xfrm>
            <a:off x="1524000" y="7620000"/>
            <a:ext cx="14345030" cy="5957731"/>
            <a:chOff x="1270511" y="5867400"/>
            <a:chExt cx="14345030" cy="6591224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950776A7-3A61-435A-8D62-221B3618A176}"/>
                </a:ext>
              </a:extLst>
            </p:cNvPr>
            <p:cNvSpPr/>
            <p:nvPr/>
          </p:nvSpPr>
          <p:spPr>
            <a:xfrm>
              <a:off x="1272211" y="6139010"/>
              <a:ext cx="14343330" cy="63196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87786282-862B-4215-86D8-D2546EE8D9A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336A1CD7-C6F2-43AC-91CC-7BE81DA3B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539AE43-D727-4795-81B1-7120C7DDBF7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ound Diagonal Corner Rectangle 58">
                <a:extLst>
                  <a:ext uri="{FF2B5EF4-FFF2-40B4-BE49-F238E27FC236}">
                    <a16:creationId xmlns:a16="http://schemas.microsoft.com/office/drawing/2014/main" id="{0E61DDB3-0860-4A09-9853-C164EFEE7EB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E9F0AC22-9A16-457A-B7F2-21D9F1A14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E5417C-0832-4C77-9441-003F23CE2DFF}"/>
                  </a:ext>
                </a:extLst>
              </p:cNvPr>
              <p:cNvSpPr txBox="1"/>
              <p:nvPr/>
            </p:nvSpPr>
            <p:spPr>
              <a:xfrm>
                <a:off x="3148477" y="12338731"/>
                <a:ext cx="5886829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𝟐𝟕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E5417C-0832-4C77-9441-003F23CE2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477" y="12338731"/>
                <a:ext cx="5886829" cy="977704"/>
              </a:xfrm>
              <a:prstGeom prst="rect">
                <a:avLst/>
              </a:prstGeom>
              <a:blipFill>
                <a:blip r:embed="rId7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3B2E34E7-08BC-4006-BA0F-99E912C4E404}"/>
              </a:ext>
            </a:extLst>
          </p:cNvPr>
          <p:cNvSpPr txBox="1"/>
          <p:nvPr/>
        </p:nvSpPr>
        <p:spPr>
          <a:xfrm>
            <a:off x="2047551" y="8459976"/>
            <a:ext cx="13100650" cy="19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8263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69912C-056A-41AF-862E-FB590FB0F1E7}"/>
              </a:ext>
            </a:extLst>
          </p:cNvPr>
          <p:cNvSpPr txBox="1"/>
          <p:nvPr/>
        </p:nvSpPr>
        <p:spPr>
          <a:xfrm>
            <a:off x="2006958" y="10563672"/>
            <a:ext cx="5064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1: 3x3x1</a:t>
            </a:r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E318C05-9526-493C-81A6-5D67BDC0120D}"/>
                  </a:ext>
                </a:extLst>
              </p:cNvPr>
              <p:cNvSpPr txBox="1"/>
              <p:nvPr/>
            </p:nvSpPr>
            <p:spPr>
              <a:xfrm>
                <a:off x="5894998" y="10394749"/>
                <a:ext cx="8031358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thể tích: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E318C05-9526-493C-81A6-5D67BDC01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998" y="10394749"/>
                <a:ext cx="8031358" cy="977704"/>
              </a:xfrm>
              <a:prstGeom prst="rect">
                <a:avLst/>
              </a:prstGeom>
              <a:blipFill>
                <a:blip r:embed="rId8"/>
                <a:stretch>
                  <a:fillRect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7D0D892F-1FC4-4056-8223-C3FF56B5ACE9}"/>
              </a:ext>
            </a:extLst>
          </p:cNvPr>
          <p:cNvSpPr txBox="1"/>
          <p:nvPr/>
        </p:nvSpPr>
        <p:spPr>
          <a:xfrm>
            <a:off x="1948189" y="11451201"/>
            <a:ext cx="41437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2: 3x3x2</a:t>
            </a:r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3C9620-24A2-4B99-B72A-C10A84EF70EE}"/>
                  </a:ext>
                </a:extLst>
              </p:cNvPr>
              <p:cNvSpPr txBox="1"/>
              <p:nvPr/>
            </p:nvSpPr>
            <p:spPr>
              <a:xfrm>
                <a:off x="5813709" y="11290496"/>
                <a:ext cx="7064091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3C9620-24A2-4B99-B72A-C10A84EF7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709" y="11290496"/>
                <a:ext cx="7064091" cy="977704"/>
              </a:xfrm>
              <a:prstGeom prst="rect">
                <a:avLst/>
              </a:prstGeom>
              <a:blipFill>
                <a:blip r:embed="rId9"/>
                <a:stretch>
                  <a:fillRect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0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562600"/>
            <a:ext cx="22476935" cy="8001000"/>
            <a:chOff x="1220788" y="7162800"/>
            <a:chExt cx="22479536" cy="7091719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477838" cy="68359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72643" y="1524000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25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362200"/>
            <a:ext cx="22522148" cy="3147818"/>
            <a:chOff x="1175570" y="2468560"/>
            <a:chExt cx="22524755" cy="3148182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690121"/>
              <a:ext cx="22524755" cy="292662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69F293-454E-4CF4-B4DF-52F64182444C}"/>
                  </a:ext>
                </a:extLst>
              </p:cNvPr>
              <p:cNvSpPr txBox="1"/>
              <p:nvPr/>
            </p:nvSpPr>
            <p:spPr>
              <a:xfrm>
                <a:off x="1231425" y="2401171"/>
                <a:ext cx="22522148" cy="3009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16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𝑪𝑫𝑭𝑬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69F293-454E-4CF4-B4DF-52F641824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25" y="2401171"/>
                <a:ext cx="22522148" cy="3009029"/>
              </a:xfrm>
              <a:prstGeom prst="rect">
                <a:avLst/>
              </a:prstGeom>
              <a:blipFill>
                <a:blip r:embed="rId2"/>
                <a:stretch>
                  <a:fillRect l="-622" r="-1083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D3CF7E05-7441-4287-BB7F-45307F305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0" y="5943600"/>
            <a:ext cx="7560336" cy="73913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059CC8-8E45-4154-8211-B0A0BDAEDA98}"/>
                  </a:ext>
                </a:extLst>
              </p:cNvPr>
              <p:cNvSpPr txBox="1"/>
              <p:nvPr/>
            </p:nvSpPr>
            <p:spPr>
              <a:xfrm>
                <a:off x="1415305" y="12122986"/>
                <a:ext cx="8275016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𝑫𝑪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059CC8-8E45-4154-8211-B0A0BDAED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05" y="12122986"/>
                <a:ext cx="8275016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100563-2E03-4D6C-92F8-B66EF20BB6E2}"/>
                  </a:ext>
                </a:extLst>
              </p:cNvPr>
              <p:cNvSpPr txBox="1"/>
              <p:nvPr/>
            </p:nvSpPr>
            <p:spPr>
              <a:xfrm>
                <a:off x="4495800" y="6096000"/>
                <a:ext cx="13766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100563-2E03-4D6C-92F8-B66EF20BB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096000"/>
                <a:ext cx="13766800" cy="759375"/>
              </a:xfrm>
              <a:prstGeom prst="rect">
                <a:avLst/>
              </a:prstGeom>
              <a:blipFill>
                <a:blip r:embed="rId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4A7CBF-6EC5-4125-8D97-47796B28742E}"/>
                  </a:ext>
                </a:extLst>
              </p:cNvPr>
              <p:cNvSpPr txBox="1"/>
              <p:nvPr/>
            </p:nvSpPr>
            <p:spPr>
              <a:xfrm>
                <a:off x="1441010" y="7013025"/>
                <a:ext cx="1974259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𝑫𝑨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(vì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𝑪𝑬𝑭</m:t>
                        </m:r>
                      </m:e>
                    </m: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4A7CBF-6EC5-4125-8D97-47796B28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010" y="7013025"/>
                <a:ext cx="19742590" cy="759375"/>
              </a:xfrm>
              <a:prstGeom prst="rect">
                <a:avLst/>
              </a:prstGeom>
              <a:blipFill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28C2C6-D107-4BAF-9FC5-565570F52677}"/>
                  </a:ext>
                </a:extLst>
              </p:cNvPr>
              <p:cNvSpPr txBox="1"/>
              <p:nvPr/>
            </p:nvSpPr>
            <p:spPr>
              <a:xfrm>
                <a:off x="1600200" y="7924800"/>
                <a:ext cx="8763000" cy="1486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𝑬𝑭𝑪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den>
                    </m:f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𝑫𝑭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den>
                    </m:f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den>
                    </m:f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𝑫𝑭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den>
                    </m:f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28C2C6-D107-4BAF-9FC5-565570F52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924800"/>
                <a:ext cx="8763000" cy="1486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688115-FE6B-4548-852B-B12D183973D6}"/>
                  </a:ext>
                </a:extLst>
              </p:cNvPr>
              <p:cNvSpPr txBox="1"/>
              <p:nvPr/>
            </p:nvSpPr>
            <p:spPr>
              <a:xfrm>
                <a:off x="1295400" y="9677398"/>
                <a:ext cx="12618160" cy="113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688115-FE6B-4548-852B-B12D1839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677398"/>
                <a:ext cx="12618160" cy="1135375"/>
              </a:xfrm>
              <a:prstGeom prst="rect">
                <a:avLst/>
              </a:prstGeom>
              <a:blipFill>
                <a:blip r:embed="rId8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6DC476-9367-448B-B151-A14A30E10272}"/>
                  </a:ext>
                </a:extLst>
              </p:cNvPr>
              <p:cNvSpPr txBox="1"/>
              <p:nvPr/>
            </p:nvSpPr>
            <p:spPr>
              <a:xfrm>
                <a:off x="2183812" y="10896598"/>
                <a:ext cx="8331788" cy="1171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𝑫𝑭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6DC476-9367-448B-B151-A14A30E10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12" y="10896598"/>
                <a:ext cx="8331788" cy="11716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C7FD86-01A8-4062-9B3C-F74310845746}"/>
                  </a:ext>
                </a:extLst>
              </p:cNvPr>
              <p:cNvSpPr txBox="1"/>
              <p:nvPr/>
            </p:nvSpPr>
            <p:spPr>
              <a:xfrm>
                <a:off x="9550400" y="10896598"/>
                <a:ext cx="5308600" cy="1228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𝑬𝑭𝑪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C7FD86-01A8-4062-9B3C-F74310845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0" y="10896598"/>
                <a:ext cx="5308600" cy="12281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20C7DF-1EB5-4940-9E50-1A8D02AE46CD}"/>
                  </a:ext>
                </a:extLst>
              </p:cNvPr>
              <p:cNvSpPr txBox="1"/>
              <p:nvPr/>
            </p:nvSpPr>
            <p:spPr>
              <a:xfrm>
                <a:off x="9107762" y="12268198"/>
                <a:ext cx="7503838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𝑬𝑭𝑪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20C7DF-1EB5-4940-9E50-1A8D02AE4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62" y="12268198"/>
                <a:ext cx="7503838" cy="10703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2776428" y="9070247"/>
                <a:ext cx="18891412" cy="125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lập phương cạnh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𝑽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5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5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7"/>
                <a:ext cx="18891412" cy="1253420"/>
              </a:xfrm>
              <a:prstGeom prst="rect">
                <a:avLst/>
              </a:prstGeom>
              <a:blipFill>
                <a:blip r:embed="rId8"/>
                <a:stretch>
                  <a:fillRect l="-1710" b="-2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4446640" y="3505200"/>
                <a:ext cx="12725400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lập phương cạnh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5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40" y="3505200"/>
                <a:ext cx="12725400" cy="1001493"/>
              </a:xfrm>
              <a:prstGeom prst="rect">
                <a:avLst/>
              </a:prstGeom>
              <a:blipFill>
                <a:blip r:embed="rId9"/>
                <a:stretch>
                  <a:fillRect l="-2538" t="-12805" r="-670" b="-3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2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7720" y="7772400"/>
            <a:ext cx="23932389" cy="5372997"/>
            <a:chOff x="48567" y="4381500"/>
            <a:chExt cx="23086311" cy="537299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452851" y="5063998"/>
              <a:ext cx="22682027" cy="4690499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0" cy="1079473"/>
              <a:chOff x="410517" y="4648200"/>
              <a:chExt cx="3991940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709369"/>
                <a:ext cx="96634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33788" y="4828129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87720" y="2514600"/>
            <a:ext cx="23943880" cy="2992436"/>
            <a:chOff x="923003" y="3917552"/>
            <a:chExt cx="23943880" cy="299243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248313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60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FDBF82B-37B7-4652-8EC6-685185000CBD}"/>
              </a:ext>
            </a:extLst>
          </p:cNvPr>
          <p:cNvSpPr txBox="1"/>
          <p:nvPr/>
        </p:nvSpPr>
        <p:spPr>
          <a:xfrm>
            <a:off x="3145220" y="11513388"/>
            <a:ext cx="11487614" cy="90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>
              <a:lnSpc>
                <a:spcPct val="107000"/>
              </a:lnSpc>
              <a:spcAft>
                <a:spcPts val="800"/>
              </a:spcAft>
            </a:pPr>
            <a:r>
              <a:rPr lang="en-US" sz="5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thể tích khối chóp đã cho là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427B07-EE46-4E72-8209-912CFBD192EA}"/>
                  </a:ext>
                </a:extLst>
              </p:cNvPr>
              <p:cNvSpPr txBox="1"/>
              <p:nvPr/>
            </p:nvSpPr>
            <p:spPr>
              <a:xfrm>
                <a:off x="1087820" y="3505200"/>
                <a:ext cx="22936200" cy="1970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1600" indent="17463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khối chóp có đáy là hình vuông cạnh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chiều cao bằng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101600" indent="17463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khối chóp đã cho bằng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427B07-EE46-4E72-8209-912CFBD19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20" y="3505200"/>
                <a:ext cx="22936200" cy="1970155"/>
              </a:xfrm>
              <a:prstGeom prst="rect">
                <a:avLst/>
              </a:prstGeom>
              <a:blipFill>
                <a:blip r:embed="rId4"/>
                <a:stretch>
                  <a:fillRect l="-877" t="-9907" b="-17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7B47367-809C-431C-BFC7-8C77C6ABA2A3}"/>
              </a:ext>
            </a:extLst>
          </p:cNvPr>
          <p:cNvGrpSpPr/>
          <p:nvPr/>
        </p:nvGrpSpPr>
        <p:grpSpPr>
          <a:xfrm>
            <a:off x="675421" y="56836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BBFBFB3-C226-4C41-B65E-B95D51244B02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BBFBFB3-C226-4C41-B65E-B95D51244B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7F639D2-955F-43C6-BC9F-EF9E79668140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12952B0-3FDB-419D-85EC-0D3F8AFAA4CC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5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12952B0-3FDB-419D-85EC-0D3F8AFAA4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E0B5747-0B4C-4BCE-9F08-76EE6118D91B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13EF1DB-FF8B-4112-B054-7A78408D591F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5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13EF1DB-FF8B-4112-B054-7A78408D59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CDFC87B-58E9-44EE-B409-7D7DE6EAA64F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940B08F-4301-41BA-9613-84C1FF52E131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940B08F-4301-41BA-9613-84C1FF52E1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5EDE07E-1F1E-44B8-AD88-8688F6FDBFFC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706300" y="611469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6B53BA8-B9C9-403B-B275-255462E0CC7D}"/>
                  </a:ext>
                </a:extLst>
              </p:cNvPr>
              <p:cNvSpPr txBox="1"/>
              <p:nvPr/>
            </p:nvSpPr>
            <p:spPr>
              <a:xfrm>
                <a:off x="3145220" y="8686800"/>
                <a:ext cx="20650200" cy="117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985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 chóp có đáy là hình vuông cạnh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diện tích đáy: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6B53BA8-B9C9-403B-B275-255462E0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220" y="8686800"/>
                <a:ext cx="20650200" cy="1178912"/>
              </a:xfrm>
              <a:prstGeom prst="rect">
                <a:avLst/>
              </a:prstGeom>
              <a:blipFill>
                <a:blip r:embed="rId10"/>
                <a:stretch>
                  <a:fillRect l="-1270" b="-3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25AACB-402A-4A5D-89E4-2967853CC654}"/>
                  </a:ext>
                </a:extLst>
              </p:cNvPr>
              <p:cNvSpPr txBox="1"/>
              <p:nvPr/>
            </p:nvSpPr>
            <p:spPr>
              <a:xfrm>
                <a:off x="12433738" y="11198540"/>
                <a:ext cx="796703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đá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25AACB-402A-4A5D-89E4-2967853CC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738" y="11198540"/>
                <a:ext cx="7967034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53B39B-7B69-4145-BB1A-DD32E3CADC53}"/>
                  </a:ext>
                </a:extLst>
              </p:cNvPr>
              <p:cNvSpPr txBox="1"/>
              <p:nvPr/>
            </p:nvSpPr>
            <p:spPr>
              <a:xfrm>
                <a:off x="17725374" y="11208588"/>
                <a:ext cx="589662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53B39B-7B69-4145-BB1A-DD32E3CAD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374" y="11208588"/>
                <a:ext cx="5896624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9E6F0D-1000-4D7F-8BB9-F8955867E158}"/>
                  </a:ext>
                </a:extLst>
              </p:cNvPr>
              <p:cNvSpPr txBox="1"/>
              <p:nvPr/>
            </p:nvSpPr>
            <p:spPr>
              <a:xfrm>
                <a:off x="6192981" y="9723159"/>
                <a:ext cx="4204083" cy="1391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985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đá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9E6F0D-1000-4D7F-8BB9-F8955867E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981" y="9723159"/>
                <a:ext cx="4204083" cy="1391920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AF0C914-FEC5-45FF-86C6-19ADF49A6B9A}"/>
                  </a:ext>
                </a:extLst>
              </p:cNvPr>
              <p:cNvSpPr txBox="1"/>
              <p:nvPr/>
            </p:nvSpPr>
            <p:spPr>
              <a:xfrm>
                <a:off x="10160651" y="10058382"/>
                <a:ext cx="639576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 cao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AF0C914-FEC5-45FF-86C6-19ADF49A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651" y="10058382"/>
                <a:ext cx="6395769" cy="923330"/>
              </a:xfrm>
              <a:prstGeom prst="rect">
                <a:avLst/>
              </a:prstGeom>
              <a:blipFill>
                <a:blip r:embed="rId14"/>
                <a:stretch>
                  <a:fillRect l="-5148" t="-19868" r="-667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3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92" grpId="0" animBg="1"/>
      <p:bldP spid="44" grpId="0"/>
      <p:bldP spid="46" grpId="0"/>
      <p:bldP spid="48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9244" y="8071060"/>
            <a:ext cx="23862374" cy="4750012"/>
            <a:chOff x="48567" y="4381499"/>
            <a:chExt cx="23018771" cy="47500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1" y="4948985"/>
              <a:ext cx="22682027" cy="4182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10245" y="4740812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99221" y="59884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60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594020" y="64315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11520" y="2590800"/>
            <a:ext cx="23943880" cy="3284564"/>
            <a:chOff x="923003" y="3917552"/>
            <a:chExt cx="23943880" cy="328456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7752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55D724-B7CA-466E-B6D4-20E899726076}"/>
                  </a:ext>
                </a:extLst>
              </p:cNvPr>
              <p:cNvSpPr txBox="1"/>
              <p:nvPr/>
            </p:nvSpPr>
            <p:spPr>
              <a:xfrm>
                <a:off x="9128018" y="9955379"/>
                <a:ext cx="7733202" cy="2015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1143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𝑺𝑨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𝑨𝑩𝑪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55D724-B7CA-466E-B6D4-20E899726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018" y="9955379"/>
                <a:ext cx="7733202" cy="20151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C776CC-4AF2-487C-BA30-D79DA549F286}"/>
                  </a:ext>
                </a:extLst>
              </p:cNvPr>
              <p:cNvSpPr txBox="1"/>
              <p:nvPr/>
            </p:nvSpPr>
            <p:spPr>
              <a:xfrm>
                <a:off x="892027" y="3657600"/>
                <a:ext cx="23239591" cy="2004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4288" algn="just">
                  <a:spcBef>
                    <a:spcPts val="600"/>
                  </a:spcBef>
                  <a:spcAft>
                    <a:spcPts val="0"/>
                  </a:spcAft>
                  <a:tabLst>
                    <a:tab pos="744538" algn="l"/>
                  </a:tabLst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là tam giác đều cạnh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cạnh bên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đáy và thể tích của khối chóp đó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cạnh bên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C776CC-4AF2-487C-BA30-D79DA549F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27" y="3657600"/>
                <a:ext cx="23239591" cy="2004780"/>
              </a:xfrm>
              <a:prstGeom prst="rect">
                <a:avLst/>
              </a:prstGeom>
              <a:blipFill>
                <a:blip r:embed="rId10"/>
                <a:stretch>
                  <a:fillRect l="-1180" t="-7295" r="-1941" b="-6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D20C4A-0384-4C59-941E-7A111310F7D8}"/>
                  </a:ext>
                </a:extLst>
              </p:cNvPr>
              <p:cNvSpPr txBox="1"/>
              <p:nvPr/>
            </p:nvSpPr>
            <p:spPr>
              <a:xfrm>
                <a:off x="1677973" y="10136165"/>
                <a:ext cx="9868239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𝑺𝑨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D20C4A-0384-4C59-941E-7A111310F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73" y="10136165"/>
                <a:ext cx="9868239" cy="16535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EAB34B-603E-4E44-9E7E-399E416B83F3}"/>
                  </a:ext>
                </a:extLst>
              </p:cNvPr>
              <p:cNvSpPr txBox="1"/>
              <p:nvPr/>
            </p:nvSpPr>
            <p:spPr>
              <a:xfrm>
                <a:off x="15568334" y="9829800"/>
                <a:ext cx="5636286" cy="2266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EAB34B-603E-4E44-9E7E-399E416B8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334" y="9829800"/>
                <a:ext cx="5636286" cy="22662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3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0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0811" y="7543800"/>
            <a:ext cx="23829876" cy="6008024"/>
            <a:chOff x="48567" y="4381500"/>
            <a:chExt cx="22987422" cy="60080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5063998"/>
              <a:ext cx="22440945" cy="5325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96808" y="2438400"/>
            <a:ext cx="23958592" cy="2871176"/>
            <a:chOff x="923003" y="3917552"/>
            <a:chExt cx="23958592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609385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60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09A753-1132-4562-ABD6-DE09F74AC2CA}"/>
              </a:ext>
            </a:extLst>
          </p:cNvPr>
          <p:cNvSpPr txBox="1"/>
          <p:nvPr/>
        </p:nvSpPr>
        <p:spPr>
          <a:xfrm>
            <a:off x="2971835" y="10341944"/>
            <a:ext cx="16148019" cy="90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5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thể tích của khối lăng trụ đã cho là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ECE412-25E1-4F09-91AD-EA4CBD7CD045}"/>
                  </a:ext>
                </a:extLst>
              </p:cNvPr>
              <p:cNvSpPr txBox="1"/>
              <p:nvPr/>
            </p:nvSpPr>
            <p:spPr>
              <a:xfrm>
                <a:off x="877315" y="3429000"/>
                <a:ext cx="23278085" cy="1867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5088" indent="-7938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khối lăng trụ đứng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là tam giác đều cạnh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𝑨𝑨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ad>
                      <m:radPr>
                        <m:degHide m:val="on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.Thể tích của khối lăng trụ đã cho bằng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ECE412-25E1-4F09-91AD-EA4CBD7CD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15" y="3429000"/>
                <a:ext cx="23278085" cy="1867050"/>
              </a:xfrm>
              <a:prstGeom prst="rect">
                <a:avLst/>
              </a:prstGeom>
              <a:blipFill>
                <a:blip r:embed="rId4"/>
                <a:stretch>
                  <a:fillRect l="-1178" t="-10458" b="-17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AE224A45-D908-4B9F-A97C-3C367619BE76}"/>
              </a:ext>
            </a:extLst>
          </p:cNvPr>
          <p:cNvGrpSpPr/>
          <p:nvPr/>
        </p:nvGrpSpPr>
        <p:grpSpPr>
          <a:xfrm>
            <a:off x="584509" y="5486400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A6DAE86-84FF-42BD-81C6-C7F08ABD4D0A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6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6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6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6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6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A6DAE86-84FF-42BD-81C6-C7F08ABD4D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EEA15CF-37F8-4DBC-A292-D182AA5C7C31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F88059D-4E2F-4674-A8D2-763C2EA1A5E0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F88059D-4E2F-4674-A8D2-763C2EA1A5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09F34FB-A280-4835-A2C7-F852C1958C3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2EF1D4-0762-4755-8E7E-B7884AB01B8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2EF1D4-0762-4755-8E7E-B7884AB01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21B4E17-F419-4793-B445-8F0B13F95D4A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1B29362-99BE-4508-AAC3-D359B3C33AD0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1B29362-99BE-4508-AAC3-D359B3C33A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98A7B4-CC44-4857-ABEC-E3D529F856F8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71CBEA36-E8F1-477C-9AAA-80DF84279E25}"/>
              </a:ext>
            </a:extLst>
          </p:cNvPr>
          <p:cNvSpPr/>
          <p:nvPr/>
        </p:nvSpPr>
        <p:spPr>
          <a:xfrm>
            <a:off x="6622508" y="59304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5BFF82-3BB5-4FBA-995D-B07F91C256F4}"/>
                  </a:ext>
                </a:extLst>
              </p:cNvPr>
              <p:cNvSpPr txBox="1"/>
              <p:nvPr/>
            </p:nvSpPr>
            <p:spPr>
              <a:xfrm>
                <a:off x="3075875" y="8503894"/>
                <a:ext cx="9039066" cy="1495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5BFF82-3BB5-4FBA-995D-B07F91C25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75" y="8503894"/>
                <a:ext cx="9039066" cy="1495218"/>
              </a:xfrm>
              <a:prstGeom prst="rect">
                <a:avLst/>
              </a:prstGeom>
              <a:blipFill>
                <a:blip r:embed="rId10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FEF0D8-B016-4738-AA8E-4A48A09E319C}"/>
                  </a:ext>
                </a:extLst>
              </p:cNvPr>
              <p:cNvSpPr txBox="1"/>
              <p:nvPr/>
            </p:nvSpPr>
            <p:spPr>
              <a:xfrm>
                <a:off x="2531054" y="12047003"/>
                <a:ext cx="9885487" cy="933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FEF0D8-B016-4738-AA8E-4A48A09E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54" y="12047003"/>
                <a:ext cx="9885487" cy="9330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7D5EFF-8CE9-4E8D-98DB-27F70148FE27}"/>
                  </a:ext>
                </a:extLst>
              </p:cNvPr>
              <p:cNvSpPr txBox="1"/>
              <p:nvPr/>
            </p:nvSpPr>
            <p:spPr>
              <a:xfrm>
                <a:off x="10835175" y="11576146"/>
                <a:ext cx="7611533" cy="183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87D5EFF-8CE9-4E8D-98DB-27F70148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175" y="11576146"/>
                <a:ext cx="7611533" cy="1835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5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44" grpId="0" animBg="1"/>
      <p:bldP spid="46" grpId="0"/>
      <p:bldP spid="48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103094" y="1683699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7540" y="8521727"/>
            <a:ext cx="12758791" cy="5041873"/>
            <a:chOff x="92784" y="4402711"/>
            <a:chExt cx="12307731" cy="5041873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4838700"/>
              <a:ext cx="11805471" cy="46058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2784" y="4402711"/>
              <a:ext cx="3947723" cy="1079473"/>
              <a:chOff x="454734" y="4669411"/>
              <a:chExt cx="3947723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34331" y="3646414"/>
                <a:ext cx="939848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67833" y="4674693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4734" y="4669411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17540" y="2590800"/>
            <a:ext cx="23851062" cy="3621058"/>
            <a:chOff x="923003" y="3917552"/>
            <a:chExt cx="23851062" cy="362105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501855" cy="31117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6ABB05-FDBA-4E10-BB56-DBF36CD243EC}"/>
              </a:ext>
            </a:extLst>
          </p:cNvPr>
          <p:cNvGrpSpPr/>
          <p:nvPr/>
        </p:nvGrpSpPr>
        <p:grpSpPr>
          <a:xfrm>
            <a:off x="605241" y="6400800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262313-E0CD-43EE-A33D-771020F9BB73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60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262313-E0CD-43EE-A33D-771020F9B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411F59-2A17-4342-9C14-2EAE7B0BAC51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D9A4F1C-E635-4ACC-9946-340D4BCF167E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D9A4F1C-E635-4ACC-9946-340D4BCF16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9E344BC-6A28-4313-BD58-56EFA5A3065B}"/>
                </a:ext>
              </a:extLst>
            </p:cNvPr>
            <p:cNvSpPr/>
            <p:nvPr/>
          </p:nvSpPr>
          <p:spPr>
            <a:xfrm>
              <a:off x="241306" y="2303047"/>
              <a:ext cx="522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9FF0986-C5B4-4453-AA29-966C42225095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9FF0986-C5B4-4453-AA29-966C422250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B35B062-A31E-482A-957B-0392926DB030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3568B80-BB0B-4248-B365-6201E83C442B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3568B80-BB0B-4248-B365-6201E83C44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CE2EF11-8F9D-49F3-A83A-C00CCE56BFD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93B62B2E-B091-4DE9-9B63-CCF1D7A0807F}"/>
              </a:ext>
            </a:extLst>
          </p:cNvPr>
          <p:cNvSpPr/>
          <p:nvPr/>
        </p:nvSpPr>
        <p:spPr>
          <a:xfrm>
            <a:off x="6643240" y="68448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8A09651-1AA1-458F-ADC2-AF0F046CE3CA}"/>
                  </a:ext>
                </a:extLst>
              </p:cNvPr>
              <p:cNvSpPr txBox="1"/>
              <p:nvPr/>
            </p:nvSpPr>
            <p:spPr>
              <a:xfrm>
                <a:off x="766129" y="3515040"/>
                <a:ext cx="23160671" cy="2739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38747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Hình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chóp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chéo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50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38747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thể tích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chóp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8A09651-1AA1-458F-ADC2-AF0F046C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29" y="3515040"/>
                <a:ext cx="23160671" cy="2739211"/>
              </a:xfrm>
              <a:prstGeom prst="rect">
                <a:avLst/>
              </a:prstGeom>
              <a:blipFill>
                <a:blip r:embed="rId9"/>
                <a:stretch>
                  <a:fillRect l="-816" t="-3118" r="-1737" b="-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">
            <a:extLst>
              <a:ext uri="{FF2B5EF4-FFF2-40B4-BE49-F238E27FC236}">
                <a16:creationId xmlns:a16="http://schemas.microsoft.com/office/drawing/2014/main" id="{2DA0BADE-5985-4ECA-99DB-8FAAB61F51D2}"/>
              </a:ext>
            </a:extLst>
          </p:cNvPr>
          <p:cNvGrpSpPr>
            <a:grpSpLocks/>
          </p:cNvGrpSpPr>
          <p:nvPr/>
        </p:nvGrpSpPr>
        <p:grpSpPr bwMode="auto">
          <a:xfrm>
            <a:off x="14581240" y="7868174"/>
            <a:ext cx="8327105" cy="5619226"/>
            <a:chOff x="2008" y="4030"/>
            <a:chExt cx="2908" cy="2523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F2C09951-4FD2-47CE-BD5B-286B494FE1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08" y="6276"/>
            <a:ext cx="23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8" y="6276"/>
                          <a:ext cx="23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751960F7-74C3-430E-A44A-E2B68C271C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19" y="5357"/>
            <a:ext cx="25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Equation" r:id="rId12" imgW="164880" imgH="164880" progId="Equation.DSMT4">
                    <p:embed/>
                  </p:oleObj>
                </mc:Choice>
                <mc:Fallback>
                  <p:oleObj name="Equation" r:id="rId12" imgW="164880" imgH="1648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" y="5357"/>
                          <a:ext cx="25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CF8DA8D7-6F73-44D9-8ACD-57DCCD9502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59" y="6276"/>
            <a:ext cx="238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14" imgW="152280" imgH="177480" progId="Equation.DSMT4">
                    <p:embed/>
                  </p:oleObj>
                </mc:Choice>
                <mc:Fallback>
                  <p:oleObj name="Equation" r:id="rId14" imgW="152280" imgH="177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9" y="6276"/>
                          <a:ext cx="238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AE2B48FF-567D-4586-9445-416DCBFFAD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58" y="5365"/>
            <a:ext cx="25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16" imgW="164880" imgH="164880" progId="Equation.DSMT4">
                    <p:embed/>
                  </p:oleObj>
                </mc:Choice>
                <mc:Fallback>
                  <p:oleObj name="Equation" r:id="rId16" imgW="164880" imgH="1648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8" y="5365"/>
                          <a:ext cx="25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E4B35939-374F-4F44-A9C7-75FE9D91FD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2" y="4030"/>
            <a:ext cx="198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Equation" r:id="rId18" imgW="126720" imgH="177480" progId="Equation.DSMT4">
                    <p:embed/>
                  </p:oleObj>
                </mc:Choice>
                <mc:Fallback>
                  <p:oleObj name="Equation" r:id="rId18" imgW="126720" imgH="177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2" y="4030"/>
                          <a:ext cx="198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18C2F5C7-A4B4-400B-BDB5-77BA126D33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66" y="6276"/>
              <a:ext cx="169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AutoShape 9">
              <a:extLst>
                <a:ext uri="{FF2B5EF4-FFF2-40B4-BE49-F238E27FC236}">
                  <a16:creationId xmlns:a16="http://schemas.microsoft.com/office/drawing/2014/main" id="{622FEDD3-259C-485A-9937-7FDFCD2679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65" y="5582"/>
              <a:ext cx="169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AutoShape 10">
              <a:extLst>
                <a:ext uri="{FF2B5EF4-FFF2-40B4-BE49-F238E27FC236}">
                  <a16:creationId xmlns:a16="http://schemas.microsoft.com/office/drawing/2014/main" id="{A6A41B8F-EFD5-4CEC-88A0-AB916240EA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60" y="4312"/>
              <a:ext cx="0" cy="16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AutoShape 11">
              <a:extLst>
                <a:ext uri="{FF2B5EF4-FFF2-40B4-BE49-F238E27FC236}">
                  <a16:creationId xmlns:a16="http://schemas.microsoft.com/office/drawing/2014/main" id="{1D4EFD52-D73D-4827-953E-38795A57A1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66" y="4295"/>
              <a:ext cx="1194" cy="19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AutoShape 12">
              <a:extLst>
                <a:ext uri="{FF2B5EF4-FFF2-40B4-BE49-F238E27FC236}">
                  <a16:creationId xmlns:a16="http://schemas.microsoft.com/office/drawing/2014/main" id="{AD06E427-7770-4C3F-816E-D8243BAAC2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60" y="4295"/>
              <a:ext cx="1198" cy="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AutoShape 13">
              <a:extLst>
                <a:ext uri="{FF2B5EF4-FFF2-40B4-BE49-F238E27FC236}">
                  <a16:creationId xmlns:a16="http://schemas.microsoft.com/office/drawing/2014/main" id="{E27F26D2-9627-44BD-9C02-72AD02A655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60" y="4295"/>
              <a:ext cx="499" cy="19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AutoShape 14">
              <a:extLst>
                <a:ext uri="{FF2B5EF4-FFF2-40B4-BE49-F238E27FC236}">
                  <a16:creationId xmlns:a16="http://schemas.microsoft.com/office/drawing/2014/main" id="{9584288A-3BCE-42EA-8392-3E6BA60FE6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66" y="5582"/>
              <a:ext cx="699" cy="6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AutoShape 15">
              <a:extLst>
                <a:ext uri="{FF2B5EF4-FFF2-40B4-BE49-F238E27FC236}">
                  <a16:creationId xmlns:a16="http://schemas.microsoft.com/office/drawing/2014/main" id="{8389363B-BCDC-4059-B027-4C88D3061A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959" y="5583"/>
              <a:ext cx="699" cy="6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0" name="AutoShape 16">
              <a:extLst>
                <a:ext uri="{FF2B5EF4-FFF2-40B4-BE49-F238E27FC236}">
                  <a16:creationId xmlns:a16="http://schemas.microsoft.com/office/drawing/2014/main" id="{7A4224D0-93C1-4579-AE95-FEEE2B3F2D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65" y="5583"/>
              <a:ext cx="994" cy="6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AutoShape 17">
              <a:extLst>
                <a:ext uri="{FF2B5EF4-FFF2-40B4-BE49-F238E27FC236}">
                  <a16:creationId xmlns:a16="http://schemas.microsoft.com/office/drawing/2014/main" id="{6E284651-EB01-43A5-AC9C-B2E4E28A6E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66" y="5583"/>
              <a:ext cx="2392" cy="6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22706508-1782-459B-9DDF-3DE5C8C37D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45" y="5954"/>
            <a:ext cx="15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Equation" r:id="rId20" imgW="101520" imgH="164880" progId="Equation.DSMT4">
                    <p:embed/>
                  </p:oleObj>
                </mc:Choice>
                <mc:Fallback>
                  <p:oleObj name="Equation" r:id="rId20" imgW="101520" imgH="1648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5" y="5954"/>
                          <a:ext cx="159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43" name="AutoShape 19">
              <a:extLst>
                <a:ext uri="{FF2B5EF4-FFF2-40B4-BE49-F238E27FC236}">
                  <a16:creationId xmlns:a16="http://schemas.microsoft.com/office/drawing/2014/main" id="{9E61E02F-FA0F-4B17-87FD-73A2A8DD7F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65" y="4295"/>
              <a:ext cx="495" cy="1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83AD51-AC9B-46CA-B759-93C048DFABDE}"/>
                  </a:ext>
                </a:extLst>
              </p:cNvPr>
              <p:cNvSpPr txBox="1"/>
              <p:nvPr/>
            </p:nvSpPr>
            <p:spPr>
              <a:xfrm>
                <a:off x="217540" y="10277272"/>
                <a:ext cx="12328634" cy="1108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48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&amp;</m:t>
                          </m:r>
                        </m:e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𝑩𝑨𝑫</m:t>
                                  </m:r>
                                </m:e>
                              </m:acc>
                            </m:e>
                          </m:fun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83AD51-AC9B-46CA-B759-93C048DFA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40" y="10277272"/>
                <a:ext cx="12328634" cy="110812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AC46BD-2F47-48FB-A185-D622279A93E6}"/>
                  </a:ext>
                </a:extLst>
              </p:cNvPr>
              <p:cNvSpPr txBox="1"/>
              <p:nvPr/>
            </p:nvSpPr>
            <p:spPr>
              <a:xfrm>
                <a:off x="217540" y="11559006"/>
                <a:ext cx="12328634" cy="1646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𝑺𝑰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AC46BD-2F47-48FB-A185-D622279A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40" y="11559006"/>
                <a:ext cx="12328634" cy="164615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8259D93-931A-4B5B-B48C-DB4984A77900}"/>
                  </a:ext>
                </a:extLst>
              </p:cNvPr>
              <p:cNvSpPr txBox="1"/>
              <p:nvPr/>
            </p:nvSpPr>
            <p:spPr>
              <a:xfrm>
                <a:off x="2711943" y="9362630"/>
                <a:ext cx="6104093" cy="10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𝑺𝑰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8259D93-931A-4B5B-B48C-DB4984A77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943" y="9362630"/>
                <a:ext cx="6104093" cy="1076770"/>
              </a:xfrm>
              <a:prstGeom prst="rect">
                <a:avLst/>
              </a:prstGeom>
              <a:blipFill>
                <a:blip r:embed="rId24"/>
                <a:stretch>
                  <a:fillRect l="-4595" t="-734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2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1" grpId="0"/>
      <p:bldP spid="64" grpId="0"/>
      <p:bldP spid="65" grpId="0"/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0" y="5534553"/>
            <a:ext cx="17691382" cy="8029047"/>
            <a:chOff x="48567" y="4381500"/>
            <a:chExt cx="17065941" cy="802904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416098" y="4991098"/>
              <a:ext cx="16698410" cy="7419449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24000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F52BC71F-156A-41D1-B1A9-95773C8C36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17064" r="13496" b="3690"/>
          <a:stretch>
            <a:fillRect/>
          </a:stretch>
        </p:blipFill>
        <p:spPr bwMode="auto">
          <a:xfrm>
            <a:off x="18135600" y="6929145"/>
            <a:ext cx="6167722" cy="50763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E03FB3-AE36-441D-9A33-5E30634089BB}"/>
                  </a:ext>
                </a:extLst>
              </p:cNvPr>
              <p:cNvSpPr txBox="1"/>
              <p:nvPr/>
            </p:nvSpPr>
            <p:spPr>
              <a:xfrm>
                <a:off x="452259" y="11887200"/>
                <a:ext cx="8744785" cy="1556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𝑺𝑯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E03FB3-AE36-441D-9A33-5E3063408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59" y="11887200"/>
                <a:ext cx="8744785" cy="1556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A53612-648D-46B2-AE84-D21EB7DFBF8D}"/>
                  </a:ext>
                </a:extLst>
              </p:cNvPr>
              <p:cNvSpPr txBox="1"/>
              <p:nvPr/>
            </p:nvSpPr>
            <p:spPr>
              <a:xfrm>
                <a:off x="452259" y="6479625"/>
                <a:ext cx="1688244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A53612-648D-46B2-AE84-D21EB7DF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59" y="6479625"/>
                <a:ext cx="16882443" cy="759375"/>
              </a:xfrm>
              <a:prstGeom prst="rect">
                <a:avLst/>
              </a:prstGeom>
              <a:blipFill>
                <a:blip r:embed="rId5"/>
                <a:stretch>
                  <a:fillRect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393A29-E5DA-48C3-AB0B-0BBCF726A290}"/>
                  </a:ext>
                </a:extLst>
              </p:cNvPr>
              <p:cNvSpPr txBox="1"/>
              <p:nvPr/>
            </p:nvSpPr>
            <p:spPr>
              <a:xfrm>
                <a:off x="574843" y="7086245"/>
                <a:ext cx="12431832" cy="2405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𝑺𝑨𝑩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𝑺𝑨𝑩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𝑺𝑯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𝑺𝑨𝑩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𝑺𝑯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393A29-E5DA-48C3-AB0B-0BBCF726A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43" y="7086245"/>
                <a:ext cx="12431832" cy="2405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3FE8D35-C01F-4DC9-A9B4-686EC7139A03}"/>
                  </a:ext>
                </a:extLst>
              </p:cNvPr>
              <p:cNvSpPr txBox="1"/>
              <p:nvPr/>
            </p:nvSpPr>
            <p:spPr>
              <a:xfrm>
                <a:off x="531319" y="9493853"/>
                <a:ext cx="17223281" cy="974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3FE8D35-C01F-4DC9-A9B4-686EC7139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19" y="9493853"/>
                <a:ext cx="17223281" cy="974626"/>
              </a:xfrm>
              <a:prstGeom prst="rect">
                <a:avLst/>
              </a:prstGeom>
              <a:blipFill>
                <a:blip r:embed="rId7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F0CC7E-636B-4D9E-AC77-A1288B83DBDF}"/>
                  </a:ext>
                </a:extLst>
              </p:cNvPr>
              <p:cNvSpPr txBox="1"/>
              <p:nvPr/>
            </p:nvSpPr>
            <p:spPr>
              <a:xfrm>
                <a:off x="400504" y="10287000"/>
                <a:ext cx="17354096" cy="1566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F0CC7E-636B-4D9E-AC77-A1288B83D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04" y="10287000"/>
                <a:ext cx="17354096" cy="1566583"/>
              </a:xfrm>
              <a:prstGeom prst="rect">
                <a:avLst/>
              </a:prstGeom>
              <a:blipFill>
                <a:blip r:embed="rId8"/>
                <a:stretch>
                  <a:fillRect r="-457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20320" y="89365"/>
            <a:ext cx="24113239" cy="3196793"/>
            <a:chOff x="923003" y="3917552"/>
            <a:chExt cx="24113239" cy="3196793"/>
          </a:xfrm>
        </p:grpSpPr>
        <p:sp>
          <p:nvSpPr>
            <p:cNvPr id="42" name="Rounded Rectangle 41"/>
            <p:cNvSpPr/>
            <p:nvPr/>
          </p:nvSpPr>
          <p:spPr>
            <a:xfrm>
              <a:off x="1295189" y="4285001"/>
              <a:ext cx="23741053" cy="28293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7A1630-4F4B-4131-8E00-41EAE3FA504D}"/>
                  </a:ext>
                </a:extLst>
              </p:cNvPr>
              <p:cNvSpPr txBox="1"/>
              <p:nvPr/>
            </p:nvSpPr>
            <p:spPr>
              <a:xfrm>
                <a:off x="609600" y="1066800"/>
                <a:ext cx="23486894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7A1630-4F4B-4131-8E00-41EAE3FA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66800"/>
                <a:ext cx="23486894" cy="2123658"/>
              </a:xfrm>
              <a:prstGeom prst="rect">
                <a:avLst/>
              </a:prstGeom>
              <a:blipFill>
                <a:blip r:embed="rId10"/>
                <a:stretch>
                  <a:fillRect l="-1038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96C5354-4F85-4752-B3F2-2264479044A2}"/>
              </a:ext>
            </a:extLst>
          </p:cNvPr>
          <p:cNvGrpSpPr/>
          <p:nvPr/>
        </p:nvGrpSpPr>
        <p:grpSpPr>
          <a:xfrm>
            <a:off x="452259" y="3581220"/>
            <a:ext cx="23681300" cy="1936304"/>
            <a:chOff x="241306" y="2043422"/>
            <a:chExt cx="11840650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72E1B86-D653-4151-BC3D-C27C3DEEF92A}"/>
                    </a:ext>
                  </a:extLst>
                </p:cNvPr>
                <p:cNvSpPr/>
                <p:nvPr/>
              </p:nvSpPr>
              <p:spPr>
                <a:xfrm>
                  <a:off x="3538287" y="20434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72E1B86-D653-4151-BC3D-C27C3DEEF9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43422"/>
                  <a:ext cx="2468235" cy="9681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FA6A70B-2D5D-4381-A34F-68123361376B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0FDA77-A384-4B00-96B1-5BC2E5396607}"/>
                    </a:ext>
                  </a:extLst>
                </p:cNvPr>
                <p:cNvSpPr/>
                <p:nvPr/>
              </p:nvSpPr>
              <p:spPr>
                <a:xfrm>
                  <a:off x="531851" y="20434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0FDA77-A384-4B00-96B1-5BC2E53966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43422"/>
                  <a:ext cx="2468235" cy="9681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DB6CC6-354B-466A-99CB-80C88323883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AFDC303-B477-45BC-8BAB-6E080871E3E0}"/>
                    </a:ext>
                  </a:extLst>
                </p:cNvPr>
                <p:cNvSpPr/>
                <p:nvPr/>
              </p:nvSpPr>
              <p:spPr>
                <a:xfrm>
                  <a:off x="6544723" y="20434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AFDC303-B477-45BC-8BAB-6E080871E3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43422"/>
                  <a:ext cx="2468235" cy="9681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ADEC762-EC19-4098-B2CB-12AFFCB4080E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0FF52DC-83FC-44F2-A659-76630D205123}"/>
                    </a:ext>
                  </a:extLst>
                </p:cNvPr>
                <p:cNvSpPr/>
                <p:nvPr/>
              </p:nvSpPr>
              <p:spPr>
                <a:xfrm>
                  <a:off x="9551160" y="2043422"/>
                  <a:ext cx="2530796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0FF52DC-83FC-44F2-A659-76630D2051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43422"/>
                  <a:ext cx="2530796" cy="9681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322B86-7E50-4D7A-98D3-595105726FED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51C414B-7EB1-4393-A140-DB6CD297DA35}"/>
              </a:ext>
            </a:extLst>
          </p:cNvPr>
          <p:cNvSpPr/>
          <p:nvPr/>
        </p:nvSpPr>
        <p:spPr>
          <a:xfrm>
            <a:off x="18503400" y="41016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BCCDD86-E3BF-4D27-87DE-CA60C3149D5B}"/>
                  </a:ext>
                </a:extLst>
              </p:cNvPr>
              <p:cNvSpPr txBox="1"/>
              <p:nvPr/>
            </p:nvSpPr>
            <p:spPr>
              <a:xfrm>
                <a:off x="7543800" y="11887641"/>
                <a:ext cx="5710902" cy="1523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BCCDD86-E3BF-4D27-87DE-CA60C3149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1887641"/>
                <a:ext cx="5710902" cy="15235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4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3" grpId="0"/>
      <p:bldP spid="48" grpId="0"/>
      <p:bldP spid="52" grpId="0"/>
      <p:bldP spid="54" grpId="0"/>
      <p:bldP spid="30" grpId="0"/>
      <p:bldP spid="40" grpId="0" animBg="1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9283" y="8382000"/>
            <a:ext cx="15316300" cy="5331785"/>
            <a:chOff x="48567" y="4305300"/>
            <a:chExt cx="14774825" cy="533178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371066" y="4838700"/>
              <a:ext cx="14452326" cy="4798385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05300"/>
              <a:ext cx="3991940" cy="1079473"/>
              <a:chOff x="410517" y="4572000"/>
              <a:chExt cx="3991940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392975" y="3605058"/>
                <a:ext cx="1022560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33788" y="4686181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5720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35320" y="2438400"/>
            <a:ext cx="23943880" cy="3680264"/>
            <a:chOff x="923003" y="3917552"/>
            <a:chExt cx="23943880" cy="368026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317095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60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302F4B-436D-46AA-B954-7F4799F6DF43}"/>
                  </a:ext>
                </a:extLst>
              </p:cNvPr>
              <p:cNvSpPr txBox="1"/>
              <p:nvPr/>
            </p:nvSpPr>
            <p:spPr>
              <a:xfrm>
                <a:off x="2714199" y="3164789"/>
                <a:ext cx="20089819" cy="2859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32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54075" algn="l"/>
                  </a:tabLst>
                </a:pP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chóp đều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góc giữa mặt bên và mặt phẳng đáy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khoảng cách giữa hai đường thẳng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bằng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0325" algn="just">
                  <a:lnSpc>
                    <a:spcPct val="115000"/>
                  </a:lnSpc>
                  <a:spcAft>
                    <a:spcPts val="800"/>
                  </a:spcAft>
                  <a:tabLst>
                    <a:tab pos="854075" algn="l"/>
                  </a:tabLst>
                </a:pP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Thể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tích của khối chóp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302F4B-436D-46AA-B954-7F4799F6D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199" y="3164789"/>
                <a:ext cx="20089819" cy="2859565"/>
              </a:xfrm>
              <a:prstGeom prst="rect">
                <a:avLst/>
              </a:prstGeom>
              <a:blipFill>
                <a:blip r:embed="rId6"/>
                <a:stretch>
                  <a:fillRect l="-910" t="-3412" r="-2033" b="-8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51F4BFD-8E43-4537-8619-73577314D272}"/>
              </a:ext>
            </a:extLst>
          </p:cNvPr>
          <p:cNvGrpSpPr/>
          <p:nvPr/>
        </p:nvGrpSpPr>
        <p:grpSpPr>
          <a:xfrm>
            <a:off x="425801" y="62932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5EA750C-78D7-4561-B3AD-0E18E17F7E0B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pl-PL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5EA750C-78D7-4561-B3AD-0E18E17F7E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59E500-39C5-445C-97D8-A66461EDAD09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61ACE8F-C255-4C94-9C54-0F1713358A72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pl-PL" sz="5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61ACE8F-C255-4C94-9C54-0F1713358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AB72AA2-734D-4219-A0DB-688D230A16B9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60D7B9C-C225-4C35-BED7-37730BD819AA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pl-PL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60D7B9C-C225-4C35-BED7-37730BD819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2FC1066-9126-4B4B-951C-DE6AAE3D0BB2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A1E73CA-FAA5-4434-8941-C12F32E45C33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A1E73CA-FAA5-4434-8941-C12F32E45C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E042F4-76EA-4E54-8CDE-BFFE426C48AD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36CA72F7-FAE6-44A1-B788-AEEEBCD946A0}"/>
              </a:ext>
            </a:extLst>
          </p:cNvPr>
          <p:cNvGrpSpPr>
            <a:grpSpLocks/>
          </p:cNvGrpSpPr>
          <p:nvPr/>
        </p:nvGrpSpPr>
        <p:grpSpPr bwMode="auto">
          <a:xfrm>
            <a:off x="15925800" y="7772400"/>
            <a:ext cx="7901156" cy="6096000"/>
            <a:chOff x="4908" y="11333"/>
            <a:chExt cx="3308" cy="3459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BE03ADB6-2525-424E-B845-3CDA27F11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6" y="11647"/>
              <a:ext cx="2709" cy="2853"/>
              <a:chOff x="3050" y="11647"/>
              <a:chExt cx="2709" cy="2853"/>
            </a:xfrm>
          </p:grpSpPr>
          <p:cxnSp>
            <p:nvCxnSpPr>
              <p:cNvPr id="1028" name="AutoShape 4">
                <a:extLst>
                  <a:ext uri="{FF2B5EF4-FFF2-40B4-BE49-F238E27FC236}">
                    <a16:creationId xmlns:a16="http://schemas.microsoft.com/office/drawing/2014/main" id="{ACC33EB3-F245-4577-8F7C-B0049B71C1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50" y="13446"/>
                <a:ext cx="270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" name="AutoShape 5">
                <a:extLst>
                  <a:ext uri="{FF2B5EF4-FFF2-40B4-BE49-F238E27FC236}">
                    <a16:creationId xmlns:a16="http://schemas.microsoft.com/office/drawing/2014/main" id="{7A73F4EA-992D-42CF-9300-72AB3FCAF0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168" y="13447"/>
                <a:ext cx="1591" cy="3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" name="AutoShape 6">
                <a:extLst>
                  <a:ext uri="{FF2B5EF4-FFF2-40B4-BE49-F238E27FC236}">
                    <a16:creationId xmlns:a16="http://schemas.microsoft.com/office/drawing/2014/main" id="{25EF3BC0-64A6-4C4A-BFA4-E2DEA1405C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050" y="13447"/>
                <a:ext cx="1669" cy="5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" name="AutoShape 7">
                <a:extLst>
                  <a:ext uri="{FF2B5EF4-FFF2-40B4-BE49-F238E27FC236}">
                    <a16:creationId xmlns:a16="http://schemas.microsoft.com/office/drawing/2014/main" id="{B238DF2B-D85C-43DA-8303-5C282C1094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714" y="11647"/>
                <a:ext cx="454" cy="28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" name="AutoShape 8">
                <a:extLst>
                  <a:ext uri="{FF2B5EF4-FFF2-40B4-BE49-F238E27FC236}">
                    <a16:creationId xmlns:a16="http://schemas.microsoft.com/office/drawing/2014/main" id="{188007FA-145A-4A21-951E-B42D867C83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433" y="12858"/>
                <a:ext cx="1286" cy="11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EF28AC17-EB5F-4805-86A7-3ED339F28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8" y="11333"/>
              <a:ext cx="3308" cy="3459"/>
              <a:chOff x="2742" y="11333"/>
              <a:chExt cx="3308" cy="3459"/>
            </a:xfrm>
          </p:grpSpPr>
          <p:cxnSp>
            <p:nvCxnSpPr>
              <p:cNvPr id="1034" name="AutoShape 10">
                <a:extLst>
                  <a:ext uri="{FF2B5EF4-FFF2-40B4-BE49-F238E27FC236}">
                    <a16:creationId xmlns:a16="http://schemas.microsoft.com/office/drawing/2014/main" id="{20BD9728-BC84-4068-8754-70AED71ADC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168" y="11647"/>
                <a:ext cx="0" cy="21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5" name="AutoShape 11">
                <a:extLst>
                  <a:ext uri="{FF2B5EF4-FFF2-40B4-BE49-F238E27FC236}">
                    <a16:creationId xmlns:a16="http://schemas.microsoft.com/office/drawing/2014/main" id="{4725B31E-18D8-4CFD-B5D5-013D2A27C0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68" y="11647"/>
                <a:ext cx="1591" cy="17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6" name="AutoShape 12">
                <a:extLst>
                  <a:ext uri="{FF2B5EF4-FFF2-40B4-BE49-F238E27FC236}">
                    <a16:creationId xmlns:a16="http://schemas.microsoft.com/office/drawing/2014/main" id="{A3F8837C-2DB2-4636-AF62-F0C53339EE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50" y="13447"/>
                <a:ext cx="664" cy="10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7" name="AutoShape 13">
                <a:extLst>
                  <a:ext uri="{FF2B5EF4-FFF2-40B4-BE49-F238E27FC236}">
                    <a16:creationId xmlns:a16="http://schemas.microsoft.com/office/drawing/2014/main" id="{97202C6B-6CE7-40DE-858A-1E2101FE4F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714" y="13447"/>
                <a:ext cx="2045" cy="10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8" name="AutoShape 14">
                <a:extLst>
                  <a:ext uri="{FF2B5EF4-FFF2-40B4-BE49-F238E27FC236}">
                    <a16:creationId xmlns:a16="http://schemas.microsoft.com/office/drawing/2014/main" id="{0E17EADD-0C73-4075-AAE7-CCDE651A05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050" y="11647"/>
                <a:ext cx="1118" cy="17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9" name="AutoShape 15">
                <a:extLst>
                  <a:ext uri="{FF2B5EF4-FFF2-40B4-BE49-F238E27FC236}">
                    <a16:creationId xmlns:a16="http://schemas.microsoft.com/office/drawing/2014/main" id="{F1ED2003-3007-4442-958B-FB5552A34F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714" y="13802"/>
                <a:ext cx="454" cy="6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" name="Arc 16">
                <a:extLst>
                  <a:ext uri="{FF2B5EF4-FFF2-40B4-BE49-F238E27FC236}">
                    <a16:creationId xmlns:a16="http://schemas.microsoft.com/office/drawing/2014/main" id="{42974C2F-9BEB-4CB3-A3B6-AE36F2CD4B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8659426">
                <a:off x="5233" y="13159"/>
                <a:ext cx="381" cy="281"/>
              </a:xfrm>
              <a:custGeom>
                <a:avLst/>
                <a:gdLst>
                  <a:gd name="G0" fmla="+- 5791 0 0"/>
                  <a:gd name="G1" fmla="+- 21600 0 0"/>
                  <a:gd name="G2" fmla="+- 21600 0 0"/>
                  <a:gd name="T0" fmla="*/ 0 w 26519"/>
                  <a:gd name="T1" fmla="*/ 791 h 21600"/>
                  <a:gd name="T2" fmla="*/ 26519 w 26519"/>
                  <a:gd name="T3" fmla="*/ 15525 h 21600"/>
                  <a:gd name="T4" fmla="*/ 5791 w 265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519" h="21600" fill="none" extrusionOk="0">
                    <a:moveTo>
                      <a:pt x="-1" y="790"/>
                    </a:moveTo>
                    <a:cubicBezTo>
                      <a:pt x="1885" y="266"/>
                      <a:pt x="3833" y="0"/>
                      <a:pt x="5791" y="0"/>
                    </a:cubicBezTo>
                    <a:cubicBezTo>
                      <a:pt x="15380" y="0"/>
                      <a:pt x="23822" y="6322"/>
                      <a:pt x="26519" y="15524"/>
                    </a:cubicBezTo>
                  </a:path>
                  <a:path w="26519" h="21600" stroke="0" extrusionOk="0">
                    <a:moveTo>
                      <a:pt x="-1" y="790"/>
                    </a:moveTo>
                    <a:cubicBezTo>
                      <a:pt x="1885" y="266"/>
                      <a:pt x="3833" y="0"/>
                      <a:pt x="5791" y="0"/>
                    </a:cubicBezTo>
                    <a:cubicBezTo>
                      <a:pt x="15380" y="0"/>
                      <a:pt x="23822" y="6322"/>
                      <a:pt x="26519" y="15524"/>
                    </a:cubicBezTo>
                    <a:lnTo>
                      <a:pt x="579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41" name="AutoShape 17">
                <a:extLst>
                  <a:ext uri="{FF2B5EF4-FFF2-40B4-BE49-F238E27FC236}">
                    <a16:creationId xmlns:a16="http://schemas.microsoft.com/office/drawing/2014/main" id="{DB07AA80-3984-46F3-AC8F-2B88D82659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68" y="11647"/>
                <a:ext cx="551" cy="23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4A2C7C3-4AB3-403E-B453-EBB7224C36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2" y="11333"/>
                <a:ext cx="3308" cy="3459"/>
                <a:chOff x="2742" y="11333"/>
                <a:chExt cx="3308" cy="3459"/>
              </a:xfrm>
            </p:grpSpPr>
            <p:graphicFrame>
              <p:nvGraphicFramePr>
                <p:cNvPr id="10" name="Object 9">
                  <a:extLst>
                    <a:ext uri="{FF2B5EF4-FFF2-40B4-BE49-F238E27FC236}">
                      <a16:creationId xmlns:a16="http://schemas.microsoft.com/office/drawing/2014/main" id="{8F33D32F-DFB8-4841-8DDA-7B4FE5E3909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567" y="14500"/>
                <a:ext cx="284" cy="2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37" name="Equation" r:id="rId11" imgW="152280" imgH="164880" progId="Equation.DSMT4">
                        <p:embed/>
                      </p:oleObj>
                    </mc:Choice>
                    <mc:Fallback>
                      <p:oleObj name="Equation" r:id="rId11" imgW="152280" imgH="164880" progId="Equation.DSMT4">
                        <p:embed/>
                        <p:pic>
                          <p:nvPicPr>
                            <p:cNvPr id="10" name="Object 9">
                              <a:extLst>
                                <a:ext uri="{FF2B5EF4-FFF2-40B4-BE49-F238E27FC236}">
                                  <a16:creationId xmlns:a16="http://schemas.microsoft.com/office/drawing/2014/main" id="{8F33D32F-DFB8-4841-8DDA-7B4FE5E3909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7" y="14500"/>
                              <a:ext cx="284" cy="2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" name="Object 10">
                  <a:extLst>
                    <a:ext uri="{FF2B5EF4-FFF2-40B4-BE49-F238E27FC236}">
                      <a16:creationId xmlns:a16="http://schemas.microsoft.com/office/drawing/2014/main" id="{C6177615-F941-4BE6-A8E0-5ECE55A9087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42" y="13273"/>
                <a:ext cx="308" cy="2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38" name="Equation" r:id="rId13" imgW="164880" imgH="164880" progId="Equation.DSMT4">
                        <p:embed/>
                      </p:oleObj>
                    </mc:Choice>
                    <mc:Fallback>
                      <p:oleObj name="Equation" r:id="rId13" imgW="164880" imgH="164880" progId="Equation.DSMT4">
                        <p:embed/>
                        <p:pic>
                          <p:nvPicPr>
                            <p:cNvPr id="11" name="Object 10">
                              <a:extLst>
                                <a:ext uri="{FF2B5EF4-FFF2-40B4-BE49-F238E27FC236}">
                                  <a16:creationId xmlns:a16="http://schemas.microsoft.com/office/drawing/2014/main" id="{C6177615-F941-4BE6-A8E0-5ECE55A9087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42" y="13273"/>
                              <a:ext cx="308" cy="2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3482ABC7-DB13-42C3-998D-4FC7413E9A5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766" y="13204"/>
                <a:ext cx="284" cy="3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39" name="Equation" r:id="rId15" imgW="152280" imgH="177480" progId="Equation.DSMT4">
                        <p:embed/>
                      </p:oleObj>
                    </mc:Choice>
                    <mc:Fallback>
                      <p:oleObj name="Equation" r:id="rId15" imgW="152280" imgH="177480" progId="Equation.DSMT4">
                        <p:embed/>
                        <p:pic>
                          <p:nvPicPr>
                            <p:cNvPr id="12" name="Object 11">
                              <a:extLst>
                                <a:ext uri="{FF2B5EF4-FFF2-40B4-BE49-F238E27FC236}">
                                  <a16:creationId xmlns:a16="http://schemas.microsoft.com/office/drawing/2014/main" id="{3482ABC7-DB13-42C3-998D-4FC7413E9A5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6" y="13204"/>
                              <a:ext cx="284" cy="3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id="{A31D73F8-E27F-415F-928A-FF768DFBB3B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039" y="11333"/>
                <a:ext cx="237" cy="3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0" name="Equation" r:id="rId17" imgW="126720" imgH="177480" progId="Equation.DSMT4">
                        <p:embed/>
                      </p:oleObj>
                    </mc:Choice>
                    <mc:Fallback>
                      <p:oleObj name="Equation" r:id="rId17" imgW="126720" imgH="177480" progId="Equation.DSMT4">
                        <p:embed/>
                        <p:pic>
                          <p:nvPicPr>
                            <p:cNvPr id="16" name="Object 15">
                              <a:extLst>
                                <a:ext uri="{FF2B5EF4-FFF2-40B4-BE49-F238E27FC236}">
                                  <a16:creationId xmlns:a16="http://schemas.microsoft.com/office/drawing/2014/main" id="{A31D73F8-E27F-415F-928A-FF768DFBB3B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9" y="11333"/>
                              <a:ext cx="237" cy="31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ct 16">
                  <a:extLst>
                    <a:ext uri="{FF2B5EF4-FFF2-40B4-BE49-F238E27FC236}">
                      <a16:creationId xmlns:a16="http://schemas.microsoft.com/office/drawing/2014/main" id="{A15025B0-03B4-4B07-BD2F-BC61CAC0902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25" y="13802"/>
                <a:ext cx="284" cy="3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1" name="Equation" r:id="rId19" imgW="152280" imgH="177480" progId="Equation.DSMT4">
                        <p:embed/>
                      </p:oleObj>
                    </mc:Choice>
                    <mc:Fallback>
                      <p:oleObj name="Equation" r:id="rId19" imgW="152280" imgH="177480" progId="Equation.DSMT4">
                        <p:embed/>
                        <p:pic>
                          <p:nvPicPr>
                            <p:cNvPr id="17" name="Object 16">
                              <a:extLst>
                                <a:ext uri="{FF2B5EF4-FFF2-40B4-BE49-F238E27FC236}">
                                  <a16:creationId xmlns:a16="http://schemas.microsoft.com/office/drawing/2014/main" id="{A15025B0-03B4-4B07-BD2F-BC61CAC0902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25" y="13802"/>
                              <a:ext cx="284" cy="31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742ED9F3-FE95-45D4-9281-10C10B26477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719" y="13968"/>
                <a:ext cx="356" cy="2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2" name="Equation" r:id="rId21" imgW="190440" imgH="164880" progId="Equation.DSMT4">
                        <p:embed/>
                      </p:oleObj>
                    </mc:Choice>
                    <mc:Fallback>
                      <p:oleObj name="Equation" r:id="rId21" imgW="190440" imgH="164880" progId="Equation.DSMT4">
                        <p:embed/>
                        <p:pic>
                          <p:nvPicPr>
                            <p:cNvPr id="18" name="Object 17">
                              <a:extLst>
                                <a:ext uri="{FF2B5EF4-FFF2-40B4-BE49-F238E27FC236}">
                                  <a16:creationId xmlns:a16="http://schemas.microsoft.com/office/drawing/2014/main" id="{742ED9F3-FE95-45D4-9281-10C10B26477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19" y="13968"/>
                              <a:ext cx="356" cy="29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18">
                  <a:extLst>
                    <a:ext uri="{FF2B5EF4-FFF2-40B4-BE49-F238E27FC236}">
                      <a16:creationId xmlns:a16="http://schemas.microsoft.com/office/drawing/2014/main" id="{9E5D5CA3-4A61-4FA8-9AC0-25907EFC972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50" y="12566"/>
                <a:ext cx="308" cy="2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" name="Equation" r:id="rId23" imgW="164880" imgH="164880" progId="Equation.DSMT4">
                        <p:embed/>
                      </p:oleObj>
                    </mc:Choice>
                    <mc:Fallback>
                      <p:oleObj name="Equation" r:id="rId23" imgW="164880" imgH="164880" progId="Equation.DSMT4">
                        <p:embed/>
                        <p:pic>
                          <p:nvPicPr>
                            <p:cNvPr id="19" name="Object 18">
                              <a:extLst>
                                <a:ext uri="{FF2B5EF4-FFF2-40B4-BE49-F238E27FC236}">
                                  <a16:creationId xmlns:a16="http://schemas.microsoft.com/office/drawing/2014/main" id="{9E5D5CA3-4A61-4FA8-9AC0-25907EFC972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50" y="12566"/>
                              <a:ext cx="308" cy="2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41CD232-B82B-4DFE-BCA2-E3E85324EAAD}"/>
                  </a:ext>
                </a:extLst>
              </p:cNvPr>
              <p:cNvSpPr txBox="1"/>
              <p:nvPr/>
            </p:nvSpPr>
            <p:spPr>
              <a:xfrm>
                <a:off x="928901" y="9460110"/>
                <a:ext cx="1488225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5088" algn="just">
                  <a:lnSpc>
                    <a:spcPct val="115000"/>
                  </a:lnSpc>
                </a:pP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trung điểm của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</m:oMath>
                </a14:m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41CD232-B82B-4DFE-BCA2-E3E85324E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01" y="9460110"/>
                <a:ext cx="14882251" cy="799963"/>
              </a:xfrm>
              <a:prstGeom prst="rect">
                <a:avLst/>
              </a:prstGeom>
              <a:blipFill>
                <a:blip r:embed="rId25"/>
                <a:stretch>
                  <a:fillRect l="-1188" t="-12977" r="-123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443238-DBCB-4A71-9396-3EF7E3EBD38F}"/>
                  </a:ext>
                </a:extLst>
              </p:cNvPr>
              <p:cNvSpPr txBox="1"/>
              <p:nvPr/>
            </p:nvSpPr>
            <p:spPr>
              <a:xfrm>
                <a:off x="339366" y="10961980"/>
                <a:ext cx="1261117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(SAM</a:t>
                </a: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ẻ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443238-DBCB-4A71-9396-3EF7E3EBD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6" y="10961980"/>
                <a:ext cx="12611173" cy="799963"/>
              </a:xfrm>
              <a:prstGeom prst="rect">
                <a:avLst/>
              </a:prstGeom>
              <a:blipFill>
                <a:blip r:embed="rId26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46C477-78E7-4F08-9326-8DE3A4ABC257}"/>
                  </a:ext>
                </a:extLst>
              </p:cNvPr>
              <p:cNvSpPr txBox="1"/>
              <p:nvPr/>
            </p:nvSpPr>
            <p:spPr>
              <a:xfrm>
                <a:off x="304800" y="11581981"/>
                <a:ext cx="13316908" cy="1829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𝑨𝑴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𝑺𝑶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𝑴𝑯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46C477-78E7-4F08-9326-8DE3A4AB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581981"/>
                <a:ext cx="13316908" cy="182921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C3FC5F5-4A68-4194-B994-81DB9128FF98}"/>
                  </a:ext>
                </a:extLst>
              </p:cNvPr>
              <p:cNvSpPr txBox="1"/>
              <p:nvPr/>
            </p:nvSpPr>
            <p:spPr>
              <a:xfrm>
                <a:off x="1153159" y="10275416"/>
                <a:ext cx="1227908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lang="fr-FR" sz="4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𝐒𝐎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C3FC5F5-4A68-4194-B994-81DB9128F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59" y="10275416"/>
                <a:ext cx="12279086" cy="707886"/>
              </a:xfrm>
              <a:prstGeom prst="rect">
                <a:avLst/>
              </a:prstGeom>
              <a:blipFill>
                <a:blip r:embed="rId28"/>
                <a:stretch>
                  <a:fillRect l="-1738" t="-1896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9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7" grpId="0"/>
      <p:bldP spid="58" grpId="0"/>
      <p:bldP spid="60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1807" y="5456237"/>
            <a:ext cx="24079793" cy="8183563"/>
            <a:chOff x="48567" y="4381500"/>
            <a:chExt cx="23228504" cy="8183563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5063998"/>
              <a:ext cx="22682027" cy="750106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548878" y="2470194"/>
            <a:ext cx="3942102" cy="996955"/>
            <a:chOff x="923003" y="3917552"/>
            <a:chExt cx="3942102" cy="1040476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56327"/>
              <a:ext cx="3503060" cy="861996"/>
              <a:chOff x="2028795" y="4418277"/>
              <a:chExt cx="3503060" cy="861996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36458" y="4480054"/>
                <a:ext cx="289539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r>
                  <a:rPr lang="vi-VN" sz="46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1F4BFD-8E43-4537-8619-73577314D272}"/>
              </a:ext>
            </a:extLst>
          </p:cNvPr>
          <p:cNvGrpSpPr/>
          <p:nvPr/>
        </p:nvGrpSpPr>
        <p:grpSpPr>
          <a:xfrm>
            <a:off x="413911" y="35500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5EA750C-78D7-4561-B3AD-0E18E17F7E0B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pl-PL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5EA750C-78D7-4561-B3AD-0E18E17F7E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59E500-39C5-445C-97D8-A66461EDAD09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61ACE8F-C255-4C94-9C54-0F1713358A72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pl-PL" sz="5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61ACE8F-C255-4C94-9C54-0F1713358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AB72AA2-734D-4219-A0DB-688D230A16B9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60D7B9C-C225-4C35-BED7-37730BD819AA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pl-PL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60D7B9C-C225-4C35-BED7-37730BD819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2FC1066-9126-4B4B-951C-DE6AAE3D0BB2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A1E73CA-FAA5-4434-8941-C12F32E45C33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𝟐𝟒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A1E73CA-FAA5-4434-8941-C12F32E45C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E042F4-76EA-4E54-8CDE-BFFE426C48AD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F15D130D-6935-4A00-9ED2-B2F3D8DB4136}"/>
              </a:ext>
            </a:extLst>
          </p:cNvPr>
          <p:cNvSpPr/>
          <p:nvPr/>
        </p:nvSpPr>
        <p:spPr>
          <a:xfrm>
            <a:off x="18469374" y="400149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6CA72F7-FAE6-44A1-B788-AEEEBCD946A0}"/>
              </a:ext>
            </a:extLst>
          </p:cNvPr>
          <p:cNvGrpSpPr>
            <a:grpSpLocks/>
          </p:cNvGrpSpPr>
          <p:nvPr/>
        </p:nvGrpSpPr>
        <p:grpSpPr bwMode="auto">
          <a:xfrm>
            <a:off x="17550002" y="5867400"/>
            <a:ext cx="6986398" cy="6357628"/>
            <a:chOff x="4908" y="11333"/>
            <a:chExt cx="3308" cy="3459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BE03ADB6-2525-424E-B845-3CDA27F11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6" y="11647"/>
              <a:ext cx="2709" cy="2853"/>
              <a:chOff x="3050" y="11647"/>
              <a:chExt cx="2709" cy="2853"/>
            </a:xfrm>
          </p:grpSpPr>
          <p:cxnSp>
            <p:nvCxnSpPr>
              <p:cNvPr id="1028" name="AutoShape 4">
                <a:extLst>
                  <a:ext uri="{FF2B5EF4-FFF2-40B4-BE49-F238E27FC236}">
                    <a16:creationId xmlns:a16="http://schemas.microsoft.com/office/drawing/2014/main" id="{ACC33EB3-F245-4577-8F7C-B0049B71C1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50" y="13446"/>
                <a:ext cx="270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" name="AutoShape 5">
                <a:extLst>
                  <a:ext uri="{FF2B5EF4-FFF2-40B4-BE49-F238E27FC236}">
                    <a16:creationId xmlns:a16="http://schemas.microsoft.com/office/drawing/2014/main" id="{7A73F4EA-992D-42CF-9300-72AB3FCAF0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168" y="13447"/>
                <a:ext cx="1591" cy="3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0" name="AutoShape 6">
                <a:extLst>
                  <a:ext uri="{FF2B5EF4-FFF2-40B4-BE49-F238E27FC236}">
                    <a16:creationId xmlns:a16="http://schemas.microsoft.com/office/drawing/2014/main" id="{25EF3BC0-64A6-4C4A-BFA4-E2DEA1405C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050" y="13447"/>
                <a:ext cx="1669" cy="5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1" name="AutoShape 7">
                <a:extLst>
                  <a:ext uri="{FF2B5EF4-FFF2-40B4-BE49-F238E27FC236}">
                    <a16:creationId xmlns:a16="http://schemas.microsoft.com/office/drawing/2014/main" id="{B238DF2B-D85C-43DA-8303-5C282C1094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714" y="11647"/>
                <a:ext cx="454" cy="28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2" name="AutoShape 8">
                <a:extLst>
                  <a:ext uri="{FF2B5EF4-FFF2-40B4-BE49-F238E27FC236}">
                    <a16:creationId xmlns:a16="http://schemas.microsoft.com/office/drawing/2014/main" id="{188007FA-145A-4A21-951E-B42D867C83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433" y="12858"/>
                <a:ext cx="1286" cy="11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EF28AC17-EB5F-4805-86A7-3ED339F28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8" y="11333"/>
              <a:ext cx="3308" cy="3459"/>
              <a:chOff x="2742" y="11333"/>
              <a:chExt cx="3308" cy="3459"/>
            </a:xfrm>
          </p:grpSpPr>
          <p:cxnSp>
            <p:nvCxnSpPr>
              <p:cNvPr id="1034" name="AutoShape 10">
                <a:extLst>
                  <a:ext uri="{FF2B5EF4-FFF2-40B4-BE49-F238E27FC236}">
                    <a16:creationId xmlns:a16="http://schemas.microsoft.com/office/drawing/2014/main" id="{20BD9728-BC84-4068-8754-70AED71ADC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168" y="11647"/>
                <a:ext cx="0" cy="21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5" name="AutoShape 11">
                <a:extLst>
                  <a:ext uri="{FF2B5EF4-FFF2-40B4-BE49-F238E27FC236}">
                    <a16:creationId xmlns:a16="http://schemas.microsoft.com/office/drawing/2014/main" id="{4725B31E-18D8-4CFD-B5D5-013D2A27C0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68" y="11647"/>
                <a:ext cx="1591" cy="17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6" name="AutoShape 12">
                <a:extLst>
                  <a:ext uri="{FF2B5EF4-FFF2-40B4-BE49-F238E27FC236}">
                    <a16:creationId xmlns:a16="http://schemas.microsoft.com/office/drawing/2014/main" id="{A3F8837C-2DB2-4636-AF62-F0C53339EE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50" y="13447"/>
                <a:ext cx="664" cy="10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7" name="AutoShape 13">
                <a:extLst>
                  <a:ext uri="{FF2B5EF4-FFF2-40B4-BE49-F238E27FC236}">
                    <a16:creationId xmlns:a16="http://schemas.microsoft.com/office/drawing/2014/main" id="{97202C6B-6CE7-40DE-858A-1E2101FE4F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714" y="13447"/>
                <a:ext cx="2045" cy="105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8" name="AutoShape 14">
                <a:extLst>
                  <a:ext uri="{FF2B5EF4-FFF2-40B4-BE49-F238E27FC236}">
                    <a16:creationId xmlns:a16="http://schemas.microsoft.com/office/drawing/2014/main" id="{0E17EADD-0C73-4075-AAE7-CCDE651A05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050" y="11647"/>
                <a:ext cx="1118" cy="17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9" name="AutoShape 15">
                <a:extLst>
                  <a:ext uri="{FF2B5EF4-FFF2-40B4-BE49-F238E27FC236}">
                    <a16:creationId xmlns:a16="http://schemas.microsoft.com/office/drawing/2014/main" id="{F1ED2003-3007-4442-958B-FB5552A34F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714" y="13802"/>
                <a:ext cx="454" cy="6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" name="Arc 16">
                <a:extLst>
                  <a:ext uri="{FF2B5EF4-FFF2-40B4-BE49-F238E27FC236}">
                    <a16:creationId xmlns:a16="http://schemas.microsoft.com/office/drawing/2014/main" id="{42974C2F-9BEB-4CB3-A3B6-AE36F2CD4B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8659426">
                <a:off x="5233" y="13159"/>
                <a:ext cx="381" cy="281"/>
              </a:xfrm>
              <a:custGeom>
                <a:avLst/>
                <a:gdLst>
                  <a:gd name="G0" fmla="+- 5791 0 0"/>
                  <a:gd name="G1" fmla="+- 21600 0 0"/>
                  <a:gd name="G2" fmla="+- 21600 0 0"/>
                  <a:gd name="T0" fmla="*/ 0 w 26519"/>
                  <a:gd name="T1" fmla="*/ 791 h 21600"/>
                  <a:gd name="T2" fmla="*/ 26519 w 26519"/>
                  <a:gd name="T3" fmla="*/ 15525 h 21600"/>
                  <a:gd name="T4" fmla="*/ 5791 w 265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519" h="21600" fill="none" extrusionOk="0">
                    <a:moveTo>
                      <a:pt x="-1" y="790"/>
                    </a:moveTo>
                    <a:cubicBezTo>
                      <a:pt x="1885" y="266"/>
                      <a:pt x="3833" y="0"/>
                      <a:pt x="5791" y="0"/>
                    </a:cubicBezTo>
                    <a:cubicBezTo>
                      <a:pt x="15380" y="0"/>
                      <a:pt x="23822" y="6322"/>
                      <a:pt x="26519" y="15524"/>
                    </a:cubicBezTo>
                  </a:path>
                  <a:path w="26519" h="21600" stroke="0" extrusionOk="0">
                    <a:moveTo>
                      <a:pt x="-1" y="790"/>
                    </a:moveTo>
                    <a:cubicBezTo>
                      <a:pt x="1885" y="266"/>
                      <a:pt x="3833" y="0"/>
                      <a:pt x="5791" y="0"/>
                    </a:cubicBezTo>
                    <a:cubicBezTo>
                      <a:pt x="15380" y="0"/>
                      <a:pt x="23822" y="6322"/>
                      <a:pt x="26519" y="15524"/>
                    </a:cubicBezTo>
                    <a:lnTo>
                      <a:pt x="579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41" name="AutoShape 17">
                <a:extLst>
                  <a:ext uri="{FF2B5EF4-FFF2-40B4-BE49-F238E27FC236}">
                    <a16:creationId xmlns:a16="http://schemas.microsoft.com/office/drawing/2014/main" id="{DB07AA80-3984-46F3-AC8F-2B88D82659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68" y="11647"/>
                <a:ext cx="551" cy="23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4A2C7C3-4AB3-403E-B453-EBB7224C36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2" y="11333"/>
                <a:ext cx="3308" cy="3459"/>
                <a:chOff x="2742" y="11333"/>
                <a:chExt cx="3308" cy="3459"/>
              </a:xfrm>
            </p:grpSpPr>
            <p:graphicFrame>
              <p:nvGraphicFramePr>
                <p:cNvPr id="10" name="Object 9">
                  <a:extLst>
                    <a:ext uri="{FF2B5EF4-FFF2-40B4-BE49-F238E27FC236}">
                      <a16:creationId xmlns:a16="http://schemas.microsoft.com/office/drawing/2014/main" id="{8F33D32F-DFB8-4841-8DDA-7B4FE5E3909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567" y="14500"/>
                <a:ext cx="284" cy="2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61" name="Equation" r:id="rId9" imgW="152280" imgH="164880" progId="Equation.DSMT4">
                        <p:embed/>
                      </p:oleObj>
                    </mc:Choice>
                    <mc:Fallback>
                      <p:oleObj name="Equation" r:id="rId9" imgW="152280" imgH="164880" progId="Equation.DSMT4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7" y="14500"/>
                              <a:ext cx="284" cy="2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" name="Object 10">
                  <a:extLst>
                    <a:ext uri="{FF2B5EF4-FFF2-40B4-BE49-F238E27FC236}">
                      <a16:creationId xmlns:a16="http://schemas.microsoft.com/office/drawing/2014/main" id="{C6177615-F941-4BE6-A8E0-5ECE55A9087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42" y="13273"/>
                <a:ext cx="308" cy="2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62" name="Equation" r:id="rId11" imgW="164880" imgH="164880" progId="Equation.DSMT4">
                        <p:embed/>
                      </p:oleObj>
                    </mc:Choice>
                    <mc:Fallback>
                      <p:oleObj name="Equation" r:id="rId11" imgW="164880" imgH="16488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42" y="13273"/>
                              <a:ext cx="308" cy="2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" name="Object 11">
                  <a:extLst>
                    <a:ext uri="{FF2B5EF4-FFF2-40B4-BE49-F238E27FC236}">
                      <a16:creationId xmlns:a16="http://schemas.microsoft.com/office/drawing/2014/main" id="{3482ABC7-DB13-42C3-998D-4FC7413E9A5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766" y="13204"/>
                <a:ext cx="284" cy="3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63" name="Equation" r:id="rId13" imgW="152280" imgH="177480" progId="Equation.DSMT4">
                        <p:embed/>
                      </p:oleObj>
                    </mc:Choice>
                    <mc:Fallback>
                      <p:oleObj name="Equation" r:id="rId13" imgW="152280" imgH="177480" progId="Equation.DSMT4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6" y="13204"/>
                              <a:ext cx="284" cy="3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id="{A31D73F8-E27F-415F-928A-FF768DFBB3B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039" y="11333"/>
                <a:ext cx="237" cy="3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64" name="Equation" r:id="rId15" imgW="126720" imgH="177480" progId="Equation.DSMT4">
                        <p:embed/>
                      </p:oleObj>
                    </mc:Choice>
                    <mc:Fallback>
                      <p:oleObj name="Equation" r:id="rId15" imgW="126720" imgH="177480" progId="Equation.DSMT4">
                        <p:embed/>
                        <p:pic>
                          <p:nvPicPr>
                            <p:cNvPr id="0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9" y="11333"/>
                              <a:ext cx="237" cy="31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ct 16">
                  <a:extLst>
                    <a:ext uri="{FF2B5EF4-FFF2-40B4-BE49-F238E27FC236}">
                      <a16:creationId xmlns:a16="http://schemas.microsoft.com/office/drawing/2014/main" id="{A15025B0-03B4-4B07-BD2F-BC61CAC0902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25" y="13802"/>
                <a:ext cx="284" cy="3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65" name="Equation" r:id="rId17" imgW="152280" imgH="177480" progId="Equation.DSMT4">
                        <p:embed/>
                      </p:oleObj>
                    </mc:Choice>
                    <mc:Fallback>
                      <p:oleObj name="Equation" r:id="rId17" imgW="152280" imgH="177480" progId="Equation.DSMT4">
                        <p:embed/>
                        <p:pic>
                          <p:nvPicPr>
                            <p:cNvPr id="0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25" y="13802"/>
                              <a:ext cx="284" cy="31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742ED9F3-FE95-45D4-9281-10C10B26477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719" y="13968"/>
                <a:ext cx="356" cy="2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66" name="Equation" r:id="rId19" imgW="190440" imgH="164880" progId="Equation.DSMT4">
                        <p:embed/>
                      </p:oleObj>
                    </mc:Choice>
                    <mc:Fallback>
                      <p:oleObj name="Equation" r:id="rId19" imgW="190440" imgH="164880" progId="Equation.DSMT4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19" y="13968"/>
                              <a:ext cx="356" cy="29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18">
                  <a:extLst>
                    <a:ext uri="{FF2B5EF4-FFF2-40B4-BE49-F238E27FC236}">
                      <a16:creationId xmlns:a16="http://schemas.microsoft.com/office/drawing/2014/main" id="{9E5D5CA3-4A61-4FA8-9AC0-25907EFC972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050" y="12566"/>
                <a:ext cx="308" cy="2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67" name="Equation" r:id="rId21" imgW="164880" imgH="164880" progId="Equation.DSMT4">
                        <p:embed/>
                      </p:oleObj>
                    </mc:Choice>
                    <mc:Fallback>
                      <p:oleObj name="Equation" r:id="rId21" imgW="164880" imgH="164880" progId="Equation.DSMT4">
                        <p:embed/>
                        <p:pic>
                          <p:nvPicPr>
                            <p:cNvPr id="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50" y="12566"/>
                              <a:ext cx="308" cy="2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FF5ABF4-A0E9-428E-AFF3-65F87B884549}"/>
                  </a:ext>
                </a:extLst>
              </p:cNvPr>
              <p:cNvSpPr txBox="1"/>
              <p:nvPr/>
            </p:nvSpPr>
            <p:spPr>
              <a:xfrm>
                <a:off x="12463103" y="11734800"/>
                <a:ext cx="11844697" cy="173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𝑺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𝑺𝑶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FF5ABF4-A0E9-428E-AFF3-65F87B88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3103" y="11734800"/>
                <a:ext cx="11844697" cy="173034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E9D795-927B-49C6-BF95-0B9171EE5245}"/>
                  </a:ext>
                </a:extLst>
              </p:cNvPr>
              <p:cNvSpPr txBox="1"/>
              <p:nvPr/>
            </p:nvSpPr>
            <p:spPr>
              <a:xfrm>
                <a:off x="381000" y="6172200"/>
                <a:ext cx="20063449" cy="1253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đoạn vuông góc chung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4E9D795-927B-49C6-BF95-0B9171EE5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72200"/>
                <a:ext cx="20063449" cy="1253035"/>
              </a:xfrm>
              <a:prstGeom prst="rect">
                <a:avLst/>
              </a:prstGeom>
              <a:blipFill>
                <a:blip r:embed="rId24"/>
                <a:stretch>
                  <a:fillRect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039818F-7568-434B-B617-C73B0C0C5B78}"/>
                  </a:ext>
                </a:extLst>
              </p:cNvPr>
              <p:cNvSpPr txBox="1"/>
              <p:nvPr/>
            </p:nvSpPr>
            <p:spPr>
              <a:xfrm>
                <a:off x="381000" y="7333525"/>
                <a:ext cx="14617395" cy="1027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𝑺𝑩𝑪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𝑺𝑴𝑨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039818F-7568-434B-B617-C73B0C0C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333525"/>
                <a:ext cx="14617395" cy="1027141"/>
              </a:xfrm>
              <a:prstGeom prst="rect">
                <a:avLst/>
              </a:prstGeom>
              <a:blipFill>
                <a:blip r:embed="rId25"/>
                <a:stretch>
                  <a:fillRect b="-2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85F2C40-7C51-4D1B-86AB-8D05E27D8212}"/>
                  </a:ext>
                </a:extLst>
              </p:cNvPr>
              <p:cNvSpPr txBox="1"/>
              <p:nvPr/>
            </p:nvSpPr>
            <p:spPr>
              <a:xfrm>
                <a:off x="381001" y="8268956"/>
                <a:ext cx="102108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9075" indent="411480" algn="just">
                  <a:lnSpc>
                    <a:spcPct val="115000"/>
                  </a:lnSpc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85F2C40-7C51-4D1B-86AB-8D05E27D8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8268956"/>
                <a:ext cx="10210800" cy="799963"/>
              </a:xfrm>
              <a:prstGeom prst="rect">
                <a:avLst/>
              </a:prstGeom>
              <a:blipFill>
                <a:blip r:embed="rId26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0E6D4A0-1CF1-49A9-B768-032D3C8931C2}"/>
                  </a:ext>
                </a:extLst>
              </p:cNvPr>
              <p:cNvSpPr txBox="1"/>
              <p:nvPr/>
            </p:nvSpPr>
            <p:spPr>
              <a:xfrm>
                <a:off x="1012372" y="8977209"/>
                <a:ext cx="9960428" cy="1621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9075" indent="411480" algn="just">
                  <a:lnSpc>
                    <a:spcPct val="115000"/>
                  </a:lnSpc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0E6D4A0-1CF1-49A9-B768-032D3C89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2" y="8977209"/>
                <a:ext cx="9960428" cy="1621341"/>
              </a:xfrm>
              <a:prstGeom prst="rect">
                <a:avLst/>
              </a:prstGeom>
              <a:blipFill>
                <a:blip r:embed="rId27"/>
                <a:stretch>
                  <a:fillRect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0189561-AAA0-412E-BC99-4D7D3636031C}"/>
                  </a:ext>
                </a:extLst>
              </p:cNvPr>
              <p:cNvSpPr txBox="1"/>
              <p:nvPr/>
            </p:nvSpPr>
            <p:spPr>
              <a:xfrm>
                <a:off x="337458" y="10506840"/>
                <a:ext cx="1104619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△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𝑺𝑨𝑴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𝑨𝑴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0189561-AAA0-412E-BC99-4D7D36360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8" y="10506840"/>
                <a:ext cx="11046191" cy="799963"/>
              </a:xfrm>
              <a:prstGeom prst="rect">
                <a:avLst/>
              </a:prstGeom>
              <a:blipFill>
                <a:blip r:embed="rId28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0965C1-3818-4DF6-A74E-07DC3B132FC0}"/>
                  </a:ext>
                </a:extLst>
              </p:cNvPr>
              <p:cNvSpPr txBox="1"/>
              <p:nvPr/>
            </p:nvSpPr>
            <p:spPr>
              <a:xfrm>
                <a:off x="320566" y="12225028"/>
                <a:ext cx="12328634" cy="1338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30965C1-3818-4DF6-A74E-07DC3B132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6" y="12225028"/>
                <a:ext cx="12328634" cy="1338572"/>
              </a:xfrm>
              <a:prstGeom prst="rect">
                <a:avLst/>
              </a:prstGeom>
              <a:blipFill>
                <a:blip r:embed="rId29"/>
                <a:stretch>
                  <a:fillRect b="-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730BB2-742A-44AD-82F5-17E02B8FD921}"/>
                  </a:ext>
                </a:extLst>
              </p:cNvPr>
              <p:cNvSpPr txBox="1"/>
              <p:nvPr/>
            </p:nvSpPr>
            <p:spPr>
              <a:xfrm>
                <a:off x="9829800" y="8234687"/>
                <a:ext cx="8217418" cy="833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730BB2-742A-44AD-82F5-17E02B8F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234687"/>
                <a:ext cx="8217418" cy="833113"/>
              </a:xfrm>
              <a:prstGeom prst="rect">
                <a:avLst/>
              </a:prstGeom>
              <a:blipFill>
                <a:blip r:embed="rId30"/>
                <a:stretch>
                  <a:fillRect t="-10949" b="-30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AF3158-76B2-4E95-8E24-B076AD3FF3FC}"/>
                  </a:ext>
                </a:extLst>
              </p:cNvPr>
              <p:cNvSpPr txBox="1"/>
              <p:nvPr/>
            </p:nvSpPr>
            <p:spPr>
              <a:xfrm>
                <a:off x="4954621" y="11158279"/>
                <a:ext cx="9642083" cy="1363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e>
                      </m:ra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𝟕</m:t>
                              </m:r>
                            </m:e>
                          </m:rad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AF3158-76B2-4E95-8E24-B076AD3FF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21" y="11158279"/>
                <a:ext cx="9642083" cy="136396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1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/>
      <p:bldP spid="62" grpId="0"/>
      <p:bldP spid="64" grpId="0"/>
      <p:bldP spid="66" grpId="0"/>
      <p:bldP spid="68" grpId="0"/>
      <p:bldP spid="70" grpId="0"/>
      <p:bldP spid="72" grpId="0"/>
      <p:bldP spid="74" grpId="0"/>
      <p:bldP spid="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103" y="8043166"/>
            <a:ext cx="17452034" cy="5596634"/>
            <a:chOff x="48567" y="4381500"/>
            <a:chExt cx="16835055" cy="5596634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5063997"/>
              <a:ext cx="16288578" cy="49141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314144"/>
            <a:ext cx="24090260" cy="3705656"/>
            <a:chOff x="923003" y="3917552"/>
            <a:chExt cx="24090260" cy="370565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4128"/>
              <a:ext cx="23741053" cy="319908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60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31299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8C4001-3A7F-4B84-BDC7-6658DF3F8E9D}"/>
                  </a:ext>
                </a:extLst>
              </p:cNvPr>
              <p:cNvSpPr txBox="1"/>
              <p:nvPr/>
            </p:nvSpPr>
            <p:spPr>
              <a:xfrm>
                <a:off x="838200" y="2667000"/>
                <a:ext cx="22899967" cy="3043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2238" indent="1111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8C4001-3A7F-4B84-BDC7-6658DF3F8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22899967" cy="3043077"/>
              </a:xfrm>
              <a:prstGeom prst="rect">
                <a:avLst/>
              </a:prstGeom>
              <a:blipFill>
                <a:blip r:embed="rId4"/>
                <a:stretch>
                  <a:fillRect l="-559" r="-1757" b="-8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73D72B8-783B-4A1B-A0A8-F7FDB012DE80}"/>
              </a:ext>
            </a:extLst>
          </p:cNvPr>
          <p:cNvGrpSpPr/>
          <p:nvPr/>
        </p:nvGrpSpPr>
        <p:grpSpPr>
          <a:xfrm>
            <a:off x="425801" y="60646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9EA82E2-1C5C-4AAB-8BE5-C616300F5272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9EA82E2-1C5C-4AAB-8BE5-C616300F52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AF9663-C5B0-48E3-AB34-C61D8C828E7E}"/>
                </a:ext>
              </a:extLst>
            </p:cNvPr>
            <p:cNvSpPr/>
            <p:nvPr/>
          </p:nvSpPr>
          <p:spPr>
            <a:xfrm>
              <a:off x="3247742" y="2303047"/>
              <a:ext cx="522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FF0AA55-2491-4CD9-B08D-0DE264F52480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FF0AA55-2491-4CD9-B08D-0DE264F524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6E65EB-4D13-49CA-8D09-24D33706AA5A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B3F74C-723A-41F4-8AE2-CB37F327E27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B3F74C-723A-41F4-8AE2-CB37F327E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179BBF-9DDE-4AC1-A95D-C7C28CBBF99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DD0961A-5F62-465B-BC46-476EDF1AA222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DD0961A-5F62-465B-BC46-476EDF1AA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A2C16ED-08B2-4B13-843A-870F5247C0E3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14722C25-294E-4EDD-9813-F7A23AE0FD5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992" y="8153400"/>
            <a:ext cx="6658208" cy="5638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C1A93DA-C358-4A2D-9F18-F8DEDDDBA954}"/>
                  </a:ext>
                </a:extLst>
              </p:cNvPr>
              <p:cNvSpPr txBox="1"/>
              <p:nvPr/>
            </p:nvSpPr>
            <p:spPr>
              <a:xfrm>
                <a:off x="1150884" y="9422772"/>
                <a:ext cx="1485111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C1A93DA-C358-4A2D-9F18-F8DEDDDBA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84" y="9422772"/>
                <a:ext cx="14851116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F01259-795C-42A2-A21C-E981B47012A5}"/>
                  </a:ext>
                </a:extLst>
              </p:cNvPr>
              <p:cNvSpPr txBox="1"/>
              <p:nvPr/>
            </p:nvSpPr>
            <p:spPr>
              <a:xfrm>
                <a:off x="477142" y="10423684"/>
                <a:ext cx="14851116" cy="779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đều.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F01259-795C-42A2-A21C-E981B4701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2" y="10423684"/>
                <a:ext cx="14851116" cy="779316"/>
              </a:xfrm>
              <a:prstGeom prst="rect">
                <a:avLst/>
              </a:prstGeom>
              <a:blipFill>
                <a:blip r:embed="rId11"/>
                <a:stretch>
                  <a:fillRect t="-1640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A15493-D570-4BD8-9454-B194D510829F}"/>
                  </a:ext>
                </a:extLst>
              </p:cNvPr>
              <p:cNvSpPr txBox="1"/>
              <p:nvPr/>
            </p:nvSpPr>
            <p:spPr>
              <a:xfrm>
                <a:off x="477142" y="11434471"/>
                <a:ext cx="14851116" cy="77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A15493-D570-4BD8-9454-B194D5108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2" y="11434471"/>
                <a:ext cx="14851116" cy="777777"/>
              </a:xfrm>
              <a:prstGeom prst="rect">
                <a:avLst/>
              </a:prstGeom>
              <a:blipFill>
                <a:blip r:embed="rId12"/>
                <a:stretch>
                  <a:fillRect t="-18898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399FBF3-E27B-4BF6-8066-E7A8A9453272}"/>
                  </a:ext>
                </a:extLst>
              </p:cNvPr>
              <p:cNvSpPr txBox="1"/>
              <p:nvPr/>
            </p:nvSpPr>
            <p:spPr>
              <a:xfrm>
                <a:off x="477142" y="12443718"/>
                <a:ext cx="17294629" cy="781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giữa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đáy khi đó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𝑯𝑶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399FBF3-E27B-4BF6-8066-E7A8A9453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2" y="12443718"/>
                <a:ext cx="17294629" cy="781048"/>
              </a:xfrm>
              <a:prstGeom prst="rect">
                <a:avLst/>
              </a:prstGeom>
              <a:blipFill>
                <a:blip r:embed="rId13"/>
                <a:stretch>
                  <a:fillRect t="-14844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3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/>
      <p:bldP spid="54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43536" y="2971800"/>
            <a:ext cx="22896928" cy="7285945"/>
            <a:chOff x="1076414" y="3099768"/>
            <a:chExt cx="22899578" cy="7286788"/>
          </a:xfrm>
        </p:grpSpPr>
        <p:sp>
          <p:nvSpPr>
            <p:cNvPr id="7" name="Rounded Rectangle 6"/>
            <p:cNvSpPr/>
            <p:nvPr/>
          </p:nvSpPr>
          <p:spPr>
            <a:xfrm>
              <a:off x="1312550" y="3442480"/>
              <a:ext cx="22663442" cy="6944076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347566" cy="831457"/>
              <a:chOff x="166396" y="8705567"/>
              <a:chExt cx="434756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80577"/>
                <a:ext cx="4062447" cy="75644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58184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C2E4B281-9E8B-4DB1-9AFE-D751CB95F87E}"/>
              </a:ext>
            </a:extLst>
          </p:cNvPr>
          <p:cNvSpPr txBox="1"/>
          <p:nvPr/>
        </p:nvSpPr>
        <p:spPr>
          <a:xfrm>
            <a:off x="1117796" y="3980140"/>
            <a:ext cx="22504204" cy="604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</a:t>
            </a:r>
            <a:r>
              <a:rPr lang="en-US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457200">
              <a:lnSpc>
                <a:spcPct val="150000"/>
              </a:lnSpc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</a:t>
            </a:r>
            <a:r>
              <a:rPr lang="en-US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1.</a:t>
            </a:r>
          </a:p>
          <a:p>
            <a:pPr indent="457200">
              <a:lnSpc>
                <a:spcPct val="150000"/>
              </a:lnSpc>
            </a:pP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b) Nếu hai khối đa diện (H</a:t>
            </a:r>
            <a:r>
              <a:rPr lang="pt-BR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(H</a:t>
            </a:r>
            <a:r>
              <a:rPr lang="pt-BR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bằng nhau thì V</a:t>
            </a:r>
            <a:r>
              <a:rPr lang="pt-BR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(H1)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=V(</a:t>
            </a:r>
            <a:r>
              <a:rPr lang="pt-BR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H2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c) Nếu khối đa diện (H) được phân chia thành hai khối đa diện (H</a:t>
            </a:r>
            <a:r>
              <a:rPr lang="pt-BR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(H</a:t>
            </a:r>
            <a:r>
              <a:rPr lang="pt-BR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thì   	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V</a:t>
            </a:r>
            <a:r>
              <a:rPr lang="en-US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(H1)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V</a:t>
            </a:r>
            <a:r>
              <a:rPr lang="en-US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(H2)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6D652B-44F1-485F-AC0A-90D44C7ADEA4}"/>
              </a:ext>
            </a:extLst>
          </p:cNvPr>
          <p:cNvGrpSpPr/>
          <p:nvPr/>
        </p:nvGrpSpPr>
        <p:grpSpPr>
          <a:xfrm>
            <a:off x="743536" y="10429035"/>
            <a:ext cx="22864364" cy="2895599"/>
            <a:chOff x="1120323" y="10988402"/>
            <a:chExt cx="22867011" cy="2895935"/>
          </a:xfrm>
        </p:grpSpPr>
        <p:sp>
          <p:nvSpPr>
            <p:cNvPr id="108" name="Rounded Rectangle 6">
              <a:extLst>
                <a:ext uri="{FF2B5EF4-FFF2-40B4-BE49-F238E27FC236}">
                  <a16:creationId xmlns:a16="http://schemas.microsoft.com/office/drawing/2014/main" id="{278CFD37-718C-4550-8CC9-0C36D72A3838}"/>
                </a:ext>
              </a:extLst>
            </p:cNvPr>
            <p:cNvSpPr/>
            <p:nvPr/>
          </p:nvSpPr>
          <p:spPr>
            <a:xfrm>
              <a:off x="1323892" y="11370896"/>
              <a:ext cx="22663442" cy="2513441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9" name="Group 2">
              <a:extLst>
                <a:ext uri="{FF2B5EF4-FFF2-40B4-BE49-F238E27FC236}">
                  <a16:creationId xmlns:a16="http://schemas.microsoft.com/office/drawing/2014/main" id="{9D7E6436-6B40-409F-957F-3536F06D80A5}"/>
                </a:ext>
              </a:extLst>
            </p:cNvPr>
            <p:cNvGrpSpPr/>
            <p:nvPr/>
          </p:nvGrpSpPr>
          <p:grpSpPr>
            <a:xfrm>
              <a:off x="1120323" y="10988402"/>
              <a:ext cx="2257750" cy="956588"/>
              <a:chOff x="1120323" y="10988402"/>
              <a:chExt cx="2257750" cy="956588"/>
            </a:xfrm>
          </p:grpSpPr>
          <p:sp>
            <p:nvSpPr>
              <p:cNvPr id="110" name="Right Triangle 109">
                <a:extLst>
                  <a:ext uri="{FF2B5EF4-FFF2-40B4-BE49-F238E27FC236}">
                    <a16:creationId xmlns:a16="http://schemas.microsoft.com/office/drawing/2014/main" id="{EC2F8BA4-B568-43BD-9711-502874D2840B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161034D5-0874-40AB-A5C9-5FFA5BC4D9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872592" y="10283235"/>
                <a:ext cx="780482" cy="223047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A1B4446-BE90-4F59-80F9-BAFAF834062F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2063624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92263E49-A7F4-441F-9453-5FF7D58B2E33}"/>
              </a:ext>
            </a:extLst>
          </p:cNvPr>
          <p:cNvSpPr txBox="1"/>
          <p:nvPr/>
        </p:nvSpPr>
        <p:spPr>
          <a:xfrm>
            <a:off x="1727544" y="11182009"/>
            <a:ext cx="21523595" cy="199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</a:t>
            </a:r>
            <a:r>
              <a:rPr lang="en-US" sz="44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(H).</a:t>
            </a:r>
          </a:p>
          <a:p>
            <a:pPr indent="457200">
              <a:lnSpc>
                <a:spcPct val="150000"/>
              </a:lnSpc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C72460-66D1-4F8E-976D-30346C70C868}"/>
              </a:ext>
            </a:extLst>
          </p:cNvPr>
          <p:cNvGrpSpPr/>
          <p:nvPr/>
        </p:nvGrpSpPr>
        <p:grpSpPr>
          <a:xfrm>
            <a:off x="-457199" y="1600200"/>
            <a:ext cx="19659599" cy="830997"/>
            <a:chOff x="-288924" y="1892299"/>
            <a:chExt cx="19659599" cy="830995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ACD38AEF-D677-42E7-9082-808D953D3AB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2D4DC3-6EBB-4676-A9D3-9A63FD9DF0A9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C19A92-052A-4E69-B510-5E214F2216D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THỂ TÍCH KHỐI ĐA DIỆN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6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773D72B8-783B-4A1B-A0A8-F7FDB012DE80}"/>
              </a:ext>
            </a:extLst>
          </p:cNvPr>
          <p:cNvGrpSpPr/>
          <p:nvPr/>
        </p:nvGrpSpPr>
        <p:grpSpPr>
          <a:xfrm>
            <a:off x="425801" y="40072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9EA82E2-1C5C-4AAB-8BE5-C616300F5272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9EA82E2-1C5C-4AAB-8BE5-C616300F52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AF9663-C5B0-48E3-AB34-C61D8C828E7E}"/>
                </a:ext>
              </a:extLst>
            </p:cNvPr>
            <p:cNvSpPr/>
            <p:nvPr/>
          </p:nvSpPr>
          <p:spPr>
            <a:xfrm>
              <a:off x="3247742" y="2303047"/>
              <a:ext cx="540000" cy="522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FF0AA55-2491-4CD9-B08D-0DE264F52480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FF0AA55-2491-4CD9-B08D-0DE264F524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6E65EB-4D13-49CA-8D09-24D33706AA5A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B3F74C-723A-41F4-8AE2-CB37F327E27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B3F74C-723A-41F4-8AE2-CB37F327E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179BBF-9DDE-4AC1-A95D-C7C28CBBF99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DD0961A-5F62-465B-BC46-476EDF1AA222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DD0961A-5F62-465B-BC46-476EDF1AA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A2C16ED-08B2-4B13-843A-870F5247C0E3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103" y="5943600"/>
            <a:ext cx="19050297" cy="7434253"/>
            <a:chOff x="48567" y="4381500"/>
            <a:chExt cx="18376814" cy="743425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5063997"/>
              <a:ext cx="17830337" cy="675175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165958" y="2819291"/>
            <a:ext cx="3942102" cy="1040476"/>
            <a:chOff x="923003" y="3917552"/>
            <a:chExt cx="3942102" cy="1040476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56327"/>
              <a:ext cx="3503060" cy="861510"/>
              <a:chOff x="2028795" y="4418277"/>
              <a:chExt cx="3503060" cy="86151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76530" y="4479568"/>
                <a:ext cx="289539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600200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41ECB09D-5E77-4E08-8DA9-8AEF3A0F1CBD}"/>
              </a:ext>
            </a:extLst>
          </p:cNvPr>
          <p:cNvSpPr/>
          <p:nvPr/>
        </p:nvSpPr>
        <p:spPr>
          <a:xfrm>
            <a:off x="303521" y="4410971"/>
            <a:ext cx="120228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B3BC686-77AF-46BE-B29F-53EF28C1C06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6858000"/>
            <a:ext cx="5105697" cy="64967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4E4B2A-14A6-4DAF-906D-534770367148}"/>
                  </a:ext>
                </a:extLst>
              </p:cNvPr>
              <p:cNvSpPr txBox="1"/>
              <p:nvPr/>
            </p:nvSpPr>
            <p:spPr>
              <a:xfrm>
                <a:off x="274642" y="11539547"/>
                <a:ext cx="14127157" cy="171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4E4B2A-14A6-4DAF-906D-534770367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2" y="11539547"/>
                <a:ext cx="14127157" cy="17192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4B0CB4-8055-497B-98A5-9A52AE497096}"/>
                  </a:ext>
                </a:extLst>
              </p:cNvPr>
              <p:cNvSpPr txBox="1"/>
              <p:nvPr/>
            </p:nvSpPr>
            <p:spPr>
              <a:xfrm>
                <a:off x="838200" y="7074152"/>
                <a:ext cx="750235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4B0CB4-8055-497B-98A5-9A52AE49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074152"/>
                <a:ext cx="7502357" cy="1292662"/>
              </a:xfrm>
              <a:prstGeom prst="rect">
                <a:avLst/>
              </a:prstGeom>
              <a:blipFill>
                <a:blip r:embed="rId13"/>
                <a:stretch>
                  <a:fillRect l="-3333"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53746DE-5B29-46C6-9103-2892CD2CAFCF}"/>
                  </a:ext>
                </a:extLst>
              </p:cNvPr>
              <p:cNvSpPr txBox="1"/>
              <p:nvPr/>
            </p:nvSpPr>
            <p:spPr>
              <a:xfrm>
                <a:off x="6895057" y="6984363"/>
                <a:ext cx="8878343" cy="1972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53746DE-5B29-46C6-9103-2892CD2CA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57" y="6984363"/>
                <a:ext cx="8878343" cy="19729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079F10-9C56-43B9-B19A-0AB7ECFC343B}"/>
                  </a:ext>
                </a:extLst>
              </p:cNvPr>
              <p:cNvSpPr txBox="1"/>
              <p:nvPr/>
            </p:nvSpPr>
            <p:spPr>
              <a:xfrm>
                <a:off x="15106633" y="6858000"/>
                <a:ext cx="3943367" cy="1512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𝑶𝑯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079F10-9C56-43B9-B19A-0AB7ECFC3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633" y="6858000"/>
                <a:ext cx="3943367" cy="15122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099DD28-1756-4B3A-935B-914B8568B7BB}"/>
                  </a:ext>
                </a:extLst>
              </p:cNvPr>
              <p:cNvSpPr txBox="1"/>
              <p:nvPr/>
            </p:nvSpPr>
            <p:spPr>
              <a:xfrm>
                <a:off x="262084" y="9047064"/>
                <a:ext cx="1726812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cao lăng trụ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099DD28-1756-4B3A-935B-914B8568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4" y="9047064"/>
                <a:ext cx="17268124" cy="759375"/>
              </a:xfrm>
              <a:prstGeom prst="rect">
                <a:avLst/>
              </a:prstGeom>
              <a:blipFill>
                <a:blip r:embed="rId1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B06311-D8AB-4288-8936-B5EE5A06F4A5}"/>
                  </a:ext>
                </a:extLst>
              </p:cNvPr>
              <p:cNvSpPr txBox="1"/>
              <p:nvPr/>
            </p:nvSpPr>
            <p:spPr>
              <a:xfrm>
                <a:off x="383439" y="9868372"/>
                <a:ext cx="11679134" cy="1714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𝑶𝑯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𝑯𝑶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B06311-D8AB-4288-8936-B5EE5A06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39" y="9868372"/>
                <a:ext cx="11679134" cy="17142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7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52" grpId="0"/>
      <p:bldP spid="54" grpId="0"/>
      <p:bldP spid="57" grpId="0"/>
      <p:bldP spid="58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D45209D-0CFE-4A0F-9EB1-80698530AEB2}"/>
              </a:ext>
            </a:extLst>
          </p:cNvPr>
          <p:cNvGrpSpPr/>
          <p:nvPr/>
        </p:nvGrpSpPr>
        <p:grpSpPr>
          <a:xfrm>
            <a:off x="477142" y="6415278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6155B55-7DBD-4ECD-B574-5C2EC64B05A8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400" b="1" i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6155B55-7DBD-4ECD-B574-5C2EC64B0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0BBF82-5F3E-4CD8-8135-F4C723A80086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D93AE3-B5A6-4862-B381-258DA17C2424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 i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D93AE3-B5A6-4862-B381-258DA17C24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06FDC4-A303-4FB8-B219-60F2255D9AD3}"/>
                </a:ext>
              </a:extLst>
            </p:cNvPr>
            <p:cNvSpPr/>
            <p:nvPr/>
          </p:nvSpPr>
          <p:spPr>
            <a:xfrm>
              <a:off x="241306" y="2303047"/>
              <a:ext cx="540000" cy="522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57C9245-94EA-441A-A409-46811DF64D66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400" b="1" i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57C9245-94EA-441A-A409-46811DF64D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A082FD-9787-459A-89A1-655B6D828DAD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EAD2D3F-93B9-4523-A1C2-037B93F44161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 i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EAD2D3F-93B9-4523-A1C2-037B93F44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CBFD87-C32D-481A-A75B-EDD5E94BAB4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370" y="8390203"/>
            <a:ext cx="13444515" cy="5029200"/>
            <a:chOff x="48567" y="4381500"/>
            <a:chExt cx="12969214" cy="502920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457746" y="4779251"/>
              <a:ext cx="12560035" cy="463144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38100" y="2438400"/>
            <a:ext cx="24090260" cy="3905944"/>
            <a:chOff x="923003" y="3917552"/>
            <a:chExt cx="24090260" cy="390594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33966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74760"/>
                <a:chOff x="2028795" y="4418277"/>
                <a:chExt cx="3503060" cy="874760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3060" y="4492818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D39B1D-C75A-487E-AD35-99B9F171A611}"/>
                  </a:ext>
                </a:extLst>
              </p:cNvPr>
              <p:cNvSpPr txBox="1"/>
              <p:nvPr/>
            </p:nvSpPr>
            <p:spPr>
              <a:xfrm>
                <a:off x="387307" y="3505200"/>
                <a:ext cx="23609386" cy="2729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017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849313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là hình thang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Hình chiếu của đỉnh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mặt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trùng với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 thể tích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Khoảng cách từ đỉnh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D39B1D-C75A-487E-AD35-99B9F171A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7" y="3505200"/>
                <a:ext cx="23609386" cy="2729273"/>
              </a:xfrm>
              <a:prstGeom prst="rect">
                <a:avLst/>
              </a:prstGeom>
              <a:blipFill>
                <a:blip r:embed="rId4"/>
                <a:stretch>
                  <a:fillRect l="-517" t="-5134" r="-1059" b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20B8C4-E5EC-46B8-BDDE-85FFF1B1128F}"/>
                  </a:ext>
                </a:extLst>
              </p:cNvPr>
              <p:cNvSpPr txBox="1"/>
              <p:nvPr/>
            </p:nvSpPr>
            <p:spPr>
              <a:xfrm>
                <a:off x="3912128" y="8843887"/>
                <a:ext cx="12448225" cy="1586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𝑨𝑩𝑴𝑫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h/vuông cạnh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20B8C4-E5EC-46B8-BDDE-85FFF1B1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128" y="8843887"/>
                <a:ext cx="12448225" cy="1586460"/>
              </a:xfrm>
              <a:prstGeom prst="rect">
                <a:avLst/>
              </a:prstGeom>
              <a:blipFill>
                <a:blip r:embed="rId11"/>
                <a:stretch>
                  <a:fillRect t="-923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D9D2F9-B485-4D73-BAAF-EF2EA55AB746}"/>
                  </a:ext>
                </a:extLst>
              </p:cNvPr>
              <p:cNvSpPr txBox="1"/>
              <p:nvPr/>
            </p:nvSpPr>
            <p:spPr>
              <a:xfrm>
                <a:off x="-152400" y="10402486"/>
                <a:ext cx="14110081" cy="1004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𝑩𝑫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D9D2F9-B485-4D73-BAAF-EF2EA55A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0402486"/>
                <a:ext cx="14110081" cy="10046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D82AD0-27E8-4EBC-98E9-09D38652FB3D}"/>
                  </a:ext>
                </a:extLst>
              </p:cNvPr>
              <p:cNvSpPr txBox="1"/>
              <p:nvPr/>
            </p:nvSpPr>
            <p:spPr>
              <a:xfrm>
                <a:off x="249554" y="12499425"/>
                <a:ext cx="16088578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D82AD0-27E8-4EBC-98E9-09D38652F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4" y="12499425"/>
                <a:ext cx="16088578" cy="759375"/>
              </a:xfrm>
              <a:prstGeom prst="rect">
                <a:avLst/>
              </a:prstGeom>
              <a:blipFill>
                <a:blip r:embed="rId1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D4FA63F-4507-44AB-A268-46ED327F43EC}"/>
                  </a:ext>
                </a:extLst>
              </p:cNvPr>
              <p:cNvSpPr txBox="1"/>
              <p:nvPr/>
            </p:nvSpPr>
            <p:spPr>
              <a:xfrm>
                <a:off x="924089" y="11492431"/>
                <a:ext cx="1232807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D4FA63F-4507-44AB-A268-46ED327F4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9" y="11492431"/>
                <a:ext cx="12328070" cy="769441"/>
              </a:xfrm>
              <a:prstGeom prst="rect">
                <a:avLst/>
              </a:prstGeom>
              <a:blipFill>
                <a:blip r:embed="rId15"/>
                <a:stretch>
                  <a:fillRect l="-202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64A7D98-9509-4CD8-954C-295D0C5F7E43}"/>
              </a:ext>
            </a:extLst>
          </p:cNvPr>
          <p:cNvGrpSpPr/>
          <p:nvPr/>
        </p:nvGrpSpPr>
        <p:grpSpPr>
          <a:xfrm>
            <a:off x="15053626" y="8044913"/>
            <a:ext cx="8094265" cy="5671087"/>
            <a:chOff x="15053626" y="8044913"/>
            <a:chExt cx="8094265" cy="567108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B2D111F-97AD-445B-A15D-8EAA1BEBDA9B}"/>
                </a:ext>
              </a:extLst>
            </p:cNvPr>
            <p:cNvGrpSpPr/>
            <p:nvPr/>
          </p:nvGrpSpPr>
          <p:grpSpPr>
            <a:xfrm>
              <a:off x="15053626" y="8044913"/>
              <a:ext cx="8094265" cy="5671087"/>
              <a:chOff x="15053626" y="8044913"/>
              <a:chExt cx="8094265" cy="5671087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4568123-6F74-4D51-82D8-BFAF4E0EC6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401674" y="11624549"/>
                <a:ext cx="1416797" cy="1592034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E52CC55-86AA-4F2E-990C-37559EF386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1800" y="8618802"/>
                <a:ext cx="15479" cy="3954198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2615871-CA83-4ABC-B778-29F451052F7A}"/>
                  </a:ext>
                </a:extLst>
              </p:cNvPr>
              <p:cNvGrpSpPr/>
              <p:nvPr/>
            </p:nvGrpSpPr>
            <p:grpSpPr>
              <a:xfrm>
                <a:off x="15820958" y="11546201"/>
                <a:ext cx="6353242" cy="1704686"/>
                <a:chOff x="15820958" y="11546201"/>
                <a:chExt cx="6353242" cy="1704686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D2710665-C785-43FE-9E39-0A2DDAD156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64928" y="11556658"/>
                  <a:ext cx="4790222" cy="2371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4A959D3-6331-4F6C-91B7-1A371CD65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20958" y="13160650"/>
                  <a:ext cx="3042715" cy="5593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EC8BB16-C891-4154-8BDF-2ACA73EFDD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57011" y="11546201"/>
                  <a:ext cx="1581696" cy="15661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6369B60-ACBE-4289-8E79-59441E527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818471" y="11562387"/>
                  <a:ext cx="3355729" cy="16885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32EDCDE-4529-4C3A-BB38-4C8C2BB7D6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45245" y="8596851"/>
                <a:ext cx="2463879" cy="452158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036EB49-6A15-48E2-9498-BC0137FA1D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285007" y="8644125"/>
                <a:ext cx="597115" cy="453847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63BB40-564F-433C-8CB1-73A74B27E8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228283" y="8596851"/>
                <a:ext cx="3865805" cy="297155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B87CC1E-280A-4231-B9BF-B1EDB3D756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365500" y="8644125"/>
                <a:ext cx="862783" cy="2924277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C12F8E2-F62A-42F4-A3D6-F17718D80504}"/>
                  </a:ext>
                </a:extLst>
              </p:cNvPr>
              <p:cNvSpPr txBox="1"/>
              <p:nvPr/>
            </p:nvSpPr>
            <p:spPr>
              <a:xfrm>
                <a:off x="15053626" y="12801600"/>
                <a:ext cx="795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D34DEE7-C208-4CD0-A2E2-72EEE74E371C}"/>
                  </a:ext>
                </a:extLst>
              </p:cNvPr>
              <p:cNvSpPr txBox="1"/>
              <p:nvPr/>
            </p:nvSpPr>
            <p:spPr>
              <a:xfrm>
                <a:off x="17493332" y="12335543"/>
                <a:ext cx="795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4CDCBC4-4F1B-418A-96BE-8206E192144E}"/>
                  </a:ext>
                </a:extLst>
              </p:cNvPr>
              <p:cNvSpPr txBox="1"/>
              <p:nvPr/>
            </p:nvSpPr>
            <p:spPr>
              <a:xfrm>
                <a:off x="18364655" y="8044913"/>
                <a:ext cx="795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6F4CD-C425-4DB6-A40C-B46DD6742825}"/>
                  </a:ext>
                </a:extLst>
              </p:cNvPr>
              <p:cNvSpPr txBox="1"/>
              <p:nvPr/>
            </p:nvSpPr>
            <p:spPr>
              <a:xfrm>
                <a:off x="16850210" y="11069624"/>
                <a:ext cx="795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AC7ED5E-FAA5-4B1C-8B67-A181B2AADF77}"/>
                  </a:ext>
                </a:extLst>
              </p:cNvPr>
              <p:cNvSpPr txBox="1"/>
              <p:nvPr/>
            </p:nvSpPr>
            <p:spPr>
              <a:xfrm>
                <a:off x="22351917" y="11169265"/>
                <a:ext cx="795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3D41713-B663-4291-B25E-00885F703DDE}"/>
                  </a:ext>
                </a:extLst>
              </p:cNvPr>
              <p:cNvSpPr txBox="1"/>
              <p:nvPr/>
            </p:nvSpPr>
            <p:spPr>
              <a:xfrm>
                <a:off x="19275810" y="13008114"/>
                <a:ext cx="795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438CB58-3670-41C1-A474-96A9F78157A2}"/>
                </a:ext>
              </a:extLst>
            </p:cNvPr>
            <p:cNvSpPr txBox="1"/>
            <p:nvPr/>
          </p:nvSpPr>
          <p:spPr>
            <a:xfrm>
              <a:off x="19269583" y="10648950"/>
              <a:ext cx="795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63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8" grpId="0"/>
      <p:bldP spid="54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D45209D-0CFE-4A0F-9EB1-80698530AEB2}"/>
              </a:ext>
            </a:extLst>
          </p:cNvPr>
          <p:cNvGrpSpPr/>
          <p:nvPr/>
        </p:nvGrpSpPr>
        <p:grpSpPr>
          <a:xfrm>
            <a:off x="477142" y="3505199"/>
            <a:ext cx="23556178" cy="1966509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6155B55-7DBD-4ECD-B574-5C2EC64B05A8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6155B55-7DBD-4ECD-B574-5C2EC64B05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0BBF82-5F3E-4CD8-8135-F4C723A80086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D93AE3-B5A6-4862-B381-258DA17C2424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D93AE3-B5A6-4862-B381-258DA17C24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06FDC4-A303-4FB8-B219-60F2255D9AD3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57C9245-94EA-441A-A409-46811DF64D66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57C9245-94EA-441A-A409-46811DF64D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A082FD-9787-459A-89A1-655B6D828DA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EAD2D3F-93B9-4523-A1C2-037B93F44161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 i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EAD2D3F-93B9-4523-A1C2-037B93F44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CBFD87-C32D-481A-A75B-EDD5E94BAB4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103" y="5334000"/>
            <a:ext cx="23976255" cy="8253006"/>
            <a:chOff x="48567" y="4381500"/>
            <a:chExt cx="23128627" cy="825300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4838700"/>
              <a:ext cx="22582150" cy="779580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222987" y="2519951"/>
            <a:ext cx="3942102" cy="1040476"/>
            <a:chOff x="923003" y="3917552"/>
            <a:chExt cx="3942102" cy="1040476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56327"/>
              <a:ext cx="3503060" cy="861996"/>
              <a:chOff x="2028795" y="4418277"/>
              <a:chExt cx="3503060" cy="861996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36458" y="4480054"/>
                <a:ext cx="267439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24000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8E328A90-DD42-4E69-A519-ABB9FD3F0C08}"/>
              </a:ext>
            </a:extLst>
          </p:cNvPr>
          <p:cNvSpPr/>
          <p:nvPr/>
        </p:nvSpPr>
        <p:spPr>
          <a:xfrm>
            <a:off x="18439012" y="3765104"/>
            <a:ext cx="1220588" cy="112191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A784254-BAA5-400A-8CCB-1E94E34F9FB1}"/>
                  </a:ext>
                </a:extLst>
              </p:cNvPr>
              <p:cNvSpPr txBox="1"/>
              <p:nvPr/>
            </p:nvSpPr>
            <p:spPr>
              <a:xfrm>
                <a:off x="14097000" y="12248663"/>
                <a:ext cx="7543800" cy="1238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2720"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A784254-BAA5-400A-8CCB-1E94E34F9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0" y="12248663"/>
                <a:ext cx="7543800" cy="1238737"/>
              </a:xfrm>
              <a:prstGeom prst="rect">
                <a:avLst/>
              </a:prstGeom>
              <a:blipFill>
                <a:blip r:embed="rId1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9DF4186-D0F2-49E3-83B0-2ED045DCFCEC}"/>
                  </a:ext>
                </a:extLst>
              </p:cNvPr>
              <p:cNvSpPr txBox="1"/>
              <p:nvPr/>
            </p:nvSpPr>
            <p:spPr>
              <a:xfrm>
                <a:off x="559391" y="6248400"/>
                <a:ext cx="9880009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9DF4186-D0F2-49E3-83B0-2ED045DCF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1" y="6248400"/>
                <a:ext cx="9880009" cy="1138838"/>
              </a:xfrm>
              <a:prstGeom prst="rect">
                <a:avLst/>
              </a:prstGeom>
              <a:blipFill>
                <a:blip r:embed="rId1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569ADC8-A1D4-4A9B-99B4-039D8B4E4863}"/>
                  </a:ext>
                </a:extLst>
              </p:cNvPr>
              <p:cNvSpPr txBox="1"/>
              <p:nvPr/>
            </p:nvSpPr>
            <p:spPr>
              <a:xfrm>
                <a:off x="359484" y="7518658"/>
                <a:ext cx="16023516" cy="1549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𝑨𝑩𝑴𝑫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𝑨𝑴𝑪𝑩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do đó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569ADC8-A1D4-4A9B-99B4-039D8B4E4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4" y="7518658"/>
                <a:ext cx="16023516" cy="1549142"/>
              </a:xfrm>
              <a:prstGeom prst="rect">
                <a:avLst/>
              </a:prstGeom>
              <a:blipFill>
                <a:blip r:embed="rId14"/>
                <a:stretch>
                  <a:fillRect t="-8235" b="-1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1FA3C9-BC36-45E4-BADB-1886C0F3A1A4}"/>
                  </a:ext>
                </a:extLst>
              </p:cNvPr>
              <p:cNvSpPr txBox="1"/>
              <p:nvPr/>
            </p:nvSpPr>
            <p:spPr>
              <a:xfrm>
                <a:off x="3336957" y="9020758"/>
                <a:ext cx="9159843" cy="885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1FA3C9-BC36-45E4-BADB-1886C0F3A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57" y="9020758"/>
                <a:ext cx="9159843" cy="885242"/>
              </a:xfrm>
              <a:prstGeom prst="rect">
                <a:avLst/>
              </a:prstGeom>
              <a:blipFill>
                <a:blip r:embed="rId15"/>
                <a:stretch>
                  <a:fillRect t="-8276" b="-2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9F900E2-0C30-4FE6-AD53-F42071C5C560}"/>
                  </a:ext>
                </a:extLst>
              </p:cNvPr>
              <p:cNvSpPr txBox="1"/>
              <p:nvPr/>
            </p:nvSpPr>
            <p:spPr>
              <a:xfrm>
                <a:off x="359484" y="9601200"/>
                <a:ext cx="8403516" cy="1811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𝑺𝑯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𝑯𝑩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𝑺𝑯𝑩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9F900E2-0C30-4FE6-AD53-F42071C5C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4" y="9601200"/>
                <a:ext cx="8403516" cy="181100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A304E9-9FB9-4826-B448-E80B62DF46D6}"/>
                  </a:ext>
                </a:extLst>
              </p:cNvPr>
              <p:cNvSpPr txBox="1"/>
              <p:nvPr/>
            </p:nvSpPr>
            <p:spPr>
              <a:xfrm>
                <a:off x="477142" y="11430000"/>
                <a:ext cx="8285858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A304E9-9FB9-4826-B448-E80B62DF4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2" y="11430000"/>
                <a:ext cx="8285858" cy="759375"/>
              </a:xfrm>
              <a:prstGeom prst="rect">
                <a:avLst/>
              </a:prstGeom>
              <a:blipFill>
                <a:blip r:embed="rId17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2ABCA13-AACE-4D53-B8DB-A6B40CA52B18}"/>
                  </a:ext>
                </a:extLst>
              </p:cNvPr>
              <p:cNvSpPr txBox="1"/>
              <p:nvPr/>
            </p:nvSpPr>
            <p:spPr>
              <a:xfrm>
                <a:off x="843515" y="12308117"/>
                <a:ext cx="13052701" cy="1181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2ABCA13-AACE-4D53-B8DB-A6B40CA52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5" y="12308117"/>
                <a:ext cx="13052701" cy="1181542"/>
              </a:xfrm>
              <a:prstGeom prst="rect">
                <a:avLst/>
              </a:prstGeom>
              <a:blipFill>
                <a:blip r:embed="rId18"/>
                <a:stretch>
                  <a:fillRect l="-1867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46C8516-FF4D-4351-A1B5-2C7BFD60014A}"/>
                  </a:ext>
                </a:extLst>
              </p:cNvPr>
              <p:cNvSpPr txBox="1"/>
              <p:nvPr/>
            </p:nvSpPr>
            <p:spPr>
              <a:xfrm>
                <a:off x="8371242" y="11430000"/>
                <a:ext cx="9649204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𝑺𝑩𝑪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𝑯𝑰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46C8516-FF4D-4351-A1B5-2C7BFD600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42" y="11430000"/>
                <a:ext cx="9649204" cy="856581"/>
              </a:xfrm>
              <a:prstGeom prst="rect">
                <a:avLst/>
              </a:prstGeom>
              <a:blipFill>
                <a:blip r:embed="rId19"/>
                <a:stretch>
                  <a:fillRect t="-1134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6D870C-3B94-471E-ABBB-F1CC0A438197}"/>
                  </a:ext>
                </a:extLst>
              </p:cNvPr>
              <p:cNvSpPr txBox="1"/>
              <p:nvPr/>
            </p:nvSpPr>
            <p:spPr>
              <a:xfrm>
                <a:off x="8371242" y="5352963"/>
                <a:ext cx="6829250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𝑺𝑯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den>
                          </m:f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6D870C-3B94-471E-ABBB-F1CC0A438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42" y="5352963"/>
                <a:ext cx="6829250" cy="20964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7DA833-F9E4-4F91-9D88-49999A0FFBEB}"/>
                  </a:ext>
                </a:extLst>
              </p:cNvPr>
              <p:cNvSpPr txBox="1"/>
              <p:nvPr/>
            </p:nvSpPr>
            <p:spPr>
              <a:xfrm>
                <a:off x="7435596" y="10092323"/>
                <a:ext cx="521360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𝑺𝑯𝑩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𝑺𝑩𝑪</m:t>
                          </m: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7DA833-F9E4-4F91-9D88-49999A0FF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96" y="10092323"/>
                <a:ext cx="5213604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2EAEB7-F3AF-4FEC-B958-CA6FCC284C71}"/>
                  </a:ext>
                </a:extLst>
              </p:cNvPr>
              <p:cNvSpPr txBox="1"/>
              <p:nvPr/>
            </p:nvSpPr>
            <p:spPr>
              <a:xfrm>
                <a:off x="12166647" y="10064892"/>
                <a:ext cx="566415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𝑺𝑯𝑩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2EAEB7-F3AF-4FEC-B958-CA6FCC284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647" y="10064892"/>
                <a:ext cx="5664153" cy="769441"/>
              </a:xfrm>
              <a:prstGeom prst="rect">
                <a:avLst/>
              </a:prstGeom>
              <a:blipFill>
                <a:blip r:embed="rId22"/>
                <a:stretch>
                  <a:fillRect t="-19048" r="-3229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BE5F8E2-BB81-49A4-A42C-54A175D18146}"/>
              </a:ext>
            </a:extLst>
          </p:cNvPr>
          <p:cNvGrpSpPr/>
          <p:nvPr/>
        </p:nvGrpSpPr>
        <p:grpSpPr>
          <a:xfrm>
            <a:off x="19568571" y="8873241"/>
            <a:ext cx="1238672" cy="1490752"/>
            <a:chOff x="18745200" y="8795169"/>
            <a:chExt cx="1238672" cy="14907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351B67-65A1-40D2-B27C-4978FF9D4C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45200" y="9223922"/>
              <a:ext cx="436072" cy="1061999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4E27A17-92A2-4387-8BDB-C7DADB513E24}"/>
                </a:ext>
              </a:extLst>
            </p:cNvPr>
            <p:cNvSpPr txBox="1"/>
            <p:nvPr/>
          </p:nvSpPr>
          <p:spPr>
            <a:xfrm>
              <a:off x="19187898" y="8795169"/>
              <a:ext cx="795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155BCC-008D-482A-A546-D853E74FDB63}"/>
              </a:ext>
            </a:extLst>
          </p:cNvPr>
          <p:cNvGrpSpPr/>
          <p:nvPr/>
        </p:nvGrpSpPr>
        <p:grpSpPr>
          <a:xfrm>
            <a:off x="17068800" y="5867400"/>
            <a:ext cx="7239000" cy="6041886"/>
            <a:chOff x="17068800" y="5867400"/>
            <a:chExt cx="7239000" cy="60418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819A1B-95ED-4932-9E2E-042DD9758404}"/>
                </a:ext>
              </a:extLst>
            </p:cNvPr>
            <p:cNvGrpSpPr/>
            <p:nvPr/>
          </p:nvGrpSpPr>
          <p:grpSpPr>
            <a:xfrm>
              <a:off x="17068800" y="5867400"/>
              <a:ext cx="7239000" cy="6041886"/>
              <a:chOff x="16289979" y="5693454"/>
              <a:chExt cx="7239000" cy="604188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483522C-7E25-4E4C-9C66-F69EF60105CB}"/>
                  </a:ext>
                </a:extLst>
              </p:cNvPr>
              <p:cNvGrpSpPr/>
              <p:nvPr/>
            </p:nvGrpSpPr>
            <p:grpSpPr>
              <a:xfrm>
                <a:off x="16289979" y="5693454"/>
                <a:ext cx="7239000" cy="6041886"/>
                <a:chOff x="15299291" y="7750314"/>
                <a:chExt cx="7239000" cy="604188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30F1243-EA5A-4327-A530-3EE1982C5C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401675" y="11624549"/>
                  <a:ext cx="882484" cy="148783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B9897CA8-C270-433E-B6AB-998F55F117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781871" y="8229060"/>
                  <a:ext cx="24929" cy="39541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F295BF15-606E-4EEA-A910-D5411C2D8440}"/>
                    </a:ext>
                  </a:extLst>
                </p:cNvPr>
                <p:cNvGrpSpPr/>
                <p:nvPr/>
              </p:nvGrpSpPr>
              <p:grpSpPr>
                <a:xfrm>
                  <a:off x="15840008" y="11546201"/>
                  <a:ext cx="6334192" cy="1658236"/>
                  <a:chOff x="15840008" y="11546201"/>
                  <a:chExt cx="6334192" cy="1658236"/>
                </a:xfrm>
              </p:grpSpPr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210E9B1F-BFCC-40F2-81CF-B6FD3826CF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7364928" y="11556658"/>
                    <a:ext cx="4790222" cy="23714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66D00561-0612-4EB3-883D-4AE7AA082D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40008" y="13160650"/>
                    <a:ext cx="2524945" cy="43787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EFAB5AFF-324F-417D-81AD-445EEA068D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857011" y="11546201"/>
                    <a:ext cx="1581696" cy="1566187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C6AEDB64-694C-435C-AD51-6481B1439D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400528" y="11562387"/>
                    <a:ext cx="3773672" cy="163067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CC14C70E-BCB7-4274-ACE7-F5910AFAA2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45245" y="8256657"/>
                  <a:ext cx="1953124" cy="486177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713E717A-A32A-4D17-9F39-08E3F39559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809146" y="8311959"/>
                  <a:ext cx="596589" cy="493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2B909A2E-E567-4384-A5C9-ECC006FE68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7794335" y="8293294"/>
                  <a:ext cx="4360818" cy="325290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20CA4048-B1F8-4A7D-8B8B-FB38BF846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81542" y="8305260"/>
                  <a:ext cx="412793" cy="326314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459AA5B1-9015-4906-8F70-F27218A0AD46}"/>
                    </a:ext>
                  </a:extLst>
                </p:cNvPr>
                <p:cNvSpPr txBox="1"/>
                <p:nvPr/>
              </p:nvSpPr>
              <p:spPr>
                <a:xfrm>
                  <a:off x="15299291" y="12779514"/>
                  <a:ext cx="79597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937C39C-BF45-4213-89E0-7F92D68A6AEE}"/>
                    </a:ext>
                  </a:extLst>
                </p:cNvPr>
                <p:cNvSpPr txBox="1"/>
                <p:nvPr/>
              </p:nvSpPr>
              <p:spPr>
                <a:xfrm>
                  <a:off x="17279797" y="12396757"/>
                  <a:ext cx="75919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2FB91DB-FBCA-46C6-A47C-6D70B395E598}"/>
                    </a:ext>
                  </a:extLst>
                </p:cNvPr>
                <p:cNvSpPr txBox="1"/>
                <p:nvPr/>
              </p:nvSpPr>
              <p:spPr>
                <a:xfrm>
                  <a:off x="17322717" y="7750314"/>
                  <a:ext cx="79597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5DFC7E7F-32B6-4B39-A9EA-25AF6858A627}"/>
                    </a:ext>
                  </a:extLst>
                </p:cNvPr>
                <p:cNvSpPr txBox="1"/>
                <p:nvPr/>
              </p:nvSpPr>
              <p:spPr>
                <a:xfrm>
                  <a:off x="16850210" y="11069624"/>
                  <a:ext cx="79597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F694FBFF-7A24-4A0D-99B8-3BC3A76F947F}"/>
                    </a:ext>
                  </a:extLst>
                </p:cNvPr>
                <p:cNvSpPr txBox="1"/>
                <p:nvPr/>
              </p:nvSpPr>
              <p:spPr>
                <a:xfrm>
                  <a:off x="21742317" y="11636514"/>
                  <a:ext cx="79597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99BC6C5-47CE-4BBF-9CB3-DBB40D98971D}"/>
                    </a:ext>
                  </a:extLst>
                </p:cNvPr>
                <p:cNvSpPr txBox="1"/>
                <p:nvPr/>
              </p:nvSpPr>
              <p:spPr>
                <a:xfrm>
                  <a:off x="18482538" y="13084314"/>
                  <a:ext cx="79597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36BC289-3E8F-49C0-96E1-08DCF6440BF9}"/>
                  </a:ext>
                </a:extLst>
              </p:cNvPr>
              <p:cNvSpPr txBox="1"/>
              <p:nvPr/>
            </p:nvSpPr>
            <p:spPr>
              <a:xfrm>
                <a:off x="20166396" y="8773695"/>
                <a:ext cx="795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F16401D-AFC5-47CA-B9DC-DFC9F62A0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0274" y="9671712"/>
              <a:ext cx="3470819" cy="1573231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8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44" grpId="0"/>
      <p:bldP spid="48" grpId="0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11565" y="8045585"/>
            <a:ext cx="14698711" cy="5377746"/>
            <a:chOff x="48567" y="4381500"/>
            <a:chExt cx="14179070" cy="5014385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14804" y="4820582"/>
              <a:ext cx="13712833" cy="4575303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rgbClr val="DAE3F3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746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514600"/>
            <a:ext cx="24090260" cy="3431656"/>
            <a:chOff x="923003" y="3917552"/>
            <a:chExt cx="24090260" cy="343165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7"/>
              <a:ext cx="23741053" cy="292235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305"/>
                <a:chOff x="2028795" y="4418277"/>
                <a:chExt cx="3503060" cy="861305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07366" y="4479363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102C0C-AC1E-4C09-81D6-95195780BE03}"/>
              </a:ext>
            </a:extLst>
          </p:cNvPr>
          <p:cNvGrpSpPr/>
          <p:nvPr/>
        </p:nvGrpSpPr>
        <p:grpSpPr>
          <a:xfrm>
            <a:off x="425801" y="6096000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0CF488D-5260-4E31-B70E-B9723C11852E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𝟐𝟖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0CF488D-5260-4E31-B70E-B9723C1185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D41CEE-3D8A-4364-888E-79EFD4448CB5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F5346A1-4466-427A-A028-B9961BBE4626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5400" b="1"/>
                          <m:t>.</m:t>
                        </m:r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F5346A1-4466-427A-A028-B9961BBE4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24DF23C-053F-4A97-97C5-3A7B6497AC06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625144B-AC08-4D04-BA9A-C3EEB712302F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625144B-AC08-4D04-BA9A-C3EEB71230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3A360A0-C11C-40D3-8E8D-82755D33CA5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46A1B41-7C4A-4E51-9795-1606F025ACF4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46A1B41-7C4A-4E51-9795-1606F025AC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6E4519-20BB-440F-8F08-D6B131321794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9DF686-44F5-4F77-A39D-12EE87AB9CD9}"/>
                  </a:ext>
                </a:extLst>
              </p:cNvPr>
              <p:cNvSpPr txBox="1"/>
              <p:nvPr/>
            </p:nvSpPr>
            <p:spPr>
              <a:xfrm>
                <a:off x="477141" y="3657600"/>
                <a:ext cx="23504837" cy="220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6363" indent="23813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849313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các cạnh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đôi một vuông góc nhau;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 ứng là trung điểm các cạnh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khối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𝑨𝑴𝑵𝑷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9DF686-44F5-4F77-A39D-12EE87AB9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1" y="3657600"/>
                <a:ext cx="23504837" cy="2208361"/>
              </a:xfrm>
              <a:prstGeom prst="rect">
                <a:avLst/>
              </a:prstGeom>
              <a:blipFill>
                <a:blip r:embed="rId8"/>
                <a:stretch>
                  <a:fillRect l="-596" t="-6354"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6B224A3B-F7A5-4210-8A16-0854ADA13C1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4" t="21265" r="33681" b="34381"/>
          <a:stretch>
            <a:fillRect/>
          </a:stretch>
        </p:blipFill>
        <p:spPr bwMode="auto">
          <a:xfrm>
            <a:off x="16168416" y="8032304"/>
            <a:ext cx="6433241" cy="58458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89D916-7718-4AD2-9C96-5DF9F9A33477}"/>
                  </a:ext>
                </a:extLst>
              </p:cNvPr>
              <p:cNvSpPr txBox="1"/>
              <p:nvPr/>
            </p:nvSpPr>
            <p:spPr>
              <a:xfrm>
                <a:off x="1184123" y="9067800"/>
                <a:ext cx="7502677" cy="1295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89D916-7718-4AD2-9C96-5DF9F9A33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23" y="9067800"/>
                <a:ext cx="7502677" cy="1295996"/>
              </a:xfrm>
              <a:prstGeom prst="rect">
                <a:avLst/>
              </a:prstGeom>
              <a:blipFill>
                <a:blip r:embed="rId10"/>
                <a:stretch>
                  <a:fillRect r="-894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BB6108-A713-4B7B-BEEF-2F4156C1B594}"/>
                  </a:ext>
                </a:extLst>
              </p:cNvPr>
              <p:cNvSpPr txBox="1"/>
              <p:nvPr/>
            </p:nvSpPr>
            <p:spPr>
              <a:xfrm>
                <a:off x="769211" y="10226960"/>
                <a:ext cx="12786906" cy="1556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𝑨𝑫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𝟐𝟖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BB6108-A713-4B7B-BEEF-2F4156C1B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1" y="10226960"/>
                <a:ext cx="12786906" cy="1556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0C935C2-209C-4260-AD5A-8AF165C12B36}"/>
                  </a:ext>
                </a:extLst>
              </p:cNvPr>
              <p:cNvSpPr txBox="1"/>
              <p:nvPr/>
            </p:nvSpPr>
            <p:spPr>
              <a:xfrm>
                <a:off x="1368927" y="11887200"/>
                <a:ext cx="122708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hình chiếu của </a:t>
                </a: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0C935C2-209C-4260-AD5A-8AF165C12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7" y="11887200"/>
                <a:ext cx="12270873" cy="769441"/>
              </a:xfrm>
              <a:prstGeom prst="rect">
                <a:avLst/>
              </a:prstGeom>
              <a:blipFill>
                <a:blip r:embed="rId12"/>
                <a:stretch>
                  <a:fillRect l="-2037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402D64-C148-4DB7-ACCC-D54862ED7A43}"/>
                  </a:ext>
                </a:extLst>
              </p:cNvPr>
              <p:cNvSpPr txBox="1"/>
              <p:nvPr/>
            </p:nvSpPr>
            <p:spPr>
              <a:xfrm>
                <a:off x="937982" y="12651825"/>
                <a:ext cx="14530618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cao của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402D64-C148-4DB7-ACCC-D54862ED7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2" y="12651825"/>
                <a:ext cx="14530618" cy="759375"/>
              </a:xfrm>
              <a:prstGeom prst="rect">
                <a:avLst/>
              </a:prstGeom>
              <a:blipFill>
                <a:blip r:embed="rId13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44" grpId="0"/>
      <p:bldP spid="48" grpId="0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103" y="6248400"/>
            <a:ext cx="17069096" cy="7078635"/>
            <a:chOff x="48567" y="4381500"/>
            <a:chExt cx="16465655" cy="70786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5063997"/>
              <a:ext cx="15919178" cy="6396138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220149" y="2973274"/>
            <a:ext cx="3942102" cy="1040476"/>
            <a:chOff x="923003" y="3917552"/>
            <a:chExt cx="3942102" cy="1040476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56327"/>
              <a:ext cx="3503060" cy="861996"/>
              <a:chOff x="2028795" y="4418277"/>
              <a:chExt cx="3503060" cy="861996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36458" y="4480054"/>
                <a:ext cx="289539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  <a:r>
                  <a:rPr lang="vi-VN" sz="46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102C0C-AC1E-4C09-81D6-95195780BE03}"/>
              </a:ext>
            </a:extLst>
          </p:cNvPr>
          <p:cNvGrpSpPr/>
          <p:nvPr/>
        </p:nvGrpSpPr>
        <p:grpSpPr>
          <a:xfrm>
            <a:off x="388120" y="4259522"/>
            <a:ext cx="23645200" cy="1936304"/>
            <a:chOff x="196795" y="2081522"/>
            <a:chExt cx="11822600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0CF488D-5260-4E31-B70E-B9723C11852E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𝟐𝟖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0CF488D-5260-4E31-B70E-B9723C1185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D41CEE-3D8A-4364-888E-79EFD4448CB5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F5346A1-4466-427A-A028-B9961BBE4626}"/>
                    </a:ext>
                  </a:extLst>
                </p:cNvPr>
                <p:cNvSpPr/>
                <p:nvPr/>
              </p:nvSpPr>
              <p:spPr>
                <a:xfrm>
                  <a:off x="502725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F5346A1-4466-427A-A028-B9961BBE4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25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24DF23C-053F-4A97-97C5-3A7B6497AC06}"/>
                </a:ext>
              </a:extLst>
            </p:cNvPr>
            <p:cNvSpPr/>
            <p:nvPr/>
          </p:nvSpPr>
          <p:spPr>
            <a:xfrm>
              <a:off x="196795" y="228272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625144B-AC08-4D04-BA9A-C3EEB712302F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625144B-AC08-4D04-BA9A-C3EEB71230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3A360A0-C11C-40D3-8E8D-82755D33CA5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46A1B41-7C4A-4E51-9795-1606F025ACF4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46A1B41-7C4A-4E51-9795-1606F025AC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36E4519-20BB-440F-8F08-D6B131321794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F3939CA2-AD89-4531-9183-90C9F59CF1FB}"/>
              </a:ext>
            </a:extLst>
          </p:cNvPr>
          <p:cNvSpPr/>
          <p:nvPr/>
        </p:nvSpPr>
        <p:spPr>
          <a:xfrm>
            <a:off x="381000" y="46350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C0EC86-6F41-44C6-846D-E00DBB723DBE}"/>
                  </a:ext>
                </a:extLst>
              </p:cNvPr>
              <p:cNvSpPr txBox="1"/>
              <p:nvPr/>
            </p:nvSpPr>
            <p:spPr>
              <a:xfrm>
                <a:off x="9362523" y="11200976"/>
                <a:ext cx="9383471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𝑨𝑴𝑵𝑷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C0EC86-6F41-44C6-846D-E00DBB723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523" y="11200976"/>
                <a:ext cx="9383471" cy="15513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A6DCCD-8123-4680-8A5A-B8CC14B04B0A}"/>
                  </a:ext>
                </a:extLst>
              </p:cNvPr>
              <p:cNvSpPr txBox="1"/>
              <p:nvPr/>
            </p:nvSpPr>
            <p:spPr>
              <a:xfrm>
                <a:off x="1023408" y="7620000"/>
                <a:ext cx="1619779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 ứng là trung điểm các cạnh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A6DCCD-8123-4680-8A5A-B8CC14B04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08" y="7620000"/>
                <a:ext cx="16197792" cy="707886"/>
              </a:xfrm>
              <a:prstGeom prst="rect">
                <a:avLst/>
              </a:prstGeom>
              <a:blipFill>
                <a:blip r:embed="rId10"/>
                <a:stretch>
                  <a:fillRect t="-1896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75C400E-6557-49C3-840D-4970B168C9AB}"/>
                  </a:ext>
                </a:extLst>
              </p:cNvPr>
              <p:cNvSpPr txBox="1"/>
              <p:nvPr/>
            </p:nvSpPr>
            <p:spPr>
              <a:xfrm>
                <a:off x="231336" y="8517476"/>
                <a:ext cx="16685064" cy="715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𝑷𝑴</m:t>
                    </m:r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ứng là đường trung bình của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75C400E-6557-49C3-840D-4970B168C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36" y="8517476"/>
                <a:ext cx="16685064" cy="715389"/>
              </a:xfrm>
              <a:prstGeom prst="rect">
                <a:avLst/>
              </a:prstGeom>
              <a:blipFill>
                <a:blip r:embed="rId11"/>
                <a:stretch>
                  <a:fillRect t="-17797" b="-3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5DB3EEE-2B87-4D1B-80A3-D88786EA2795}"/>
                  </a:ext>
                </a:extLst>
              </p:cNvPr>
              <p:cNvSpPr txBox="1"/>
              <p:nvPr/>
            </p:nvSpPr>
            <p:spPr>
              <a:xfrm>
                <a:off x="152103" y="9562523"/>
                <a:ext cx="13439313" cy="1040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</m:t>
                    </m:r>
                  </m:oMath>
                </a14:m>
                <a:r>
                  <a:rPr lang="en-US" sz="4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dạng với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tỉ số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5DB3EEE-2B87-4D1B-80A3-D88786EA2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3" y="9562523"/>
                <a:ext cx="13439313" cy="1040541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9784626-3B48-4285-A542-323F22EAB03F}"/>
                  </a:ext>
                </a:extLst>
              </p:cNvPr>
              <p:cNvSpPr txBox="1"/>
              <p:nvPr/>
            </p:nvSpPr>
            <p:spPr>
              <a:xfrm>
                <a:off x="10921457" y="9416241"/>
                <a:ext cx="7828548" cy="1543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𝑩𝑪𝑫</m:t>
                              </m:r>
                            </m:sub>
                          </m:sSub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9784626-3B48-4285-A542-323F22EAB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457" y="9416241"/>
                <a:ext cx="7828548" cy="15433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BA0030-2902-45BB-B760-C619A7740341}"/>
                  </a:ext>
                </a:extLst>
              </p:cNvPr>
              <p:cNvSpPr txBox="1"/>
              <p:nvPr/>
            </p:nvSpPr>
            <p:spPr>
              <a:xfrm>
                <a:off x="231336" y="10936606"/>
                <a:ext cx="10846740" cy="2148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𝑨𝑴𝑵𝑷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𝑨𝑩𝑪𝑫</m:t>
                              </m:r>
                            </m:sub>
                          </m:sSub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𝑴𝑵𝑷</m:t>
                              </m:r>
                            </m:sub>
                          </m:s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num>
                        <m:den>
                          <m:f>
                            <m:f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𝑩𝑪𝑫</m:t>
                              </m:r>
                            </m:sub>
                          </m:s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𝑩𝑪𝑫</m:t>
                              </m:r>
                            </m:sub>
                          </m:sSub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BA0030-2902-45BB-B760-C619A7740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36" y="10936606"/>
                <a:ext cx="10846740" cy="2148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2DE14A86-C0E6-4E6D-9DF1-4F1E642F6C9D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4" t="21265" r="33681" b="34381"/>
          <a:stretch>
            <a:fillRect/>
          </a:stretch>
        </p:blipFill>
        <p:spPr bwMode="auto">
          <a:xfrm>
            <a:off x="17221200" y="6561165"/>
            <a:ext cx="6812120" cy="7002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/>
      <p:bldP spid="46" grpId="0"/>
      <p:bldP spid="57" grpId="0"/>
      <p:bldP spid="58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A4B4E2E-6C3E-4D44-9DA0-0CE30AA08383}"/>
              </a:ext>
            </a:extLst>
          </p:cNvPr>
          <p:cNvGrpSpPr/>
          <p:nvPr/>
        </p:nvGrpSpPr>
        <p:grpSpPr>
          <a:xfrm>
            <a:off x="348708" y="2514601"/>
            <a:ext cx="23730492" cy="10972799"/>
            <a:chOff x="1076414" y="4334859"/>
            <a:chExt cx="23730492" cy="10972799"/>
          </a:xfrm>
        </p:grpSpPr>
        <p:grpSp>
          <p:nvGrpSpPr>
            <p:cNvPr id="118" name="Group 5">
              <a:extLst>
                <a:ext uri="{FF2B5EF4-FFF2-40B4-BE49-F238E27FC236}">
                  <a16:creationId xmlns:a16="http://schemas.microsoft.com/office/drawing/2014/main" id="{CB08BCB2-27BD-4A80-8F99-990568F41ADF}"/>
                </a:ext>
              </a:extLst>
            </p:cNvPr>
            <p:cNvGrpSpPr/>
            <p:nvPr/>
          </p:nvGrpSpPr>
          <p:grpSpPr>
            <a:xfrm>
              <a:off x="1533269" y="4671091"/>
              <a:ext cx="23273637" cy="10636567"/>
              <a:chOff x="637542" y="1083939"/>
              <a:chExt cx="9164913" cy="4187664"/>
            </a:xfrm>
          </p:grpSpPr>
          <p:sp>
            <p:nvSpPr>
              <p:cNvPr id="135" name="Rounded Rectangle 38">
                <a:extLst>
                  <a:ext uri="{FF2B5EF4-FFF2-40B4-BE49-F238E27FC236}">
                    <a16:creationId xmlns:a16="http://schemas.microsoft.com/office/drawing/2014/main" id="{E40BA808-E7BC-42D0-A7AA-2228FC48914E}"/>
                  </a:ext>
                </a:extLst>
              </p:cNvPr>
              <p:cNvSpPr/>
              <p:nvPr/>
            </p:nvSpPr>
            <p:spPr>
              <a:xfrm>
                <a:off x="637542" y="1083939"/>
                <a:ext cx="9164913" cy="418766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B254AE6-1AB5-4FA8-9A68-21D21798A32B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19" name="Group 65">
              <a:extLst>
                <a:ext uri="{FF2B5EF4-FFF2-40B4-BE49-F238E27FC236}">
                  <a16:creationId xmlns:a16="http://schemas.microsoft.com/office/drawing/2014/main" id="{94C6289F-F9BD-46DE-A05E-93B6D712D081}"/>
                </a:ext>
              </a:extLst>
            </p:cNvPr>
            <p:cNvGrpSpPr/>
            <p:nvPr/>
          </p:nvGrpSpPr>
          <p:grpSpPr>
            <a:xfrm>
              <a:off x="1076414" y="4334859"/>
              <a:ext cx="8269699" cy="800219"/>
              <a:chOff x="166396" y="8712046"/>
              <a:chExt cx="8269699" cy="800219"/>
            </a:xfrm>
          </p:grpSpPr>
          <p:sp>
            <p:nvSpPr>
              <p:cNvPr id="120" name="Freeform 20">
                <a:extLst>
                  <a:ext uri="{FF2B5EF4-FFF2-40B4-BE49-F238E27FC236}">
                    <a16:creationId xmlns:a16="http://schemas.microsoft.com/office/drawing/2014/main" id="{6D4AD525-5E3C-49C9-93E1-94DAD4479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21" y="8712046"/>
                <a:ext cx="8127773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1" name="Group 7">
                <a:extLst>
                  <a:ext uri="{FF2B5EF4-FFF2-40B4-BE49-F238E27FC236}">
                    <a16:creationId xmlns:a16="http://schemas.microsoft.com/office/drawing/2014/main" id="{544E5376-DBA2-458F-B8E6-9ED82F75236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3" name="Freeform 45">
                  <a:extLst>
                    <a:ext uri="{FF2B5EF4-FFF2-40B4-BE49-F238E27FC236}">
                      <a16:creationId xmlns:a16="http://schemas.microsoft.com/office/drawing/2014/main" id="{BDFFA112-5E6E-4E5E-9AA3-BED4466C5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4" name="Freeform 46">
                  <a:extLst>
                    <a:ext uri="{FF2B5EF4-FFF2-40B4-BE49-F238E27FC236}">
                      <a16:creationId xmlns:a16="http://schemas.microsoft.com/office/drawing/2014/main" id="{0EA6A0E1-9DEC-4CA7-AD68-B812A9D751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5" name="Freeform 47">
                  <a:extLst>
                    <a:ext uri="{FF2B5EF4-FFF2-40B4-BE49-F238E27FC236}">
                      <a16:creationId xmlns:a16="http://schemas.microsoft.com/office/drawing/2014/main" id="{D6413C9D-35D3-4DA6-9F9B-7DA5CEA0B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6" name="Freeform 48">
                  <a:extLst>
                    <a:ext uri="{FF2B5EF4-FFF2-40B4-BE49-F238E27FC236}">
                      <a16:creationId xmlns:a16="http://schemas.microsoft.com/office/drawing/2014/main" id="{A9AA08E7-1626-49BB-AEED-46D2713ED1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7" name="Freeform 49">
                  <a:extLst>
                    <a:ext uri="{FF2B5EF4-FFF2-40B4-BE49-F238E27FC236}">
                      <a16:creationId xmlns:a16="http://schemas.microsoft.com/office/drawing/2014/main" id="{C2029FCC-F666-479C-8337-C99929F4E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Freeform 50">
                  <a:extLst>
                    <a:ext uri="{FF2B5EF4-FFF2-40B4-BE49-F238E27FC236}">
                      <a16:creationId xmlns:a16="http://schemas.microsoft.com/office/drawing/2014/main" id="{08E6D447-09B7-4FE4-9436-7475707403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Freeform 51">
                  <a:extLst>
                    <a:ext uri="{FF2B5EF4-FFF2-40B4-BE49-F238E27FC236}">
                      <a16:creationId xmlns:a16="http://schemas.microsoft.com/office/drawing/2014/main" id="{D2FD627B-C25C-4E44-82FA-2F2F9B98F9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52">
                  <a:extLst>
                    <a:ext uri="{FF2B5EF4-FFF2-40B4-BE49-F238E27FC236}">
                      <a16:creationId xmlns:a16="http://schemas.microsoft.com/office/drawing/2014/main" id="{5E170DBB-73DF-4D54-9236-27929C3988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Rectangle 53">
                  <a:extLst>
                    <a:ext uri="{FF2B5EF4-FFF2-40B4-BE49-F238E27FC236}">
                      <a16:creationId xmlns:a16="http://schemas.microsoft.com/office/drawing/2014/main" id="{83A024FB-C1BF-4635-ADF3-E726F0A38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2" name="Rectangle 54">
                  <a:extLst>
                    <a:ext uri="{FF2B5EF4-FFF2-40B4-BE49-F238E27FC236}">
                      <a16:creationId xmlns:a16="http://schemas.microsoft.com/office/drawing/2014/main" id="{7802B69F-2C14-4A74-AE2A-4DBF4FCCD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3" name="Freeform 55">
                  <a:extLst>
                    <a:ext uri="{FF2B5EF4-FFF2-40B4-BE49-F238E27FC236}">
                      <a16:creationId xmlns:a16="http://schemas.microsoft.com/office/drawing/2014/main" id="{A986FEA3-47EB-415B-9F13-01BA7DB65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4" name="Freeform 56">
                  <a:extLst>
                    <a:ext uri="{FF2B5EF4-FFF2-40B4-BE49-F238E27FC236}">
                      <a16:creationId xmlns:a16="http://schemas.microsoft.com/office/drawing/2014/main" id="{4AE49260-FD4A-40CD-AFD6-1300A70219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4350351-4BB4-4516-B995-EB732E16674D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75039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 tích các khối đa diện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59A8BB7-B076-4D3E-8CBC-400BB64FC3E6}"/>
              </a:ext>
            </a:extLst>
          </p:cNvPr>
          <p:cNvGrpSpPr/>
          <p:nvPr/>
        </p:nvGrpSpPr>
        <p:grpSpPr>
          <a:xfrm>
            <a:off x="805563" y="2850833"/>
            <a:ext cx="23273637" cy="10636567"/>
            <a:chOff x="805563" y="2850833"/>
            <a:chExt cx="23273637" cy="106365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57CAEB1-FB32-41E5-92AE-CF4E4BCA985A}"/>
                </a:ext>
              </a:extLst>
            </p:cNvPr>
            <p:cNvCxnSpPr>
              <a:cxnSpLocks/>
            </p:cNvCxnSpPr>
            <p:nvPr/>
          </p:nvCxnSpPr>
          <p:spPr>
            <a:xfrm>
              <a:off x="12496800" y="2850833"/>
              <a:ext cx="0" cy="10636567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AFF062-90B7-4E1C-AD0D-5B67DE657EBD}"/>
                </a:ext>
              </a:extLst>
            </p:cNvPr>
            <p:cNvCxnSpPr>
              <a:stCxn id="135" idx="1"/>
              <a:endCxn id="135" idx="3"/>
            </p:cNvCxnSpPr>
            <p:nvPr/>
          </p:nvCxnSpPr>
          <p:spPr>
            <a:xfrm>
              <a:off x="805563" y="8169117"/>
              <a:ext cx="23273637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492120E-014E-4BC1-A757-02A9D31494F4}"/>
                  </a:ext>
                </a:extLst>
              </p:cNvPr>
              <p:cNvSpPr txBox="1"/>
              <p:nvPr/>
            </p:nvSpPr>
            <p:spPr>
              <a:xfrm>
                <a:off x="1447800" y="8458200"/>
                <a:ext cx="7503970" cy="698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 hộp chữ nhật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𝑽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𝒂𝒃𝒄</m:t>
                    </m:r>
                  </m:oMath>
                </a14:m>
                <a:r>
                  <a:rPr lang="en-US" sz="40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492120E-014E-4BC1-A757-02A9D314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458200"/>
                <a:ext cx="7503970" cy="698653"/>
              </a:xfrm>
              <a:prstGeom prst="rect">
                <a:avLst/>
              </a:prstGeom>
              <a:blipFill>
                <a:blip r:embed="rId4"/>
                <a:stretch>
                  <a:fillRect l="-2927" t="-18421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E4815A4-5E84-4F4A-82D5-47F32910EA29}"/>
                  </a:ext>
                </a:extLst>
              </p:cNvPr>
              <p:cNvSpPr txBox="1"/>
              <p:nvPr/>
            </p:nvSpPr>
            <p:spPr>
              <a:xfrm>
                <a:off x="1600200" y="3352800"/>
                <a:ext cx="6516831" cy="79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 lăng trụ: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𝐁𝐡</m:t>
                    </m:r>
                  </m:oMath>
                </a14:m>
                <a:r>
                  <a:rPr lang="en-US" sz="44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8E4815A4-5E84-4F4A-82D5-47F32910E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352800"/>
                <a:ext cx="6516831" cy="797347"/>
              </a:xfrm>
              <a:prstGeom prst="rect">
                <a:avLst/>
              </a:prstGeom>
              <a:blipFill>
                <a:blip r:embed="rId6"/>
                <a:stretch>
                  <a:fillRect l="-3835" t="-16031" b="-3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" name="Picture 147">
            <a:extLst>
              <a:ext uri="{FF2B5EF4-FFF2-40B4-BE49-F238E27FC236}">
                <a16:creationId xmlns:a16="http://schemas.microsoft.com/office/drawing/2014/main" id="{EEA4D5B1-F90C-4129-8EA1-2C1822C4781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10631"/>
            <a:ext cx="5217528" cy="3776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8D13ECE-6181-4E03-A75E-868F6FBB0D27}"/>
                  </a:ext>
                </a:extLst>
              </p:cNvPr>
              <p:cNvSpPr txBox="1"/>
              <p:nvPr/>
            </p:nvSpPr>
            <p:spPr>
              <a:xfrm>
                <a:off x="14361969" y="2955572"/>
                <a:ext cx="6516831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8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𝐡</m:t>
                    </m:r>
                  </m:oMath>
                </a14:m>
                <a:r>
                  <a:rPr lang="en-US" sz="48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8D13ECE-6181-4E03-A75E-868F6FBB0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969" y="2955572"/>
                <a:ext cx="6516831" cy="1159228"/>
              </a:xfrm>
              <a:prstGeom prst="rect">
                <a:avLst/>
              </a:prstGeom>
              <a:blipFill>
                <a:blip r:embed="rId8"/>
                <a:stretch>
                  <a:fillRect l="-3835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34B226F-0FDA-4C46-B69C-89F56A22B027}"/>
                  </a:ext>
                </a:extLst>
              </p:cNvPr>
              <p:cNvSpPr txBox="1"/>
              <p:nvPr/>
            </p:nvSpPr>
            <p:spPr>
              <a:xfrm>
                <a:off x="1596060" y="12798351"/>
                <a:ext cx="1013874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i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vi-VN" sz="4400" b="1" i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khối lập phương: 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4400" b="1" i="0" u="none" strike="noStrike" spc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34B226F-0FDA-4C46-B69C-89F56A22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60" y="12798351"/>
                <a:ext cx="10138740" cy="773417"/>
              </a:xfrm>
              <a:prstGeom prst="rect">
                <a:avLst/>
              </a:prstGeom>
              <a:blipFill>
                <a:blip r:embed="rId10"/>
                <a:stretch>
                  <a:fillRect l="-246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40D38E7-DBF4-4824-90F4-9E45BA96837A}"/>
                  </a:ext>
                </a:extLst>
              </p:cNvPr>
              <p:cNvSpPr txBox="1"/>
              <p:nvPr/>
            </p:nvSpPr>
            <p:spPr>
              <a:xfrm>
                <a:off x="12890211" y="9296400"/>
                <a:ext cx="10960389" cy="4045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0175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tứ diện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Trên các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 thẳng</a:t>
                </a: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lấy 3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5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</m:t>
                        </m:r>
                      </m:den>
                    </m:f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</m:t>
                        </m:r>
                      </m:den>
                    </m:f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den>
                    </m:f>
                  </m:oMath>
                </a14:m>
                <a:endParaRPr lang="en-US" sz="5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40D38E7-DBF4-4824-90F4-9E45BA968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211" y="9296400"/>
                <a:ext cx="10960389" cy="4045146"/>
              </a:xfrm>
              <a:prstGeom prst="rect">
                <a:avLst/>
              </a:prstGeom>
              <a:blipFill>
                <a:blip r:embed="rId11"/>
                <a:stretch>
                  <a:fillRect l="-1112" r="-3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4F9EA89B-6A29-495C-80F9-7C5B1AE1B42C}"/>
              </a:ext>
            </a:extLst>
          </p:cNvPr>
          <p:cNvSpPr txBox="1"/>
          <p:nvPr/>
        </p:nvSpPr>
        <p:spPr>
          <a:xfrm>
            <a:off x="12651961" y="8458200"/>
            <a:ext cx="10960393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Tỷ lệ thể tích (</a:t>
            </a:r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 áp dụng cho tứ diện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5AB69D-2BEB-4FFA-AC6C-66A8653C3560}"/>
              </a:ext>
            </a:extLst>
          </p:cNvPr>
          <p:cNvGrpSpPr/>
          <p:nvPr/>
        </p:nvGrpSpPr>
        <p:grpSpPr>
          <a:xfrm>
            <a:off x="13563600" y="3810000"/>
            <a:ext cx="6311103" cy="4439935"/>
            <a:chOff x="8167657" y="5304319"/>
            <a:chExt cx="11187143" cy="787028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444995C-1889-499A-8389-78DC5EF5ED90}"/>
                </a:ext>
              </a:extLst>
            </p:cNvPr>
            <p:cNvGrpSpPr/>
            <p:nvPr/>
          </p:nvGrpSpPr>
          <p:grpSpPr>
            <a:xfrm>
              <a:off x="9182556" y="9815127"/>
              <a:ext cx="9174957" cy="2910273"/>
              <a:chOff x="11170443" y="9220200"/>
              <a:chExt cx="9174957" cy="2910273"/>
            </a:xfrm>
          </p:grpSpPr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37F722F0-857B-43A3-9F4D-FC6D40B1A942}"/>
                  </a:ext>
                </a:extLst>
              </p:cNvPr>
              <p:cNvSpPr/>
              <p:nvPr/>
            </p:nvSpPr>
            <p:spPr>
              <a:xfrm>
                <a:off x="11170443" y="9250381"/>
                <a:ext cx="9174957" cy="2880092"/>
              </a:xfrm>
              <a:prstGeom prst="parallelogram">
                <a:avLst>
                  <a:gd name="adj" fmla="val 107774"/>
                </a:avLst>
              </a:prstGeom>
              <a:solidFill>
                <a:srgbClr val="DAE3F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DDC40A9-C37E-4C69-A073-586BE09F9BB9}"/>
                  </a:ext>
                </a:extLst>
              </p:cNvPr>
              <p:cNvCxnSpPr/>
              <p:nvPr/>
            </p:nvCxnSpPr>
            <p:spPr>
              <a:xfrm>
                <a:off x="14325600" y="9238687"/>
                <a:ext cx="6019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C052FE2-1E59-40B8-A7F3-FD38AAA92B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221200" y="9220200"/>
                <a:ext cx="3048000" cy="288065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D366E00-F9CD-4ADF-8AA5-AB013504C4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15751" y="9268307"/>
                <a:ext cx="3105275" cy="286216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2CD017C-54E6-4F74-87E2-B99D9E554265}"/>
                  </a:ext>
                </a:extLst>
              </p:cNvPr>
              <p:cNvCxnSpPr/>
              <p:nvPr/>
            </p:nvCxnSpPr>
            <p:spPr>
              <a:xfrm>
                <a:off x="11220325" y="12115997"/>
                <a:ext cx="6019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5B80F9C-632B-4384-A71E-3EA17D5B9AD8}"/>
                </a:ext>
              </a:extLst>
            </p:cNvPr>
            <p:cNvGrpSpPr/>
            <p:nvPr/>
          </p:nvGrpSpPr>
          <p:grpSpPr>
            <a:xfrm>
              <a:off x="9198035" y="6143745"/>
              <a:ext cx="9111352" cy="6567179"/>
              <a:chOff x="11109722" y="5498235"/>
              <a:chExt cx="9111352" cy="6567179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371AAEE-8FD7-48A2-82E8-6269DC2DE0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49400" y="5538996"/>
                <a:ext cx="1981200" cy="3649108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A925BA5-4391-4B54-9FC3-CFA0E0860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30600" y="5512017"/>
                <a:ext cx="914400" cy="655339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3CCC6A4-DB02-41A2-94C2-E083C7C619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09722" y="5498235"/>
                <a:ext cx="5120878" cy="655203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95F5050-34ED-421B-B8C5-23F3E5795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13431" y="5534944"/>
                <a:ext cx="4007643" cy="36531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A96289A-6711-4E82-B3D9-8CC544AC6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36618" y="6171175"/>
              <a:ext cx="152400" cy="4969411"/>
            </a:xfrm>
            <a:prstGeom prst="line">
              <a:avLst/>
            </a:prstGeom>
            <a:ln w="571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0A15F77-5ABE-4375-B839-3AB7FA399914}"/>
                </a:ext>
              </a:extLst>
            </p:cNvPr>
            <p:cNvGrpSpPr/>
            <p:nvPr/>
          </p:nvGrpSpPr>
          <p:grpSpPr>
            <a:xfrm>
              <a:off x="8167657" y="5304319"/>
              <a:ext cx="11187143" cy="7870287"/>
              <a:chOff x="6269344" y="5456719"/>
              <a:chExt cx="11187143" cy="7870287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8B2EC35-ADD2-46EA-A8F7-CB09FE854703}"/>
                  </a:ext>
                </a:extLst>
              </p:cNvPr>
              <p:cNvSpPr txBox="1"/>
              <p:nvPr/>
            </p:nvSpPr>
            <p:spPr>
              <a:xfrm>
                <a:off x="12664370" y="5456719"/>
                <a:ext cx="898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B425E3B-21DA-4AED-97A5-805853782C00}"/>
                  </a:ext>
                </a:extLst>
              </p:cNvPr>
              <p:cNvSpPr txBox="1"/>
              <p:nvPr/>
            </p:nvSpPr>
            <p:spPr>
              <a:xfrm>
                <a:off x="6269344" y="12072198"/>
                <a:ext cx="898922" cy="125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69E0CC-E850-4CF2-A9F9-98F5E8363583}"/>
                  </a:ext>
                </a:extLst>
              </p:cNvPr>
              <p:cNvSpPr txBox="1"/>
              <p:nvPr/>
            </p:nvSpPr>
            <p:spPr>
              <a:xfrm>
                <a:off x="13744955" y="12042781"/>
                <a:ext cx="898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8DB83D-4A0B-4A2C-8415-E63213ED1EAD}"/>
                  </a:ext>
                </a:extLst>
              </p:cNvPr>
              <p:cNvSpPr txBox="1"/>
              <p:nvPr/>
            </p:nvSpPr>
            <p:spPr>
              <a:xfrm>
                <a:off x="16557565" y="9492975"/>
                <a:ext cx="898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C6944B-46B9-487A-AE06-D500F1FF349D}"/>
                  </a:ext>
                </a:extLst>
              </p:cNvPr>
              <p:cNvSpPr txBox="1"/>
              <p:nvPr/>
            </p:nvSpPr>
            <p:spPr>
              <a:xfrm>
                <a:off x="10097981" y="9914132"/>
                <a:ext cx="898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A5B2710-DD96-47E3-9CB9-B377568AFE93}"/>
                  </a:ext>
                </a:extLst>
              </p:cNvPr>
              <p:cNvSpPr txBox="1"/>
              <p:nvPr/>
            </p:nvSpPr>
            <p:spPr>
              <a:xfrm>
                <a:off x="11521678" y="11179314"/>
                <a:ext cx="898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43849D9-CEF1-4B1B-8F71-D7E979555BEF}"/>
              </a:ext>
            </a:extLst>
          </p:cNvPr>
          <p:cNvGrpSpPr/>
          <p:nvPr/>
        </p:nvGrpSpPr>
        <p:grpSpPr>
          <a:xfrm>
            <a:off x="2964024" y="8958943"/>
            <a:ext cx="7010401" cy="3955197"/>
            <a:chOff x="7848600" y="7586135"/>
            <a:chExt cx="7010401" cy="3955197"/>
          </a:xfrm>
        </p:grpSpPr>
        <p:graphicFrame>
          <p:nvGraphicFramePr>
            <p:cNvPr id="88" name="Object 87">
              <a:extLst>
                <a:ext uri="{FF2B5EF4-FFF2-40B4-BE49-F238E27FC236}">
                  <a16:creationId xmlns:a16="http://schemas.microsoft.com/office/drawing/2014/main" id="{2D9DA98A-5065-4BC4-967B-8348764D04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1477386"/>
                </p:ext>
              </p:extLst>
            </p:nvPr>
          </p:nvGraphicFramePr>
          <p:xfrm>
            <a:off x="7848600" y="7586135"/>
            <a:ext cx="7010401" cy="3955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r:id="rId12" imgW="1977317" imgH="1650104" progId="Visio.Drawing.11">
                    <p:embed/>
                  </p:oleObj>
                </mc:Choice>
                <mc:Fallback>
                  <p:oleObj r:id="rId12" imgW="1977317" imgH="1650104" progId="Visio.Drawing.11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5FF56555-C376-4A6A-A4BF-42D956480A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7586135"/>
                          <a:ext cx="7010401" cy="39551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923F74A-9D5B-428D-8DDB-65DBD2E23BCE}"/>
                </a:ext>
              </a:extLst>
            </p:cNvPr>
            <p:cNvSpPr txBox="1"/>
            <p:nvPr/>
          </p:nvSpPr>
          <p:spPr>
            <a:xfrm>
              <a:off x="11430000" y="10142547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C1957E-ABBE-4017-8A5D-047EC4815D0C}"/>
                </a:ext>
              </a:extLst>
            </p:cNvPr>
            <p:cNvSpPr txBox="1"/>
            <p:nvPr/>
          </p:nvSpPr>
          <p:spPr>
            <a:xfrm>
              <a:off x="9220200" y="9913947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29D67E6-C8E6-4F42-ABE4-4DD5A71CAC7B}"/>
                </a:ext>
              </a:extLst>
            </p:cNvPr>
            <p:cNvSpPr txBox="1"/>
            <p:nvPr/>
          </p:nvSpPr>
          <p:spPr>
            <a:xfrm>
              <a:off x="10515123" y="8751203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7" grpId="0"/>
      <p:bldP spid="149" grpId="0"/>
      <p:bldP spid="151" grpId="0"/>
      <p:bldP spid="153" grpId="0"/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8489731"/>
            <a:ext cx="21819676" cy="4388069"/>
            <a:chOff x="1270511" y="5867400"/>
            <a:chExt cx="21819676" cy="48546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583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048000"/>
            <a:ext cx="21841827" cy="5110693"/>
            <a:chOff x="1268078" y="3405486"/>
            <a:chExt cx="21841827" cy="51106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47252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7A4E804-988B-49CD-8107-3B0226961A57}"/>
                  </a:ext>
                </a:extLst>
              </p:cNvPr>
              <p:cNvSpPr txBox="1"/>
              <p:nvPr/>
            </p:nvSpPr>
            <p:spPr>
              <a:xfrm>
                <a:off x="1565020" y="4419600"/>
                <a:ext cx="12989179" cy="300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14033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bậc tam cấp được xếp từ các khối đá hình lập phương có cạnh bằng bằng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vẽ. Hãy tính thể tích của khối tam cấp?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7A4E804-988B-49CD-8107-3B022696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20" y="4419600"/>
                <a:ext cx="12989179" cy="3001271"/>
              </a:xfrm>
              <a:prstGeom prst="rect">
                <a:avLst/>
              </a:prstGeom>
              <a:blipFill>
                <a:blip r:embed="rId3"/>
                <a:stretch>
                  <a:fillRect l="-1925" r="-1549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92" descr="Description: Tam cap">
            <a:extLst>
              <a:ext uri="{FF2B5EF4-FFF2-40B4-BE49-F238E27FC236}">
                <a16:creationId xmlns:a16="http://schemas.microsoft.com/office/drawing/2014/main" id="{D78C0B4F-015E-48F6-969F-948BC971FD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3505199"/>
            <a:ext cx="7356267" cy="46534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411AEE-8626-4EE8-A04A-4131916CF50E}"/>
                  </a:ext>
                </a:extLst>
              </p:cNvPr>
              <p:cNvSpPr txBox="1"/>
              <p:nvPr/>
            </p:nvSpPr>
            <p:spPr>
              <a:xfrm>
                <a:off x="4402959" y="9866494"/>
                <a:ext cx="12192000" cy="926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411AEE-8626-4EE8-A04A-4131916CF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959" y="9866494"/>
                <a:ext cx="12192000" cy="926087"/>
              </a:xfrm>
              <a:prstGeom prst="rect">
                <a:avLst/>
              </a:prstGeom>
              <a:blipFill>
                <a:blip r:embed="rId5"/>
                <a:stretch>
                  <a:fillRect t="-11921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DA69255F-9F71-4942-9B62-31336A7B07A1}"/>
              </a:ext>
            </a:extLst>
          </p:cNvPr>
          <p:cNvGrpSpPr/>
          <p:nvPr/>
        </p:nvGrpSpPr>
        <p:grpSpPr>
          <a:xfrm>
            <a:off x="-457199" y="1600200"/>
            <a:ext cx="19659599" cy="830997"/>
            <a:chOff x="-288924" y="1892299"/>
            <a:chExt cx="19659599" cy="830995"/>
          </a:xfrm>
        </p:grpSpPr>
        <p:sp>
          <p:nvSpPr>
            <p:cNvPr id="95" name="Rounded Rectangle 2">
              <a:extLst>
                <a:ext uri="{FF2B5EF4-FFF2-40B4-BE49-F238E27FC236}">
                  <a16:creationId xmlns:a16="http://schemas.microsoft.com/office/drawing/2014/main" id="{F8F5EFA1-0717-4288-88CD-204A8AF5DF1A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4A66CEF-A541-4895-ABBD-7D07871229E7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BEC13AC-E04E-40B2-BAD2-CCFFE2070CF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THỂ TÍCH KHỐI ĐA DIỆN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7620000"/>
            <a:ext cx="21819676" cy="5791201"/>
            <a:chOff x="1270511" y="5867400"/>
            <a:chExt cx="21819676" cy="640698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353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726611"/>
            <a:ext cx="21841827" cy="4627453"/>
            <a:chOff x="1268078" y="3405486"/>
            <a:chExt cx="21841827" cy="4627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4241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02CC23A-1D8C-496C-A0E8-5022776FE2F1}"/>
                  </a:ext>
                </a:extLst>
              </p:cNvPr>
              <p:cNvSpPr txBox="1"/>
              <p:nvPr/>
            </p:nvSpPr>
            <p:spPr>
              <a:xfrm>
                <a:off x="2174668" y="3717211"/>
                <a:ext cx="11617532" cy="3111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khối lập phương</a:t>
                </a: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𝐀𝐁𝐂𝐃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𝐃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cạnh bằng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thể tích khối lăng trụ 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02CC23A-1D8C-496C-A0E8-5022776FE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668" y="3717211"/>
                <a:ext cx="11617532" cy="3111621"/>
              </a:xfrm>
              <a:prstGeom prst="rect">
                <a:avLst/>
              </a:prstGeom>
              <a:blipFill>
                <a:blip r:embed="rId3"/>
                <a:stretch>
                  <a:fillRect l="-215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15E62824-C093-4181-B593-561A9A8BEC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3183811"/>
            <a:ext cx="4800600" cy="431841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9ED1B90-E313-4A6F-8E74-3363F76FE86D}"/>
                  </a:ext>
                </a:extLst>
              </p:cNvPr>
              <p:cNvSpPr txBox="1"/>
              <p:nvPr/>
            </p:nvSpPr>
            <p:spPr>
              <a:xfrm>
                <a:off x="13401105" y="11709407"/>
                <a:ext cx="7430583" cy="113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9ED1B90-E313-4A6F-8E74-3363F76FE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105" y="11709407"/>
                <a:ext cx="7430583" cy="1135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3BF013-D09B-4AB9-B9FB-41830D01256C}"/>
                  </a:ext>
                </a:extLst>
              </p:cNvPr>
              <p:cNvSpPr txBox="1"/>
              <p:nvPr/>
            </p:nvSpPr>
            <p:spPr>
              <a:xfrm>
                <a:off x="1982669" y="8390280"/>
                <a:ext cx="8371905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3BF013-D09B-4AB9-B9FB-41830D01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669" y="8390280"/>
                <a:ext cx="8371905" cy="856581"/>
              </a:xfrm>
              <a:prstGeom prst="rect">
                <a:avLst/>
              </a:prstGeom>
              <a:blipFill>
                <a:blip r:embed="rId6"/>
                <a:stretch>
                  <a:fillRect l="-2911" t="-1134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E56B2E0-1733-4EF8-852D-26CDE9251CF4}"/>
                  </a:ext>
                </a:extLst>
              </p:cNvPr>
              <p:cNvSpPr txBox="1"/>
              <p:nvPr/>
            </p:nvSpPr>
            <p:spPr>
              <a:xfrm>
                <a:off x="1497336" y="9334042"/>
                <a:ext cx="21817978" cy="2095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2286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chia khối lập phương</a:t>
                </a: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2 khối lăng trụ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228600" indent="2286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nhau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E56B2E0-1733-4EF8-852D-26CDE925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36" y="9334042"/>
                <a:ext cx="21817978" cy="2095958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C321262-AE24-42A6-B7B4-0DCFF1B780FB}"/>
                  </a:ext>
                </a:extLst>
              </p:cNvPr>
              <p:cNvSpPr txBox="1"/>
              <p:nvPr/>
            </p:nvSpPr>
            <p:spPr>
              <a:xfrm>
                <a:off x="1828800" y="11371591"/>
                <a:ext cx="12192000" cy="1811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𝑨𝑩𝑪𝑫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𝑨𝑩𝑪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𝑨𝑪𝑫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𝑨𝑩𝑪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𝑨𝑪𝑫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C321262-AE24-42A6-B7B4-0DCFF1B78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1371591"/>
                <a:ext cx="12192000" cy="18110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58FA1DD9-B5E6-428B-AF2A-97DA4CFA0FAD}"/>
              </a:ext>
            </a:extLst>
          </p:cNvPr>
          <p:cNvGrpSpPr/>
          <p:nvPr/>
        </p:nvGrpSpPr>
        <p:grpSpPr>
          <a:xfrm>
            <a:off x="-457199" y="16002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A8E369D6-9ABE-4FA1-8576-370033B70FC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BFD45DA-6592-4309-8CD7-61AEC98A52D8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A9C5B67-9B61-4CB6-AD69-6AA3C08C333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THỂ TÍCH KHỐI ĐA DIỆN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560BCF-D45E-40D0-A42F-4DA3732AF852}"/>
              </a:ext>
            </a:extLst>
          </p:cNvPr>
          <p:cNvGrpSpPr/>
          <p:nvPr/>
        </p:nvGrpSpPr>
        <p:grpSpPr>
          <a:xfrm>
            <a:off x="1147234" y="3200401"/>
            <a:ext cx="21727140" cy="2895598"/>
            <a:chOff x="1120323" y="10988403"/>
            <a:chExt cx="21729655" cy="2895934"/>
          </a:xfrm>
        </p:grpSpPr>
        <p:sp>
          <p:nvSpPr>
            <p:cNvPr id="92" name="Rounded Rectangle 6">
              <a:extLst>
                <a:ext uri="{FF2B5EF4-FFF2-40B4-BE49-F238E27FC236}">
                  <a16:creationId xmlns:a16="http://schemas.microsoft.com/office/drawing/2014/main" id="{2812AE27-D489-4312-B73D-AA2F1FFAB569}"/>
                </a:ext>
              </a:extLst>
            </p:cNvPr>
            <p:cNvSpPr/>
            <p:nvPr/>
          </p:nvSpPr>
          <p:spPr>
            <a:xfrm>
              <a:off x="1323892" y="11370896"/>
              <a:ext cx="21526086" cy="2513441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3" name="Group 2">
              <a:extLst>
                <a:ext uri="{FF2B5EF4-FFF2-40B4-BE49-F238E27FC236}">
                  <a16:creationId xmlns:a16="http://schemas.microsoft.com/office/drawing/2014/main" id="{052384B0-1646-4F20-8959-17337B5F60D4}"/>
                </a:ext>
              </a:extLst>
            </p:cNvPr>
            <p:cNvGrpSpPr/>
            <p:nvPr/>
          </p:nvGrpSpPr>
          <p:grpSpPr>
            <a:xfrm>
              <a:off x="1120323" y="10988403"/>
              <a:ext cx="2815492" cy="956587"/>
              <a:chOff x="1120323" y="10988403"/>
              <a:chExt cx="2815492" cy="956587"/>
            </a:xfrm>
          </p:grpSpPr>
          <p:sp>
            <p:nvSpPr>
              <p:cNvPr id="94" name="Right Triangle 93">
                <a:extLst>
                  <a:ext uri="{FF2B5EF4-FFF2-40B4-BE49-F238E27FC236}">
                    <a16:creationId xmlns:a16="http://schemas.microsoft.com/office/drawing/2014/main" id="{630AA13A-CD27-424A-981D-2B3C7D9522B8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830045E8-307F-4B88-AFD9-6E8B9A6EBB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8360" y="10001261"/>
                <a:ext cx="786687" cy="278822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5A0C044-3AC1-4FDC-8841-DB8961AD0360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2267228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725C520-1B30-4191-9E7C-7D2951641C8B}"/>
                  </a:ext>
                </a:extLst>
              </p:cNvPr>
              <p:cNvSpPr txBox="1"/>
              <p:nvPr/>
            </p:nvSpPr>
            <p:spPr>
              <a:xfrm>
                <a:off x="2743200" y="4215011"/>
                <a:ext cx="19659600" cy="180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một khối hộp chữ nhật bằng tích ba kích thước của nó.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𝑽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𝒂𝒃𝒄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725C520-1B30-4191-9E7C-7D2951641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215011"/>
                <a:ext cx="19659600" cy="1804789"/>
              </a:xfrm>
              <a:prstGeom prst="rect">
                <a:avLst/>
              </a:prstGeom>
              <a:blipFill>
                <a:blip r:embed="rId4"/>
                <a:stretch>
                  <a:fillRect l="-1240" t="-7744" b="-1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3CF3CB0-27C5-460A-8372-94FF3B960E1C}"/>
              </a:ext>
            </a:extLst>
          </p:cNvPr>
          <p:cNvGrpSpPr/>
          <p:nvPr/>
        </p:nvGrpSpPr>
        <p:grpSpPr>
          <a:xfrm>
            <a:off x="-457199" y="1600200"/>
            <a:ext cx="19659599" cy="830997"/>
            <a:chOff x="-288924" y="1892299"/>
            <a:chExt cx="19659599" cy="830995"/>
          </a:xfrm>
        </p:grpSpPr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6575F92B-D967-4ADF-89DE-63BAC1AAB77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1C3B4A-7605-422A-86D4-7A9718CEC882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4A09B7-0A36-43EB-8583-BCB001DC094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THỂ TÍCH KHỐI ĐA DIỆN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43699-CC18-403F-A10F-66AADF2FA719}"/>
                  </a:ext>
                </a:extLst>
              </p:cNvPr>
              <p:cNvSpPr txBox="1"/>
              <p:nvPr/>
            </p:nvSpPr>
            <p:spPr>
              <a:xfrm>
                <a:off x="2053258" y="12415420"/>
                <a:ext cx="18977942" cy="841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i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Hệ quả:</a:t>
                </a: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Thể tích của một khối lập phương cạnh a là  </a:t>
                </a:r>
                <a14:m>
                  <m:oMath xmlns:m="http://schemas.openxmlformats.org/officeDocument/2006/math">
                    <m:r>
                      <a:rPr lang="vi-VN" sz="4800" b="1" i="1" u="none" strike="noStrike" spc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vi-VN" sz="4800" b="1" i="0" u="none" strike="noStrike" spc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 u="none" strike="noStrike" spc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800" b="1" i="0" u="none" strike="noStrike" spc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8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43699-CC18-403F-A10F-66AADF2FA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258" y="12415420"/>
                <a:ext cx="18977942" cy="841449"/>
              </a:xfrm>
              <a:prstGeom prst="rect">
                <a:avLst/>
              </a:prstGeom>
              <a:blipFill>
                <a:blip r:embed="rId6"/>
                <a:stretch>
                  <a:fillRect l="-1478" t="-17391" b="-3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8AD1E30-DCD7-44A8-AFFA-5E9043064187}"/>
              </a:ext>
            </a:extLst>
          </p:cNvPr>
          <p:cNvGrpSpPr/>
          <p:nvPr/>
        </p:nvGrpSpPr>
        <p:grpSpPr>
          <a:xfrm>
            <a:off x="7848600" y="7586135"/>
            <a:ext cx="7010401" cy="3955197"/>
            <a:chOff x="7848600" y="7586135"/>
            <a:chExt cx="7010401" cy="3955197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5FF56555-C376-4A6A-A4BF-42D956480A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60707"/>
                </p:ext>
              </p:extLst>
            </p:nvPr>
          </p:nvGraphicFramePr>
          <p:xfrm>
            <a:off x="7848600" y="7586135"/>
            <a:ext cx="7010401" cy="3955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r:id="rId7" imgW="1977317" imgH="1650104" progId="Visio.Drawing.11">
                    <p:embed/>
                  </p:oleObj>
                </mc:Choice>
                <mc:Fallback>
                  <p:oleObj r:id="rId7" imgW="1977317" imgH="1650104" progId="Visio.Drawing.11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7586135"/>
                          <a:ext cx="7010401" cy="39551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469113-2C67-4035-9338-89E44DAB9282}"/>
                </a:ext>
              </a:extLst>
            </p:cNvPr>
            <p:cNvSpPr txBox="1"/>
            <p:nvPr/>
          </p:nvSpPr>
          <p:spPr>
            <a:xfrm>
              <a:off x="11430000" y="10142547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2DB865-E295-4C02-86C4-CAA6F6960485}"/>
                </a:ext>
              </a:extLst>
            </p:cNvPr>
            <p:cNvSpPr txBox="1"/>
            <p:nvPr/>
          </p:nvSpPr>
          <p:spPr>
            <a:xfrm>
              <a:off x="9220200" y="9913947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EEABBE-879C-47FE-B8C9-ECEB57666FB0}"/>
                </a:ext>
              </a:extLst>
            </p:cNvPr>
            <p:cNvSpPr txBox="1"/>
            <p:nvPr/>
          </p:nvSpPr>
          <p:spPr>
            <a:xfrm>
              <a:off x="10515123" y="8751203"/>
              <a:ext cx="762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7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93AC0ECE-1D90-471E-BBD6-6FEF4C2CC831}"/>
              </a:ext>
            </a:extLst>
          </p:cNvPr>
          <p:cNvGrpSpPr/>
          <p:nvPr/>
        </p:nvGrpSpPr>
        <p:grpSpPr>
          <a:xfrm>
            <a:off x="1" y="1836003"/>
            <a:ext cx="19659599" cy="830997"/>
            <a:chOff x="-288924" y="1892299"/>
            <a:chExt cx="19659599" cy="830995"/>
          </a:xfrm>
        </p:grpSpPr>
        <p:sp>
          <p:nvSpPr>
            <p:cNvPr id="103" name="Rounded Rectangle 2">
              <a:extLst>
                <a:ext uri="{FF2B5EF4-FFF2-40B4-BE49-F238E27FC236}">
                  <a16:creationId xmlns:a16="http://schemas.microsoft.com/office/drawing/2014/main" id="{88A2C5C4-A7CA-47AC-860E-A4FCAC6300B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7B8B644-824E-4742-A283-E8E246A42354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96BF405-6744-45E6-99B0-BDF676647CC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LĂNG TRỤ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5DBF7A-FE22-49F3-AFBB-72CB313DBD3D}"/>
              </a:ext>
            </a:extLst>
          </p:cNvPr>
          <p:cNvGrpSpPr/>
          <p:nvPr/>
        </p:nvGrpSpPr>
        <p:grpSpPr>
          <a:xfrm>
            <a:off x="1147234" y="3200402"/>
            <a:ext cx="21727140" cy="2224416"/>
            <a:chOff x="1120323" y="10988403"/>
            <a:chExt cx="21729655" cy="2224674"/>
          </a:xfrm>
        </p:grpSpPr>
        <p:sp>
          <p:nvSpPr>
            <p:cNvPr id="33" name="Rounded Rectangle 6">
              <a:extLst>
                <a:ext uri="{FF2B5EF4-FFF2-40B4-BE49-F238E27FC236}">
                  <a16:creationId xmlns:a16="http://schemas.microsoft.com/office/drawing/2014/main" id="{29F86738-8B31-49DD-8954-60CD3A103578}"/>
                </a:ext>
              </a:extLst>
            </p:cNvPr>
            <p:cNvSpPr/>
            <p:nvPr/>
          </p:nvSpPr>
          <p:spPr>
            <a:xfrm>
              <a:off x="1323892" y="11370896"/>
              <a:ext cx="21526086" cy="1842181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82E52F0A-78CA-47D1-884F-8218A9FC2F7F}"/>
                </a:ext>
              </a:extLst>
            </p:cNvPr>
            <p:cNvGrpSpPr/>
            <p:nvPr/>
          </p:nvGrpSpPr>
          <p:grpSpPr>
            <a:xfrm>
              <a:off x="1120323" y="10988403"/>
              <a:ext cx="2815492" cy="956587"/>
              <a:chOff x="1120323" y="10988403"/>
              <a:chExt cx="2815492" cy="956587"/>
            </a:xfrm>
          </p:grpSpPr>
          <p:sp>
            <p:nvSpPr>
              <p:cNvPr id="35" name="Right Triangle 34">
                <a:extLst>
                  <a:ext uri="{FF2B5EF4-FFF2-40B4-BE49-F238E27FC236}">
                    <a16:creationId xmlns:a16="http://schemas.microsoft.com/office/drawing/2014/main" id="{7E0DAF3B-C580-4652-A378-6FE186F3673D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5D09F74F-92FA-417F-A8CC-BC5A9CC551D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8360" y="10001261"/>
                <a:ext cx="786687" cy="278822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A44FCC-4538-494E-871B-F1C5585A80F0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2267228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CBDA6B-2424-41BE-AE80-A98AC97B1D7E}"/>
                  </a:ext>
                </a:extLst>
              </p:cNvPr>
              <p:cNvSpPr txBox="1"/>
              <p:nvPr/>
            </p:nvSpPr>
            <p:spPr>
              <a:xfrm>
                <a:off x="3048000" y="4191000"/>
                <a:ext cx="1922496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lăng trụ có diện tích đáy B và chiều cao h là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𝐁𝐡</m:t>
                    </m:r>
                  </m:oMath>
                </a14:m>
                <a:r>
                  <a:rPr lang="en-US" sz="4400" b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CBDA6B-2424-41BE-AE80-A98AC97B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191000"/>
                <a:ext cx="19224969" cy="769441"/>
              </a:xfrm>
              <a:prstGeom prst="rect">
                <a:avLst/>
              </a:prstGeom>
              <a:blipFill>
                <a:blip r:embed="rId2"/>
                <a:stretch>
                  <a:fillRect l="-126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CD0CC41-210B-474A-9218-73D88CC617C2}"/>
                  </a:ext>
                </a:extLst>
              </p:cNvPr>
              <p:cNvSpPr txBox="1"/>
              <p:nvPr/>
            </p:nvSpPr>
            <p:spPr>
              <a:xfrm>
                <a:off x="1952369" y="7368262"/>
                <a:ext cx="6895493" cy="198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đáy B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𝑨𝑩𝑪𝑫𝑬</m:t>
                        </m:r>
                      </m:sub>
                    </m:sSub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chiều cao h =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CD0CC41-210B-474A-9218-73D88CC61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69" y="7368262"/>
                <a:ext cx="6895493" cy="1985608"/>
              </a:xfrm>
              <a:prstGeom prst="rect">
                <a:avLst/>
              </a:prstGeom>
              <a:blipFill>
                <a:blip r:embed="rId3"/>
                <a:stretch>
                  <a:fillRect l="-3537" b="-1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E53D8A-FEF9-4C3C-84CB-82F62242B9E6}"/>
              </a:ext>
            </a:extLst>
          </p:cNvPr>
          <p:cNvGrpSpPr/>
          <p:nvPr/>
        </p:nvGrpSpPr>
        <p:grpSpPr>
          <a:xfrm>
            <a:off x="9751650" y="5577840"/>
            <a:ext cx="8688750" cy="8006170"/>
            <a:chOff x="9751650" y="5577840"/>
            <a:chExt cx="8688750" cy="800617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4B4470-719C-42C6-A4E4-C4DA4FAC4E84}"/>
                </a:ext>
              </a:extLst>
            </p:cNvPr>
            <p:cNvGrpSpPr/>
            <p:nvPr/>
          </p:nvGrpSpPr>
          <p:grpSpPr>
            <a:xfrm>
              <a:off x="9751650" y="5577840"/>
              <a:ext cx="8688750" cy="8006170"/>
              <a:chOff x="7543800" y="5486400"/>
              <a:chExt cx="8688750" cy="80061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855E5B8-B76B-43DD-B273-ACC0D793429F}"/>
                  </a:ext>
                </a:extLst>
              </p:cNvPr>
              <p:cNvGrpSpPr/>
              <p:nvPr/>
            </p:nvGrpSpPr>
            <p:grpSpPr>
              <a:xfrm>
                <a:off x="8991600" y="5486400"/>
                <a:ext cx="7240950" cy="3349457"/>
                <a:chOff x="8954478" y="5465029"/>
                <a:chExt cx="7240950" cy="3349457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53C94F8-1906-4A91-A3E7-ECA786B29A3C}"/>
                    </a:ext>
                  </a:extLst>
                </p:cNvPr>
                <p:cNvSpPr txBox="1"/>
                <p:nvPr/>
              </p:nvSpPr>
              <p:spPr>
                <a:xfrm>
                  <a:off x="13308237" y="8047635"/>
                  <a:ext cx="99255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E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2526671-598E-4A2C-82F3-5E38BCA0705C}"/>
                    </a:ext>
                  </a:extLst>
                </p:cNvPr>
                <p:cNvSpPr txBox="1"/>
                <p:nvPr/>
              </p:nvSpPr>
              <p:spPr>
                <a:xfrm>
                  <a:off x="10258715" y="8060433"/>
                  <a:ext cx="99255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A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0D0925-CD2D-470D-A60A-30D8AE03D780}"/>
                    </a:ext>
                  </a:extLst>
                </p:cNvPr>
                <p:cNvSpPr txBox="1"/>
                <p:nvPr/>
              </p:nvSpPr>
              <p:spPr>
                <a:xfrm>
                  <a:off x="8954478" y="6546831"/>
                  <a:ext cx="99255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B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244F3B6-32A6-45E3-A2C2-B4D26AF836D7}"/>
                    </a:ext>
                  </a:extLst>
                </p:cNvPr>
                <p:cNvSpPr txBox="1"/>
                <p:nvPr/>
              </p:nvSpPr>
              <p:spPr>
                <a:xfrm>
                  <a:off x="11697678" y="5465029"/>
                  <a:ext cx="99255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8753AA7-D05B-4F38-888A-4973ABE377F9}"/>
                    </a:ext>
                  </a:extLst>
                </p:cNvPr>
                <p:cNvSpPr txBox="1"/>
                <p:nvPr/>
              </p:nvSpPr>
              <p:spPr>
                <a:xfrm>
                  <a:off x="15202878" y="6684229"/>
                  <a:ext cx="992550" cy="7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/>
                    <a:t>D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23E6103-AFA4-4CAE-A8AF-C3DBECC57DC9}"/>
                  </a:ext>
                </a:extLst>
              </p:cNvPr>
              <p:cNvGrpSpPr/>
              <p:nvPr/>
            </p:nvGrpSpPr>
            <p:grpSpPr>
              <a:xfrm>
                <a:off x="7543800" y="6255692"/>
                <a:ext cx="7696200" cy="7236878"/>
                <a:chOff x="7543800" y="6255692"/>
                <a:chExt cx="7696200" cy="723687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C647ADC-1112-4FF8-AF5B-7BB6DE522DB3}"/>
                    </a:ext>
                  </a:extLst>
                </p:cNvPr>
                <p:cNvGrpSpPr/>
                <p:nvPr/>
              </p:nvGrpSpPr>
              <p:grpSpPr>
                <a:xfrm>
                  <a:off x="7543800" y="6255692"/>
                  <a:ext cx="7696200" cy="7236878"/>
                  <a:chOff x="7543800" y="6255692"/>
                  <a:chExt cx="7696200" cy="7236878"/>
                </a:xfrm>
              </p:grpSpPr>
              <p:sp>
                <p:nvSpPr>
                  <p:cNvPr id="2" name="Pentagon 1">
                    <a:extLst>
                      <a:ext uri="{FF2B5EF4-FFF2-40B4-BE49-F238E27FC236}">
                        <a16:creationId xmlns:a16="http://schemas.microsoft.com/office/drawing/2014/main" id="{47055A3C-021D-4923-8356-261CF6CA7823}"/>
                      </a:ext>
                    </a:extLst>
                  </p:cNvPr>
                  <p:cNvSpPr/>
                  <p:nvPr/>
                </p:nvSpPr>
                <p:spPr>
                  <a:xfrm>
                    <a:off x="8229600" y="9899639"/>
                    <a:ext cx="5923063" cy="2673361"/>
                  </a:xfrm>
                  <a:prstGeom prst="pentagon">
                    <a:avLst/>
                  </a:prstGeom>
                  <a:solidFill>
                    <a:srgbClr val="FFF9BC"/>
                  </a:solidFill>
                  <a:ln>
                    <a:solidFill>
                      <a:srgbClr val="C3BE9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Pentagon 14">
                    <a:extLst>
                      <a:ext uri="{FF2B5EF4-FFF2-40B4-BE49-F238E27FC236}">
                        <a16:creationId xmlns:a16="http://schemas.microsoft.com/office/drawing/2014/main" id="{5DC64A0D-43A2-4A05-8420-9A501BA6894D}"/>
                      </a:ext>
                    </a:extLst>
                  </p:cNvPr>
                  <p:cNvSpPr/>
                  <p:nvPr/>
                </p:nvSpPr>
                <p:spPr>
                  <a:xfrm>
                    <a:off x="9222149" y="6255692"/>
                    <a:ext cx="5923063" cy="2673361"/>
                  </a:xfrm>
                  <a:prstGeom prst="pentagon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394F2A4E-6554-4DD8-BA04-7FD042E7361C}"/>
                      </a:ext>
                    </a:extLst>
                  </p:cNvPr>
                  <p:cNvCxnSpPr>
                    <a:cxnSpLocks/>
                    <a:stCxn id="15" idx="1"/>
                    <a:endCxn id="2" idx="1"/>
                  </p:cNvCxnSpPr>
                  <p:nvPr/>
                </p:nvCxnSpPr>
                <p:spPr>
                  <a:xfrm flipH="1">
                    <a:off x="8229606" y="7276822"/>
                    <a:ext cx="992549" cy="364394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EAFAD372-361B-4E7D-BD27-A919FBF89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344235" y="8929052"/>
                    <a:ext cx="992549" cy="364394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1D1AA5F8-5762-4517-BD7F-8880CCABD1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162758" y="7300884"/>
                    <a:ext cx="992549" cy="364394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89170B9F-EBB7-47A0-9DE9-980DFBA604D6}"/>
                      </a:ext>
                    </a:extLst>
                  </p:cNvPr>
                  <p:cNvCxnSpPr>
                    <a:cxnSpLocks/>
                    <a:stCxn id="15" idx="4"/>
                  </p:cNvCxnSpPr>
                  <p:nvPr/>
                </p:nvCxnSpPr>
                <p:spPr>
                  <a:xfrm flipH="1">
                    <a:off x="13069810" y="8929046"/>
                    <a:ext cx="944194" cy="364395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3B78CCEF-C037-441C-A0EE-7C0059B5A4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201400" y="6338253"/>
                    <a:ext cx="992549" cy="3643947"/>
                  </a:xfrm>
                  <a:prstGeom prst="line">
                    <a:avLst/>
                  </a:prstGeom>
                  <a:ln w="38100"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6B718287-7F5D-4C05-BF80-7D2586A0841C}"/>
                      </a:ext>
                    </a:extLst>
                  </p:cNvPr>
                  <p:cNvCxnSpPr>
                    <a:stCxn id="15" idx="2"/>
                  </p:cNvCxnSpPr>
                  <p:nvPr/>
                </p:nvCxnSpPr>
                <p:spPr>
                  <a:xfrm flipH="1">
                    <a:off x="10336784" y="8929046"/>
                    <a:ext cx="16573" cy="28892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46A29BD-127B-4984-9193-F374ECDF5FC7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4856" y="11327353"/>
                    <a:ext cx="99255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/>
                      <a:t>H</a:t>
                    </a:r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5B2E3989-C599-472A-8DCA-5CC6B417DADC}"/>
                      </a:ext>
                    </a:extLst>
                  </p:cNvPr>
                  <p:cNvGrpSpPr/>
                  <p:nvPr/>
                </p:nvGrpSpPr>
                <p:grpSpPr>
                  <a:xfrm>
                    <a:off x="7543800" y="9293585"/>
                    <a:ext cx="7696200" cy="4198985"/>
                    <a:chOff x="8830366" y="4811590"/>
                    <a:chExt cx="7696200" cy="4198985"/>
                  </a:xfrm>
                </p:grpSpPr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300ABF93-5DAD-42D2-81F2-1DA6CD619E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308020" y="8256522"/>
                      <a:ext cx="992550" cy="754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/>
                        <a:t>E’</a:t>
                      </a:r>
                    </a:p>
                  </p:txBody>
                </p: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101632D1-3A6C-48B4-9FD7-AA69363455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58715" y="8060433"/>
                      <a:ext cx="992550" cy="754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/>
                        <a:t>A’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967C07EF-13A1-471F-BDDF-957DA8804D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0366" y="6186005"/>
                      <a:ext cx="992550" cy="754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/>
                        <a:t>B’</a:t>
                      </a: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1AA12DAA-F09D-40AE-9C09-C8CA3CDC33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57173" y="4811590"/>
                      <a:ext cx="992550" cy="754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/>
                        <a:t>C’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1B3F9D9A-19E4-4B58-BA5D-CDC2831646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34016" y="6377297"/>
                      <a:ext cx="992550" cy="7540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/>
                        <a:t>D’</a:t>
                      </a:r>
                    </a:p>
                  </p:txBody>
                </p:sp>
              </p:grp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0C7B66BA-1E6E-4F7C-B2A7-55F769725502}"/>
                    </a:ext>
                  </a:extLst>
                </p:cNvPr>
                <p:cNvGrpSpPr/>
                <p:nvPr/>
              </p:nvGrpSpPr>
              <p:grpSpPr>
                <a:xfrm>
                  <a:off x="8229600" y="9885782"/>
                  <a:ext cx="5951594" cy="2713678"/>
                  <a:chOff x="871660" y="6945228"/>
                  <a:chExt cx="5951594" cy="2713678"/>
                </a:xfrm>
              </p:grpSpPr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57A9A78A-22F3-4306-9525-A420705599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71660" y="6954252"/>
                    <a:ext cx="2961526" cy="1021130"/>
                  </a:xfrm>
                  <a:prstGeom prst="line">
                    <a:avLst/>
                  </a:prstGeom>
                  <a:ln w="57150">
                    <a:solidFill>
                      <a:srgbClr val="0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EF658FE-36B3-4DC5-BBA4-1D7543F718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5723" y="7977216"/>
                    <a:ext cx="1131202" cy="1652224"/>
                  </a:xfrm>
                  <a:prstGeom prst="line">
                    <a:avLst/>
                  </a:prstGeom>
                  <a:ln w="571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36D045C5-9015-4535-8D53-8C92C6347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56948" y="6945228"/>
                    <a:ext cx="2961525" cy="1021130"/>
                  </a:xfrm>
                  <a:prstGeom prst="line">
                    <a:avLst/>
                  </a:prstGeom>
                  <a:ln w="57150">
                    <a:solidFill>
                      <a:srgbClr val="0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D73FF10-14EB-4120-A880-6FC56A919D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92052" y="8006682"/>
                    <a:ext cx="1131202" cy="1652224"/>
                  </a:xfrm>
                  <a:prstGeom prst="line">
                    <a:avLst/>
                  </a:prstGeom>
                  <a:ln w="571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06A79F85-64D0-4ECB-8CD2-94A003A5C7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26925" y="9632446"/>
                    <a:ext cx="3660647" cy="0"/>
                  </a:xfrm>
                  <a:prstGeom prst="line">
                    <a:avLst/>
                  </a:prstGeom>
                  <a:ln w="571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C73DC9-9FEB-4BB7-8AB1-80756D3D6B0F}"/>
                </a:ext>
              </a:extLst>
            </p:cNvPr>
            <p:cNvSpPr/>
            <p:nvPr/>
          </p:nvSpPr>
          <p:spPr>
            <a:xfrm>
              <a:off x="12553950" y="11525250"/>
              <a:ext cx="369716" cy="297597"/>
            </a:xfrm>
            <a:prstGeom prst="rect">
              <a:avLst/>
            </a:prstGeom>
            <a:solidFill>
              <a:srgbClr val="FFA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8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8718331"/>
            <a:ext cx="21819676" cy="4388069"/>
            <a:chOff x="1270511" y="5867400"/>
            <a:chExt cx="21819676" cy="48546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5830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124200"/>
            <a:ext cx="21841827" cy="5110693"/>
            <a:chOff x="1268078" y="3405486"/>
            <a:chExt cx="21841827" cy="51106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47252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A082E6-4D32-42AB-A715-A02AD97A24F4}"/>
              </a:ext>
            </a:extLst>
          </p:cNvPr>
          <p:cNvGrpSpPr/>
          <p:nvPr/>
        </p:nvGrpSpPr>
        <p:grpSpPr>
          <a:xfrm>
            <a:off x="1" y="1836003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19894D0-E29F-493E-809C-1B4831F7A0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45AF1A-6D56-4C5E-81FD-57C0021E6B3C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1C26A2-1245-4E69-B20E-EDF39E0493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LĂNG TRỤ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A7D8E47-8B95-412F-87D9-61FCF8420690}"/>
                  </a:ext>
                </a:extLst>
              </p:cNvPr>
              <p:cNvSpPr txBox="1"/>
              <p:nvPr/>
            </p:nvSpPr>
            <p:spPr>
              <a:xfrm>
                <a:off x="1522320" y="3962400"/>
                <a:ext cx="12192000" cy="411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9863" indent="127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hộp chữ nhật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 là hình vuông,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 bên bằng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đường chéo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169863" indent="127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thể tích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hộp chữ nhật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A7D8E47-8B95-412F-87D9-61FCF8420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320" y="3962400"/>
                <a:ext cx="12192000" cy="4119526"/>
              </a:xfrm>
              <a:prstGeom prst="rect">
                <a:avLst/>
              </a:prstGeom>
              <a:blipFill>
                <a:blip r:embed="rId3"/>
                <a:stretch>
                  <a:fillRect l="-650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8111B975-B7DC-4B42-91D7-F5F16F5811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399" y="3694775"/>
            <a:ext cx="6781801" cy="44586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C3BD7FB-6B4C-403D-BE2D-A03327689F4E}"/>
                  </a:ext>
                </a:extLst>
              </p:cNvPr>
              <p:cNvSpPr txBox="1"/>
              <p:nvPr/>
            </p:nvSpPr>
            <p:spPr>
              <a:xfrm>
                <a:off x="4956996" y="12025610"/>
                <a:ext cx="8987604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𝑫𝑫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C3BD7FB-6B4C-403D-BE2D-A03327689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996" y="12025610"/>
                <a:ext cx="8987604" cy="773417"/>
              </a:xfrm>
              <a:prstGeom prst="rect">
                <a:avLst/>
              </a:prstGeom>
              <a:blipFill>
                <a:blip r:embed="rId5"/>
                <a:stretch>
                  <a:fillRect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434F1-5EAE-41C5-8FA3-0123DAB5C168}"/>
                  </a:ext>
                </a:extLst>
              </p:cNvPr>
              <p:cNvSpPr txBox="1"/>
              <p:nvPr/>
            </p:nvSpPr>
            <p:spPr>
              <a:xfrm>
                <a:off x="4726716" y="9652833"/>
                <a:ext cx="13256484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𝑩𝑫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𝑫𝑫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91434F1-5EAE-41C5-8FA3-0123DAB5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16" y="9652833"/>
                <a:ext cx="13256484" cy="773417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32B066FE-EC35-4094-B693-B2E616B3597E}"/>
              </a:ext>
            </a:extLst>
          </p:cNvPr>
          <p:cNvSpPr txBox="1"/>
          <p:nvPr/>
        </p:nvSpPr>
        <p:spPr>
          <a:xfrm>
            <a:off x="4876800" y="10664807"/>
            <a:ext cx="8837520" cy="77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</a:pPr>
            <a:r>
              <a:rPr lang="fr-FR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fr-FR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ABCD là hình vuông</a:t>
            </a:r>
            <a:endParaRPr lang="en-US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3404BF8-CB6B-40B7-B120-1A627DACD5DF}"/>
                  </a:ext>
                </a:extLst>
              </p:cNvPr>
              <p:cNvSpPr txBox="1"/>
              <p:nvPr/>
            </p:nvSpPr>
            <p:spPr>
              <a:xfrm>
                <a:off x="12296314" y="10509267"/>
                <a:ext cx="7591886" cy="1100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3404BF8-CB6B-40B7-B120-1A627DACD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314" y="10509267"/>
                <a:ext cx="7591886" cy="1100238"/>
              </a:xfrm>
              <a:prstGeom prst="rect">
                <a:avLst/>
              </a:prstGeom>
              <a:blipFill>
                <a:blip r:embed="rId7"/>
                <a:stretch>
                  <a:fillRect r="-2006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7924801"/>
            <a:ext cx="21819676" cy="5562600"/>
            <a:chOff x="1270511" y="5867400"/>
            <a:chExt cx="21819676" cy="615407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8824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590801"/>
            <a:ext cx="14121313" cy="5110693"/>
            <a:chOff x="1268078" y="3405486"/>
            <a:chExt cx="14121313" cy="51106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14121312" cy="47252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A082E6-4D32-42AB-A715-A02AD97A24F4}"/>
              </a:ext>
            </a:extLst>
          </p:cNvPr>
          <p:cNvGrpSpPr/>
          <p:nvPr/>
        </p:nvGrpSpPr>
        <p:grpSpPr>
          <a:xfrm>
            <a:off x="1" y="1683604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19894D0-E29F-493E-809C-1B4831F7A0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45AF1A-6D56-4C5E-81FD-57C0021E6B3C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1C26A2-1245-4E69-B20E-EDF39E0493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LĂNG TRỤ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9803496-A3B9-4D93-9041-FC83555C6F18}"/>
                  </a:ext>
                </a:extLst>
              </p:cNvPr>
              <p:cNvSpPr txBox="1"/>
              <p:nvPr/>
            </p:nvSpPr>
            <p:spPr>
              <a:xfrm>
                <a:off x="1797624" y="3492011"/>
                <a:ext cx="13900469" cy="4047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lăng trụ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là tam giác đều cạnh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góc giữa cạnh bên và mặt đáy bằng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Hình chiếu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thể tích khối lăng trụ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9803496-A3B9-4D93-9041-FC83555C6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624" y="3492011"/>
                <a:ext cx="13900469" cy="4047711"/>
              </a:xfrm>
              <a:prstGeom prst="rect">
                <a:avLst/>
              </a:prstGeom>
              <a:blipFill>
                <a:blip r:embed="rId3"/>
                <a:stretch>
                  <a:fillRect l="-1798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854DB0E-573A-4CEA-B18C-B1B508C6A21B}"/>
                  </a:ext>
                </a:extLst>
              </p:cNvPr>
              <p:cNvSpPr txBox="1"/>
              <p:nvPr/>
            </p:nvSpPr>
            <p:spPr>
              <a:xfrm>
                <a:off x="2964811" y="12268200"/>
                <a:ext cx="838898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854DB0E-573A-4CEA-B18C-B1B508C6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11" y="12268200"/>
                <a:ext cx="8388989" cy="759375"/>
              </a:xfrm>
              <a:prstGeom prst="rect">
                <a:avLst/>
              </a:prstGeom>
              <a:blipFill>
                <a:blip r:embed="rId5"/>
                <a:stretch>
                  <a:fillRect t="-1935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12597A1-17FB-4679-956B-BC7C97796818}"/>
                  </a:ext>
                </a:extLst>
              </p:cNvPr>
              <p:cNvSpPr txBox="1"/>
              <p:nvPr/>
            </p:nvSpPr>
            <p:spPr>
              <a:xfrm>
                <a:off x="2964811" y="8854207"/>
                <a:ext cx="1943798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12597A1-17FB-4679-956B-BC7C97796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11" y="8854207"/>
                <a:ext cx="19437989" cy="759375"/>
              </a:xfrm>
              <a:prstGeom prst="rect">
                <a:avLst/>
              </a:prstGeom>
              <a:blipFill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C9C9D1-4786-4C54-BCCD-92CC36610A3B}"/>
                  </a:ext>
                </a:extLst>
              </p:cNvPr>
              <p:cNvSpPr txBox="1"/>
              <p:nvPr/>
            </p:nvSpPr>
            <p:spPr>
              <a:xfrm>
                <a:off x="2964811" y="9683388"/>
                <a:ext cx="15155332" cy="918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𝑨𝑰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C9C9D1-4786-4C54-BCCD-92CC36610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11" y="9683388"/>
                <a:ext cx="15155332" cy="918457"/>
              </a:xfrm>
              <a:prstGeom prst="rect">
                <a:avLst/>
              </a:prstGeom>
              <a:blipFill>
                <a:blip r:embed="rId7"/>
                <a:stretch>
                  <a:fillRect t="-3974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7ACD624-55FE-447D-AB71-A5971964D5AD}"/>
                  </a:ext>
                </a:extLst>
              </p:cNvPr>
              <p:cNvSpPr txBox="1"/>
              <p:nvPr/>
            </p:nvSpPr>
            <p:spPr>
              <a:xfrm>
                <a:off x="3561820" y="10657352"/>
                <a:ext cx="13354580" cy="11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endParaRPr lang="en-US" sz="440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7ACD624-55FE-447D-AB71-A5971964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820" y="10657352"/>
                <a:ext cx="13354580" cy="1178336"/>
              </a:xfrm>
              <a:prstGeom prst="rect">
                <a:avLst/>
              </a:prstGeom>
              <a:blipFill>
                <a:blip r:embed="rId8"/>
                <a:stretch>
                  <a:fillRect l="-1826" r="-685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C725AB1-22A6-4A60-A7E1-7B25D30B91E3}"/>
                  </a:ext>
                </a:extLst>
              </p:cNvPr>
              <p:cNvSpPr txBox="1"/>
              <p:nvPr/>
            </p:nvSpPr>
            <p:spPr>
              <a:xfrm>
                <a:off x="16078200" y="10591800"/>
                <a:ext cx="5867400" cy="1235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C725AB1-22A6-4A60-A7E1-7B25D30B9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10591800"/>
                <a:ext cx="5867400" cy="1235403"/>
              </a:xfrm>
              <a:prstGeom prst="rect">
                <a:avLst/>
              </a:prstGeom>
              <a:blipFill>
                <a:blip r:embed="rId9"/>
                <a:stretch>
                  <a:fillRect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7B9286B-A606-4965-A1FE-CD24BDDCAF9B}"/>
                  </a:ext>
                </a:extLst>
              </p:cNvPr>
              <p:cNvSpPr txBox="1"/>
              <p:nvPr/>
            </p:nvSpPr>
            <p:spPr>
              <a:xfrm>
                <a:off x="10134600" y="11811000"/>
                <a:ext cx="6027020" cy="151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7B9286B-A606-4965-A1FE-CD24BDDCA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11811000"/>
                <a:ext cx="6027020" cy="15169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537AC0C-BB77-4D3B-A7FA-0A8AB073B6B9}"/>
              </a:ext>
            </a:extLst>
          </p:cNvPr>
          <p:cNvGrpSpPr/>
          <p:nvPr/>
        </p:nvGrpSpPr>
        <p:grpSpPr>
          <a:xfrm>
            <a:off x="16288873" y="2470076"/>
            <a:ext cx="7916943" cy="5106811"/>
            <a:chOff x="16288873" y="2470076"/>
            <a:chExt cx="7916943" cy="510681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945A86-D5CF-40E1-9CC6-2DD36AEB2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88873" y="2502568"/>
              <a:ext cx="2961653" cy="35725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BA19EA7-0FE3-4759-B463-2777C635827A}"/>
                </a:ext>
              </a:extLst>
            </p:cNvPr>
            <p:cNvCxnSpPr/>
            <p:nvPr/>
          </p:nvCxnSpPr>
          <p:spPr>
            <a:xfrm flipH="1">
              <a:off x="17740910" y="3977809"/>
              <a:ext cx="2989154" cy="3599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096FFD4-DE40-4BEC-88BD-497D31D708B7}"/>
                </a:ext>
              </a:extLst>
            </p:cNvPr>
            <p:cNvCxnSpPr/>
            <p:nvPr/>
          </p:nvCxnSpPr>
          <p:spPr>
            <a:xfrm flipH="1">
              <a:off x="21216662" y="2470076"/>
              <a:ext cx="2989154" cy="3599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7D62A6-3C94-4A00-AFE5-CD5FAE1EDAEF}"/>
              </a:ext>
            </a:extLst>
          </p:cNvPr>
          <p:cNvGrpSpPr/>
          <p:nvPr/>
        </p:nvGrpSpPr>
        <p:grpSpPr>
          <a:xfrm>
            <a:off x="15698093" y="5697182"/>
            <a:ext cx="6171307" cy="2357977"/>
            <a:chOff x="15698093" y="5697182"/>
            <a:chExt cx="6171307" cy="23579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E99F64-208A-4417-A483-5C208F6D19AD}"/>
                </a:ext>
              </a:extLst>
            </p:cNvPr>
            <p:cNvGrpSpPr/>
            <p:nvPr/>
          </p:nvGrpSpPr>
          <p:grpSpPr>
            <a:xfrm>
              <a:off x="16289446" y="6057959"/>
              <a:ext cx="4970354" cy="1509121"/>
              <a:chOff x="16535400" y="5843157"/>
              <a:chExt cx="5347078" cy="1509121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290CD77A-1CA6-47F8-9247-B3D1D345E8F4}"/>
                  </a:ext>
                </a:extLst>
              </p:cNvPr>
              <p:cNvCxnSpPr/>
              <p:nvPr/>
            </p:nvCxnSpPr>
            <p:spPr>
              <a:xfrm>
                <a:off x="16535400" y="5843157"/>
                <a:ext cx="53470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8DF09C4-1948-4B9D-AD1E-62EF13397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35400" y="5843157"/>
                <a:ext cx="1583942" cy="15091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B232908-05C2-4751-9F18-C596402954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119342" y="5843157"/>
                <a:ext cx="3763136" cy="15091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90C024-3A35-4D6F-AAA1-B4198BF7AF01}"/>
                </a:ext>
              </a:extLst>
            </p:cNvPr>
            <p:cNvSpPr txBox="1"/>
            <p:nvPr/>
          </p:nvSpPr>
          <p:spPr>
            <a:xfrm>
              <a:off x="15698093" y="5697182"/>
              <a:ext cx="591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BD56F99-2A70-40DD-BD92-3F7BA340A16F}"/>
                </a:ext>
              </a:extLst>
            </p:cNvPr>
            <p:cNvSpPr txBox="1"/>
            <p:nvPr/>
          </p:nvSpPr>
          <p:spPr>
            <a:xfrm>
              <a:off x="17200255" y="7408828"/>
              <a:ext cx="591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AAB5591-4641-47B7-856B-1632EBCBA06A}"/>
                </a:ext>
              </a:extLst>
            </p:cNvPr>
            <p:cNvSpPr txBox="1"/>
            <p:nvPr/>
          </p:nvSpPr>
          <p:spPr>
            <a:xfrm>
              <a:off x="21278048" y="5867400"/>
              <a:ext cx="591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A999AF-2F6B-4184-B90D-5356FFEF0C96}"/>
              </a:ext>
            </a:extLst>
          </p:cNvPr>
          <p:cNvGrpSpPr/>
          <p:nvPr/>
        </p:nvGrpSpPr>
        <p:grpSpPr>
          <a:xfrm>
            <a:off x="18669000" y="1715869"/>
            <a:ext cx="6023414" cy="2892862"/>
            <a:chOff x="18669000" y="1715869"/>
            <a:chExt cx="6023414" cy="2892862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9551434-4220-4C09-8CE1-F8D0D07603CD}"/>
                </a:ext>
              </a:extLst>
            </p:cNvPr>
            <p:cNvGrpSpPr/>
            <p:nvPr/>
          </p:nvGrpSpPr>
          <p:grpSpPr>
            <a:xfrm>
              <a:off x="19242505" y="2500979"/>
              <a:ext cx="4970354" cy="1509121"/>
              <a:chOff x="16535400" y="5843157"/>
              <a:chExt cx="5347078" cy="1509121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38E37A6-A346-4764-99AB-EFD289A08335}"/>
                  </a:ext>
                </a:extLst>
              </p:cNvPr>
              <p:cNvCxnSpPr/>
              <p:nvPr/>
            </p:nvCxnSpPr>
            <p:spPr>
              <a:xfrm>
                <a:off x="16535400" y="5843157"/>
                <a:ext cx="53470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A8D5357-561B-4B97-A133-2B2F236D2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35400" y="5843157"/>
                <a:ext cx="1583942" cy="15091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9D69913-E63D-42EE-9D86-9B6835326A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119342" y="5843157"/>
                <a:ext cx="3763136" cy="15091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915F617-729B-41F5-AD8B-9890F9B27375}"/>
                </a:ext>
              </a:extLst>
            </p:cNvPr>
            <p:cNvSpPr txBox="1"/>
            <p:nvPr/>
          </p:nvSpPr>
          <p:spPr>
            <a:xfrm>
              <a:off x="18669000" y="1828800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53E71C-BDA4-4119-953E-F8493D91AC40}"/>
                </a:ext>
              </a:extLst>
            </p:cNvPr>
            <p:cNvSpPr txBox="1"/>
            <p:nvPr/>
          </p:nvSpPr>
          <p:spPr>
            <a:xfrm>
              <a:off x="20592247" y="3962400"/>
              <a:ext cx="806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AB8292A-2D29-4667-A531-837BC149C889}"/>
                </a:ext>
              </a:extLst>
            </p:cNvPr>
            <p:cNvSpPr txBox="1"/>
            <p:nvPr/>
          </p:nvSpPr>
          <p:spPr>
            <a:xfrm>
              <a:off x="23774400" y="1715869"/>
              <a:ext cx="918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C’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CA6C27-C778-490A-BF11-1CE330BBE183}"/>
              </a:ext>
            </a:extLst>
          </p:cNvPr>
          <p:cNvCxnSpPr>
            <a:cxnSpLocks/>
          </p:cNvCxnSpPr>
          <p:nvPr/>
        </p:nvCxnSpPr>
        <p:spPr>
          <a:xfrm flipV="1">
            <a:off x="19218442" y="2530642"/>
            <a:ext cx="0" cy="4388809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B5B5FDD-2F24-4E9D-8FD1-F30A50102B62}"/>
              </a:ext>
            </a:extLst>
          </p:cNvPr>
          <p:cNvSpPr txBox="1"/>
          <p:nvPr/>
        </p:nvSpPr>
        <p:spPr>
          <a:xfrm>
            <a:off x="19319681" y="6836720"/>
            <a:ext cx="59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7CD509-1638-4FF4-A94E-0AE45F66B14D}"/>
              </a:ext>
            </a:extLst>
          </p:cNvPr>
          <p:cNvGrpSpPr/>
          <p:nvPr/>
        </p:nvGrpSpPr>
        <p:grpSpPr>
          <a:xfrm>
            <a:off x="16081362" y="5244349"/>
            <a:ext cx="3187215" cy="1737468"/>
            <a:chOff x="19151498" y="4589098"/>
            <a:chExt cx="3187215" cy="143592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A5105E-AF7A-4BB7-9759-676978228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91276" y="5547780"/>
              <a:ext cx="0" cy="4219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C3330DC-CED8-435F-9A7B-E0E15E85FCDE}"/>
                </a:ext>
              </a:extLst>
            </p:cNvPr>
            <p:cNvGrpSpPr/>
            <p:nvPr/>
          </p:nvGrpSpPr>
          <p:grpSpPr>
            <a:xfrm>
              <a:off x="19151498" y="4589098"/>
              <a:ext cx="3187215" cy="1435924"/>
              <a:chOff x="16154400" y="5406239"/>
              <a:chExt cx="3187215" cy="143592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5E8BED-CE57-4CB1-8FAA-FBCCECDB6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36419" y="6084476"/>
                <a:ext cx="2922978" cy="75768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5075374-600E-444F-80D0-902DD7F35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94178" y="6364921"/>
                <a:ext cx="347437" cy="838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87A7FCD9-A01E-4A8A-87C3-AAAC678F19F7}"/>
                  </a:ext>
                </a:extLst>
              </p:cNvPr>
              <p:cNvSpPr/>
              <p:nvPr/>
            </p:nvSpPr>
            <p:spPr>
              <a:xfrm rot="2933842">
                <a:off x="16079296" y="5481343"/>
                <a:ext cx="922592" cy="772383"/>
              </a:xfrm>
              <a:prstGeom prst="arc">
                <a:avLst>
                  <a:gd name="adj1" fmla="val 16200000"/>
                  <a:gd name="adj2" fmla="val 16291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4171A-3D2D-40FD-B076-604471BBAD00}"/>
                  </a:ext>
                </a:extLst>
              </p:cNvPr>
              <p:cNvSpPr txBox="1"/>
              <p:nvPr/>
            </p:nvSpPr>
            <p:spPr>
              <a:xfrm>
                <a:off x="16828516" y="5386377"/>
                <a:ext cx="121298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4171A-3D2D-40FD-B076-604471BB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8516" y="5386377"/>
                <a:ext cx="1212984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3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/>
      <p:bldP spid="95" grpId="0"/>
      <p:bldP spid="96" grpId="0"/>
      <p:bldP spid="97" grpId="0"/>
      <p:bldP spid="98" grpId="0"/>
      <p:bldP spid="99" grpId="0"/>
      <p:bldP spid="11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2465</TotalTime>
  <Words>3921</Words>
  <PresentationFormat>Custom</PresentationFormat>
  <Paragraphs>564</Paragraphs>
  <Slides>35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Visio.Drawing.11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2021-10-09T04:46:50Z</dcterms:modified>
</cp:coreProperties>
</file>