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75" r:id="rId3"/>
    <p:sldId id="268" r:id="rId4"/>
    <p:sldId id="276" r:id="rId5"/>
    <p:sldId id="277" r:id="rId6"/>
    <p:sldId id="297" r:id="rId7"/>
    <p:sldId id="294" r:id="rId8"/>
    <p:sldId id="295" r:id="rId9"/>
    <p:sldId id="296" r:id="rId10"/>
    <p:sldId id="298" r:id="rId11"/>
    <p:sldId id="278" r:id="rId12"/>
    <p:sldId id="299" r:id="rId13"/>
    <p:sldId id="300" r:id="rId14"/>
    <p:sldId id="301" r:id="rId15"/>
    <p:sldId id="302" r:id="rId16"/>
    <p:sldId id="303" r:id="rId17"/>
    <p:sldId id="307" r:id="rId18"/>
    <p:sldId id="304" r:id="rId19"/>
    <p:sldId id="305" r:id="rId20"/>
    <p:sldId id="306" r:id="rId21"/>
    <p:sldId id="308" r:id="rId22"/>
    <p:sldId id="309" r:id="rId23"/>
    <p:sldId id="291" r:id="rId24"/>
    <p:sldId id="292" r:id="rId25"/>
    <p:sldId id="293" r:id="rId26"/>
    <p:sldId id="310" r:id="rId27"/>
    <p:sldId id="281" r:id="rId28"/>
    <p:sldId id="311" r:id="rId29"/>
    <p:sldId id="312" r:id="rId30"/>
    <p:sldId id="313" r:id="rId31"/>
    <p:sldId id="314" r:id="rId32"/>
    <p:sldId id="283" r:id="rId33"/>
    <p:sldId id="315" r:id="rId34"/>
    <p:sldId id="317" r:id="rId35"/>
    <p:sldId id="318" r:id="rId36"/>
    <p:sldId id="285" r:id="rId37"/>
    <p:sldId id="316" r:id="rId38"/>
    <p:sldId id="286" r:id="rId39"/>
    <p:sldId id="287" r:id="rId40"/>
    <p:sldId id="288" r:id="rId41"/>
    <p:sldId id="28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4336"/>
    <a:srgbClr val="B1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>
        <p:scale>
          <a:sx n="17" d="100"/>
          <a:sy n="17" d="100"/>
        </p:scale>
        <p:origin x="381" y="11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1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9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2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text box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4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1238D1F7-6290-CDBB-E369-6EA7A2097451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2957C47-98F8-BE66-CBFB-2B7FBB827517}"/>
              </a:ext>
            </a:extLst>
          </p:cNvPr>
          <p:cNvSpPr txBox="1"/>
          <p:nvPr userDrawn="1"/>
        </p:nvSpPr>
        <p:spPr>
          <a:xfrm>
            <a:off x="11054103" y="2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5a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AFD3AD3-C75F-2E36-A6E6-C5C6732D7324}"/>
              </a:ext>
            </a:extLst>
          </p:cNvPr>
          <p:cNvSpPr txBox="1"/>
          <p:nvPr userDrawn="1"/>
        </p:nvSpPr>
        <p:spPr>
          <a:xfrm>
            <a:off x="11054103" y="2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5a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microsoft.com/office/2007/relationships/media" Target="../media/media10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A15701-A5A7-49BC-9449-C5C23784A3A1}"/>
              </a:ext>
            </a:extLst>
          </p:cNvPr>
          <p:cNvSpPr/>
          <p:nvPr/>
        </p:nvSpPr>
        <p:spPr>
          <a:xfrm>
            <a:off x="5621440" y="1536173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London Was Great!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5a – Vocab Expansion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89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E8EFA-7A02-4B30-8081-CE8ABAD19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097"/>
            <a:ext cx="2928827" cy="1066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FBD14-4D11-480D-A95C-4AD586A98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231" y="3335069"/>
            <a:ext cx="4629150" cy="2343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DF3DE-B79A-4BA2-A02A-039251392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700" y="89296"/>
            <a:ext cx="3617096" cy="2557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F2A50-153D-4F9D-8C5A-6551DF8D2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397" y="89296"/>
            <a:ext cx="3369057" cy="2201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359270-17DC-47FF-9CBE-6D8070E01B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641" y="2158102"/>
            <a:ext cx="3219450" cy="2235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EAE2-7137-424C-ADC0-90C26628E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7004" y="4393494"/>
            <a:ext cx="3219450" cy="2201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1810FC-607B-47C1-985B-D2BFBA17C1CB}"/>
              </a:ext>
            </a:extLst>
          </p:cNvPr>
          <p:cNvSpPr txBox="1"/>
          <p:nvPr/>
        </p:nvSpPr>
        <p:spPr>
          <a:xfrm>
            <a:off x="73561" y="1901141"/>
            <a:ext cx="49165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Match the word with the correct means of transport:</a:t>
            </a:r>
          </a:p>
          <a:p>
            <a:r>
              <a:rPr lang="en-US" sz="3000" dirty="0"/>
              <a:t>helicopter         bike</a:t>
            </a:r>
          </a:p>
          <a:p>
            <a:r>
              <a:rPr lang="en-US" sz="3000" dirty="0"/>
              <a:t>bus                     taxi</a:t>
            </a:r>
          </a:p>
          <a:p>
            <a:r>
              <a:rPr lang="en-US" sz="3000" dirty="0"/>
              <a:t>tram                  ship</a:t>
            </a:r>
          </a:p>
          <a:p>
            <a:r>
              <a:rPr lang="en-US" sz="3000" dirty="0"/>
              <a:t>car                 motorcycle</a:t>
            </a:r>
          </a:p>
          <a:p>
            <a:r>
              <a:rPr lang="en-US" sz="3000" dirty="0"/>
              <a:t>train                  plane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9C15A9-6A7A-4385-9622-16DC0F02947E}"/>
              </a:ext>
            </a:extLst>
          </p:cNvPr>
          <p:cNvSpPr/>
          <p:nvPr/>
        </p:nvSpPr>
        <p:spPr>
          <a:xfrm>
            <a:off x="5560941" y="4844715"/>
            <a:ext cx="1299411" cy="3902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7D9DF4-FD7F-4B91-B869-02024627C23E}"/>
              </a:ext>
            </a:extLst>
          </p:cNvPr>
          <p:cNvSpPr/>
          <p:nvPr/>
        </p:nvSpPr>
        <p:spPr>
          <a:xfrm>
            <a:off x="5847237" y="2078184"/>
            <a:ext cx="1660359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8B285-5DD9-41C1-81BA-618C3F4356EB}"/>
              </a:ext>
            </a:extLst>
          </p:cNvPr>
          <p:cNvSpPr/>
          <p:nvPr/>
        </p:nvSpPr>
        <p:spPr>
          <a:xfrm>
            <a:off x="9126955" y="1757049"/>
            <a:ext cx="1299411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5587F6-B190-4B84-9957-877FED8704E4}"/>
              </a:ext>
            </a:extLst>
          </p:cNvPr>
          <p:cNvSpPr/>
          <p:nvPr/>
        </p:nvSpPr>
        <p:spPr>
          <a:xfrm>
            <a:off x="9400674" y="3886300"/>
            <a:ext cx="1299411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DDA77-6042-42B1-8AFF-CA1E8F7690E1}"/>
              </a:ext>
            </a:extLst>
          </p:cNvPr>
          <p:cNvSpPr/>
          <p:nvPr/>
        </p:nvSpPr>
        <p:spPr>
          <a:xfrm>
            <a:off x="8948391" y="6095197"/>
            <a:ext cx="1299411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D3-4">
            <a:hlinkClick r:id="" action="ppaction://media"/>
            <a:extLst>
              <a:ext uri="{FF2B5EF4-FFF2-40B4-BE49-F238E27FC236}">
                <a16:creationId xmlns:a16="http://schemas.microsoft.com/office/drawing/2014/main" id="{9F1E9D63-01AC-4DEA-A77D-0405D5D39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76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029" y="5551283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65CFCE-F91C-4C09-8031-18BD57336B90}"/>
              </a:ext>
            </a:extLst>
          </p:cNvPr>
          <p:cNvSpPr txBox="1"/>
          <p:nvPr/>
        </p:nvSpPr>
        <p:spPr>
          <a:xfrm>
            <a:off x="2112090" y="5694252"/>
            <a:ext cx="3368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13029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4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6FCFC1-3FBF-45FB-9D80-EA48E0B76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818" y="487529"/>
            <a:ext cx="3857625" cy="5695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FE0B97-DEA7-4BD8-A710-46D45BD98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42025"/>
            <a:ext cx="3475765" cy="2138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5D058-C5EC-4639-B885-78BBEC12F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00" y="4072667"/>
            <a:ext cx="4081910" cy="2423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DE710-3515-4D24-B77F-AC134A761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2810" y="2183188"/>
            <a:ext cx="3857624" cy="2331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4B791-F66E-446F-9844-692869F46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8117" y="4515128"/>
            <a:ext cx="3475765" cy="21122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BFE67C-5025-4BDE-960B-89C70B7A2E54}"/>
              </a:ext>
            </a:extLst>
          </p:cNvPr>
          <p:cNvSpPr/>
          <p:nvPr/>
        </p:nvSpPr>
        <p:spPr>
          <a:xfrm>
            <a:off x="645155" y="5982953"/>
            <a:ext cx="1541420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1B088F-E9E2-495B-A57B-1BF071D42FB6}"/>
              </a:ext>
            </a:extLst>
          </p:cNvPr>
          <p:cNvSpPr/>
          <p:nvPr/>
        </p:nvSpPr>
        <p:spPr>
          <a:xfrm>
            <a:off x="4623969" y="3931999"/>
            <a:ext cx="1299411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9EBFB-256A-4429-9E83-8193B343831F}"/>
              </a:ext>
            </a:extLst>
          </p:cNvPr>
          <p:cNvSpPr/>
          <p:nvPr/>
        </p:nvSpPr>
        <p:spPr>
          <a:xfrm>
            <a:off x="4796588" y="6189457"/>
            <a:ext cx="1299411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ACC97B-EB58-4E29-A738-E60974B2F83B}"/>
              </a:ext>
            </a:extLst>
          </p:cNvPr>
          <p:cNvSpPr/>
          <p:nvPr/>
        </p:nvSpPr>
        <p:spPr>
          <a:xfrm>
            <a:off x="6619268" y="1782135"/>
            <a:ext cx="1299411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C4505-B2DD-46A3-8E51-71E3AF6C3F48}"/>
              </a:ext>
            </a:extLst>
          </p:cNvPr>
          <p:cNvSpPr/>
          <p:nvPr/>
        </p:nvSpPr>
        <p:spPr>
          <a:xfrm>
            <a:off x="8237122" y="4314601"/>
            <a:ext cx="1299411" cy="401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E20D46-2B05-4350-85E4-68ECBC1B2C86}"/>
              </a:ext>
            </a:extLst>
          </p:cNvPr>
          <p:cNvSpPr txBox="1"/>
          <p:nvPr/>
        </p:nvSpPr>
        <p:spPr>
          <a:xfrm>
            <a:off x="101101" y="473994"/>
            <a:ext cx="41709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Match the word with the correct means of transport:</a:t>
            </a:r>
          </a:p>
          <a:p>
            <a:r>
              <a:rPr lang="en-US" sz="2800" dirty="0"/>
              <a:t>helicopter        bike</a:t>
            </a:r>
          </a:p>
          <a:p>
            <a:r>
              <a:rPr lang="en-US" sz="2800" dirty="0"/>
              <a:t>bus            taxi      tram</a:t>
            </a:r>
          </a:p>
          <a:p>
            <a:r>
              <a:rPr lang="en-US" sz="2800" dirty="0"/>
              <a:t>ship           car </a:t>
            </a:r>
          </a:p>
          <a:p>
            <a:r>
              <a:rPr lang="en-US" sz="2800" dirty="0"/>
              <a:t>motorcycle</a:t>
            </a:r>
          </a:p>
          <a:p>
            <a:r>
              <a:rPr lang="en-US" sz="2800" dirty="0"/>
              <a:t>train         plane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4" name="CD3-4">
            <a:hlinkClick r:id="" action="ppaction://media"/>
            <a:extLst>
              <a:ext uri="{FF2B5EF4-FFF2-40B4-BE49-F238E27FC236}">
                <a16:creationId xmlns:a16="http://schemas.microsoft.com/office/drawing/2014/main" id="{A90C13C0-FC92-4781-970E-581525D457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7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9417" y="3429000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5798E6-6B46-4A5A-9BFF-CBD7160832A3}"/>
              </a:ext>
            </a:extLst>
          </p:cNvPr>
          <p:cNvSpPr txBox="1"/>
          <p:nvPr/>
        </p:nvSpPr>
        <p:spPr>
          <a:xfrm>
            <a:off x="20391" y="3518669"/>
            <a:ext cx="3368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0149101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1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D5C526-448A-4F4F-AAE9-D9207DC3FCBF}"/>
              </a:ext>
            </a:extLst>
          </p:cNvPr>
          <p:cNvSpPr/>
          <p:nvPr/>
        </p:nvSpPr>
        <p:spPr>
          <a:xfrm>
            <a:off x="58029" y="594401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464B9-6303-4650-BEE8-57E7EED9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854" y="17513"/>
            <a:ext cx="9192127" cy="1530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AFBF3-1922-4D98-8D81-FC8C2CCF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5" y="1511997"/>
            <a:ext cx="6562476" cy="4907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6347F1-C727-4EB7-B2A0-B3B97FEDE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62" y="1980025"/>
            <a:ext cx="5033711" cy="2485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16E52-2346-42B8-BE62-FDCCBFAEE710}"/>
              </a:ext>
            </a:extLst>
          </p:cNvPr>
          <p:cNvSpPr txBox="1"/>
          <p:nvPr/>
        </p:nvSpPr>
        <p:spPr>
          <a:xfrm>
            <a:off x="930442" y="341697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EDF646-74C7-4E4D-A914-872E15FE68C9}"/>
              </a:ext>
            </a:extLst>
          </p:cNvPr>
          <p:cNvSpPr txBox="1"/>
          <p:nvPr/>
        </p:nvSpPr>
        <p:spPr>
          <a:xfrm>
            <a:off x="2800960" y="3460920"/>
            <a:ext cx="224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helicopter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F652A-CA42-457E-9735-C689A869DDE8}"/>
              </a:ext>
            </a:extLst>
          </p:cNvPr>
          <p:cNvSpPr txBox="1"/>
          <p:nvPr/>
        </p:nvSpPr>
        <p:spPr>
          <a:xfrm>
            <a:off x="4938851" y="3429000"/>
            <a:ext cx="224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motorcycle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0636A-31D2-4323-A8AA-793D944AEA12}"/>
              </a:ext>
            </a:extLst>
          </p:cNvPr>
          <p:cNvSpPr txBox="1"/>
          <p:nvPr/>
        </p:nvSpPr>
        <p:spPr>
          <a:xfrm>
            <a:off x="930442" y="583468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B7A58-0A0B-4085-94DF-5F58FDB24125}"/>
              </a:ext>
            </a:extLst>
          </p:cNvPr>
          <p:cNvSpPr txBox="1"/>
          <p:nvPr/>
        </p:nvSpPr>
        <p:spPr>
          <a:xfrm>
            <a:off x="3105902" y="580961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taxi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9FB4B-E668-4112-92ED-E9AED90BBACD}"/>
              </a:ext>
            </a:extLst>
          </p:cNvPr>
          <p:cNvSpPr txBox="1"/>
          <p:nvPr/>
        </p:nvSpPr>
        <p:spPr>
          <a:xfrm>
            <a:off x="5281362" y="5834686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A7208-8795-4C68-82E2-6880D8792B26}"/>
              </a:ext>
            </a:extLst>
          </p:cNvPr>
          <p:cNvSpPr txBox="1"/>
          <p:nvPr/>
        </p:nvSpPr>
        <p:spPr>
          <a:xfrm>
            <a:off x="7615023" y="3767144"/>
            <a:ext cx="148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4C9528-4D06-4A00-B08B-BCB3E02A6AC7}"/>
              </a:ext>
            </a:extLst>
          </p:cNvPr>
          <p:cNvSpPr txBox="1"/>
          <p:nvPr/>
        </p:nvSpPr>
        <p:spPr>
          <a:xfrm>
            <a:off x="9913084" y="376714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plane</a:t>
            </a:r>
          </a:p>
        </p:txBody>
      </p:sp>
    </p:spTree>
    <p:extLst>
      <p:ext uri="{BB962C8B-B14F-4D97-AF65-F5344CB8AC3E}">
        <p14:creationId xmlns:p14="http://schemas.microsoft.com/office/powerpoint/2010/main" val="2320094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3842-73D7-4894-AD1B-978901301CAA}"/>
              </a:ext>
            </a:extLst>
          </p:cNvPr>
          <p:cNvSpPr/>
          <p:nvPr/>
        </p:nvSpPr>
        <p:spPr>
          <a:xfrm>
            <a:off x="144049" y="451645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5787E-49E9-421A-A008-421CB01295BB}"/>
              </a:ext>
            </a:extLst>
          </p:cNvPr>
          <p:cNvSpPr txBox="1"/>
          <p:nvPr/>
        </p:nvSpPr>
        <p:spPr>
          <a:xfrm>
            <a:off x="2165684" y="353913"/>
            <a:ext cx="943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Put each kind of transport in the right category.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9C29B0-426D-435E-AB90-B1F753135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536542"/>
              </p:ext>
            </p:extLst>
          </p:nvPr>
        </p:nvGraphicFramePr>
        <p:xfrm>
          <a:off x="1320799" y="2238511"/>
          <a:ext cx="9550401" cy="4180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467">
                  <a:extLst>
                    <a:ext uri="{9D8B030D-6E8A-4147-A177-3AD203B41FA5}">
                      <a16:colId xmlns:a16="http://schemas.microsoft.com/office/drawing/2014/main" val="3376463213"/>
                    </a:ext>
                  </a:extLst>
                </a:gridCol>
                <a:gridCol w="3183467">
                  <a:extLst>
                    <a:ext uri="{9D8B030D-6E8A-4147-A177-3AD203B41FA5}">
                      <a16:colId xmlns:a16="http://schemas.microsoft.com/office/drawing/2014/main" val="61385119"/>
                    </a:ext>
                  </a:extLst>
                </a:gridCol>
                <a:gridCol w="3183467">
                  <a:extLst>
                    <a:ext uri="{9D8B030D-6E8A-4147-A177-3AD203B41FA5}">
                      <a16:colId xmlns:a16="http://schemas.microsoft.com/office/drawing/2014/main" val="1134317575"/>
                    </a:ext>
                  </a:extLst>
                </a:gridCol>
              </a:tblGrid>
              <a:tr h="66515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Air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Land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Water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418576"/>
                  </a:ext>
                </a:extLst>
              </a:tr>
              <a:tr h="351580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216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A250F4B-0760-4C29-8D4F-7B05A4E0B134}"/>
              </a:ext>
            </a:extLst>
          </p:cNvPr>
          <p:cNvSpPr/>
          <p:nvPr/>
        </p:nvSpPr>
        <p:spPr>
          <a:xfrm>
            <a:off x="725659" y="1079399"/>
            <a:ext cx="1098507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helicopter        bike        bus               taxi          tram</a:t>
            </a:r>
          </a:p>
          <a:p>
            <a:pPr algn="ctr"/>
            <a:r>
              <a:rPr lang="en-US" sz="3200" dirty="0"/>
              <a:t>ship           car         motorcycle               train         plane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BA9FC-0F46-49D9-A74C-2FFE4A53607E}"/>
              </a:ext>
            </a:extLst>
          </p:cNvPr>
          <p:cNvSpPr txBox="1"/>
          <p:nvPr/>
        </p:nvSpPr>
        <p:spPr>
          <a:xfrm>
            <a:off x="1888874" y="3144253"/>
            <a:ext cx="251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helicopter</a:t>
            </a:r>
          </a:p>
          <a:p>
            <a:r>
              <a:rPr lang="en-US" sz="3600" dirty="0">
                <a:solidFill>
                  <a:srgbClr val="FF0000"/>
                </a:solidFill>
              </a:rPr>
              <a:t>plane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59185-32A8-4FEF-BDFB-2A1B8B36A49E}"/>
              </a:ext>
            </a:extLst>
          </p:cNvPr>
          <p:cNvSpPr txBox="1"/>
          <p:nvPr/>
        </p:nvSpPr>
        <p:spPr>
          <a:xfrm>
            <a:off x="5406188" y="2882103"/>
            <a:ext cx="24063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bike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bus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taxi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tram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car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motorcycle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FEA501-5191-41E0-856A-E35F70C8266B}"/>
              </a:ext>
            </a:extLst>
          </p:cNvPr>
          <p:cNvSpPr txBox="1"/>
          <p:nvPr/>
        </p:nvSpPr>
        <p:spPr>
          <a:xfrm>
            <a:off x="8491620" y="3144253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ship</a:t>
            </a:r>
          </a:p>
        </p:txBody>
      </p:sp>
    </p:spTree>
    <p:extLst>
      <p:ext uri="{BB962C8B-B14F-4D97-AF65-F5344CB8AC3E}">
        <p14:creationId xmlns:p14="http://schemas.microsoft.com/office/powerpoint/2010/main" val="19145879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FA625-EC60-419A-8979-7E34E5159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612" y="728411"/>
            <a:ext cx="10645144" cy="972051"/>
          </a:xfrm>
          <a:prstGeom prst="rect">
            <a:avLst/>
          </a:prstGeom>
        </p:spPr>
      </p:pic>
      <p:pic>
        <p:nvPicPr>
          <p:cNvPr id="3" name="CD3-5">
            <a:hlinkClick r:id="" action="ppaction://media"/>
            <a:extLst>
              <a:ext uri="{FF2B5EF4-FFF2-40B4-BE49-F238E27FC236}">
                <a16:creationId xmlns:a16="http://schemas.microsoft.com/office/drawing/2014/main" id="{19BF7247-6ECB-4E73-AC04-13DF2E885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1347" y="1856874"/>
            <a:ext cx="609600" cy="6096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5E2EC20-27F3-4C5C-A2B5-A1BFA26544FA}"/>
              </a:ext>
            </a:extLst>
          </p:cNvPr>
          <p:cNvSpPr/>
          <p:nvPr/>
        </p:nvSpPr>
        <p:spPr>
          <a:xfrm>
            <a:off x="691332" y="2856198"/>
            <a:ext cx="222345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helicopter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00CDAA-A1C0-4525-8FC1-1319E41994ED}"/>
              </a:ext>
            </a:extLst>
          </p:cNvPr>
          <p:cNvSpPr/>
          <p:nvPr/>
        </p:nvSpPr>
        <p:spPr>
          <a:xfrm>
            <a:off x="3392964" y="2856198"/>
            <a:ext cx="222345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bike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C25F58C-7B03-45E7-B964-86EFAB1D9D82}"/>
              </a:ext>
            </a:extLst>
          </p:cNvPr>
          <p:cNvSpPr/>
          <p:nvPr/>
        </p:nvSpPr>
        <p:spPr>
          <a:xfrm>
            <a:off x="5966354" y="2948036"/>
            <a:ext cx="222345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bus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523AAD6-0F62-4418-87FB-8C64919C2BFC}"/>
              </a:ext>
            </a:extLst>
          </p:cNvPr>
          <p:cNvSpPr/>
          <p:nvPr/>
        </p:nvSpPr>
        <p:spPr>
          <a:xfrm>
            <a:off x="8564604" y="2931994"/>
            <a:ext cx="222345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taxi</a:t>
            </a:r>
          </a:p>
        </p:txBody>
      </p:sp>
      <p:pic>
        <p:nvPicPr>
          <p:cNvPr id="13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7FF2CADB-C059-4E05-8EEF-3D6BB253F0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84058" y="2208702"/>
            <a:ext cx="852170" cy="975995"/>
          </a:xfrm>
          <a:prstGeom prst="rect">
            <a:avLst/>
          </a:prstGeom>
        </p:spPr>
      </p:pic>
      <p:pic>
        <p:nvPicPr>
          <p:cNvPr id="14" name="Picture 13" descr="Cross">
            <a:extLst>
              <a:ext uri="{FF2B5EF4-FFF2-40B4-BE49-F238E27FC236}">
                <a16:creationId xmlns:a16="http://schemas.microsoft.com/office/drawing/2014/main" id="{4F865818-6925-4448-B7C8-80948D680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9958" y="2431249"/>
            <a:ext cx="689610" cy="669157"/>
          </a:xfrm>
          <a:prstGeom prst="rect">
            <a:avLst/>
          </a:prstGeom>
        </p:spPr>
      </p:pic>
      <p:pic>
        <p:nvPicPr>
          <p:cNvPr id="16" name="Picture 15" descr="Cross">
            <a:extLst>
              <a:ext uri="{FF2B5EF4-FFF2-40B4-BE49-F238E27FC236}">
                <a16:creationId xmlns:a16="http://schemas.microsoft.com/office/drawing/2014/main" id="{A7161CA8-8A96-45DC-B7CB-F5166E367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0194" y="2485434"/>
            <a:ext cx="689610" cy="68072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4D328C7-DDE1-41DE-93BF-06CCAFEB36F0}"/>
              </a:ext>
            </a:extLst>
          </p:cNvPr>
          <p:cNvSpPr/>
          <p:nvPr/>
        </p:nvSpPr>
        <p:spPr>
          <a:xfrm>
            <a:off x="691332" y="4208434"/>
            <a:ext cx="209071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tram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0D70055-2D5F-4F53-B852-2D1C4F38C446}"/>
              </a:ext>
            </a:extLst>
          </p:cNvPr>
          <p:cNvSpPr/>
          <p:nvPr/>
        </p:nvSpPr>
        <p:spPr>
          <a:xfrm>
            <a:off x="3392964" y="4163630"/>
            <a:ext cx="213522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ship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7BC506D-CD38-4AD8-9858-ABD3E2EE0774}"/>
              </a:ext>
            </a:extLst>
          </p:cNvPr>
          <p:cNvSpPr/>
          <p:nvPr/>
        </p:nvSpPr>
        <p:spPr>
          <a:xfrm>
            <a:off x="5966354" y="4255468"/>
            <a:ext cx="213522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car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CBFA0D0-1EC5-4950-A40D-DDC887BC71D9}"/>
              </a:ext>
            </a:extLst>
          </p:cNvPr>
          <p:cNvSpPr/>
          <p:nvPr/>
        </p:nvSpPr>
        <p:spPr>
          <a:xfrm>
            <a:off x="8476374" y="4239426"/>
            <a:ext cx="272128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motorcycle</a:t>
            </a:r>
          </a:p>
        </p:txBody>
      </p:sp>
      <p:pic>
        <p:nvPicPr>
          <p:cNvPr id="52" name="Picture 51" descr="Cross">
            <a:extLst>
              <a:ext uri="{FF2B5EF4-FFF2-40B4-BE49-F238E27FC236}">
                <a16:creationId xmlns:a16="http://schemas.microsoft.com/office/drawing/2014/main" id="{5F4E2794-19B8-4C77-AAC0-936F1E120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8426" y="3792866"/>
            <a:ext cx="689610" cy="680720"/>
          </a:xfrm>
          <a:prstGeom prst="rect">
            <a:avLst/>
          </a:prstGeom>
        </p:spPr>
      </p:pic>
      <p:pic>
        <p:nvPicPr>
          <p:cNvPr id="54" name="Picture 53" descr="Cross">
            <a:extLst>
              <a:ext uri="{FF2B5EF4-FFF2-40B4-BE49-F238E27FC236}">
                <a16:creationId xmlns:a16="http://schemas.microsoft.com/office/drawing/2014/main" id="{0C00FC7B-8A36-4AD7-801C-F86475136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728" y="3738681"/>
            <a:ext cx="689610" cy="669157"/>
          </a:xfrm>
          <a:prstGeom prst="rect">
            <a:avLst/>
          </a:prstGeom>
        </p:spPr>
      </p:pic>
      <p:pic>
        <p:nvPicPr>
          <p:cNvPr id="55" name="Picture 54" descr="Cross">
            <a:extLst>
              <a:ext uri="{FF2B5EF4-FFF2-40B4-BE49-F238E27FC236}">
                <a16:creationId xmlns:a16="http://schemas.microsoft.com/office/drawing/2014/main" id="{1F68D4E9-D0B5-4AAD-B03B-3D0816B09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1964" y="3792866"/>
            <a:ext cx="689610" cy="680720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0890E2-8A6E-4765-A68C-A17BD9E4ABB3}"/>
              </a:ext>
            </a:extLst>
          </p:cNvPr>
          <p:cNvSpPr/>
          <p:nvPr/>
        </p:nvSpPr>
        <p:spPr>
          <a:xfrm>
            <a:off x="710992" y="5660240"/>
            <a:ext cx="222345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train</a:t>
            </a:r>
          </a:p>
        </p:txBody>
      </p:sp>
      <p:pic>
        <p:nvPicPr>
          <p:cNvPr id="58" name="Picture 57" descr="Cross">
            <a:extLst>
              <a:ext uri="{FF2B5EF4-FFF2-40B4-BE49-F238E27FC236}">
                <a16:creationId xmlns:a16="http://schemas.microsoft.com/office/drawing/2014/main" id="{6CB7F04D-A9CE-4D7D-96C8-ECC732A4A4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1130" y="3835036"/>
            <a:ext cx="689610" cy="680720"/>
          </a:xfrm>
          <a:prstGeom prst="rect">
            <a:avLst/>
          </a:prstGeom>
        </p:spPr>
      </p:pic>
      <p:pic>
        <p:nvPicPr>
          <p:cNvPr id="59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99A98FF7-4C23-4369-957B-EBEE644D14B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33408" y="4883649"/>
            <a:ext cx="852170" cy="975995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72DDD30-BA16-44A3-84CC-441E358AC76F}"/>
              </a:ext>
            </a:extLst>
          </p:cNvPr>
          <p:cNvSpPr/>
          <p:nvPr/>
        </p:nvSpPr>
        <p:spPr>
          <a:xfrm>
            <a:off x="3457134" y="5615436"/>
            <a:ext cx="2223452" cy="5728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plane</a:t>
            </a:r>
          </a:p>
        </p:txBody>
      </p:sp>
      <p:pic>
        <p:nvPicPr>
          <p:cNvPr id="53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8625241D-CB93-40A8-935B-4D6E73991B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54501" y="4939261"/>
            <a:ext cx="852170" cy="975995"/>
          </a:xfrm>
          <a:prstGeom prst="rect">
            <a:avLst/>
          </a:prstGeom>
        </p:spPr>
      </p:pic>
      <p:pic>
        <p:nvPicPr>
          <p:cNvPr id="60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38C6C882-D0B7-4048-8ABB-56464A5703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95490" y="2054288"/>
            <a:ext cx="852170" cy="9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77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E985B-AA30-466C-8E1D-2BA37F17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664" y="561109"/>
            <a:ext cx="515081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45565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19C5C-55C3-4030-827C-788762CAD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50B592-B170-439D-86B7-4C4A94D63B20}"/>
              </a:ext>
            </a:extLst>
          </p:cNvPr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fast &gt;&lt; slow 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exciting &gt;&lt; boring  relaxing &gt;&lt; tiring  cheap &gt;&lt; expensive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30494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xpensive">
            <a:hlinkClick r:id="" action="ppaction://media"/>
            <a:extLst>
              <a:ext uri="{FF2B5EF4-FFF2-40B4-BE49-F238E27FC236}">
                <a16:creationId xmlns:a16="http://schemas.microsoft.com/office/drawing/2014/main" id="{555F379B-FA14-4985-A304-23C20ACCF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42238" y="124343"/>
            <a:ext cx="609600" cy="609600"/>
          </a:xfrm>
          <a:prstGeom prst="rect">
            <a:avLst/>
          </a:prstGeom>
        </p:spPr>
      </p:pic>
      <p:pic>
        <p:nvPicPr>
          <p:cNvPr id="17" name="cheap">
            <a:hlinkClick r:id="" action="ppaction://media"/>
            <a:extLst>
              <a:ext uri="{FF2B5EF4-FFF2-40B4-BE49-F238E27FC236}">
                <a16:creationId xmlns:a16="http://schemas.microsoft.com/office/drawing/2014/main" id="{347D4E86-8A00-41A0-A31E-1E28F1C76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95062" y="125493"/>
            <a:ext cx="609600" cy="609600"/>
          </a:xfrm>
          <a:prstGeom prst="rect">
            <a:avLst/>
          </a:prstGeom>
        </p:spPr>
      </p:pic>
      <p:pic>
        <p:nvPicPr>
          <p:cNvPr id="7" name="relaxing">
            <a:hlinkClick r:id="" action="ppaction://media"/>
            <a:extLst>
              <a:ext uri="{FF2B5EF4-FFF2-40B4-BE49-F238E27FC236}">
                <a16:creationId xmlns:a16="http://schemas.microsoft.com/office/drawing/2014/main" id="{FF45084D-C2D7-4A2F-B609-D3AE78158B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91886" y="172212"/>
            <a:ext cx="609600" cy="609600"/>
          </a:xfrm>
          <a:prstGeom prst="rect">
            <a:avLst/>
          </a:prstGeom>
        </p:spPr>
      </p:pic>
      <p:pic>
        <p:nvPicPr>
          <p:cNvPr id="6" name="tiring">
            <a:hlinkClick r:id="" action="ppaction://media"/>
            <a:extLst>
              <a:ext uri="{FF2B5EF4-FFF2-40B4-BE49-F238E27FC236}">
                <a16:creationId xmlns:a16="http://schemas.microsoft.com/office/drawing/2014/main" id="{0C3A3FE2-68E1-4120-B5D7-342ED40E5D2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34942" y="189708"/>
            <a:ext cx="609600" cy="609600"/>
          </a:xfrm>
          <a:prstGeom prst="rect">
            <a:avLst/>
          </a:prstGeom>
        </p:spPr>
      </p:pic>
      <p:pic>
        <p:nvPicPr>
          <p:cNvPr id="5" name="exciting">
            <a:hlinkClick r:id="" action="ppaction://media"/>
            <a:extLst>
              <a:ext uri="{FF2B5EF4-FFF2-40B4-BE49-F238E27FC236}">
                <a16:creationId xmlns:a16="http://schemas.microsoft.com/office/drawing/2014/main" id="{10B677CB-F9DF-4696-B10E-3CDCCA70BAD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3038" y="172212"/>
            <a:ext cx="609600" cy="609600"/>
          </a:xfrm>
          <a:prstGeom prst="rect">
            <a:avLst/>
          </a:prstGeom>
        </p:spPr>
      </p:pic>
      <p:pic>
        <p:nvPicPr>
          <p:cNvPr id="4" name="boring">
            <a:hlinkClick r:id="" action="ppaction://media"/>
            <a:extLst>
              <a:ext uri="{FF2B5EF4-FFF2-40B4-BE49-F238E27FC236}">
                <a16:creationId xmlns:a16="http://schemas.microsoft.com/office/drawing/2014/main" id="{2191BCE4-31A1-4D16-99DD-694BDA73FD0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45414" y="141839"/>
            <a:ext cx="609600" cy="609600"/>
          </a:xfrm>
          <a:prstGeom prst="rect">
            <a:avLst/>
          </a:prstGeom>
        </p:spPr>
      </p:pic>
      <p:pic>
        <p:nvPicPr>
          <p:cNvPr id="3" name="fast">
            <a:hlinkClick r:id="" action="ppaction://media"/>
            <a:extLst>
              <a:ext uri="{FF2B5EF4-FFF2-40B4-BE49-F238E27FC236}">
                <a16:creationId xmlns:a16="http://schemas.microsoft.com/office/drawing/2014/main" id="{57C639F1-8212-4013-8034-121CEECD449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99862" y="287200"/>
            <a:ext cx="609600" cy="609600"/>
          </a:xfrm>
          <a:prstGeom prst="rect">
            <a:avLst/>
          </a:prstGeom>
        </p:spPr>
      </p:pic>
      <p:pic>
        <p:nvPicPr>
          <p:cNvPr id="2" name="slow">
            <a:hlinkClick r:id="" action="ppaction://media"/>
            <a:extLst>
              <a:ext uri="{FF2B5EF4-FFF2-40B4-BE49-F238E27FC236}">
                <a16:creationId xmlns:a16="http://schemas.microsoft.com/office/drawing/2014/main" id="{32053FA0-F31C-4527-BF5B-09702392130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94926" y="251736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D0051-B296-4B05-AD5E-AD74764F1274}"/>
              </a:ext>
            </a:extLst>
          </p:cNvPr>
          <p:cNvSpPr/>
          <p:nvPr/>
        </p:nvSpPr>
        <p:spPr>
          <a:xfrm>
            <a:off x="1183125" y="179540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B8694-A883-4604-9197-5AE50D5846E0}"/>
              </a:ext>
            </a:extLst>
          </p:cNvPr>
          <p:cNvSpPr txBox="1"/>
          <p:nvPr/>
        </p:nvSpPr>
        <p:spPr>
          <a:xfrm>
            <a:off x="414733" y="941166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slow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sləʊ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chậm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615EA-8186-4556-8A08-C1ED3BF4817B}"/>
              </a:ext>
            </a:extLst>
          </p:cNvPr>
          <p:cNvSpPr txBox="1"/>
          <p:nvPr/>
        </p:nvSpPr>
        <p:spPr>
          <a:xfrm>
            <a:off x="414733" y="234449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boring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bɔːrɪŋ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chán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nản</a:t>
            </a:r>
            <a:r>
              <a:rPr lang="en-US" sz="3200" dirty="0">
                <a:solidFill>
                  <a:srgbClr val="1D2A57"/>
                </a:solidFill>
              </a:rPr>
              <a:t>, </a:t>
            </a:r>
            <a:r>
              <a:rPr lang="en-US" sz="3200" dirty="0" err="1">
                <a:solidFill>
                  <a:srgbClr val="1D2A57"/>
                </a:solidFill>
              </a:rPr>
              <a:t>buồn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tẻ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7EE02-DEEB-48F2-88C4-EC1637179DF4}"/>
              </a:ext>
            </a:extLst>
          </p:cNvPr>
          <p:cNvSpPr txBox="1"/>
          <p:nvPr/>
        </p:nvSpPr>
        <p:spPr>
          <a:xfrm>
            <a:off x="402907" y="304800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exciting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ɪkˈsaɪtɪŋ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thú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vị</a:t>
            </a:r>
            <a:r>
              <a:rPr lang="en-US" sz="3200" dirty="0">
                <a:solidFill>
                  <a:srgbClr val="1D2A57"/>
                </a:solidFill>
              </a:rPr>
              <a:t>, </a:t>
            </a:r>
            <a:r>
              <a:rPr lang="en-US" sz="3200" dirty="0" err="1">
                <a:solidFill>
                  <a:srgbClr val="1D2A57"/>
                </a:solidFill>
              </a:rPr>
              <a:t>hứng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thú</a:t>
            </a:r>
            <a:r>
              <a:rPr lang="en-US" sz="3200" dirty="0">
                <a:solidFill>
                  <a:srgbClr val="1D2A57"/>
                </a:solidFill>
              </a:rPr>
              <a:t>, </a:t>
            </a:r>
            <a:r>
              <a:rPr lang="en-US" sz="3200" dirty="0" err="1">
                <a:solidFill>
                  <a:srgbClr val="1D2A57"/>
                </a:solidFill>
              </a:rPr>
              <a:t>phấn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khích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AF876-06C8-47A7-B9F0-CA387C2B5A00}"/>
              </a:ext>
            </a:extLst>
          </p:cNvPr>
          <p:cNvSpPr txBox="1"/>
          <p:nvPr/>
        </p:nvSpPr>
        <p:spPr>
          <a:xfrm>
            <a:off x="414733" y="164973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fast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fɑːst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nhanh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51B5E8-01C2-4096-9FEC-97BA42E8B588}"/>
              </a:ext>
            </a:extLst>
          </p:cNvPr>
          <p:cNvSpPr txBox="1"/>
          <p:nvPr/>
        </p:nvSpPr>
        <p:spPr>
          <a:xfrm>
            <a:off x="402907" y="444213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relaxing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rɪˈlæksɪŋ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thư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giãn</a:t>
            </a:r>
            <a:r>
              <a:rPr lang="en-US" sz="3200" dirty="0">
                <a:solidFill>
                  <a:srgbClr val="1D2A57"/>
                </a:solidFill>
              </a:rPr>
              <a:t>, </a:t>
            </a:r>
            <a:r>
              <a:rPr lang="en-US" sz="3200" dirty="0" err="1">
                <a:solidFill>
                  <a:srgbClr val="1D2A57"/>
                </a:solidFill>
              </a:rPr>
              <a:t>giải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trí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7C4E4-0FB3-4D4B-A038-307BC76FE020}"/>
              </a:ext>
            </a:extLst>
          </p:cNvPr>
          <p:cNvSpPr txBox="1"/>
          <p:nvPr/>
        </p:nvSpPr>
        <p:spPr>
          <a:xfrm>
            <a:off x="402907" y="3745068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tiring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taɪərɪŋ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mệt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mỏi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D2728-2CE7-47C7-80F6-734C288507FE}"/>
              </a:ext>
            </a:extLst>
          </p:cNvPr>
          <p:cNvSpPr txBox="1"/>
          <p:nvPr/>
        </p:nvSpPr>
        <p:spPr>
          <a:xfrm>
            <a:off x="402907" y="5168768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cheap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tʃiːp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rẻ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3485A-4479-4D4D-B2E3-27EBC44B120C}"/>
              </a:ext>
            </a:extLst>
          </p:cNvPr>
          <p:cNvSpPr txBox="1"/>
          <p:nvPr/>
        </p:nvSpPr>
        <p:spPr>
          <a:xfrm>
            <a:off x="402907" y="583561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expensive </a:t>
            </a:r>
            <a:r>
              <a:rPr lang="en-US" sz="3200" i="1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ɪkˈspensɪv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đắt</a:t>
            </a:r>
            <a:r>
              <a:rPr lang="en-US" sz="3200" dirty="0">
                <a:solidFill>
                  <a:srgbClr val="1D2A57"/>
                </a:solidFill>
              </a:rPr>
              <a:t>, </a:t>
            </a:r>
            <a:r>
              <a:rPr lang="en-US" sz="3200" dirty="0" err="1">
                <a:solidFill>
                  <a:srgbClr val="1D2A57"/>
                </a:solidFill>
              </a:rPr>
              <a:t>mắc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tiền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38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7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2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DB8E8-E19D-43B3-BCF3-25741191FD10}"/>
              </a:ext>
            </a:extLst>
          </p:cNvPr>
          <p:cNvSpPr txBox="1"/>
          <p:nvPr/>
        </p:nvSpPr>
        <p:spPr>
          <a:xfrm>
            <a:off x="778933" y="81280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Remember the opposite: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B5DD5-4F7A-4BC5-A9F6-EF0CB579525E}"/>
              </a:ext>
            </a:extLst>
          </p:cNvPr>
          <p:cNvSpPr/>
          <p:nvPr/>
        </p:nvSpPr>
        <p:spPr>
          <a:xfrm>
            <a:off x="3048000" y="2028616"/>
            <a:ext cx="6096000" cy="2800767"/>
          </a:xfrm>
          <a:prstGeom prst="rect">
            <a:avLst/>
          </a:prstGeom>
          <a:ln w="38100">
            <a:solidFill>
              <a:srgbClr val="BE4336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4400" dirty="0"/>
              <a:t>fast &gt;&lt; slow </a:t>
            </a:r>
          </a:p>
          <a:p>
            <a:pPr algn="ctr"/>
            <a:r>
              <a:rPr lang="en-US" sz="4400" dirty="0"/>
              <a:t>exciting &gt;&lt; boring </a:t>
            </a:r>
          </a:p>
          <a:p>
            <a:pPr algn="ctr"/>
            <a:r>
              <a:rPr lang="en-US" sz="4400" dirty="0"/>
              <a:t>relaxing &gt;&lt; tiring </a:t>
            </a:r>
          </a:p>
          <a:p>
            <a:pPr algn="ctr"/>
            <a:r>
              <a:rPr lang="en-US" sz="4400" dirty="0"/>
              <a:t>cheap &gt;&lt; expensive</a:t>
            </a:r>
          </a:p>
        </p:txBody>
      </p:sp>
    </p:spTree>
    <p:extLst>
      <p:ext uri="{BB962C8B-B14F-4D97-AF65-F5344CB8AC3E}">
        <p14:creationId xmlns:p14="http://schemas.microsoft.com/office/powerpoint/2010/main" val="20137542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7094" y="147950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47094" y="241898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79913" y="49380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75915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47094" y="323769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9B218E5E-B7E0-4CBC-838B-F5A8C1872106}"/>
              </a:ext>
            </a:extLst>
          </p:cNvPr>
          <p:cNvSpPr/>
          <p:nvPr/>
        </p:nvSpPr>
        <p:spPr>
          <a:xfrm>
            <a:off x="247094" y="4113775"/>
            <a:ext cx="3256378" cy="6022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33" y="460674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785F37-07D6-4809-BD2E-CDA1219A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504" y="617370"/>
            <a:ext cx="6618622" cy="5513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79CA3F-1F90-4225-AFA4-A370692F52F7}"/>
              </a:ext>
            </a:extLst>
          </p:cNvPr>
          <p:cNvSpPr/>
          <p:nvPr/>
        </p:nvSpPr>
        <p:spPr>
          <a:xfrm>
            <a:off x="0" y="617370"/>
            <a:ext cx="253680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</a:t>
            </a:r>
          </a:p>
          <a:p>
            <a:pPr algn="ctr"/>
            <a:r>
              <a:rPr lang="en-US" sz="2000" b="1" dirty="0"/>
              <a:t>WB-p. 44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36F07-F0E2-4392-A673-47905F4542BA}"/>
              </a:ext>
            </a:extLst>
          </p:cNvPr>
          <p:cNvSpPr txBox="1"/>
          <p:nvPr/>
        </p:nvSpPr>
        <p:spPr>
          <a:xfrm>
            <a:off x="7315199" y="1860886"/>
            <a:ext cx="155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ast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D143-3FA9-4863-AD97-DCF88AC9A7DC}"/>
              </a:ext>
            </a:extLst>
          </p:cNvPr>
          <p:cNvSpPr txBox="1"/>
          <p:nvPr/>
        </p:nvSpPr>
        <p:spPr>
          <a:xfrm>
            <a:off x="7315199" y="3050962"/>
            <a:ext cx="2630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xpensive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5C0AE-0D59-4E26-B15F-A30E7D4230F8}"/>
              </a:ext>
            </a:extLst>
          </p:cNvPr>
          <p:cNvSpPr txBox="1"/>
          <p:nvPr/>
        </p:nvSpPr>
        <p:spPr>
          <a:xfrm>
            <a:off x="6841956" y="4241038"/>
            <a:ext cx="155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xciting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E193A-2324-48CC-8FE6-2F422390753A}"/>
              </a:ext>
            </a:extLst>
          </p:cNvPr>
          <p:cNvSpPr txBox="1"/>
          <p:nvPr/>
        </p:nvSpPr>
        <p:spPr>
          <a:xfrm>
            <a:off x="6841956" y="5431114"/>
            <a:ext cx="155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iring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087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1207D7-F76B-4247-9D4F-A2447690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48" y="584395"/>
            <a:ext cx="11006304" cy="19646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0A593-4D10-4EAF-9796-FAD87443BBCC}"/>
              </a:ext>
            </a:extLst>
          </p:cNvPr>
          <p:cNvSpPr/>
          <p:nvPr/>
        </p:nvSpPr>
        <p:spPr>
          <a:xfrm>
            <a:off x="1283187" y="2549052"/>
            <a:ext cx="70745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Suggested Answer </a:t>
            </a:r>
          </a:p>
          <a:p>
            <a:r>
              <a:rPr lang="en-US" sz="3000" dirty="0"/>
              <a:t>Trains are </a:t>
            </a:r>
            <a:r>
              <a:rPr lang="en-US" sz="3000" dirty="0">
                <a:solidFill>
                  <a:srgbClr val="FF0000"/>
                </a:solidFill>
              </a:rPr>
              <a:t>slower</a:t>
            </a:r>
            <a:r>
              <a:rPr lang="en-US" sz="3000" dirty="0"/>
              <a:t> than planes. </a:t>
            </a:r>
          </a:p>
          <a:p>
            <a:r>
              <a:rPr lang="en-US" sz="3000" dirty="0"/>
              <a:t>Helicopters are </a:t>
            </a:r>
            <a:r>
              <a:rPr lang="en-US" sz="3000" dirty="0">
                <a:solidFill>
                  <a:srgbClr val="FF0000"/>
                </a:solidFill>
              </a:rPr>
              <a:t>more exciting </a:t>
            </a:r>
            <a:r>
              <a:rPr lang="en-US" sz="3000" dirty="0"/>
              <a:t>than buses. </a:t>
            </a:r>
          </a:p>
          <a:p>
            <a:r>
              <a:rPr lang="en-US" sz="3000" dirty="0"/>
              <a:t>Trains are </a:t>
            </a:r>
            <a:r>
              <a:rPr lang="en-US" sz="3000" dirty="0">
                <a:solidFill>
                  <a:srgbClr val="FF0000"/>
                </a:solidFill>
              </a:rPr>
              <a:t>more relaxing </a:t>
            </a:r>
            <a:r>
              <a:rPr lang="en-US" sz="3000" dirty="0"/>
              <a:t>than cars. </a:t>
            </a:r>
          </a:p>
          <a:p>
            <a:r>
              <a:rPr lang="en-US" sz="3000" dirty="0"/>
              <a:t>Bikes are </a:t>
            </a:r>
            <a:r>
              <a:rPr lang="en-US" sz="3000" dirty="0">
                <a:solidFill>
                  <a:srgbClr val="FF0000"/>
                </a:solidFill>
              </a:rPr>
              <a:t>more tiring </a:t>
            </a:r>
            <a:r>
              <a:rPr lang="en-US" sz="3000" dirty="0"/>
              <a:t>than cars. </a:t>
            </a:r>
          </a:p>
          <a:p>
            <a:r>
              <a:rPr lang="en-US" sz="3000" dirty="0"/>
              <a:t>Ships are </a:t>
            </a:r>
            <a:r>
              <a:rPr lang="en-US" sz="3000" dirty="0">
                <a:solidFill>
                  <a:srgbClr val="FF0000"/>
                </a:solidFill>
              </a:rPr>
              <a:t>more boring </a:t>
            </a:r>
            <a:r>
              <a:rPr lang="en-US" sz="3000" dirty="0"/>
              <a:t>than planes. </a:t>
            </a:r>
          </a:p>
          <a:p>
            <a:r>
              <a:rPr lang="en-US" sz="3000" dirty="0"/>
              <a:t>Buses are </a:t>
            </a:r>
            <a:r>
              <a:rPr lang="en-US" sz="3000" dirty="0">
                <a:solidFill>
                  <a:srgbClr val="FF0000"/>
                </a:solidFill>
              </a:rPr>
              <a:t>cheaper</a:t>
            </a:r>
            <a:r>
              <a:rPr lang="en-US" sz="3000" dirty="0"/>
              <a:t> than taxis. </a:t>
            </a:r>
          </a:p>
          <a:p>
            <a:r>
              <a:rPr lang="en-US" sz="3000" dirty="0"/>
              <a:t>Planes are </a:t>
            </a:r>
            <a:r>
              <a:rPr lang="en-US" sz="3000" dirty="0">
                <a:solidFill>
                  <a:srgbClr val="FF0000"/>
                </a:solidFill>
              </a:rPr>
              <a:t>more expensive </a:t>
            </a:r>
            <a:r>
              <a:rPr lang="en-US" sz="3000" dirty="0"/>
              <a:t>than trains. </a:t>
            </a:r>
          </a:p>
        </p:txBody>
      </p:sp>
    </p:spTree>
    <p:extLst>
      <p:ext uri="{BB962C8B-B14F-4D97-AF65-F5344CB8AC3E}">
        <p14:creationId xmlns:p14="http://schemas.microsoft.com/office/powerpoint/2010/main" val="31067912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6C4B3-7BAB-4CBD-9087-F0E127E2F2F8}"/>
              </a:ext>
            </a:extLst>
          </p:cNvPr>
          <p:cNvSpPr txBox="1"/>
          <p:nvPr/>
        </p:nvSpPr>
        <p:spPr>
          <a:xfrm>
            <a:off x="256673" y="811764"/>
            <a:ext cx="1217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Choose the word whose main stress is different from the rest.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80EFE-976F-4F8D-8B40-41A35B3932AD}"/>
              </a:ext>
            </a:extLst>
          </p:cNvPr>
          <p:cNvSpPr txBox="1"/>
          <p:nvPr/>
        </p:nvSpPr>
        <p:spPr>
          <a:xfrm>
            <a:off x="449179" y="1801363"/>
            <a:ext cx="119834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 a. actor             b. actress           c. painter               d. arrive</a:t>
            </a:r>
          </a:p>
          <a:p>
            <a:pPr marL="342900" indent="-342900">
              <a:buAutoNum type="arabicPeriod"/>
            </a:pPr>
            <a:r>
              <a:rPr lang="en-US" sz="3200" dirty="0"/>
              <a:t> a. unhealthy    b. difficult          c. transport           d. later</a:t>
            </a:r>
          </a:p>
          <a:p>
            <a:pPr marL="342900" indent="-342900">
              <a:buAutoNum type="arabicPeriod"/>
            </a:pPr>
            <a:r>
              <a:rPr lang="en-US" sz="3200" dirty="0"/>
              <a:t> a. writer           b.  museum       c. physicist            d. station</a:t>
            </a:r>
          </a:p>
          <a:p>
            <a:pPr marL="342900" indent="-342900">
              <a:buAutoNum type="arabicPeriod"/>
            </a:pPr>
            <a:r>
              <a:rPr lang="en-US" sz="3200" dirty="0"/>
              <a:t> a. exciting        b. interesting     c. parade               d. stateswoman</a:t>
            </a:r>
          </a:p>
          <a:p>
            <a:pPr marL="342900" indent="-342900">
              <a:buAutoNum type="arabicPeriod"/>
            </a:pPr>
            <a:r>
              <a:rPr lang="en-US" sz="3200" dirty="0"/>
              <a:t> a. singer           b. boring            c. island                 d. interactive</a:t>
            </a:r>
          </a:p>
          <a:p>
            <a:pPr marL="342900" indent="-342900">
              <a:buAutoNum type="arabicPeriod"/>
            </a:pPr>
            <a:r>
              <a:rPr lang="en-US" sz="3200" dirty="0"/>
              <a:t> a. relaxing        b.  exciting         c. expensive          d. rainforest</a:t>
            </a:r>
          </a:p>
          <a:p>
            <a:endParaRPr lang="en-US" sz="3200" dirty="0"/>
          </a:p>
          <a:p>
            <a:pPr marL="342900" indent="-342900">
              <a:buAutoNum type="arabicPeriod"/>
            </a:pP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7D9C8-627E-48F1-9777-4623CE855195}"/>
              </a:ext>
            </a:extLst>
          </p:cNvPr>
          <p:cNvSpPr/>
          <p:nvPr/>
        </p:nvSpPr>
        <p:spPr>
          <a:xfrm>
            <a:off x="0" y="285567"/>
            <a:ext cx="2413937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2146477971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4FBECE-583B-406B-9277-1D21F221CA31}"/>
              </a:ext>
            </a:extLst>
          </p:cNvPr>
          <p:cNvSpPr txBox="1"/>
          <p:nvPr/>
        </p:nvSpPr>
        <p:spPr>
          <a:xfrm>
            <a:off x="449179" y="2443048"/>
            <a:ext cx="119834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a. actor              b. actress           c. painter               d. arrive</a:t>
            </a:r>
          </a:p>
          <a:p>
            <a:r>
              <a:rPr lang="en-US" sz="3000" dirty="0">
                <a:solidFill>
                  <a:srgbClr val="FF0000"/>
                </a:solidFill>
              </a:rPr>
              <a:t>        /ˈ</a:t>
            </a:r>
            <a:r>
              <a:rPr lang="en-US" sz="3000" dirty="0" err="1">
                <a:solidFill>
                  <a:srgbClr val="FF0000"/>
                </a:solidFill>
              </a:rPr>
              <a:t>æktə</a:t>
            </a:r>
            <a:r>
              <a:rPr lang="en-US" sz="3000" dirty="0">
                <a:solidFill>
                  <a:srgbClr val="FF0000"/>
                </a:solidFill>
              </a:rPr>
              <a:t>/               /ˈ</a:t>
            </a:r>
            <a:r>
              <a:rPr lang="en-US" sz="3000" dirty="0" err="1">
                <a:solidFill>
                  <a:srgbClr val="FF0000"/>
                </a:solidFill>
              </a:rPr>
              <a:t>æktrəs</a:t>
            </a:r>
            <a:r>
              <a:rPr lang="en-US" sz="3000" dirty="0">
                <a:solidFill>
                  <a:srgbClr val="FF0000"/>
                </a:solidFill>
              </a:rPr>
              <a:t>/            /ˈ</a:t>
            </a:r>
            <a:r>
              <a:rPr lang="en-US" sz="3000" dirty="0" err="1">
                <a:solidFill>
                  <a:srgbClr val="FF0000"/>
                </a:solidFill>
              </a:rPr>
              <a:t>peɪntə</a:t>
            </a:r>
            <a:r>
              <a:rPr lang="en-US" sz="3000" dirty="0">
                <a:solidFill>
                  <a:srgbClr val="FF0000"/>
                </a:solidFill>
              </a:rPr>
              <a:t>/                 /</a:t>
            </a:r>
            <a:r>
              <a:rPr lang="en-US" sz="3000" dirty="0" err="1">
                <a:solidFill>
                  <a:srgbClr val="FF0000"/>
                </a:solidFill>
              </a:rPr>
              <a:t>əˈraɪv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</a:p>
          <a:p>
            <a:r>
              <a:rPr lang="en-US" sz="3200" dirty="0"/>
              <a:t>2. a. unhealthy     b. difficult          c. transport           d. later</a:t>
            </a:r>
          </a:p>
          <a:p>
            <a:r>
              <a:rPr lang="en-US" sz="3000" dirty="0">
                <a:solidFill>
                  <a:srgbClr val="FF0000"/>
                </a:solidFill>
              </a:rPr>
              <a:t>        /</a:t>
            </a:r>
            <a:r>
              <a:rPr lang="en-US" sz="3000" dirty="0" err="1">
                <a:solidFill>
                  <a:srgbClr val="FF0000"/>
                </a:solidFill>
              </a:rPr>
              <a:t>ʌnˈhel</a:t>
            </a:r>
            <a:r>
              <a:rPr lang="el-GR" sz="3000" dirty="0">
                <a:solidFill>
                  <a:srgbClr val="FF0000"/>
                </a:solidFill>
              </a:rPr>
              <a:t>θ</a:t>
            </a:r>
            <a:r>
              <a:rPr lang="en-US" sz="3000" dirty="0" err="1">
                <a:solidFill>
                  <a:srgbClr val="FF0000"/>
                </a:solidFill>
              </a:rPr>
              <a:t>i</a:t>
            </a:r>
            <a:r>
              <a:rPr lang="en-US" sz="3000" dirty="0">
                <a:solidFill>
                  <a:srgbClr val="FF0000"/>
                </a:solidFill>
              </a:rPr>
              <a:t>/          /ˈ</a:t>
            </a:r>
            <a:r>
              <a:rPr lang="en-US" sz="3000" dirty="0" err="1">
                <a:solidFill>
                  <a:srgbClr val="FF0000"/>
                </a:solidFill>
              </a:rPr>
              <a:t>dɪfɪkəlt</a:t>
            </a:r>
            <a:r>
              <a:rPr lang="en-US" sz="3000" dirty="0">
                <a:solidFill>
                  <a:srgbClr val="FF0000"/>
                </a:solidFill>
              </a:rPr>
              <a:t>/             /ˈ</a:t>
            </a:r>
            <a:r>
              <a:rPr lang="en-US" sz="3000" dirty="0" err="1">
                <a:solidFill>
                  <a:srgbClr val="FF0000"/>
                </a:solidFill>
              </a:rPr>
              <a:t>trænspɔːt</a:t>
            </a:r>
            <a:r>
              <a:rPr lang="en-US" sz="3000" dirty="0">
                <a:solidFill>
                  <a:srgbClr val="FF0000"/>
                </a:solidFill>
              </a:rPr>
              <a:t>/             /ˈ</a:t>
            </a:r>
            <a:r>
              <a:rPr lang="en-US" sz="3000" dirty="0" err="1">
                <a:solidFill>
                  <a:srgbClr val="FF0000"/>
                </a:solidFill>
              </a:rPr>
              <a:t>leɪtə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</a:p>
          <a:p>
            <a:r>
              <a:rPr lang="en-US" sz="3200" dirty="0"/>
              <a:t>3. a. writer            b. museum        c. physicist            d. station</a:t>
            </a:r>
          </a:p>
          <a:p>
            <a:r>
              <a:rPr lang="en-US" sz="3000" dirty="0">
                <a:solidFill>
                  <a:srgbClr val="FF0000"/>
                </a:solidFill>
              </a:rPr>
              <a:t>      /ˈ</a:t>
            </a:r>
            <a:r>
              <a:rPr lang="en-US" sz="3000" dirty="0" err="1">
                <a:solidFill>
                  <a:srgbClr val="FF0000"/>
                </a:solidFill>
              </a:rPr>
              <a:t>raɪtə</a:t>
            </a:r>
            <a:r>
              <a:rPr lang="en-US" sz="3000" dirty="0">
                <a:solidFill>
                  <a:srgbClr val="FF0000"/>
                </a:solidFill>
              </a:rPr>
              <a:t>/              /</a:t>
            </a:r>
            <a:r>
              <a:rPr lang="en-US" sz="3000" dirty="0" err="1">
                <a:solidFill>
                  <a:srgbClr val="FF0000"/>
                </a:solidFill>
              </a:rPr>
              <a:t>mjuˈziːəm</a:t>
            </a:r>
            <a:r>
              <a:rPr lang="en-US" sz="3000" dirty="0">
                <a:solidFill>
                  <a:srgbClr val="FF0000"/>
                </a:solidFill>
              </a:rPr>
              <a:t>/            /ˈ</a:t>
            </a:r>
            <a:r>
              <a:rPr lang="en-US" sz="3000" dirty="0" err="1">
                <a:solidFill>
                  <a:srgbClr val="FF0000"/>
                </a:solidFill>
              </a:rPr>
              <a:t>fɪzɪsɪst</a:t>
            </a:r>
            <a:r>
              <a:rPr lang="en-US" sz="3000" dirty="0">
                <a:solidFill>
                  <a:srgbClr val="FF0000"/>
                </a:solidFill>
              </a:rPr>
              <a:t>/                /ˈ</a:t>
            </a:r>
            <a:r>
              <a:rPr lang="en-US" sz="3000" dirty="0" err="1">
                <a:solidFill>
                  <a:srgbClr val="FF0000"/>
                </a:solidFill>
              </a:rPr>
              <a:t>steɪʃn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</a:p>
          <a:p>
            <a:pPr marL="342900" indent="-342900">
              <a:buAutoNum type="arabicPeriod"/>
            </a:pP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5A1B20-22DB-4C39-A9BD-251C6F88C6D5}"/>
              </a:ext>
            </a:extLst>
          </p:cNvPr>
          <p:cNvSpPr/>
          <p:nvPr/>
        </p:nvSpPr>
        <p:spPr>
          <a:xfrm>
            <a:off x="1042407" y="0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32BAA9-5A0A-4BD4-A97F-E7EAB75D1699}"/>
              </a:ext>
            </a:extLst>
          </p:cNvPr>
          <p:cNvSpPr/>
          <p:nvPr/>
        </p:nvSpPr>
        <p:spPr>
          <a:xfrm>
            <a:off x="8793057" y="2378278"/>
            <a:ext cx="1710266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4E2096-8DEC-4B10-95A4-38DEA2137BA5}"/>
              </a:ext>
            </a:extLst>
          </p:cNvPr>
          <p:cNvSpPr/>
          <p:nvPr/>
        </p:nvSpPr>
        <p:spPr>
          <a:xfrm>
            <a:off x="860797" y="3437043"/>
            <a:ext cx="2276526" cy="501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460053-ACCA-4C86-905C-E6E05B170CFB}"/>
              </a:ext>
            </a:extLst>
          </p:cNvPr>
          <p:cNvSpPr/>
          <p:nvPr/>
        </p:nvSpPr>
        <p:spPr>
          <a:xfrm>
            <a:off x="3217333" y="4389120"/>
            <a:ext cx="2349077" cy="5235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B5AE0-FEDA-8E49-E2B4-16809EEE6E3A}"/>
              </a:ext>
            </a:extLst>
          </p:cNvPr>
          <p:cNvSpPr txBox="1"/>
          <p:nvPr/>
        </p:nvSpPr>
        <p:spPr>
          <a:xfrm>
            <a:off x="256673" y="811764"/>
            <a:ext cx="1217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Choose the word whose main stress is different from the rest.</a:t>
            </a:r>
          </a:p>
        </p:txBody>
      </p:sp>
    </p:spTree>
    <p:extLst>
      <p:ext uri="{BB962C8B-B14F-4D97-AF65-F5344CB8AC3E}">
        <p14:creationId xmlns:p14="http://schemas.microsoft.com/office/powerpoint/2010/main" val="3769464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B1080-9EF5-4014-8747-8C7D395B9EC9}"/>
              </a:ext>
            </a:extLst>
          </p:cNvPr>
          <p:cNvSpPr txBox="1"/>
          <p:nvPr/>
        </p:nvSpPr>
        <p:spPr>
          <a:xfrm>
            <a:off x="449179" y="1801363"/>
            <a:ext cx="119834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a. boring        b. interesting      c. parade               d. stateswoman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      /ˈ</a:t>
            </a:r>
            <a:r>
              <a:rPr lang="en-US" sz="2800" dirty="0" err="1">
                <a:solidFill>
                  <a:srgbClr val="FF0000"/>
                </a:solidFill>
              </a:rPr>
              <a:t>bɔːrɪŋ</a:t>
            </a:r>
            <a:r>
              <a:rPr lang="en-US" sz="2800" dirty="0">
                <a:solidFill>
                  <a:srgbClr val="FF0000"/>
                </a:solidFill>
              </a:rPr>
              <a:t>/              /ˈ</a:t>
            </a:r>
            <a:r>
              <a:rPr lang="en-US" sz="2800" dirty="0" err="1">
                <a:solidFill>
                  <a:srgbClr val="FF0000"/>
                </a:solidFill>
              </a:rPr>
              <a:t>ɪntrəstɪŋ</a:t>
            </a:r>
            <a:r>
              <a:rPr lang="en-US" sz="2800" dirty="0">
                <a:solidFill>
                  <a:srgbClr val="FF0000"/>
                </a:solidFill>
              </a:rPr>
              <a:t>/            /</a:t>
            </a:r>
            <a:r>
              <a:rPr lang="en-US" sz="2800" dirty="0" err="1">
                <a:solidFill>
                  <a:srgbClr val="FF0000"/>
                </a:solidFill>
              </a:rPr>
              <a:t>pəˈreɪd</a:t>
            </a:r>
            <a:r>
              <a:rPr lang="en-US" sz="2800" dirty="0">
                <a:solidFill>
                  <a:srgbClr val="FF0000"/>
                </a:solidFill>
              </a:rPr>
              <a:t>/                         /ˈ</a:t>
            </a:r>
            <a:r>
              <a:rPr lang="en-US" sz="2800" dirty="0" err="1">
                <a:solidFill>
                  <a:srgbClr val="FF0000"/>
                </a:solidFill>
              </a:rPr>
              <a:t>steɪtswʊmən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3200" dirty="0"/>
              <a:t>5. a. singer          b. boring             c. island                 d. interactive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      /ˈ</a:t>
            </a:r>
            <a:r>
              <a:rPr lang="en-US" sz="2800" dirty="0" err="1">
                <a:solidFill>
                  <a:srgbClr val="FF0000"/>
                </a:solidFill>
              </a:rPr>
              <a:t>sɪŋə</a:t>
            </a:r>
            <a:r>
              <a:rPr lang="en-US" sz="2800" dirty="0">
                <a:solidFill>
                  <a:srgbClr val="FF0000"/>
                </a:solidFill>
              </a:rPr>
              <a:t>/                /ˈ</a:t>
            </a:r>
            <a:r>
              <a:rPr lang="en-US" sz="2800" dirty="0" err="1">
                <a:solidFill>
                  <a:srgbClr val="FF0000"/>
                </a:solidFill>
              </a:rPr>
              <a:t>bɔːrɪŋ</a:t>
            </a:r>
            <a:r>
              <a:rPr lang="en-US" sz="2800" dirty="0">
                <a:solidFill>
                  <a:srgbClr val="FF0000"/>
                </a:solidFill>
              </a:rPr>
              <a:t>/                  /ˈ</a:t>
            </a:r>
            <a:r>
              <a:rPr lang="en-US" sz="2800" dirty="0" err="1">
                <a:solidFill>
                  <a:srgbClr val="FF0000"/>
                </a:solidFill>
              </a:rPr>
              <a:t>aɪlənd</a:t>
            </a:r>
            <a:r>
              <a:rPr lang="en-US" sz="2800" dirty="0">
                <a:solidFill>
                  <a:srgbClr val="FF0000"/>
                </a:solidFill>
              </a:rPr>
              <a:t>/                       /ˌ</a:t>
            </a:r>
            <a:r>
              <a:rPr lang="en-US" sz="2800" dirty="0" err="1">
                <a:solidFill>
                  <a:srgbClr val="FF0000"/>
                </a:solidFill>
              </a:rPr>
              <a:t>ɪntərˈæktɪv</a:t>
            </a:r>
            <a:r>
              <a:rPr lang="en-US" sz="2800" dirty="0">
                <a:solidFill>
                  <a:srgbClr val="FF0000"/>
                </a:solidFill>
              </a:rPr>
              <a:t>/            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3200" dirty="0"/>
          </a:p>
          <a:p>
            <a:r>
              <a:rPr lang="en-US" sz="3200" dirty="0"/>
              <a:t>6. a. relaxing       b. exciting           c. expensive          d. rainforest</a:t>
            </a:r>
          </a:p>
          <a:p>
            <a:r>
              <a:rPr lang="en-US" sz="4400" dirty="0">
                <a:solidFill>
                  <a:srgbClr val="FF0000"/>
                </a:solidFill>
              </a:rPr>
              <a:t>   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rɪˈlæksɪŋ</a:t>
            </a:r>
            <a:r>
              <a:rPr lang="en-US" sz="2800" dirty="0">
                <a:solidFill>
                  <a:srgbClr val="FF0000"/>
                </a:solidFill>
              </a:rPr>
              <a:t>/            /</a:t>
            </a:r>
            <a:r>
              <a:rPr lang="en-US" sz="2800" dirty="0" err="1">
                <a:solidFill>
                  <a:srgbClr val="FF0000"/>
                </a:solidFill>
              </a:rPr>
              <a:t>ɪkˈsaɪtɪŋ</a:t>
            </a:r>
            <a:r>
              <a:rPr lang="en-US" sz="2800" dirty="0">
                <a:solidFill>
                  <a:srgbClr val="FF0000"/>
                </a:solidFill>
              </a:rPr>
              <a:t>/                 /</a:t>
            </a:r>
            <a:r>
              <a:rPr lang="en-US" sz="2800" dirty="0" err="1">
                <a:solidFill>
                  <a:srgbClr val="FF0000"/>
                </a:solidFill>
              </a:rPr>
              <a:t>ɪkˈspensɪv</a:t>
            </a:r>
            <a:r>
              <a:rPr lang="en-US" sz="2800" dirty="0">
                <a:solidFill>
                  <a:srgbClr val="FF0000"/>
                </a:solidFill>
              </a:rPr>
              <a:t>/              /ˈ</a:t>
            </a:r>
            <a:r>
              <a:rPr lang="en-US" sz="2800" dirty="0" err="1">
                <a:solidFill>
                  <a:srgbClr val="FF0000"/>
                </a:solidFill>
              </a:rPr>
              <a:t>reɪnfɒrɪst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endParaRPr lang="en-US" sz="44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48BC9B-ED48-4CC9-92C3-0E9464441049}"/>
              </a:ext>
            </a:extLst>
          </p:cNvPr>
          <p:cNvSpPr/>
          <p:nvPr/>
        </p:nvSpPr>
        <p:spPr>
          <a:xfrm>
            <a:off x="1186786" y="0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B148DCA-668C-4AF3-9C51-9A44FDAAE96B}"/>
              </a:ext>
            </a:extLst>
          </p:cNvPr>
          <p:cNvSpPr/>
          <p:nvPr/>
        </p:nvSpPr>
        <p:spPr>
          <a:xfrm>
            <a:off x="5722621" y="1801363"/>
            <a:ext cx="1832609" cy="547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62D6BF-7F37-426B-B58D-2647A667DAAD}"/>
              </a:ext>
            </a:extLst>
          </p:cNvPr>
          <p:cNvSpPr/>
          <p:nvPr/>
        </p:nvSpPr>
        <p:spPr>
          <a:xfrm>
            <a:off x="8635999" y="2825116"/>
            <a:ext cx="2656841" cy="455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29F732-5860-4A46-A441-97DB0BF58C96}"/>
              </a:ext>
            </a:extLst>
          </p:cNvPr>
          <p:cNvSpPr/>
          <p:nvPr/>
        </p:nvSpPr>
        <p:spPr>
          <a:xfrm>
            <a:off x="8635999" y="4154046"/>
            <a:ext cx="2462531" cy="556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31D85-AE8E-010F-1231-3CEFC8573C6E}"/>
              </a:ext>
            </a:extLst>
          </p:cNvPr>
          <p:cNvSpPr txBox="1"/>
          <p:nvPr/>
        </p:nvSpPr>
        <p:spPr>
          <a:xfrm>
            <a:off x="256673" y="811764"/>
            <a:ext cx="1217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Choose the word whose main stress is different from the rest.</a:t>
            </a:r>
          </a:p>
        </p:txBody>
      </p:sp>
    </p:spTree>
    <p:extLst>
      <p:ext uri="{BB962C8B-B14F-4D97-AF65-F5344CB8AC3E}">
        <p14:creationId xmlns:p14="http://schemas.microsoft.com/office/powerpoint/2010/main" val="30662950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99787-4630-4D45-9593-CF37450D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745" y="-29042"/>
            <a:ext cx="5019975" cy="81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8FECC-BC7A-4A7D-8AD5-9B55FEFB3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5" y="914651"/>
            <a:ext cx="6105627" cy="5491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BC4B6-50CF-45D5-97BA-FA2A40720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908" y="763850"/>
            <a:ext cx="5990091" cy="39103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7C97CE-86DC-4E15-AD03-BC47351C0479}"/>
              </a:ext>
            </a:extLst>
          </p:cNvPr>
          <p:cNvSpPr/>
          <p:nvPr/>
        </p:nvSpPr>
        <p:spPr>
          <a:xfrm>
            <a:off x="771216" y="162333"/>
            <a:ext cx="2321051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</a:t>
            </a:r>
          </a:p>
          <a:p>
            <a:pPr algn="ctr"/>
            <a:r>
              <a:rPr lang="en-US" sz="2000" b="1" dirty="0"/>
              <a:t>WB-p. 44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C1741-92A4-4044-A7E2-192CE085CDDC}"/>
              </a:ext>
            </a:extLst>
          </p:cNvPr>
          <p:cNvSpPr txBox="1"/>
          <p:nvPr/>
        </p:nvSpPr>
        <p:spPr>
          <a:xfrm>
            <a:off x="2350182" y="1236786"/>
            <a:ext cx="173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74B7B-11B4-467F-AD0A-48E003DF0D69}"/>
              </a:ext>
            </a:extLst>
          </p:cNvPr>
          <p:cNvSpPr txBox="1"/>
          <p:nvPr/>
        </p:nvSpPr>
        <p:spPr>
          <a:xfrm>
            <a:off x="1275609" y="2617071"/>
            <a:ext cx="1732547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FF0000"/>
                </a:solidFill>
              </a:rPr>
              <a:t>author/writer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27058F-4366-48D4-9836-FEB90542A0FF}"/>
              </a:ext>
            </a:extLst>
          </p:cNvPr>
          <p:cNvSpPr txBox="1"/>
          <p:nvPr/>
        </p:nvSpPr>
        <p:spPr>
          <a:xfrm>
            <a:off x="2890277" y="5209605"/>
            <a:ext cx="173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35842-0020-4F2F-AF9F-2FEC4779360E}"/>
              </a:ext>
            </a:extLst>
          </p:cNvPr>
          <p:cNvSpPr txBox="1"/>
          <p:nvPr/>
        </p:nvSpPr>
        <p:spPr>
          <a:xfrm>
            <a:off x="10234864" y="670093"/>
            <a:ext cx="173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8C6A2-F8E1-44D1-95F5-9FF1144CCBFE}"/>
              </a:ext>
            </a:extLst>
          </p:cNvPr>
          <p:cNvSpPr txBox="1"/>
          <p:nvPr/>
        </p:nvSpPr>
        <p:spPr>
          <a:xfrm>
            <a:off x="7918414" y="1971524"/>
            <a:ext cx="173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DC3F2-4368-468A-A739-B71417D53F27}"/>
              </a:ext>
            </a:extLst>
          </p:cNvPr>
          <p:cNvSpPr txBox="1"/>
          <p:nvPr/>
        </p:nvSpPr>
        <p:spPr>
          <a:xfrm>
            <a:off x="7606195" y="3881605"/>
            <a:ext cx="204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motorcycle</a:t>
            </a:r>
          </a:p>
        </p:txBody>
      </p:sp>
    </p:spTree>
    <p:extLst>
      <p:ext uri="{BB962C8B-B14F-4D97-AF65-F5344CB8AC3E}">
        <p14:creationId xmlns:p14="http://schemas.microsoft.com/office/powerpoint/2010/main" val="6331789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27" y="488701"/>
            <a:ext cx="8830633" cy="5849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8747" y="3098382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02566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E09A2A-302A-4939-B37D-73BAC05F11AF}"/>
              </a:ext>
            </a:extLst>
          </p:cNvPr>
          <p:cNvSpPr/>
          <p:nvPr/>
        </p:nvSpPr>
        <p:spPr>
          <a:xfrm>
            <a:off x="0" y="641942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D4DD8-94B8-42C0-AD68-EBB031A8D0B3}"/>
              </a:ext>
            </a:extLst>
          </p:cNvPr>
          <p:cNvSpPr txBox="1"/>
          <p:nvPr/>
        </p:nvSpPr>
        <p:spPr>
          <a:xfrm>
            <a:off x="5117431" y="560087"/>
            <a:ext cx="405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Where is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4ACFA-41DD-4369-A056-3C00C54FA736}"/>
              </a:ext>
            </a:extLst>
          </p:cNvPr>
          <p:cNvSpPr txBox="1"/>
          <p:nvPr/>
        </p:nvSpPr>
        <p:spPr>
          <a:xfrm>
            <a:off x="529389" y="1748590"/>
            <a:ext cx="6769769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It is in London.</a:t>
            </a:r>
          </a:p>
          <a:p>
            <a:r>
              <a:rPr lang="en-US" sz="3600" dirty="0"/>
              <a:t>It has over 450,000 items.</a:t>
            </a:r>
          </a:p>
          <a:p>
            <a:r>
              <a:rPr lang="en-US" sz="3600" dirty="0"/>
              <a:t>It first opened in the 1960s.</a:t>
            </a:r>
          </a:p>
          <a:p>
            <a:r>
              <a:rPr lang="en-US" sz="3600" dirty="0"/>
              <a:t>It has means of transport from London history.</a:t>
            </a:r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AC8A8A57-167C-49E0-B224-AAA63C884115}"/>
              </a:ext>
            </a:extLst>
          </p:cNvPr>
          <p:cNvSpPr/>
          <p:nvPr/>
        </p:nvSpPr>
        <p:spPr>
          <a:xfrm>
            <a:off x="7443537" y="1872319"/>
            <a:ext cx="4539916" cy="2614863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London Transport Museum</a:t>
            </a:r>
          </a:p>
        </p:txBody>
      </p:sp>
    </p:spTree>
    <p:extLst>
      <p:ext uri="{BB962C8B-B14F-4D97-AF65-F5344CB8AC3E}">
        <p14:creationId xmlns:p14="http://schemas.microsoft.com/office/powerpoint/2010/main" val="26961028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AF2E08-5859-4DF3-97FD-5B79079749A7}"/>
              </a:ext>
            </a:extLst>
          </p:cNvPr>
          <p:cNvSpPr/>
          <p:nvPr/>
        </p:nvSpPr>
        <p:spPr>
          <a:xfrm>
            <a:off x="941695" y="209285"/>
            <a:ext cx="1759942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22E38-1884-4A0F-AD8E-8559760B483A}"/>
              </a:ext>
            </a:extLst>
          </p:cNvPr>
          <p:cNvSpPr txBox="1"/>
          <p:nvPr/>
        </p:nvSpPr>
        <p:spPr>
          <a:xfrm>
            <a:off x="1155032" y="859664"/>
            <a:ext cx="1142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Rearrange these words to make a complete sentence: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01274-A472-49F4-A565-BBE15495C133}"/>
              </a:ext>
            </a:extLst>
          </p:cNvPr>
          <p:cNvSpPr/>
          <p:nvPr/>
        </p:nvSpPr>
        <p:spPr>
          <a:xfrm>
            <a:off x="1957137" y="2156374"/>
            <a:ext cx="64659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We are on holiday in London for a week.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0770E-B3F3-4999-B937-D58918212B13}"/>
              </a:ext>
            </a:extLst>
          </p:cNvPr>
          <p:cNvSpPr txBox="1"/>
          <p:nvPr/>
        </p:nvSpPr>
        <p:spPr>
          <a:xfrm>
            <a:off x="577515" y="1498155"/>
            <a:ext cx="10459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1. are / on / London / a / holiday / week / in / We / for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7688F-D403-4BA1-816E-027C95A00087}"/>
              </a:ext>
            </a:extLst>
          </p:cNvPr>
          <p:cNvSpPr/>
          <p:nvPr/>
        </p:nvSpPr>
        <p:spPr>
          <a:xfrm>
            <a:off x="1957137" y="334710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 can see all kinds of transport.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F1236-E8E9-42D4-925F-BF68F3479472}"/>
              </a:ext>
            </a:extLst>
          </p:cNvPr>
          <p:cNvSpPr txBox="1"/>
          <p:nvPr/>
        </p:nvSpPr>
        <p:spPr>
          <a:xfrm>
            <a:off x="577515" y="2768027"/>
            <a:ext cx="10266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2. transport / I / of / all / see / kinds / can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E71DB6-5982-4420-A8A3-7414A95B62A2}"/>
              </a:ext>
            </a:extLst>
          </p:cNvPr>
          <p:cNvSpPr/>
          <p:nvPr/>
        </p:nvSpPr>
        <p:spPr>
          <a:xfrm>
            <a:off x="1957137" y="4639489"/>
            <a:ext cx="108605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There are red London buses and underground trains.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8C4E8-3763-4328-8BFF-0E7BF52C5F3D}"/>
              </a:ext>
            </a:extLst>
          </p:cNvPr>
          <p:cNvSpPr txBox="1"/>
          <p:nvPr/>
        </p:nvSpPr>
        <p:spPr>
          <a:xfrm>
            <a:off x="561474" y="3972404"/>
            <a:ext cx="126090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3. London / are / underground trains / there / buses / red / and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7B157C-B189-41F3-906A-0C6F58921515}"/>
              </a:ext>
            </a:extLst>
          </p:cNvPr>
          <p:cNvSpPr/>
          <p:nvPr/>
        </p:nvSpPr>
        <p:spPr>
          <a:xfrm>
            <a:off x="1957137" y="5788434"/>
            <a:ext cx="71467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 feel very excited because I’m a train fan.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E33F0-D012-45A9-8962-9B65C4D279AC}"/>
              </a:ext>
            </a:extLst>
          </p:cNvPr>
          <p:cNvSpPr txBox="1"/>
          <p:nvPr/>
        </p:nvSpPr>
        <p:spPr>
          <a:xfrm>
            <a:off x="577515" y="5264788"/>
            <a:ext cx="12368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4. I / train fan / I’m / excited / because / very / a / feel</a:t>
            </a:r>
          </a:p>
        </p:txBody>
      </p:sp>
    </p:spTree>
    <p:extLst>
      <p:ext uri="{BB962C8B-B14F-4D97-AF65-F5344CB8AC3E}">
        <p14:creationId xmlns:p14="http://schemas.microsoft.com/office/powerpoint/2010/main" val="32823545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D180A-89A1-4B17-A45C-F6757444E9AC}"/>
              </a:ext>
            </a:extLst>
          </p:cNvPr>
          <p:cNvSpPr/>
          <p:nvPr/>
        </p:nvSpPr>
        <p:spPr>
          <a:xfrm>
            <a:off x="1471631" y="205524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C80DD-FF2C-4E6C-81D7-FE7FA9D22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90" y="914651"/>
            <a:ext cx="10459452" cy="1712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6C2F2-7DEC-41AA-9FB8-9609A881FF00}"/>
              </a:ext>
            </a:extLst>
          </p:cNvPr>
          <p:cNvSpPr txBox="1"/>
          <p:nvPr/>
        </p:nvSpPr>
        <p:spPr>
          <a:xfrm>
            <a:off x="774633" y="2627373"/>
            <a:ext cx="9909409" cy="286232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am in the London Transport Museum with ………….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We are on holiday in London for …………… (time)</a:t>
            </a:r>
          </a:p>
          <a:p>
            <a:r>
              <a:rPr lang="en-US" sz="3600" dirty="0">
                <a:solidFill>
                  <a:srgbClr val="FF0000"/>
                </a:solidFill>
              </a:rPr>
              <a:t>I can see ……………………………………………………………….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There are ………………………………………………………………</a:t>
            </a:r>
          </a:p>
          <a:p>
            <a:r>
              <a:rPr lang="en-US" sz="3600" dirty="0">
                <a:solidFill>
                  <a:srgbClr val="FF0000"/>
                </a:solidFill>
              </a:rPr>
              <a:t>I feel very happy/excited/……… because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9371435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7834" y="1273986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learn words related to transport: </a:t>
            </a:r>
            <a:r>
              <a:rPr lang="en-US" sz="3600" b="1" i="1" dirty="0">
                <a:solidFill>
                  <a:srgbClr val="0070C0"/>
                </a:solidFill>
              </a:rPr>
              <a:t>plane, helicopter, bus, car, train, motorcycle, tram, taxi, ship, bike/bicycle</a:t>
            </a:r>
            <a:r>
              <a:rPr lang="en-US" sz="3600" i="1" dirty="0">
                <a:solidFill>
                  <a:srgbClr val="0070C0"/>
                </a:solidFill>
              </a:rPr>
              <a:t> and use adjectives: </a:t>
            </a:r>
            <a:r>
              <a:rPr lang="en-US" sz="3600" b="1" i="1" dirty="0">
                <a:solidFill>
                  <a:srgbClr val="0070C0"/>
                </a:solidFill>
              </a:rPr>
              <a:t>boring, exciting, cheap, fast, expensive, boring, relaxing</a:t>
            </a:r>
            <a:r>
              <a:rPr lang="en-US" sz="3600" i="1" dirty="0">
                <a:solidFill>
                  <a:srgbClr val="0070C0"/>
                </a:solidFill>
              </a:rPr>
              <a:t> to compare the means of transport.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describe an imaginary situation.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prepare a quiz about the London Transport Museum.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DFDE1-2FE6-46A6-9CE8-FE76FB0590F4}"/>
              </a:ext>
            </a:extLst>
          </p:cNvPr>
          <p:cNvSpPr/>
          <p:nvPr/>
        </p:nvSpPr>
        <p:spPr>
          <a:xfrm>
            <a:off x="1471631" y="205524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7C31C-C970-44FB-9A63-D1FD62DC298F}"/>
              </a:ext>
            </a:extLst>
          </p:cNvPr>
          <p:cNvSpPr txBox="1"/>
          <p:nvPr/>
        </p:nvSpPr>
        <p:spPr>
          <a:xfrm>
            <a:off x="687003" y="1150647"/>
            <a:ext cx="8614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Present your idea with the class.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880D7-0543-4A81-B3EF-B6B9DACD688F}"/>
              </a:ext>
            </a:extLst>
          </p:cNvPr>
          <p:cNvSpPr/>
          <p:nvPr/>
        </p:nvSpPr>
        <p:spPr>
          <a:xfrm>
            <a:off x="787968" y="2032974"/>
            <a:ext cx="106160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Suggested Answer Key </a:t>
            </a:r>
          </a:p>
          <a:p>
            <a:r>
              <a:rPr lang="en-US" sz="3600" dirty="0"/>
              <a:t>I am in the London Transport Museum with my family. We are on holiday in London for a week, so we are tourists. I like going to museums. I can see all kinds of transport, both old and new. There are red London buses and underground trains. I feel very excited because I’m a train fan.</a:t>
            </a:r>
          </a:p>
        </p:txBody>
      </p:sp>
    </p:spTree>
    <p:extLst>
      <p:ext uri="{BB962C8B-B14F-4D97-AF65-F5344CB8AC3E}">
        <p14:creationId xmlns:p14="http://schemas.microsoft.com/office/powerpoint/2010/main" val="10616372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330037" y="524788"/>
            <a:ext cx="10214548" cy="5808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481" y="4014269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97946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1C7C-2131-408D-92A6-C883F59B7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30" y="687705"/>
            <a:ext cx="8943975" cy="2638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D95454-D961-4355-AC5E-D1D3C0913C43}"/>
              </a:ext>
            </a:extLst>
          </p:cNvPr>
          <p:cNvSpPr/>
          <p:nvPr/>
        </p:nvSpPr>
        <p:spPr>
          <a:xfrm>
            <a:off x="505326" y="3531871"/>
            <a:ext cx="111813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/>
              <a:t>- Ask students to work in small groups for 20 minutes.</a:t>
            </a:r>
          </a:p>
          <a:p>
            <a:pPr marL="285750" indent="-285750">
              <a:buFontTx/>
              <a:buChar char="-"/>
            </a:pPr>
            <a:r>
              <a:rPr lang="en-US" sz="3400" dirty="0"/>
              <a:t>Research online and prepare a quiz on the London Transport Museum for their classmates. </a:t>
            </a:r>
          </a:p>
          <a:p>
            <a:pPr marL="285750" indent="-285750">
              <a:buFontTx/>
              <a:buChar char="-"/>
            </a:pPr>
            <a:r>
              <a:rPr lang="en-US" sz="3400" dirty="0"/>
              <a:t>Review the text on p. 88 again if necessary.</a:t>
            </a:r>
          </a:p>
          <a:p>
            <a:pPr marL="285750" indent="-285750">
              <a:buFontTx/>
              <a:buChar char="-"/>
            </a:pPr>
            <a:r>
              <a:rPr lang="en-US" sz="3400" dirty="0"/>
              <a:t>Read your quiz aloud for your friends to guess the answer.</a:t>
            </a:r>
          </a:p>
        </p:txBody>
      </p:sp>
    </p:spTree>
    <p:extLst>
      <p:ext uri="{BB962C8B-B14F-4D97-AF65-F5344CB8AC3E}">
        <p14:creationId xmlns:p14="http://schemas.microsoft.com/office/powerpoint/2010/main" val="28909968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EFF3DD-B725-4B65-A91B-5D484D5B17AB}"/>
              </a:ext>
            </a:extLst>
          </p:cNvPr>
          <p:cNvSpPr/>
          <p:nvPr/>
        </p:nvSpPr>
        <p:spPr>
          <a:xfrm>
            <a:off x="561473" y="695014"/>
            <a:ext cx="105877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Suggested Answer Key </a:t>
            </a:r>
          </a:p>
          <a:p>
            <a:r>
              <a:rPr lang="en-US" sz="3000" dirty="0"/>
              <a:t>1 Where is the London Transport Museum? </a:t>
            </a:r>
          </a:p>
          <a:p>
            <a:r>
              <a:rPr lang="en-US" sz="3000" dirty="0"/>
              <a:t>A) near the River Thames </a:t>
            </a:r>
          </a:p>
          <a:p>
            <a:r>
              <a:rPr lang="en-US" sz="3000" dirty="0"/>
              <a:t>B) far from the River Thames </a:t>
            </a:r>
          </a:p>
          <a:p>
            <a:r>
              <a:rPr lang="en-US" sz="3000" dirty="0"/>
              <a:t>2 How old are the exhibits in the museum? </a:t>
            </a:r>
          </a:p>
          <a:p>
            <a:r>
              <a:rPr lang="en-US" sz="3000" dirty="0"/>
              <a:t>A) over 100 years old </a:t>
            </a:r>
          </a:p>
          <a:p>
            <a:r>
              <a:rPr lang="en-US" sz="3000" dirty="0"/>
              <a:t>B) less than 100 years old </a:t>
            </a:r>
          </a:p>
          <a:p>
            <a:r>
              <a:rPr lang="en-US" sz="3000" dirty="0"/>
              <a:t>3 What was the Covent Garden site first used as? </a:t>
            </a:r>
          </a:p>
          <a:p>
            <a:r>
              <a:rPr lang="en-US" sz="3000" dirty="0"/>
              <a:t>A) a vegetable, fruit and flower market </a:t>
            </a:r>
          </a:p>
          <a:p>
            <a:r>
              <a:rPr lang="en-US" sz="3000" dirty="0"/>
              <a:t>B) a train station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93ABAC-5736-47CB-9262-0CEF7743A544}"/>
              </a:ext>
            </a:extLst>
          </p:cNvPr>
          <p:cNvSpPr/>
          <p:nvPr/>
        </p:nvSpPr>
        <p:spPr>
          <a:xfrm>
            <a:off x="447173" y="1579956"/>
            <a:ext cx="4456297" cy="637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02407D-3E1B-4CEB-B3CB-8B769AC97627}"/>
              </a:ext>
            </a:extLst>
          </p:cNvPr>
          <p:cNvSpPr/>
          <p:nvPr/>
        </p:nvSpPr>
        <p:spPr>
          <a:xfrm>
            <a:off x="447173" y="3429000"/>
            <a:ext cx="4347411" cy="545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44D53C-8484-4605-84F6-0340D582A1C0}"/>
              </a:ext>
            </a:extLst>
          </p:cNvPr>
          <p:cNvSpPr/>
          <p:nvPr/>
        </p:nvSpPr>
        <p:spPr>
          <a:xfrm>
            <a:off x="447173" y="4858563"/>
            <a:ext cx="2970397" cy="545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807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DB764E-CA64-4C88-9BB4-B60B2F8461E8}"/>
              </a:ext>
            </a:extLst>
          </p:cNvPr>
          <p:cNvSpPr/>
          <p:nvPr/>
        </p:nvSpPr>
        <p:spPr>
          <a:xfrm>
            <a:off x="753979" y="1204300"/>
            <a:ext cx="91279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4 On which day is the museum closed? </a:t>
            </a:r>
          </a:p>
          <a:p>
            <a:r>
              <a:rPr lang="en-US" sz="3000" dirty="0"/>
              <a:t>A) the International Day of Free Public Transport </a:t>
            </a:r>
          </a:p>
          <a:p>
            <a:r>
              <a:rPr lang="en-US" sz="3000" dirty="0"/>
              <a:t>B) Christmas Day </a:t>
            </a:r>
          </a:p>
          <a:p>
            <a:r>
              <a:rPr lang="en-US" sz="3000" dirty="0"/>
              <a:t>5 Where was the Museum first opened? </a:t>
            </a:r>
          </a:p>
          <a:p>
            <a:r>
              <a:rPr lang="en-US" sz="3000" dirty="0"/>
              <a:t>A) in a market </a:t>
            </a:r>
          </a:p>
          <a:p>
            <a:r>
              <a:rPr lang="en-US" sz="3000" dirty="0"/>
              <a:t>B) in a garage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506168-505D-4098-8BD3-F6C1EA125C3F}"/>
              </a:ext>
            </a:extLst>
          </p:cNvPr>
          <p:cNvSpPr/>
          <p:nvPr/>
        </p:nvSpPr>
        <p:spPr>
          <a:xfrm>
            <a:off x="617221" y="2090029"/>
            <a:ext cx="3154680" cy="545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C1211DD-8E30-4814-A338-ADC8E9697CFA}"/>
              </a:ext>
            </a:extLst>
          </p:cNvPr>
          <p:cNvSpPr/>
          <p:nvPr/>
        </p:nvSpPr>
        <p:spPr>
          <a:xfrm>
            <a:off x="617221" y="3521190"/>
            <a:ext cx="2606040" cy="545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074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92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A13F8-79A7-43EE-9A89-3572F43C8BEC}"/>
              </a:ext>
            </a:extLst>
          </p:cNvPr>
          <p:cNvSpPr txBox="1"/>
          <p:nvPr/>
        </p:nvSpPr>
        <p:spPr>
          <a:xfrm>
            <a:off x="705852" y="962526"/>
            <a:ext cx="102509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Imagine you are in London Transport Museum. Write some sentences about it. Try to answer the following questions: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 Who do you go with?</a:t>
            </a:r>
          </a:p>
          <a:p>
            <a:pPr marL="342900" indent="-342900">
              <a:buAutoNum type="arabicPeriod"/>
            </a:pPr>
            <a:r>
              <a:rPr lang="en-US" sz="3200" dirty="0"/>
              <a:t> What do you know about the museum? (first opened? Where? It first opened …)</a:t>
            </a:r>
          </a:p>
          <a:p>
            <a:pPr marL="342900" indent="-342900">
              <a:buAutoNum type="arabicPeriod"/>
            </a:pPr>
            <a:r>
              <a:rPr lang="en-US" sz="3200" dirty="0"/>
              <a:t> What do you see there?</a:t>
            </a:r>
          </a:p>
          <a:p>
            <a:pPr marL="342900" indent="-342900">
              <a:buAutoNum type="arabicPeriod"/>
            </a:pPr>
            <a:r>
              <a:rPr lang="en-US" sz="3200" dirty="0"/>
              <a:t> How do you feel?</a:t>
            </a:r>
          </a:p>
        </p:txBody>
      </p:sp>
    </p:spTree>
    <p:extLst>
      <p:ext uri="{BB962C8B-B14F-4D97-AF65-F5344CB8AC3E}">
        <p14:creationId xmlns:p14="http://schemas.microsoft.com/office/powerpoint/2010/main" val="866509461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557" y="311175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041" y="1280290"/>
            <a:ext cx="519053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Nouns</a:t>
            </a:r>
            <a:r>
              <a:rPr lang="en-US" sz="3600" dirty="0">
                <a:solidFill>
                  <a:srgbClr val="0070C0"/>
                </a:solidFill>
              </a:rPr>
              <a:t>: plane, helicopter, bus, car, train, motorcycle, tram, taxi, ship, bike/bicycle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Adjectives</a:t>
            </a:r>
            <a:r>
              <a:rPr lang="en-US" sz="3600" dirty="0">
                <a:solidFill>
                  <a:srgbClr val="0070C0"/>
                </a:solidFill>
              </a:rPr>
              <a:t>: boring, exciting, cheap, fast, expensive, boring, relaxing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2765" y="1280290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Describe an imaginary situation.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CA60E6-9511-447C-ABDB-CDF78B6D45F9}"/>
              </a:ext>
            </a:extLst>
          </p:cNvPr>
          <p:cNvSpPr/>
          <p:nvPr/>
        </p:nvSpPr>
        <p:spPr>
          <a:xfrm>
            <a:off x="6002765" y="3763596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Writing</a:t>
            </a:r>
          </a:p>
          <a:p>
            <a:r>
              <a:rPr lang="en-US" sz="3600" dirty="0">
                <a:solidFill>
                  <a:srgbClr val="0070C0"/>
                </a:solidFill>
              </a:rPr>
              <a:t>Prepare a quiz about the London </a:t>
            </a:r>
            <a:r>
              <a:rPr lang="en-US" sz="3600">
                <a:solidFill>
                  <a:srgbClr val="0070C0"/>
                </a:solidFill>
              </a:rPr>
              <a:t>Transport Museum.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64556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vocabulary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44).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(pp. 46 &amp; 47).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(p. 90 SB).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152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C74FF-1B74-4524-8285-2A86E9A3F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463" y="522480"/>
            <a:ext cx="8169442" cy="5875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D246B-3656-4E89-BACD-F0E58B1167E9}"/>
              </a:ext>
            </a:extLst>
          </p:cNvPr>
          <p:cNvSpPr txBox="1"/>
          <p:nvPr/>
        </p:nvSpPr>
        <p:spPr>
          <a:xfrm>
            <a:off x="141037" y="730801"/>
            <a:ext cx="2573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Hidden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C9D7D8-9CBA-4757-8395-A5EDFDDCDC68}"/>
              </a:ext>
            </a:extLst>
          </p:cNvPr>
          <p:cNvSpPr/>
          <p:nvPr/>
        </p:nvSpPr>
        <p:spPr>
          <a:xfrm>
            <a:off x="2938707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5B4BB5-C0F5-4789-A123-49CE5FCA1A46}"/>
              </a:ext>
            </a:extLst>
          </p:cNvPr>
          <p:cNvSpPr/>
          <p:nvPr/>
        </p:nvSpPr>
        <p:spPr>
          <a:xfrm>
            <a:off x="5215188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ECC21-98DF-472F-B7D6-059ED758BB27}"/>
              </a:ext>
            </a:extLst>
          </p:cNvPr>
          <p:cNvSpPr/>
          <p:nvPr/>
        </p:nvSpPr>
        <p:spPr>
          <a:xfrm>
            <a:off x="7504352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859E6-752E-48BC-AF9A-A3B0951F346F}"/>
              </a:ext>
            </a:extLst>
          </p:cNvPr>
          <p:cNvSpPr/>
          <p:nvPr/>
        </p:nvSpPr>
        <p:spPr>
          <a:xfrm>
            <a:off x="9793533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148E-3484-45BC-8CFB-FCEE6D492FC6}"/>
              </a:ext>
            </a:extLst>
          </p:cNvPr>
          <p:cNvSpPr/>
          <p:nvPr/>
        </p:nvSpPr>
        <p:spPr>
          <a:xfrm>
            <a:off x="2945063" y="1731963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705E6F-7ADD-40E2-94A1-AFFF101AD582}"/>
              </a:ext>
            </a:extLst>
          </p:cNvPr>
          <p:cNvSpPr/>
          <p:nvPr/>
        </p:nvSpPr>
        <p:spPr>
          <a:xfrm>
            <a:off x="5221544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F7A16-3209-44A8-97B1-54857F45144D}"/>
              </a:ext>
            </a:extLst>
          </p:cNvPr>
          <p:cNvSpPr/>
          <p:nvPr/>
        </p:nvSpPr>
        <p:spPr>
          <a:xfrm>
            <a:off x="7510708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E2040-803D-4BFA-9061-342F0D44F7AF}"/>
              </a:ext>
            </a:extLst>
          </p:cNvPr>
          <p:cNvSpPr/>
          <p:nvPr/>
        </p:nvSpPr>
        <p:spPr>
          <a:xfrm>
            <a:off x="9787189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52044-DF50-4C7C-A630-6FC1A0983257}"/>
              </a:ext>
            </a:extLst>
          </p:cNvPr>
          <p:cNvSpPr/>
          <p:nvPr/>
        </p:nvSpPr>
        <p:spPr>
          <a:xfrm>
            <a:off x="2938707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393731-9FA8-4B62-85DC-2C49A9FB45A5}"/>
              </a:ext>
            </a:extLst>
          </p:cNvPr>
          <p:cNvSpPr/>
          <p:nvPr/>
        </p:nvSpPr>
        <p:spPr>
          <a:xfrm>
            <a:off x="5215188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8C626-C2E9-45DA-839C-9B96DF7793C9}"/>
              </a:ext>
            </a:extLst>
          </p:cNvPr>
          <p:cNvSpPr/>
          <p:nvPr/>
        </p:nvSpPr>
        <p:spPr>
          <a:xfrm>
            <a:off x="7504352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6577F8-C33B-4D1B-84AA-666C99561204}"/>
              </a:ext>
            </a:extLst>
          </p:cNvPr>
          <p:cNvSpPr/>
          <p:nvPr/>
        </p:nvSpPr>
        <p:spPr>
          <a:xfrm>
            <a:off x="9780833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19E9E-E8FD-47AF-B8F2-114A9C704599}"/>
              </a:ext>
            </a:extLst>
          </p:cNvPr>
          <p:cNvSpPr/>
          <p:nvPr/>
        </p:nvSpPr>
        <p:spPr>
          <a:xfrm>
            <a:off x="2932363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84D23C-5BE4-4EF2-BAAB-561E57DAF14C}"/>
              </a:ext>
            </a:extLst>
          </p:cNvPr>
          <p:cNvSpPr/>
          <p:nvPr/>
        </p:nvSpPr>
        <p:spPr>
          <a:xfrm>
            <a:off x="5212110" y="513714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F4AFE-E380-4F42-BA15-99CF0B19D1C3}"/>
              </a:ext>
            </a:extLst>
          </p:cNvPr>
          <p:cNvSpPr/>
          <p:nvPr/>
        </p:nvSpPr>
        <p:spPr>
          <a:xfrm>
            <a:off x="7498008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AF3687-BB56-4CB1-8D3D-3297D47E2466}"/>
              </a:ext>
            </a:extLst>
          </p:cNvPr>
          <p:cNvSpPr/>
          <p:nvPr/>
        </p:nvSpPr>
        <p:spPr>
          <a:xfrm>
            <a:off x="9787189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EE5D852-F52A-41CE-9C20-6D3CD802D139}"/>
              </a:ext>
            </a:extLst>
          </p:cNvPr>
          <p:cNvSpPr/>
          <p:nvPr/>
        </p:nvSpPr>
        <p:spPr>
          <a:xfrm>
            <a:off x="3605463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bus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8763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0B9901-3517-4A66-92B8-B6CF98BE7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330" y="281197"/>
            <a:ext cx="8550129" cy="5959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C9D7D8-9CBA-4757-8395-A5EDFDDCDC68}"/>
              </a:ext>
            </a:extLst>
          </p:cNvPr>
          <p:cNvSpPr/>
          <p:nvPr/>
        </p:nvSpPr>
        <p:spPr>
          <a:xfrm>
            <a:off x="2938707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5B4BB5-C0F5-4789-A123-49CE5FCA1A46}"/>
              </a:ext>
            </a:extLst>
          </p:cNvPr>
          <p:cNvSpPr/>
          <p:nvPr/>
        </p:nvSpPr>
        <p:spPr>
          <a:xfrm>
            <a:off x="5215188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ECC21-98DF-472F-B7D6-059ED758BB27}"/>
              </a:ext>
            </a:extLst>
          </p:cNvPr>
          <p:cNvSpPr/>
          <p:nvPr/>
        </p:nvSpPr>
        <p:spPr>
          <a:xfrm>
            <a:off x="7504352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859E6-752E-48BC-AF9A-A3B0951F346F}"/>
              </a:ext>
            </a:extLst>
          </p:cNvPr>
          <p:cNvSpPr/>
          <p:nvPr/>
        </p:nvSpPr>
        <p:spPr>
          <a:xfrm>
            <a:off x="9793533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148E-3484-45BC-8CFB-FCEE6D492FC6}"/>
              </a:ext>
            </a:extLst>
          </p:cNvPr>
          <p:cNvSpPr/>
          <p:nvPr/>
        </p:nvSpPr>
        <p:spPr>
          <a:xfrm>
            <a:off x="2945063" y="1731963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705E6F-7ADD-40E2-94A1-AFFF101AD582}"/>
              </a:ext>
            </a:extLst>
          </p:cNvPr>
          <p:cNvSpPr/>
          <p:nvPr/>
        </p:nvSpPr>
        <p:spPr>
          <a:xfrm>
            <a:off x="5221544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F7A16-3209-44A8-97B1-54857F45144D}"/>
              </a:ext>
            </a:extLst>
          </p:cNvPr>
          <p:cNvSpPr/>
          <p:nvPr/>
        </p:nvSpPr>
        <p:spPr>
          <a:xfrm>
            <a:off x="7510708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E2040-803D-4BFA-9061-342F0D44F7AF}"/>
              </a:ext>
            </a:extLst>
          </p:cNvPr>
          <p:cNvSpPr/>
          <p:nvPr/>
        </p:nvSpPr>
        <p:spPr>
          <a:xfrm>
            <a:off x="9787189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52044-DF50-4C7C-A630-6FC1A0983257}"/>
              </a:ext>
            </a:extLst>
          </p:cNvPr>
          <p:cNvSpPr/>
          <p:nvPr/>
        </p:nvSpPr>
        <p:spPr>
          <a:xfrm>
            <a:off x="2938707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393731-9FA8-4B62-85DC-2C49A9FB45A5}"/>
              </a:ext>
            </a:extLst>
          </p:cNvPr>
          <p:cNvSpPr/>
          <p:nvPr/>
        </p:nvSpPr>
        <p:spPr>
          <a:xfrm>
            <a:off x="5215188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8C626-C2E9-45DA-839C-9B96DF7793C9}"/>
              </a:ext>
            </a:extLst>
          </p:cNvPr>
          <p:cNvSpPr/>
          <p:nvPr/>
        </p:nvSpPr>
        <p:spPr>
          <a:xfrm>
            <a:off x="7504352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6577F8-C33B-4D1B-84AA-666C99561204}"/>
              </a:ext>
            </a:extLst>
          </p:cNvPr>
          <p:cNvSpPr/>
          <p:nvPr/>
        </p:nvSpPr>
        <p:spPr>
          <a:xfrm>
            <a:off x="9780833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19E9E-E8FD-47AF-B8F2-114A9C704599}"/>
              </a:ext>
            </a:extLst>
          </p:cNvPr>
          <p:cNvSpPr/>
          <p:nvPr/>
        </p:nvSpPr>
        <p:spPr>
          <a:xfrm>
            <a:off x="2932363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84D23C-5BE4-4EF2-BAAB-561E57DAF14C}"/>
              </a:ext>
            </a:extLst>
          </p:cNvPr>
          <p:cNvSpPr/>
          <p:nvPr/>
        </p:nvSpPr>
        <p:spPr>
          <a:xfrm>
            <a:off x="5212110" y="513714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F4AFE-E380-4F42-BA15-99CF0B19D1C3}"/>
              </a:ext>
            </a:extLst>
          </p:cNvPr>
          <p:cNvSpPr/>
          <p:nvPr/>
        </p:nvSpPr>
        <p:spPr>
          <a:xfrm>
            <a:off x="7498008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AF3687-BB56-4CB1-8D3D-3297D47E2466}"/>
              </a:ext>
            </a:extLst>
          </p:cNvPr>
          <p:cNvSpPr/>
          <p:nvPr/>
        </p:nvSpPr>
        <p:spPr>
          <a:xfrm>
            <a:off x="9787189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EE5D852-F52A-41CE-9C20-6D3CD802D139}"/>
              </a:ext>
            </a:extLst>
          </p:cNvPr>
          <p:cNvSpPr/>
          <p:nvPr/>
        </p:nvSpPr>
        <p:spPr>
          <a:xfrm>
            <a:off x="3605463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taxi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EA2F1-60B5-B915-A292-F22037EE5AD5}"/>
              </a:ext>
            </a:extLst>
          </p:cNvPr>
          <p:cNvSpPr txBox="1"/>
          <p:nvPr/>
        </p:nvSpPr>
        <p:spPr>
          <a:xfrm>
            <a:off x="141037" y="730801"/>
            <a:ext cx="2573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8793283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ellow black 29er mountainbike with thick offroad tyres. bicycle mtb cross country aluminum, cycling sport transport concept isolated on white background">
            <a:extLst>
              <a:ext uri="{FF2B5EF4-FFF2-40B4-BE49-F238E27FC236}">
                <a16:creationId xmlns:a16="http://schemas.microsoft.com/office/drawing/2014/main" id="{C1015A18-DABB-746B-193C-DC11D426E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74" y="549750"/>
            <a:ext cx="9029689" cy="60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C9D7D8-9CBA-4757-8395-A5EDFDDCDC68}"/>
              </a:ext>
            </a:extLst>
          </p:cNvPr>
          <p:cNvSpPr/>
          <p:nvPr/>
        </p:nvSpPr>
        <p:spPr>
          <a:xfrm>
            <a:off x="2938707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5B4BB5-C0F5-4789-A123-49CE5FCA1A46}"/>
              </a:ext>
            </a:extLst>
          </p:cNvPr>
          <p:cNvSpPr/>
          <p:nvPr/>
        </p:nvSpPr>
        <p:spPr>
          <a:xfrm>
            <a:off x="5215188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ECC21-98DF-472F-B7D6-059ED758BB27}"/>
              </a:ext>
            </a:extLst>
          </p:cNvPr>
          <p:cNvSpPr/>
          <p:nvPr/>
        </p:nvSpPr>
        <p:spPr>
          <a:xfrm>
            <a:off x="7504352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859E6-752E-48BC-AF9A-A3B0951F346F}"/>
              </a:ext>
            </a:extLst>
          </p:cNvPr>
          <p:cNvSpPr/>
          <p:nvPr/>
        </p:nvSpPr>
        <p:spPr>
          <a:xfrm>
            <a:off x="9793533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148E-3484-45BC-8CFB-FCEE6D492FC6}"/>
              </a:ext>
            </a:extLst>
          </p:cNvPr>
          <p:cNvSpPr/>
          <p:nvPr/>
        </p:nvSpPr>
        <p:spPr>
          <a:xfrm>
            <a:off x="2945063" y="1731963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705E6F-7ADD-40E2-94A1-AFFF101AD582}"/>
              </a:ext>
            </a:extLst>
          </p:cNvPr>
          <p:cNvSpPr/>
          <p:nvPr/>
        </p:nvSpPr>
        <p:spPr>
          <a:xfrm>
            <a:off x="5221544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F7A16-3209-44A8-97B1-54857F45144D}"/>
              </a:ext>
            </a:extLst>
          </p:cNvPr>
          <p:cNvSpPr/>
          <p:nvPr/>
        </p:nvSpPr>
        <p:spPr>
          <a:xfrm>
            <a:off x="7510708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E2040-803D-4BFA-9061-342F0D44F7AF}"/>
              </a:ext>
            </a:extLst>
          </p:cNvPr>
          <p:cNvSpPr/>
          <p:nvPr/>
        </p:nvSpPr>
        <p:spPr>
          <a:xfrm>
            <a:off x="9787189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52044-DF50-4C7C-A630-6FC1A0983257}"/>
              </a:ext>
            </a:extLst>
          </p:cNvPr>
          <p:cNvSpPr/>
          <p:nvPr/>
        </p:nvSpPr>
        <p:spPr>
          <a:xfrm>
            <a:off x="2938707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393731-9FA8-4B62-85DC-2C49A9FB45A5}"/>
              </a:ext>
            </a:extLst>
          </p:cNvPr>
          <p:cNvSpPr/>
          <p:nvPr/>
        </p:nvSpPr>
        <p:spPr>
          <a:xfrm>
            <a:off x="5215188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8C626-C2E9-45DA-839C-9B96DF7793C9}"/>
              </a:ext>
            </a:extLst>
          </p:cNvPr>
          <p:cNvSpPr/>
          <p:nvPr/>
        </p:nvSpPr>
        <p:spPr>
          <a:xfrm>
            <a:off x="7504352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6577F8-C33B-4D1B-84AA-666C99561204}"/>
              </a:ext>
            </a:extLst>
          </p:cNvPr>
          <p:cNvSpPr/>
          <p:nvPr/>
        </p:nvSpPr>
        <p:spPr>
          <a:xfrm>
            <a:off x="9780833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19E9E-E8FD-47AF-B8F2-114A9C704599}"/>
              </a:ext>
            </a:extLst>
          </p:cNvPr>
          <p:cNvSpPr/>
          <p:nvPr/>
        </p:nvSpPr>
        <p:spPr>
          <a:xfrm>
            <a:off x="2932363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84D23C-5BE4-4EF2-BAAB-561E57DAF14C}"/>
              </a:ext>
            </a:extLst>
          </p:cNvPr>
          <p:cNvSpPr/>
          <p:nvPr/>
        </p:nvSpPr>
        <p:spPr>
          <a:xfrm>
            <a:off x="5212110" y="513714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F4AFE-E380-4F42-BA15-99CF0B19D1C3}"/>
              </a:ext>
            </a:extLst>
          </p:cNvPr>
          <p:cNvSpPr/>
          <p:nvPr/>
        </p:nvSpPr>
        <p:spPr>
          <a:xfrm>
            <a:off x="7498008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AF3687-BB56-4CB1-8D3D-3297D47E2466}"/>
              </a:ext>
            </a:extLst>
          </p:cNvPr>
          <p:cNvSpPr/>
          <p:nvPr/>
        </p:nvSpPr>
        <p:spPr>
          <a:xfrm>
            <a:off x="9787189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EE5D852-F52A-41CE-9C20-6D3CD802D139}"/>
              </a:ext>
            </a:extLst>
          </p:cNvPr>
          <p:cNvSpPr/>
          <p:nvPr/>
        </p:nvSpPr>
        <p:spPr>
          <a:xfrm>
            <a:off x="3605463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bike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0E264-3F59-348B-4290-D04FCAF91382}"/>
              </a:ext>
            </a:extLst>
          </p:cNvPr>
          <p:cNvSpPr txBox="1"/>
          <p:nvPr/>
        </p:nvSpPr>
        <p:spPr>
          <a:xfrm>
            <a:off x="141037" y="730801"/>
            <a:ext cx="2573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597103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1C1D0-1A08-4CCD-B63B-B6E7D72DB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505" y="730801"/>
            <a:ext cx="8686253" cy="57502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C9D7D8-9CBA-4757-8395-A5EDFDDCDC68}"/>
              </a:ext>
            </a:extLst>
          </p:cNvPr>
          <p:cNvSpPr/>
          <p:nvPr/>
        </p:nvSpPr>
        <p:spPr>
          <a:xfrm>
            <a:off x="2938707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5B4BB5-C0F5-4789-A123-49CE5FCA1A46}"/>
              </a:ext>
            </a:extLst>
          </p:cNvPr>
          <p:cNvSpPr/>
          <p:nvPr/>
        </p:nvSpPr>
        <p:spPr>
          <a:xfrm>
            <a:off x="5215188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ECC21-98DF-472F-B7D6-059ED758BB27}"/>
              </a:ext>
            </a:extLst>
          </p:cNvPr>
          <p:cNvSpPr/>
          <p:nvPr/>
        </p:nvSpPr>
        <p:spPr>
          <a:xfrm>
            <a:off x="7504352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859E6-752E-48BC-AF9A-A3B0951F346F}"/>
              </a:ext>
            </a:extLst>
          </p:cNvPr>
          <p:cNvSpPr/>
          <p:nvPr/>
        </p:nvSpPr>
        <p:spPr>
          <a:xfrm>
            <a:off x="9793533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148E-3484-45BC-8CFB-FCEE6D492FC6}"/>
              </a:ext>
            </a:extLst>
          </p:cNvPr>
          <p:cNvSpPr/>
          <p:nvPr/>
        </p:nvSpPr>
        <p:spPr>
          <a:xfrm>
            <a:off x="2945063" y="1731963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705E6F-7ADD-40E2-94A1-AFFF101AD582}"/>
              </a:ext>
            </a:extLst>
          </p:cNvPr>
          <p:cNvSpPr/>
          <p:nvPr/>
        </p:nvSpPr>
        <p:spPr>
          <a:xfrm>
            <a:off x="5221544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F7A16-3209-44A8-97B1-54857F45144D}"/>
              </a:ext>
            </a:extLst>
          </p:cNvPr>
          <p:cNvSpPr/>
          <p:nvPr/>
        </p:nvSpPr>
        <p:spPr>
          <a:xfrm>
            <a:off x="7510708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E2040-803D-4BFA-9061-342F0D44F7AF}"/>
              </a:ext>
            </a:extLst>
          </p:cNvPr>
          <p:cNvSpPr/>
          <p:nvPr/>
        </p:nvSpPr>
        <p:spPr>
          <a:xfrm>
            <a:off x="9787189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52044-DF50-4C7C-A630-6FC1A0983257}"/>
              </a:ext>
            </a:extLst>
          </p:cNvPr>
          <p:cNvSpPr/>
          <p:nvPr/>
        </p:nvSpPr>
        <p:spPr>
          <a:xfrm>
            <a:off x="2938707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393731-9FA8-4B62-85DC-2C49A9FB45A5}"/>
              </a:ext>
            </a:extLst>
          </p:cNvPr>
          <p:cNvSpPr/>
          <p:nvPr/>
        </p:nvSpPr>
        <p:spPr>
          <a:xfrm>
            <a:off x="5215188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8C626-C2E9-45DA-839C-9B96DF7793C9}"/>
              </a:ext>
            </a:extLst>
          </p:cNvPr>
          <p:cNvSpPr/>
          <p:nvPr/>
        </p:nvSpPr>
        <p:spPr>
          <a:xfrm>
            <a:off x="7504352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6577F8-C33B-4D1B-84AA-666C99561204}"/>
              </a:ext>
            </a:extLst>
          </p:cNvPr>
          <p:cNvSpPr/>
          <p:nvPr/>
        </p:nvSpPr>
        <p:spPr>
          <a:xfrm>
            <a:off x="9780833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19E9E-E8FD-47AF-B8F2-114A9C704599}"/>
              </a:ext>
            </a:extLst>
          </p:cNvPr>
          <p:cNvSpPr/>
          <p:nvPr/>
        </p:nvSpPr>
        <p:spPr>
          <a:xfrm>
            <a:off x="2932363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84D23C-5BE4-4EF2-BAAB-561E57DAF14C}"/>
              </a:ext>
            </a:extLst>
          </p:cNvPr>
          <p:cNvSpPr/>
          <p:nvPr/>
        </p:nvSpPr>
        <p:spPr>
          <a:xfrm>
            <a:off x="5212110" y="513714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F4AFE-E380-4F42-BA15-99CF0B19D1C3}"/>
              </a:ext>
            </a:extLst>
          </p:cNvPr>
          <p:cNvSpPr/>
          <p:nvPr/>
        </p:nvSpPr>
        <p:spPr>
          <a:xfrm>
            <a:off x="7498008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AF3687-BB56-4CB1-8D3D-3297D47E2466}"/>
              </a:ext>
            </a:extLst>
          </p:cNvPr>
          <p:cNvSpPr/>
          <p:nvPr/>
        </p:nvSpPr>
        <p:spPr>
          <a:xfrm>
            <a:off x="9787189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EE5D852-F52A-41CE-9C20-6D3CD802D139}"/>
              </a:ext>
            </a:extLst>
          </p:cNvPr>
          <p:cNvSpPr/>
          <p:nvPr/>
        </p:nvSpPr>
        <p:spPr>
          <a:xfrm>
            <a:off x="3605463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plane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FF10F0-7218-25A3-F0A8-BE4BCA21D50C}"/>
              </a:ext>
            </a:extLst>
          </p:cNvPr>
          <p:cNvSpPr txBox="1"/>
          <p:nvPr/>
        </p:nvSpPr>
        <p:spPr>
          <a:xfrm>
            <a:off x="141037" y="730801"/>
            <a:ext cx="2573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12925461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8E98B1-B7DD-41B0-94D5-B89E19B70D93}"/>
              </a:ext>
            </a:extLst>
          </p:cNvPr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B66833E0-A9E7-4F20-B971-1FDB386D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69" y="549457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CB365-7E74-44CA-8DF9-F9E93B85E823}"/>
              </a:ext>
            </a:extLst>
          </p:cNvPr>
          <p:cNvSpPr txBox="1"/>
          <p:nvPr/>
        </p:nvSpPr>
        <p:spPr>
          <a:xfrm>
            <a:off x="1461636" y="2971203"/>
            <a:ext cx="8973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/>
              <a:t> How do you go to school?</a:t>
            </a:r>
          </a:p>
          <a:p>
            <a:pPr marL="342900" indent="-342900">
              <a:buAutoNum type="arabicPeriod"/>
            </a:pPr>
            <a:r>
              <a:rPr lang="en-US" sz="3600" dirty="0"/>
              <a:t> Can you think of any transport around you?</a:t>
            </a:r>
          </a:p>
          <a:p>
            <a:pPr marL="342900" indent="-342900">
              <a:buAutoNum type="arabicPeriod"/>
            </a:pPr>
            <a:r>
              <a:rPr lang="en-US" sz="3600" dirty="0"/>
              <a:t> Which transport do you like most?</a:t>
            </a:r>
          </a:p>
        </p:txBody>
      </p:sp>
    </p:spTree>
    <p:extLst>
      <p:ext uri="{BB962C8B-B14F-4D97-AF65-F5344CB8AC3E}">
        <p14:creationId xmlns:p14="http://schemas.microsoft.com/office/powerpoint/2010/main" val="2099381309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1404</Words>
  <Application>Microsoft Office PowerPoint</Application>
  <PresentationFormat>Widescreen</PresentationFormat>
  <Paragraphs>228</Paragraphs>
  <Slides>40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112</cp:revision>
  <dcterms:created xsi:type="dcterms:W3CDTF">2021-09-24T06:18:33Z</dcterms:created>
  <dcterms:modified xsi:type="dcterms:W3CDTF">2023-08-02T21:14:31Z</dcterms:modified>
</cp:coreProperties>
</file>