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5" r:id="rId2"/>
    <p:sldMasterId id="2147483663" r:id="rId3"/>
  </p:sldMasterIdLst>
  <p:notesMasterIdLst>
    <p:notesMasterId r:id="rId32"/>
  </p:notesMasterIdLst>
  <p:sldIdLst>
    <p:sldId id="300" r:id="rId4"/>
    <p:sldId id="304" r:id="rId5"/>
    <p:sldId id="302" r:id="rId6"/>
    <p:sldId id="292" r:id="rId7"/>
    <p:sldId id="385" r:id="rId8"/>
    <p:sldId id="386" r:id="rId9"/>
    <p:sldId id="301" r:id="rId10"/>
    <p:sldId id="369" r:id="rId11"/>
    <p:sldId id="371" r:id="rId12"/>
    <p:sldId id="382" r:id="rId13"/>
    <p:sldId id="372" r:id="rId14"/>
    <p:sldId id="306" r:id="rId15"/>
    <p:sldId id="377" r:id="rId16"/>
    <p:sldId id="374" r:id="rId17"/>
    <p:sldId id="375" r:id="rId18"/>
    <p:sldId id="378" r:id="rId19"/>
    <p:sldId id="342" r:id="rId20"/>
    <p:sldId id="379" r:id="rId21"/>
    <p:sldId id="380" r:id="rId22"/>
    <p:sldId id="381" r:id="rId23"/>
    <p:sldId id="383" r:id="rId24"/>
    <p:sldId id="315" r:id="rId25"/>
    <p:sldId id="332" r:id="rId26"/>
    <p:sldId id="384" r:id="rId27"/>
    <p:sldId id="331" r:id="rId28"/>
    <p:sldId id="328" r:id="rId29"/>
    <p:sldId id="329" r:id="rId30"/>
    <p:sldId id="33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02" autoAdjust="0"/>
    <p:restoredTop sz="94249" autoAdjust="0"/>
  </p:normalViewPr>
  <p:slideViewPr>
    <p:cSldViewPr snapToGrid="0">
      <p:cViewPr varScale="1">
        <p:scale>
          <a:sx n="82" d="100"/>
          <a:sy n="82" d="100"/>
        </p:scale>
        <p:origin x="374" y="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159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1.3</a:t>
            </a:r>
          </a:p>
        </p:txBody>
      </p:sp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EF9F6-66F2-4F41-A477-DA877CA64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826BC3-E59B-42FA-9164-C94398247F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D6DBFD-CF59-4BB6-929C-ED6A8FF6B2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7F87C4-DEE8-4AD8-BA32-EA464BB9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F7ECB-F59D-4999-B335-3F64AD1AB511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BA5128-F18F-485D-B4B8-265E8BA09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A5AAA7-286C-4700-A55C-315BB3ABF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ABB9D-BDBD-4F1C-8165-EB9A81055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518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D3C9C-94F3-4BAB-ADE7-9A0B4CA41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2957E1-3616-4D9A-88A4-6382089EEE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47A639-6ECE-4F1D-BCC4-03683B752C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7ED137-EA63-4859-93D6-18A79C6AB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F7ECB-F59D-4999-B335-3F64AD1AB511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BDDEB7-CFCE-468A-99A1-0DB5AC21D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D11EC2-F361-4476-AB1A-E12626E95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ABB9D-BDBD-4F1C-8165-EB9A81055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7236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98C1F-7379-406B-9E9F-946ED9C32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7C2296-EB3B-404D-B7A1-9F9391455D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A3D30B-589F-4BAB-8094-7214580CF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F7ECB-F59D-4999-B335-3F64AD1AB511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2D9E6C-B42F-44B6-90F0-DBE6B4933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19A9E1-92FD-419D-B03B-73C32E5CC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ABB9D-BDBD-4F1C-8165-EB9A81055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8208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C8CBE0-26E0-41CA-A4BB-C48249B6AA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7D8054-ACA5-4B6A-AABD-F33189F70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1D3EEF-079C-41BF-88C7-208EA320E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F7ECB-F59D-4999-B335-3F64AD1AB511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C41E8A-FF41-4F26-A9D8-B024BA4DD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2D836A-1EEC-4650-B914-2E66EA65D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ABB9D-BDBD-4F1C-8165-EB9A81055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5908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D0A94-DA84-4639-8B50-0A65FC383E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ADBC6B-7AE4-406C-AB1E-66B37252B8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63681-5121-48A3-86F8-DC61926A4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EA0E8-E114-4EE8-8D80-948BBE9B607F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CBCACB-38B8-4839-9D6F-DF9445360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35A6AC-7078-4553-AE99-8929DBCFF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39329-9475-4B53-8AD8-616A250E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0763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4C4CD-F775-4FD8-A55B-C4104C4D1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3596A-C615-4480-949B-4BF54FBE73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F7D6CA-D070-4F39-B620-DB7908F29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EA0E8-E114-4EE8-8D80-948BBE9B607F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CAE7FD-683C-4057-867B-DAC9EE445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E1D3EB-19F1-42B8-BCCC-A30DF28E5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39329-9475-4B53-8AD8-616A250E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3834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1C4A0-C870-41E0-B67B-2467AF601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B382F6-589A-4202-A4B3-058DCDAD49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585FB8-7BA0-49F9-9278-D6D9C19BE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EA0E8-E114-4EE8-8D80-948BBE9B607F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A21493-32CB-4843-9943-B24F60955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3E522E-22BF-41E2-92F6-0BA30C990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39329-9475-4B53-8AD8-616A250E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383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AF49C-6EF4-424F-A40B-7D3FC3AF3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6353BA-4666-46E8-AAA8-5E30F25391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7E28B4-F5F1-412E-8269-6C9084769B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86A093-9FF7-4573-BE44-4392AF95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EA0E8-E114-4EE8-8D80-948BBE9B607F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C34508-850E-4822-9073-1C78D316E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D9CCFE-D209-4ADA-8C83-620AB9A4E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39329-9475-4B53-8AD8-616A250E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9961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BA1E2-0DA4-4E4D-856F-765A1D575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7C0855-70A8-41EB-A5B6-66E8B8DC10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EFFDD4-1717-4425-BD22-5BA8CDA9F8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8FA38B-956C-46E4-B7AC-ADB1F87160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A47581-9306-4672-BBD1-674126CE8D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5D1B87-673C-45FC-818F-58684E25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EA0E8-E114-4EE8-8D80-948BBE9B607F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309EE5-090C-467B-B6D1-E43301793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00AAB4-1536-436D-898A-B861BF285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39329-9475-4B53-8AD8-616A250E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1813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6E0EC-8C01-4B6B-A981-DCDEA14CE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072C05-7D92-431C-9333-FDE44E80B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EA0E8-E114-4EE8-8D80-948BBE9B607F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D8B1BF-1637-4439-83FF-606981775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7361CA-8B2B-4256-9B1B-9126B17F9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39329-9475-4B53-8AD8-616A250E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693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1.3</a:t>
            </a:r>
          </a:p>
        </p:txBody>
      </p:sp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7BE4F0-6210-476C-902D-18F8C1E31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EA0E8-E114-4EE8-8D80-948BBE9B607F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CD27EB-62F9-48A5-9B6A-F2A611B22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5C5531-A040-44BB-8F41-18761D679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39329-9475-4B53-8AD8-616A250E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4735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923E4-ED97-4A61-AFF9-1253C3275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865F8A-BD56-4D15-9237-C97DB2C09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9A6D71-636E-47D5-AD21-59C9755EF3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63169E-4C14-4547-8536-B8F8E6E9E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EA0E8-E114-4EE8-8D80-948BBE9B607F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54ECD8-2C48-4941-A502-96430268A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C0DF-DF7E-4E56-880B-CF930F2BA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39329-9475-4B53-8AD8-616A250E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7129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43E3E-2BC6-4441-B6E9-1DCE0098E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9FCD1C-40B1-48BC-B2C9-860E16EED5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03789C-F006-444E-A786-8D4C7AA7F2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105E2C-D2A2-45BE-8AAB-E6AE88E68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EA0E8-E114-4EE8-8D80-948BBE9B607F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68D799-CB08-439F-83D9-FA053A6E6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AD3B82-EC48-4CF3-A253-6D2E7B8EB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39329-9475-4B53-8AD8-616A250E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8834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F7BA4-F5B0-457C-AD08-86BAB6CAC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DB55C2-5EDB-4DBD-80AC-113729D0BC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B1A1C-7B2D-4B9A-A3D9-F12182477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EA0E8-E114-4EE8-8D80-948BBE9B607F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1D5C8D-7206-4961-90FE-997DDD09B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FF43AA-95C4-41AC-9A62-687EB0819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39329-9475-4B53-8AD8-616A250E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6175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A714BE-FE20-4915-896B-ADFA580316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07F668-31BC-4D14-AC36-D14FFF4BF6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78BBCD-DA94-42A1-881B-2D82EE0AC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EA0E8-E114-4EE8-8D80-948BBE9B607F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2292CB-C8B2-496C-B8FD-EA494524E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C2246F-49B6-4E95-B3A7-EFDF62AF7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39329-9475-4B53-8AD8-616A250E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835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47EC6-F640-4023-BBAC-16E2A062F7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87FD7E-498E-4AE9-99D2-658FB0F70A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7D3C71-09CB-495A-97C3-137464B85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F7ECB-F59D-4999-B335-3F64AD1AB511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F6DF0A-FFAE-4259-B563-D5C26ED90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29FE4A-6FA2-4D67-8549-3F6CFE01B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ABB9D-BDBD-4F1C-8165-EB9A81055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331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28E44-C57E-446C-971D-ED8562BAB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6EC07F-86D1-4403-8284-BE9CFC111F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4696CF-3050-4E78-83A1-B41D32544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F7ECB-F59D-4999-B335-3F64AD1AB511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E6245-F340-40DA-8DCB-EA037D5B8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127698-BB8A-4DE6-8325-C676084A2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ABB9D-BDBD-4F1C-8165-EB9A81055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061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4ABF0-6E0E-4081-B83C-48D4E36BD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4E567C-E0E6-4B62-BC26-1F316C3CC2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E3BBF5-7122-4953-BEC5-25A0B4B92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F7ECB-F59D-4999-B335-3F64AD1AB511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75A9ED-B87B-4C07-88A7-DB58E3B89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45AA38-9362-4133-930E-1DA5A9236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ABB9D-BDBD-4F1C-8165-EB9A81055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476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D2BD5-BE5E-45E4-80BA-411A121B2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BE4A6-FDFC-4835-8303-78E79E9030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F95F30-FFC7-403E-85BD-B097EC4AC0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3F5965-4722-4C55-9DBD-33E06F12C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F7ECB-F59D-4999-B335-3F64AD1AB511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FE281A-BF15-4C06-8C6A-E2E3402C8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12E80A-1041-43B1-B1A2-A46D63BAB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ABB9D-BDBD-4F1C-8165-EB9A81055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737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05A58-F584-4A84-9ADC-A89465780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446F65-E9EF-49C3-A9EB-AE23D971DF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FF5237-48DE-42D7-9EFE-FE7495E0FC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E1A498-F272-46B5-AEA2-37828265C9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2EA0A1-8858-4655-9BD5-9713293985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939F85-F530-443B-A34A-61C59C36E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F7ECB-F59D-4999-B335-3F64AD1AB511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315E3A-7E5A-47AB-B621-B6F36E6E6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A756C7-BA63-4BD6-BEC9-39DB68D95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ABB9D-BDBD-4F1C-8165-EB9A81055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93E38-D488-4FD0-A674-E606B7073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EA2346-B150-45C9-8D5E-21CC10DAE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F7ECB-F59D-4999-B335-3F64AD1AB511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4418EA-A83E-48D3-82AF-44B63DBB8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4D44B5-2E59-44C8-9542-0D0770F0F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ABB9D-BDBD-4F1C-8165-EB9A81055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343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AA6517-F605-44AC-B6CE-3C187733B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F7ECB-F59D-4999-B335-3F64AD1AB511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436056-8608-4A53-AEE0-E1E662E47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C8A8D1-B8E8-4514-91BF-943161714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ABB9D-BDBD-4F1C-8165-EB9A81055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411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1.3</a:t>
            </a: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5EE562-99B4-4AB2-9AC2-D48DF98B9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F58C21-5FAA-46CD-B764-546E67452B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63F3AB-4449-4189-A4A7-AC6CD39D8C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EF7ECB-F59D-4999-B335-3F64AD1AB511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955568-969A-431D-9ABB-03E7BE53AA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3AC84-75DD-4578-B7E7-99B5567F29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4ABB9D-BDBD-4F1C-8165-EB9A81055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551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68895-4026-4330-AAD0-37EBBF10B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9290C8-21FD-4394-B638-82997E1FEB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A51102-BC48-4C9E-BC8D-B843ABFCAF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CEA0E8-E114-4EE8-8D80-948BBE9B607F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7F6A6E-1886-4E9B-8BDE-18F41DC4AA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EBDD91-AC69-4039-9E7F-7F8BAB8A87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B39329-9475-4B53-8AD8-616A250E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811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5: Food and Drinks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1.3: Pronunciation &amp; Speaking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38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6DA2AA1-29C0-4ED4-957E-1318B39C3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1314" y="1367814"/>
            <a:ext cx="5426011" cy="29673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B97D3ED-8B08-4891-8A8D-81FB4583FE06}"/>
              </a:ext>
            </a:extLst>
          </p:cNvPr>
          <p:cNvSpPr/>
          <p:nvPr/>
        </p:nvSpPr>
        <p:spPr>
          <a:xfrm>
            <a:off x="494675" y="749508"/>
            <a:ext cx="4807130" cy="50430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9C3C02-F5D5-46F4-A398-52AC5B34014E}"/>
              </a:ext>
            </a:extLst>
          </p:cNvPr>
          <p:cNvSpPr/>
          <p:nvPr/>
        </p:nvSpPr>
        <p:spPr>
          <a:xfrm>
            <a:off x="494675" y="1768838"/>
            <a:ext cx="5846164" cy="40237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465138" algn="l"/>
              </a:tabLst>
            </a:pPr>
            <a:r>
              <a:rPr lang="en-US" sz="2800" i="1" dirty="0">
                <a:solidFill>
                  <a:srgbClr val="FF0000"/>
                </a:solidFill>
              </a:rPr>
              <a:t>Billy</a:t>
            </a:r>
            <a:r>
              <a:rPr lang="en-US" sz="2800" i="1" dirty="0">
                <a:solidFill>
                  <a:schemeClr val="accent1"/>
                </a:solidFill>
              </a:rPr>
              <a:t>: Next, what do we need ? </a:t>
            </a:r>
          </a:p>
          <a:p>
            <a:r>
              <a:rPr lang="en-US" sz="2800" i="1" dirty="0">
                <a:solidFill>
                  <a:srgbClr val="FF0000"/>
                </a:solidFill>
              </a:rPr>
              <a:t>Adam</a:t>
            </a:r>
            <a:r>
              <a:rPr lang="en-US" sz="2800" i="1" dirty="0">
                <a:solidFill>
                  <a:schemeClr val="accent1"/>
                </a:solidFill>
              </a:rPr>
              <a:t>: We need some flour.</a:t>
            </a:r>
          </a:p>
          <a:p>
            <a:r>
              <a:rPr lang="en-US" sz="2800" i="1" dirty="0">
                <a:solidFill>
                  <a:srgbClr val="FF0000"/>
                </a:solidFill>
              </a:rPr>
              <a:t>Billy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i="1" dirty="0">
                <a:solidFill>
                  <a:schemeClr val="accent1"/>
                </a:solidFill>
              </a:rPr>
              <a:t>: How much flour do we need?</a:t>
            </a:r>
          </a:p>
          <a:p>
            <a:r>
              <a:rPr lang="en-US" sz="2800" i="1" dirty="0">
                <a:solidFill>
                  <a:srgbClr val="FF0000"/>
                </a:solidFill>
              </a:rPr>
              <a:t>Adam</a:t>
            </a:r>
            <a:r>
              <a:rPr lang="en-US" sz="2800" i="1" dirty="0">
                <a:solidFill>
                  <a:schemeClr val="accent1"/>
                </a:solidFill>
              </a:rPr>
              <a:t>: We need 225 grams of flour.</a:t>
            </a:r>
          </a:p>
          <a:p>
            <a:r>
              <a:rPr lang="en-US" sz="2800" i="1" dirty="0">
                <a:solidFill>
                  <a:srgbClr val="FF0000"/>
                </a:solidFill>
              </a:rPr>
              <a:t>Billy </a:t>
            </a:r>
            <a:r>
              <a:rPr lang="en-US" sz="2800" i="1" dirty="0">
                <a:solidFill>
                  <a:schemeClr val="accent1"/>
                </a:solidFill>
              </a:rPr>
              <a:t>: What else do we need?</a:t>
            </a:r>
          </a:p>
          <a:p>
            <a:r>
              <a:rPr lang="en-US" sz="2800" i="1" dirty="0">
                <a:solidFill>
                  <a:srgbClr val="FF0000"/>
                </a:solidFill>
              </a:rPr>
              <a:t>Adam</a:t>
            </a:r>
            <a:r>
              <a:rPr lang="en-US" sz="2800" i="1" dirty="0">
                <a:solidFill>
                  <a:schemeClr val="accent1"/>
                </a:solidFill>
              </a:rPr>
              <a:t>: We need some butter. </a:t>
            </a:r>
          </a:p>
          <a:p>
            <a:r>
              <a:rPr lang="en-US" sz="2800" i="1" dirty="0">
                <a:solidFill>
                  <a:srgbClr val="FF0000"/>
                </a:solidFill>
              </a:rPr>
              <a:t>Billy</a:t>
            </a:r>
            <a:r>
              <a:rPr lang="en-US" sz="2800" i="1" dirty="0">
                <a:solidFill>
                  <a:schemeClr val="accent1"/>
                </a:solidFill>
              </a:rPr>
              <a:t>: How much butter do we need?</a:t>
            </a:r>
          </a:p>
          <a:p>
            <a:r>
              <a:rPr lang="en-US" sz="2800" i="1" dirty="0">
                <a:solidFill>
                  <a:srgbClr val="FF0000"/>
                </a:solidFill>
              </a:rPr>
              <a:t>Adam</a:t>
            </a:r>
            <a:r>
              <a:rPr lang="en-US" sz="2800" i="1" dirty="0">
                <a:solidFill>
                  <a:schemeClr val="accent1"/>
                </a:solidFill>
              </a:rPr>
              <a:t>: We need 225 grams of butter.</a:t>
            </a:r>
          </a:p>
          <a:p>
            <a:r>
              <a:rPr lang="en-US" sz="2800" i="1" dirty="0">
                <a:solidFill>
                  <a:schemeClr val="accent1"/>
                </a:solidFill>
              </a:rPr>
              <a:t>Finally, we need 120 ml of water.</a:t>
            </a:r>
          </a:p>
          <a:p>
            <a:pPr algn="ctr"/>
            <a:endParaRPr lang="en-US" dirty="0">
              <a:noFill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4FCFB7C-C344-48DB-B761-1910AADD3CF0}"/>
              </a:ext>
            </a:extLst>
          </p:cNvPr>
          <p:cNvCxnSpPr/>
          <p:nvPr/>
        </p:nvCxnSpPr>
        <p:spPr>
          <a:xfrm>
            <a:off x="4886793" y="2428407"/>
            <a:ext cx="4572000" cy="61459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18EF248-E579-4091-A73C-3C4C9385D753}"/>
              </a:ext>
            </a:extLst>
          </p:cNvPr>
          <p:cNvCxnSpPr/>
          <p:nvPr/>
        </p:nvCxnSpPr>
        <p:spPr>
          <a:xfrm flipV="1">
            <a:off x="5036695" y="3429000"/>
            <a:ext cx="4377128" cy="59886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551A1BF-7AD8-4B71-8EC4-4EA45F8E9410}"/>
              </a:ext>
            </a:extLst>
          </p:cNvPr>
          <p:cNvCxnSpPr/>
          <p:nvPr/>
        </p:nvCxnSpPr>
        <p:spPr>
          <a:xfrm flipV="1">
            <a:off x="5456420" y="3702572"/>
            <a:ext cx="4002373" cy="178761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2117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9D68348-18E9-47B7-9A0D-059B8004C171}"/>
              </a:ext>
            </a:extLst>
          </p:cNvPr>
          <p:cNvSpPr txBox="1"/>
          <p:nvPr/>
        </p:nvSpPr>
        <p:spPr>
          <a:xfrm>
            <a:off x="539646" y="682769"/>
            <a:ext cx="10613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Now, it’s Billy’s turn with beef noodles. Take turns to ask the same questions and answers as mentioned above.</a:t>
            </a:r>
          </a:p>
        </p:txBody>
      </p:sp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6655E82F-2A83-4B8B-90BE-D36EB3F9C76D}"/>
              </a:ext>
            </a:extLst>
          </p:cNvPr>
          <p:cNvSpPr/>
          <p:nvPr/>
        </p:nvSpPr>
        <p:spPr>
          <a:xfrm>
            <a:off x="734518" y="2474293"/>
            <a:ext cx="3492708" cy="1409076"/>
          </a:xfrm>
          <a:prstGeom prst="wedgeRectCallout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2"/>
                </a:solidFill>
              </a:rPr>
              <a:t>Billy, what do we need to make beef noodles?</a:t>
            </a: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E6CFD050-7B55-47C2-A9DA-D4B082BD5443}"/>
              </a:ext>
            </a:extLst>
          </p:cNvPr>
          <p:cNvSpPr/>
          <p:nvPr/>
        </p:nvSpPr>
        <p:spPr>
          <a:xfrm>
            <a:off x="2256020" y="4474564"/>
            <a:ext cx="2563317" cy="1409076"/>
          </a:xfrm>
          <a:prstGeom prst="wedgeRect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/>
                </a:solidFill>
              </a:rPr>
              <a:t>We need some noodles.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5B7BA1-088E-49F2-9295-3E6B66100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4189" y="2184256"/>
            <a:ext cx="7010400" cy="399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5395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-7935115"/>
            <a:ext cx="13350240" cy="149035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210AC6-E19C-4238-952D-A6BB022F38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70" y="473996"/>
            <a:ext cx="5914114" cy="120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17B3229-FFDF-4C82-AEA1-C637C5FD60DD}"/>
              </a:ext>
            </a:extLst>
          </p:cNvPr>
          <p:cNvSpPr txBox="1"/>
          <p:nvPr/>
        </p:nvSpPr>
        <p:spPr>
          <a:xfrm>
            <a:off x="677153" y="3136612"/>
            <a:ext cx="108952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/</a:t>
            </a:r>
            <a:r>
              <a:rPr lang="en-US" sz="4000" i="1" dirty="0" err="1">
                <a:solidFill>
                  <a:srgbClr val="C00000"/>
                </a:solidFill>
              </a:rPr>
              <a:t>sp</a:t>
            </a:r>
            <a:r>
              <a:rPr lang="en-US" sz="4000" dirty="0">
                <a:solidFill>
                  <a:schemeClr val="accent1"/>
                </a:solidFill>
              </a:rPr>
              <a:t>/: This cluster is a combination of the /</a:t>
            </a:r>
            <a:r>
              <a:rPr lang="en-US" sz="4000" i="1" dirty="0">
                <a:solidFill>
                  <a:srgbClr val="C00000"/>
                </a:solidFill>
              </a:rPr>
              <a:t>s</a:t>
            </a:r>
            <a:r>
              <a:rPr lang="en-US" sz="4000" dirty="0">
                <a:solidFill>
                  <a:schemeClr val="accent1"/>
                </a:solidFill>
              </a:rPr>
              <a:t>/ and /</a:t>
            </a:r>
            <a:r>
              <a:rPr lang="en-US" sz="4000" i="1" dirty="0">
                <a:solidFill>
                  <a:srgbClr val="C00000"/>
                </a:solidFill>
              </a:rPr>
              <a:t>p</a:t>
            </a:r>
            <a:r>
              <a:rPr lang="en-US" sz="4000" dirty="0">
                <a:solidFill>
                  <a:schemeClr val="accent1"/>
                </a:solidFill>
              </a:rPr>
              <a:t>/ sounds. Let’s listen and copy. </a:t>
            </a:r>
          </a:p>
        </p:txBody>
      </p:sp>
      <p:pic>
        <p:nvPicPr>
          <p:cNvPr id="4" name="01_sp">
            <a:hlinkClick r:id="" action="ppaction://media"/>
            <a:extLst>
              <a:ext uri="{FF2B5EF4-FFF2-40B4-BE49-F238E27FC236}">
                <a16:creationId xmlns:a16="http://schemas.microsoft.com/office/drawing/2014/main" id="{91C2C0B7-DA7C-4AB2-AADD-9A5FC5B7E3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3435" y="3850451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D57CFB-0789-4C2E-9C16-876B7C9D78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153" y="753490"/>
            <a:ext cx="59150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300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EEB29C-E9AC-42FA-8636-6B5937CF6D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295" y="2168046"/>
            <a:ext cx="9966902" cy="1260954"/>
          </a:xfrm>
          <a:prstGeom prst="rect">
            <a:avLst/>
          </a:prstGeom>
        </p:spPr>
      </p:pic>
      <p:pic>
        <p:nvPicPr>
          <p:cNvPr id="3" name="CD1-TRACK 51">
            <a:hlinkClick r:id="" action="ppaction://media"/>
            <a:extLst>
              <a:ext uri="{FF2B5EF4-FFF2-40B4-BE49-F238E27FC236}">
                <a16:creationId xmlns:a16="http://schemas.microsoft.com/office/drawing/2014/main" id="{31ED9D20-D978-46A3-82C1-2EC341F824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9105" y="873535"/>
            <a:ext cx="609600" cy="6096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0591D0A-3D9E-4C8C-B54F-9564B6C657E9}"/>
              </a:ext>
            </a:extLst>
          </p:cNvPr>
          <p:cNvSpPr/>
          <p:nvPr/>
        </p:nvSpPr>
        <p:spPr>
          <a:xfrm>
            <a:off x="989717" y="3972394"/>
            <a:ext cx="4527029" cy="11092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accent1"/>
                </a:solidFill>
              </a:rPr>
              <a:t>Listen and </a:t>
            </a:r>
            <a:r>
              <a:rPr lang="en-US" sz="4000" dirty="0" smtClean="0">
                <a:solidFill>
                  <a:schemeClr val="accent1"/>
                </a:solidFill>
              </a:rPr>
              <a:t>repeat.</a:t>
            </a:r>
            <a:endParaRPr lang="en-US" sz="4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70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FE8012-85E7-4F1F-8B7C-B961CB6656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928" y="658814"/>
            <a:ext cx="11041609" cy="785808"/>
          </a:xfrm>
          <a:prstGeom prst="rect">
            <a:avLst/>
          </a:prstGeom>
        </p:spPr>
      </p:pic>
      <p:pic>
        <p:nvPicPr>
          <p:cNvPr id="5" name="CD1-TRACK 52">
            <a:hlinkClick r:id="" action="ppaction://media"/>
            <a:extLst>
              <a:ext uri="{FF2B5EF4-FFF2-40B4-BE49-F238E27FC236}">
                <a16:creationId xmlns:a16="http://schemas.microsoft.com/office/drawing/2014/main" id="{2A7997A8-8AD7-4DC8-B015-2765663F31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7448" y="658814"/>
            <a:ext cx="609600" cy="609600"/>
          </a:xfrm>
          <a:prstGeom prst="rect">
            <a:avLst/>
          </a:prstGeom>
        </p:spPr>
      </p:pic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1BA1D17D-0898-4D81-9D5E-047055752E55}"/>
              </a:ext>
            </a:extLst>
          </p:cNvPr>
          <p:cNvSpPr/>
          <p:nvPr/>
        </p:nvSpPr>
        <p:spPr>
          <a:xfrm>
            <a:off x="740087" y="1876260"/>
            <a:ext cx="4296608" cy="3484721"/>
          </a:xfrm>
          <a:prstGeom prst="round2Same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/</a:t>
            </a:r>
            <a:r>
              <a:rPr lang="en-US" sz="3200" dirty="0" err="1">
                <a:solidFill>
                  <a:schemeClr val="accent1"/>
                </a:solidFill>
              </a:rPr>
              <a:t>sp</a:t>
            </a:r>
            <a:r>
              <a:rPr lang="en-US" sz="3200" dirty="0">
                <a:solidFill>
                  <a:schemeClr val="accent1"/>
                </a:solidFill>
              </a:rPr>
              <a:t>/ can appear at the beginning of words</a:t>
            </a:r>
          </a:p>
          <a:p>
            <a:r>
              <a:rPr lang="en-US" sz="3200" u="sng" dirty="0">
                <a:solidFill>
                  <a:srgbClr val="FF0000"/>
                </a:solidFill>
              </a:rPr>
              <a:t>Sp</a:t>
            </a:r>
            <a:r>
              <a:rPr lang="en-US" sz="3200" dirty="0">
                <a:solidFill>
                  <a:schemeClr val="accent1"/>
                </a:solidFill>
              </a:rPr>
              <a:t>icy</a:t>
            </a:r>
          </a:p>
          <a:p>
            <a:r>
              <a:rPr lang="en-US" sz="3200" u="sng" dirty="0">
                <a:solidFill>
                  <a:srgbClr val="FF0000"/>
                </a:solidFill>
              </a:rPr>
              <a:t>Sp</a:t>
            </a:r>
            <a:r>
              <a:rPr lang="en-US" sz="3200" dirty="0">
                <a:solidFill>
                  <a:schemeClr val="accent1"/>
                </a:solidFill>
              </a:rPr>
              <a:t>ecial</a:t>
            </a:r>
          </a:p>
          <a:p>
            <a:r>
              <a:rPr lang="en-US" sz="3200" u="sng" dirty="0">
                <a:solidFill>
                  <a:srgbClr val="FF0000"/>
                </a:solidFill>
              </a:rPr>
              <a:t>Sp</a:t>
            </a:r>
            <a:r>
              <a:rPr lang="en-US" sz="3200" dirty="0">
                <a:solidFill>
                  <a:schemeClr val="accent1"/>
                </a:solidFill>
              </a:rPr>
              <a:t>aghetti</a:t>
            </a:r>
          </a:p>
          <a:p>
            <a:r>
              <a:rPr lang="en-US" sz="3200" u="sng" dirty="0">
                <a:solidFill>
                  <a:srgbClr val="FF0000"/>
                </a:solidFill>
              </a:rPr>
              <a:t>Sp</a:t>
            </a:r>
            <a:r>
              <a:rPr lang="en-US" sz="3200" dirty="0">
                <a:solidFill>
                  <a:schemeClr val="accent1"/>
                </a:solidFill>
              </a:rPr>
              <a:t>eaker</a:t>
            </a:r>
          </a:p>
          <a:p>
            <a:pPr algn="ctr"/>
            <a:endParaRPr lang="en-US" dirty="0"/>
          </a:p>
        </p:txBody>
      </p:sp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8BA779F1-E7BB-4CCC-B9EC-4AE33DCCCB46}"/>
              </a:ext>
            </a:extLst>
          </p:cNvPr>
          <p:cNvSpPr/>
          <p:nvPr/>
        </p:nvSpPr>
        <p:spPr>
          <a:xfrm>
            <a:off x="6096000" y="1811728"/>
            <a:ext cx="4736893" cy="3549253"/>
          </a:xfrm>
          <a:prstGeom prst="round2Same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accent1"/>
                </a:solidFill>
              </a:rPr>
              <a:t>/</a:t>
            </a:r>
            <a:r>
              <a:rPr lang="en-US" sz="3600" dirty="0" err="1">
                <a:solidFill>
                  <a:schemeClr val="accent1"/>
                </a:solidFill>
              </a:rPr>
              <a:t>sp</a:t>
            </a:r>
            <a:r>
              <a:rPr lang="en-US" sz="3600" dirty="0">
                <a:solidFill>
                  <a:schemeClr val="accent1"/>
                </a:solidFill>
              </a:rPr>
              <a:t>/ can also appear at the middle of words</a:t>
            </a:r>
          </a:p>
          <a:p>
            <a:r>
              <a:rPr lang="en-US" sz="3600" dirty="0">
                <a:solidFill>
                  <a:schemeClr val="accent1"/>
                </a:solidFill>
              </a:rPr>
              <a:t>Tea</a:t>
            </a:r>
            <a:r>
              <a:rPr lang="en-US" sz="3600" u="sng" dirty="0">
                <a:solidFill>
                  <a:srgbClr val="FF0000"/>
                </a:solidFill>
              </a:rPr>
              <a:t>sp</a:t>
            </a:r>
            <a:r>
              <a:rPr lang="en-US" sz="3600" dirty="0">
                <a:solidFill>
                  <a:schemeClr val="accent1"/>
                </a:solidFill>
              </a:rPr>
              <a:t>oon</a:t>
            </a:r>
          </a:p>
          <a:p>
            <a:r>
              <a:rPr lang="en-US" sz="3600" dirty="0">
                <a:solidFill>
                  <a:schemeClr val="accent1"/>
                </a:solidFill>
              </a:rPr>
              <a:t>Table</a:t>
            </a:r>
            <a:r>
              <a:rPr lang="en-US" sz="3600" u="sng" dirty="0">
                <a:solidFill>
                  <a:srgbClr val="FF0000"/>
                </a:solidFill>
              </a:rPr>
              <a:t>sp</a:t>
            </a:r>
            <a:r>
              <a:rPr lang="en-US" sz="3600" dirty="0">
                <a:solidFill>
                  <a:schemeClr val="accent1"/>
                </a:solidFill>
              </a:rPr>
              <a:t>oon</a:t>
            </a:r>
            <a:endParaRPr lang="en-US" sz="3600" dirty="0"/>
          </a:p>
          <a:p>
            <a:endParaRPr lang="en-US" sz="2800" dirty="0">
              <a:solidFill>
                <a:schemeClr val="accent1"/>
              </a:solidFill>
            </a:endParaRPr>
          </a:p>
          <a:p>
            <a:endParaRPr lang="en-US" sz="2800" dirty="0">
              <a:solidFill>
                <a:schemeClr val="accent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2B6ACA-2B1E-4F92-B8E6-7839253927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183" y="5625000"/>
            <a:ext cx="10233844" cy="63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6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0ACCCE-FE9A-441A-8C1A-C4DE4D90D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667" y="1511682"/>
            <a:ext cx="2003227" cy="18696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474EF8-AAE5-4AB5-A55D-FB221D2CFF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6699" y="3888148"/>
            <a:ext cx="2829388" cy="13913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201346-9191-4DC6-B075-DE9361EB94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0656" y="1382441"/>
            <a:ext cx="2247761" cy="19797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FE4E19-B056-4307-AAA2-87B1AEC66B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364" y="3888148"/>
            <a:ext cx="2408773" cy="16988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931B5B-7672-414F-8138-0D4C20D314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7947" y="4308872"/>
            <a:ext cx="3505689" cy="8573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164255-A3A1-4EB7-8379-C574A53D92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12859" y="1491415"/>
            <a:ext cx="2003228" cy="18707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54A9221-E44B-4B44-A465-12DD040DD52A}"/>
              </a:ext>
            </a:extLst>
          </p:cNvPr>
          <p:cNvSpPr txBox="1"/>
          <p:nvPr/>
        </p:nvSpPr>
        <p:spPr>
          <a:xfrm>
            <a:off x="1130668" y="3367012"/>
            <a:ext cx="2372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Sp</a:t>
            </a:r>
            <a:r>
              <a:rPr lang="en-US" sz="2800" dirty="0">
                <a:solidFill>
                  <a:schemeClr val="accent1"/>
                </a:solidFill>
              </a:rPr>
              <a:t>ider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AF515D-9D76-4D08-BAE9-8AC144A65AEE}"/>
              </a:ext>
            </a:extLst>
          </p:cNvPr>
          <p:cNvSpPr txBox="1"/>
          <p:nvPr/>
        </p:nvSpPr>
        <p:spPr>
          <a:xfrm>
            <a:off x="4710715" y="3285193"/>
            <a:ext cx="2305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Atmo</a:t>
            </a:r>
            <a:r>
              <a:rPr lang="en-US" sz="2800" dirty="0">
                <a:solidFill>
                  <a:srgbClr val="FF0000"/>
                </a:solidFill>
              </a:rPr>
              <a:t>sp</a:t>
            </a:r>
            <a:r>
              <a:rPr lang="en-US" sz="2800" dirty="0">
                <a:solidFill>
                  <a:schemeClr val="accent1"/>
                </a:solidFill>
              </a:rPr>
              <a:t>here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9CC576-9AC5-4A40-AC75-08EF98CBA9F7}"/>
              </a:ext>
            </a:extLst>
          </p:cNvPr>
          <p:cNvSpPr txBox="1"/>
          <p:nvPr/>
        </p:nvSpPr>
        <p:spPr>
          <a:xfrm>
            <a:off x="8993221" y="3495802"/>
            <a:ext cx="2335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Sp</a:t>
            </a:r>
            <a:r>
              <a:rPr lang="en-US" sz="2800" dirty="0">
                <a:solidFill>
                  <a:schemeClr val="accent1"/>
                </a:solidFill>
              </a:rPr>
              <a:t>end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6052F5-FFC5-4A37-BDD7-1148B31A1CA5}"/>
              </a:ext>
            </a:extLst>
          </p:cNvPr>
          <p:cNvSpPr txBox="1"/>
          <p:nvPr/>
        </p:nvSpPr>
        <p:spPr>
          <a:xfrm>
            <a:off x="1356454" y="5617300"/>
            <a:ext cx="1461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Sp</a:t>
            </a:r>
            <a:r>
              <a:rPr lang="en-US" sz="2800" dirty="0">
                <a:solidFill>
                  <a:schemeClr val="accent1"/>
                </a:solidFill>
              </a:rPr>
              <a:t>eed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23CFA9-6335-45CD-A07E-A1673023430B}"/>
              </a:ext>
            </a:extLst>
          </p:cNvPr>
          <p:cNvSpPr txBox="1"/>
          <p:nvPr/>
        </p:nvSpPr>
        <p:spPr>
          <a:xfrm>
            <a:off x="4802877" y="5524146"/>
            <a:ext cx="1744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Sp</a:t>
            </a:r>
            <a:r>
              <a:rPr lang="en-US" sz="2800" dirty="0">
                <a:solidFill>
                  <a:schemeClr val="accent1"/>
                </a:solidFill>
              </a:rPr>
              <a:t>oon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3A1C11-05C5-4BD7-A2CB-F2555B3EC4DF}"/>
              </a:ext>
            </a:extLst>
          </p:cNvPr>
          <p:cNvSpPr txBox="1"/>
          <p:nvPr/>
        </p:nvSpPr>
        <p:spPr>
          <a:xfrm>
            <a:off x="8844960" y="5524146"/>
            <a:ext cx="2187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Mis</a:t>
            </a:r>
            <a:r>
              <a:rPr lang="en-US" sz="2800" dirty="0">
                <a:solidFill>
                  <a:srgbClr val="FF0000"/>
                </a:solidFill>
              </a:rPr>
              <a:t>sp</a:t>
            </a:r>
            <a:r>
              <a:rPr lang="en-US" sz="2800" dirty="0">
                <a:solidFill>
                  <a:schemeClr val="accent1"/>
                </a:solidFill>
              </a:rPr>
              <a:t>ell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C59651-F180-48CF-95D8-0491953B688E}"/>
              </a:ext>
            </a:extLst>
          </p:cNvPr>
          <p:cNvSpPr txBox="1"/>
          <p:nvPr/>
        </p:nvSpPr>
        <p:spPr>
          <a:xfrm>
            <a:off x="788364" y="359764"/>
            <a:ext cx="8910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What are these in /</a:t>
            </a:r>
            <a:r>
              <a:rPr lang="en-US" sz="4000" dirty="0" err="1">
                <a:solidFill>
                  <a:schemeClr val="accent1"/>
                </a:solidFill>
              </a:rPr>
              <a:t>sp</a:t>
            </a:r>
            <a:r>
              <a:rPr lang="en-US" sz="4000" dirty="0">
                <a:solidFill>
                  <a:schemeClr val="accent1"/>
                </a:solidFill>
              </a:rPr>
              <a:t>/?</a:t>
            </a:r>
          </a:p>
        </p:txBody>
      </p:sp>
    </p:spTree>
    <p:extLst>
      <p:ext uri="{BB962C8B-B14F-4D97-AF65-F5344CB8AC3E}">
        <p14:creationId xmlns:p14="http://schemas.microsoft.com/office/powerpoint/2010/main" val="120663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FA0F48-CE3C-431F-AA7A-A79CAA11C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01" y="468846"/>
            <a:ext cx="9701342" cy="592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2310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EC6489-B7A2-4532-A441-F2B87B5DA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4068" y="1848187"/>
            <a:ext cx="4200680" cy="37673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2429E3-9F4F-4D9A-B2C7-69088780E2EC}"/>
              </a:ext>
            </a:extLst>
          </p:cNvPr>
          <p:cNvSpPr txBox="1"/>
          <p:nvPr/>
        </p:nvSpPr>
        <p:spPr>
          <a:xfrm>
            <a:off x="492175" y="2050003"/>
            <a:ext cx="685300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</a:t>
            </a:r>
            <a:r>
              <a:rPr lang="en-US" sz="2400" dirty="0">
                <a:solidFill>
                  <a:schemeClr val="accent1"/>
                </a:solidFill>
              </a:rPr>
              <a:t>: </a:t>
            </a:r>
            <a:r>
              <a:rPr lang="en-US" sz="2800" dirty="0">
                <a:solidFill>
                  <a:schemeClr val="accent1"/>
                </a:solidFill>
              </a:rPr>
              <a:t>We are making some lemon pancakes.</a:t>
            </a:r>
          </a:p>
          <a:p>
            <a:r>
              <a:rPr lang="en-US" sz="28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chemeClr val="accent1"/>
                </a:solidFill>
              </a:rPr>
              <a:t>: What do we need to make lemon pancakes?</a:t>
            </a:r>
          </a:p>
          <a:p>
            <a:r>
              <a:rPr lang="en-US" sz="28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chemeClr val="accent1"/>
                </a:solidFill>
              </a:rPr>
              <a:t>: Well, we need some flour. </a:t>
            </a:r>
          </a:p>
          <a:p>
            <a:r>
              <a:rPr lang="en-US" sz="28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chemeClr val="accent1"/>
                </a:solidFill>
              </a:rPr>
              <a:t>: How much flour do we need?</a:t>
            </a:r>
          </a:p>
          <a:p>
            <a:r>
              <a:rPr lang="en-US" sz="28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chemeClr val="accent1"/>
                </a:solidFill>
              </a:rPr>
              <a:t>: We need 200 grams of flour</a:t>
            </a:r>
            <a:r>
              <a:rPr lang="en-US" sz="2800" dirty="0"/>
              <a:t>. </a:t>
            </a:r>
          </a:p>
          <a:p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A12121D-B9F0-4B29-9CBB-84F351C00637}"/>
              </a:ext>
            </a:extLst>
          </p:cNvPr>
          <p:cNvSpPr/>
          <p:nvPr/>
        </p:nvSpPr>
        <p:spPr>
          <a:xfrm>
            <a:off x="7839856" y="2802762"/>
            <a:ext cx="1723869" cy="4946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53E0C50-CC4D-4582-9EE7-513399B5B0B1}"/>
              </a:ext>
            </a:extLst>
          </p:cNvPr>
          <p:cNvCxnSpPr>
            <a:cxnSpLocks/>
            <a:endCxn id="4" idx="2"/>
          </p:cNvCxnSpPr>
          <p:nvPr/>
        </p:nvCxnSpPr>
        <p:spPr>
          <a:xfrm flipV="1">
            <a:off x="4967206" y="3050100"/>
            <a:ext cx="2872650" cy="56835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549A3307-0290-4BD0-94F1-7ED9BC9E4F10}"/>
              </a:ext>
            </a:extLst>
          </p:cNvPr>
          <p:cNvSpPr/>
          <p:nvPr/>
        </p:nvSpPr>
        <p:spPr>
          <a:xfrm>
            <a:off x="569625" y="729206"/>
            <a:ext cx="5526375" cy="74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accent1"/>
                </a:solidFill>
              </a:rPr>
              <a:t>Making lemon pancakes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78163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52706A-6D91-43F5-B311-3F5960778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7608" y="1014713"/>
            <a:ext cx="4637924" cy="415951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D1A3BB2-85AA-4F57-B197-2E04008DEB41}"/>
              </a:ext>
            </a:extLst>
          </p:cNvPr>
          <p:cNvSpPr/>
          <p:nvPr/>
        </p:nvSpPr>
        <p:spPr>
          <a:xfrm>
            <a:off x="609601" y="672566"/>
            <a:ext cx="5981076" cy="5940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Do the same</a:t>
            </a:r>
          </a:p>
          <a:p>
            <a:endParaRPr lang="en-US" sz="4000" dirty="0">
              <a:solidFill>
                <a:schemeClr val="accent1"/>
              </a:solidFill>
            </a:endParaRPr>
          </a:p>
          <a:p>
            <a:r>
              <a:rPr lang="en-US" sz="2400" dirty="0">
                <a:solidFill>
                  <a:srgbClr val="FF0000"/>
                </a:solidFill>
              </a:rPr>
              <a:t>B</a:t>
            </a:r>
            <a:r>
              <a:rPr lang="en-US" sz="2400" dirty="0">
                <a:solidFill>
                  <a:schemeClr val="accent1"/>
                </a:solidFill>
              </a:rPr>
              <a:t>: What else do we need?</a:t>
            </a:r>
          </a:p>
          <a:p>
            <a:r>
              <a:rPr lang="en-US" sz="2400" dirty="0">
                <a:solidFill>
                  <a:srgbClr val="FF0000"/>
                </a:solidFill>
              </a:rPr>
              <a:t>A</a:t>
            </a:r>
            <a:r>
              <a:rPr lang="en-US" sz="2400" dirty="0">
                <a:solidFill>
                  <a:schemeClr val="accent1"/>
                </a:solidFill>
              </a:rPr>
              <a:t>: We need some sugar.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B</a:t>
            </a:r>
            <a:r>
              <a:rPr lang="en-US" sz="2400" dirty="0">
                <a:solidFill>
                  <a:schemeClr val="accent1"/>
                </a:solidFill>
              </a:rPr>
              <a:t>: How much sugar do we need?</a:t>
            </a:r>
          </a:p>
          <a:p>
            <a:r>
              <a:rPr lang="en-US" sz="2400" dirty="0">
                <a:solidFill>
                  <a:srgbClr val="FF0000"/>
                </a:solidFill>
              </a:rPr>
              <a:t>A</a:t>
            </a:r>
            <a:r>
              <a:rPr lang="en-US" sz="2400" dirty="0">
                <a:solidFill>
                  <a:schemeClr val="accent1"/>
                </a:solidFill>
              </a:rPr>
              <a:t>: We need 1 teaspoon of sugar.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     We also need 1 egg.</a:t>
            </a:r>
          </a:p>
          <a:p>
            <a:r>
              <a:rPr lang="en-US" sz="2400" dirty="0">
                <a:solidFill>
                  <a:srgbClr val="FF0000"/>
                </a:solidFill>
              </a:rPr>
              <a:t>A</a:t>
            </a:r>
            <a:r>
              <a:rPr lang="en-US" sz="2400" dirty="0">
                <a:solidFill>
                  <a:schemeClr val="accent1"/>
                </a:solidFill>
              </a:rPr>
              <a:t>: And we need some milk.</a:t>
            </a:r>
          </a:p>
          <a:p>
            <a:r>
              <a:rPr lang="en-US" sz="2400" dirty="0">
                <a:solidFill>
                  <a:srgbClr val="FF0000"/>
                </a:solidFill>
              </a:rPr>
              <a:t>B</a:t>
            </a:r>
            <a:r>
              <a:rPr lang="en-US" sz="2400" dirty="0">
                <a:solidFill>
                  <a:schemeClr val="accent1"/>
                </a:solidFill>
              </a:rPr>
              <a:t>: How much milk do we need?</a:t>
            </a:r>
          </a:p>
          <a:p>
            <a:r>
              <a:rPr lang="en-US" sz="2400" dirty="0">
                <a:solidFill>
                  <a:srgbClr val="FF0000"/>
                </a:solidFill>
              </a:rPr>
              <a:t>A</a:t>
            </a:r>
            <a:r>
              <a:rPr lang="en-US" sz="2400" dirty="0">
                <a:solidFill>
                  <a:schemeClr val="accent1"/>
                </a:solidFill>
              </a:rPr>
              <a:t>: We need 200 milliliters of milk.</a:t>
            </a:r>
          </a:p>
          <a:p>
            <a:r>
              <a:rPr lang="en-US" sz="2400" dirty="0">
                <a:solidFill>
                  <a:srgbClr val="FF0000"/>
                </a:solidFill>
              </a:rPr>
              <a:t>B</a:t>
            </a:r>
            <a:r>
              <a:rPr lang="en-US" sz="2400" dirty="0">
                <a:solidFill>
                  <a:schemeClr val="accent1"/>
                </a:solidFill>
              </a:rPr>
              <a:t>: How much butter do we need?</a:t>
            </a:r>
          </a:p>
          <a:p>
            <a:r>
              <a:rPr lang="en-US" sz="2400" dirty="0">
                <a:solidFill>
                  <a:srgbClr val="FF0000"/>
                </a:solidFill>
              </a:rPr>
              <a:t>A</a:t>
            </a:r>
            <a:r>
              <a:rPr lang="en-US" sz="2400" dirty="0">
                <a:solidFill>
                  <a:schemeClr val="accent1"/>
                </a:solidFill>
              </a:rPr>
              <a:t>: We need 2 tablespoons of butter.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      Finally, we need 1 lemon.  </a:t>
            </a:r>
          </a:p>
          <a:p>
            <a:endParaRPr lang="en-US" dirty="0">
              <a:solidFill>
                <a:schemeClr val="accent1"/>
              </a:solidFill>
            </a:endParaRPr>
          </a:p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EFF5D59-8995-4FC2-B134-A81349CCE7E4}"/>
              </a:ext>
            </a:extLst>
          </p:cNvPr>
          <p:cNvCxnSpPr>
            <a:cxnSpLocks/>
          </p:cNvCxnSpPr>
          <p:nvPr/>
        </p:nvCxnSpPr>
        <p:spPr>
          <a:xfrm>
            <a:off x="3822945" y="2553458"/>
            <a:ext cx="3747088" cy="2334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8808C14-2BED-4CD2-A507-34FC367A3078}"/>
              </a:ext>
            </a:extLst>
          </p:cNvPr>
          <p:cNvCxnSpPr>
            <a:cxnSpLocks/>
          </p:cNvCxnSpPr>
          <p:nvPr/>
        </p:nvCxnSpPr>
        <p:spPr>
          <a:xfrm flipV="1">
            <a:off x="3731288" y="3245766"/>
            <a:ext cx="3838745" cy="3968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6DC9DEB-5A17-42DA-B94D-05221FDDA272}"/>
              </a:ext>
            </a:extLst>
          </p:cNvPr>
          <p:cNvCxnSpPr/>
          <p:nvPr/>
        </p:nvCxnSpPr>
        <p:spPr>
          <a:xfrm flipV="1">
            <a:off x="6235908" y="3237875"/>
            <a:ext cx="0" cy="1911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89FFEF4-6515-4FCB-909C-5965D2CD8C94}"/>
              </a:ext>
            </a:extLst>
          </p:cNvPr>
          <p:cNvCxnSpPr>
            <a:cxnSpLocks/>
          </p:cNvCxnSpPr>
          <p:nvPr/>
        </p:nvCxnSpPr>
        <p:spPr>
          <a:xfrm flipV="1">
            <a:off x="4057166" y="3639433"/>
            <a:ext cx="3512867" cy="35064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6AE0625-49E5-4421-A40D-8ADF4F7875E4}"/>
              </a:ext>
            </a:extLst>
          </p:cNvPr>
          <p:cNvCxnSpPr>
            <a:cxnSpLocks/>
          </p:cNvCxnSpPr>
          <p:nvPr/>
        </p:nvCxnSpPr>
        <p:spPr>
          <a:xfrm flipV="1">
            <a:off x="4916625" y="4196275"/>
            <a:ext cx="4257355" cy="97478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2949C16-8C73-477C-9EED-BC251A36CA80}"/>
              </a:ext>
            </a:extLst>
          </p:cNvPr>
          <p:cNvCxnSpPr>
            <a:cxnSpLocks/>
          </p:cNvCxnSpPr>
          <p:nvPr/>
        </p:nvCxnSpPr>
        <p:spPr>
          <a:xfrm flipV="1">
            <a:off x="4437089" y="4651793"/>
            <a:ext cx="4736891" cy="11305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7422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1.3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8189" y="1572957"/>
            <a:ext cx="1920785" cy="570039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631288" y="5633255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81082" y="2624114"/>
            <a:ext cx="3914181" cy="7984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C1B4F24-C482-4251-9D8A-BC8ED20654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86" y="4007138"/>
            <a:ext cx="4057836" cy="8277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0331" y="481487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B785D8-9B8D-464E-883D-C3F40828FED4}"/>
              </a:ext>
            </a:extLst>
          </p:cNvPr>
          <p:cNvSpPr/>
          <p:nvPr/>
        </p:nvSpPr>
        <p:spPr>
          <a:xfrm>
            <a:off x="663191" y="345413"/>
            <a:ext cx="8304551" cy="8575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accent1"/>
                </a:solidFill>
              </a:rPr>
              <a:t>MAKING SPAGHETTI AND BEANS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7C569D-CB95-43B8-BD5A-D179DB78DCD1}"/>
              </a:ext>
            </a:extLst>
          </p:cNvPr>
          <p:cNvSpPr/>
          <p:nvPr/>
        </p:nvSpPr>
        <p:spPr>
          <a:xfrm>
            <a:off x="459129" y="1361065"/>
            <a:ext cx="6819432" cy="56630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B</a:t>
            </a:r>
            <a:r>
              <a:rPr lang="en-US" sz="3200" dirty="0">
                <a:solidFill>
                  <a:schemeClr val="accent1"/>
                </a:solidFill>
              </a:rPr>
              <a:t>: We are making spaghetti and beans.</a:t>
            </a:r>
          </a:p>
          <a:p>
            <a:pPr>
              <a:tabLst>
                <a:tab pos="404813" algn="l"/>
              </a:tabLst>
            </a:pPr>
            <a:r>
              <a:rPr lang="en-US" sz="3200" dirty="0">
                <a:solidFill>
                  <a:srgbClr val="FF0000"/>
                </a:solidFill>
              </a:rPr>
              <a:t>A</a:t>
            </a:r>
            <a:r>
              <a:rPr lang="en-US" sz="3200" dirty="0">
                <a:solidFill>
                  <a:schemeClr val="accent1"/>
                </a:solidFill>
              </a:rPr>
              <a:t>: What do we need to make spaghetti     	and beans?</a:t>
            </a:r>
          </a:p>
          <a:p>
            <a:r>
              <a:rPr lang="en-US" sz="3200" dirty="0">
                <a:solidFill>
                  <a:srgbClr val="FF0000"/>
                </a:solidFill>
              </a:rPr>
              <a:t>B</a:t>
            </a:r>
            <a:r>
              <a:rPr lang="en-US" sz="3200" dirty="0">
                <a:solidFill>
                  <a:schemeClr val="accent1"/>
                </a:solidFill>
              </a:rPr>
              <a:t>: Well, we need some spaghetti. </a:t>
            </a:r>
          </a:p>
          <a:p>
            <a:r>
              <a:rPr lang="en-US" sz="3200" dirty="0">
                <a:solidFill>
                  <a:srgbClr val="FF0000"/>
                </a:solidFill>
              </a:rPr>
              <a:t>A</a:t>
            </a:r>
            <a:r>
              <a:rPr lang="en-US" sz="3200" dirty="0">
                <a:solidFill>
                  <a:schemeClr val="accent1"/>
                </a:solidFill>
              </a:rPr>
              <a:t>: How much flour do we need?</a:t>
            </a:r>
          </a:p>
          <a:p>
            <a:r>
              <a:rPr lang="en-US" sz="3200" dirty="0">
                <a:solidFill>
                  <a:srgbClr val="FF0000"/>
                </a:solidFill>
              </a:rPr>
              <a:t>B</a:t>
            </a:r>
            <a:r>
              <a:rPr lang="en-US" sz="3200" dirty="0">
                <a:solidFill>
                  <a:schemeClr val="accent1"/>
                </a:solidFill>
              </a:rPr>
              <a:t>: We need 200 grams of spaghetti.</a:t>
            </a:r>
          </a:p>
          <a:p>
            <a:r>
              <a:rPr lang="en-US" sz="3200" dirty="0">
                <a:solidFill>
                  <a:srgbClr val="FF0000"/>
                </a:solidFill>
              </a:rPr>
              <a:t>A</a:t>
            </a:r>
            <a:r>
              <a:rPr lang="en-US" sz="3200" dirty="0">
                <a:solidFill>
                  <a:schemeClr val="accent1"/>
                </a:solidFill>
              </a:rPr>
              <a:t>: What else do we need?</a:t>
            </a:r>
          </a:p>
          <a:p>
            <a:r>
              <a:rPr lang="en-US" sz="3200" dirty="0">
                <a:solidFill>
                  <a:srgbClr val="FF0000"/>
                </a:solidFill>
              </a:rPr>
              <a:t>B</a:t>
            </a:r>
            <a:r>
              <a:rPr lang="en-US" sz="3200" dirty="0">
                <a:solidFill>
                  <a:schemeClr val="accent1"/>
                </a:solidFill>
              </a:rPr>
              <a:t>: We need some onions.</a:t>
            </a:r>
          </a:p>
          <a:p>
            <a:r>
              <a:rPr lang="en-US" sz="3200" dirty="0">
                <a:solidFill>
                  <a:srgbClr val="FF0000"/>
                </a:solidFill>
              </a:rPr>
              <a:t>A</a:t>
            </a:r>
            <a:r>
              <a:rPr lang="en-US" sz="3200" dirty="0">
                <a:solidFill>
                  <a:schemeClr val="accent1"/>
                </a:solidFill>
              </a:rPr>
              <a:t>: How many onions do we need?</a:t>
            </a:r>
          </a:p>
          <a:p>
            <a:r>
              <a:rPr lang="en-US" sz="3200" dirty="0">
                <a:solidFill>
                  <a:srgbClr val="FF0000"/>
                </a:solidFill>
              </a:rPr>
              <a:t>B</a:t>
            </a:r>
            <a:r>
              <a:rPr lang="en-US" sz="3200" dirty="0">
                <a:solidFill>
                  <a:schemeClr val="accent1"/>
                </a:solidFill>
              </a:rPr>
              <a:t>: We need 1 onion. </a:t>
            </a:r>
          </a:p>
          <a:p>
            <a:endParaRPr lang="en-US" sz="2400" dirty="0"/>
          </a:p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EB42D6-8429-44A1-8AB5-5C2CC7B54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9754" y="1481105"/>
            <a:ext cx="3732714" cy="3311112"/>
          </a:xfrm>
          <a:prstGeom prst="rect">
            <a:avLst/>
          </a:prstGeom>
        </p:spPr>
      </p:pic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id="{CC3A205A-2CF3-45AD-8DEA-0C4DECD83DFD}"/>
              </a:ext>
            </a:extLst>
          </p:cNvPr>
          <p:cNvSpPr/>
          <p:nvPr/>
        </p:nvSpPr>
        <p:spPr>
          <a:xfrm>
            <a:off x="8350635" y="1877535"/>
            <a:ext cx="1828800" cy="385997"/>
          </a:xfrm>
          <a:prstGeom prst="flowChartTerminator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B56D39E-FCA7-4D10-A810-9C54C4E38FAC}"/>
              </a:ext>
            </a:extLst>
          </p:cNvPr>
          <p:cNvCxnSpPr>
            <a:cxnSpLocks/>
          </p:cNvCxnSpPr>
          <p:nvPr/>
        </p:nvCxnSpPr>
        <p:spPr>
          <a:xfrm flipV="1">
            <a:off x="6063499" y="2702312"/>
            <a:ext cx="2555845" cy="46289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9363059-1757-437F-8C94-7E1067DFF0AE}"/>
              </a:ext>
            </a:extLst>
          </p:cNvPr>
          <p:cNvCxnSpPr>
            <a:cxnSpLocks/>
          </p:cNvCxnSpPr>
          <p:nvPr/>
        </p:nvCxnSpPr>
        <p:spPr>
          <a:xfrm flipV="1">
            <a:off x="4947867" y="2933758"/>
            <a:ext cx="3671477" cy="22548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DF90487-9C85-45A5-BC13-A0153DDD2E1B}"/>
              </a:ext>
            </a:extLst>
          </p:cNvPr>
          <p:cNvCxnSpPr>
            <a:stCxn id="3" idx="0"/>
          </p:cNvCxnSpPr>
          <p:nvPr/>
        </p:nvCxnSpPr>
        <p:spPr>
          <a:xfrm flipV="1">
            <a:off x="10076111" y="1042325"/>
            <a:ext cx="32560" cy="4387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7623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547F880-771A-4033-92D9-769C1BDBC7F8}"/>
              </a:ext>
            </a:extLst>
          </p:cNvPr>
          <p:cNvSpPr/>
          <p:nvPr/>
        </p:nvSpPr>
        <p:spPr>
          <a:xfrm>
            <a:off x="537537" y="1615270"/>
            <a:ext cx="635793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B</a:t>
            </a:r>
            <a:r>
              <a:rPr lang="en-US" sz="3200" dirty="0">
                <a:solidFill>
                  <a:schemeClr val="accent1"/>
                </a:solidFill>
              </a:rPr>
              <a:t>: And we need some oil. </a:t>
            </a:r>
          </a:p>
          <a:p>
            <a:r>
              <a:rPr lang="en-US" sz="3200" dirty="0">
                <a:solidFill>
                  <a:srgbClr val="FF0000"/>
                </a:solidFill>
              </a:rPr>
              <a:t>A</a:t>
            </a:r>
            <a:r>
              <a:rPr lang="en-US" sz="3200" dirty="0">
                <a:solidFill>
                  <a:schemeClr val="accent1"/>
                </a:solidFill>
              </a:rPr>
              <a:t>: How much oil do we need?</a:t>
            </a:r>
          </a:p>
          <a:p>
            <a:r>
              <a:rPr lang="en-US" sz="3200" dirty="0">
                <a:solidFill>
                  <a:srgbClr val="FF0000"/>
                </a:solidFill>
              </a:rPr>
              <a:t>B</a:t>
            </a:r>
            <a:r>
              <a:rPr lang="en-US" sz="3200" dirty="0">
                <a:solidFill>
                  <a:schemeClr val="accent1"/>
                </a:solidFill>
              </a:rPr>
              <a:t>: We need 3 tablespoons of oil.</a:t>
            </a:r>
          </a:p>
          <a:p>
            <a:r>
              <a:rPr lang="en-US" sz="3200" dirty="0">
                <a:solidFill>
                  <a:srgbClr val="FF0000"/>
                </a:solidFill>
              </a:rPr>
              <a:t>A</a:t>
            </a:r>
            <a:r>
              <a:rPr lang="en-US" sz="3200" dirty="0">
                <a:solidFill>
                  <a:schemeClr val="accent1"/>
                </a:solidFill>
              </a:rPr>
              <a:t>: Ok, What else do we need?</a:t>
            </a:r>
          </a:p>
          <a:p>
            <a:r>
              <a:rPr lang="en-US" sz="3200" dirty="0">
                <a:solidFill>
                  <a:srgbClr val="FF0000"/>
                </a:solidFill>
              </a:rPr>
              <a:t>B</a:t>
            </a:r>
            <a:r>
              <a:rPr lang="en-US" sz="3200" dirty="0">
                <a:solidFill>
                  <a:schemeClr val="accent1"/>
                </a:solidFill>
              </a:rPr>
              <a:t>: We need 350 grams of beans.</a:t>
            </a:r>
          </a:p>
          <a:p>
            <a:r>
              <a:rPr lang="en-US" sz="3200" dirty="0">
                <a:solidFill>
                  <a:srgbClr val="FF0000"/>
                </a:solidFill>
              </a:rPr>
              <a:t>     </a:t>
            </a:r>
            <a:r>
              <a:rPr lang="en-US" sz="3200" dirty="0">
                <a:solidFill>
                  <a:schemeClr val="accent1"/>
                </a:solidFill>
              </a:rPr>
              <a:t>Finally, we need some tomatoes. </a:t>
            </a:r>
          </a:p>
          <a:p>
            <a:r>
              <a:rPr lang="en-US" sz="3200" dirty="0">
                <a:solidFill>
                  <a:srgbClr val="FF0000"/>
                </a:solidFill>
              </a:rPr>
              <a:t>A</a:t>
            </a:r>
            <a:r>
              <a:rPr lang="en-US" sz="3200" dirty="0">
                <a:solidFill>
                  <a:schemeClr val="accent1"/>
                </a:solidFill>
              </a:rPr>
              <a:t>: How many tomatoes do we need?</a:t>
            </a:r>
          </a:p>
          <a:p>
            <a:r>
              <a:rPr lang="en-US" sz="3200" dirty="0">
                <a:solidFill>
                  <a:srgbClr val="FF0000"/>
                </a:solidFill>
              </a:rPr>
              <a:t>B</a:t>
            </a:r>
            <a:r>
              <a:rPr lang="en-US" sz="3200" dirty="0">
                <a:solidFill>
                  <a:schemeClr val="accent1"/>
                </a:solidFill>
              </a:rPr>
              <a:t>: We need 3 tomatoes.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8B9751-8938-4A38-AFDD-E721BA4FB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7937" y="1480359"/>
            <a:ext cx="3955928" cy="3586708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F0E5EEF-1A3B-421F-96FD-2ABE763846A0}"/>
              </a:ext>
            </a:extLst>
          </p:cNvPr>
          <p:cNvCxnSpPr/>
          <p:nvPr/>
        </p:nvCxnSpPr>
        <p:spPr>
          <a:xfrm>
            <a:off x="5276538" y="1903751"/>
            <a:ext cx="2578308" cy="152524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1457092-0A5F-4833-9D32-7FD9937D4538}"/>
              </a:ext>
            </a:extLst>
          </p:cNvPr>
          <p:cNvCxnSpPr/>
          <p:nvPr/>
        </p:nvCxnSpPr>
        <p:spPr>
          <a:xfrm flipV="1">
            <a:off x="6096000" y="3877427"/>
            <a:ext cx="1833797" cy="1549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E9DD12D-D4B9-4937-A742-94578EF3BB9F}"/>
              </a:ext>
            </a:extLst>
          </p:cNvPr>
          <p:cNvCxnSpPr/>
          <p:nvPr/>
        </p:nvCxnSpPr>
        <p:spPr>
          <a:xfrm flipV="1">
            <a:off x="5771213" y="4287187"/>
            <a:ext cx="2158584" cy="116923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91628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D9DA504-D965-4C7D-A981-B3056AD8531F}"/>
              </a:ext>
            </a:extLst>
          </p:cNvPr>
          <p:cNvSpPr/>
          <p:nvPr/>
        </p:nvSpPr>
        <p:spPr>
          <a:xfrm>
            <a:off x="371726" y="993672"/>
            <a:ext cx="1573823" cy="70338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WB p. 27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94B1BF-4B81-459C-9CB5-5E8D2F7ED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726" y="1845741"/>
            <a:ext cx="11096625" cy="490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1771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4E5C23B-88C5-40AE-8E85-6C1A89941A21}"/>
              </a:ext>
            </a:extLst>
          </p:cNvPr>
          <p:cNvSpPr/>
          <p:nvPr/>
        </p:nvSpPr>
        <p:spPr>
          <a:xfrm>
            <a:off x="749507" y="704538"/>
            <a:ext cx="10073391" cy="5021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i="1" dirty="0">
                <a:solidFill>
                  <a:srgbClr val="FF0000"/>
                </a:solidFill>
              </a:rPr>
              <a:t>Sample answer:</a:t>
            </a:r>
          </a:p>
          <a:p>
            <a:r>
              <a:rPr lang="en-US" sz="3600" i="1" dirty="0">
                <a:solidFill>
                  <a:schemeClr val="accent1"/>
                </a:solidFill>
              </a:rPr>
              <a:t/>
            </a:r>
            <a:br>
              <a:rPr lang="en-US" sz="3600" i="1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chemeClr val="accent1"/>
                </a:solidFill>
              </a:rPr>
              <a:t>My favorite food is mashed potato. To make it, you need potatoes, some boiling water, some butter, a little milk, some salt and pepper. I like it because it's easy to make, you don't need many potatoes or much butter, and you can eat it with many different kinds of food. I usually eat it with fried chicken. It’s delicious. </a:t>
            </a:r>
            <a:r>
              <a:rPr lang="en-US" dirty="0">
                <a:solidFill>
                  <a:schemeClr val="accent1"/>
                </a:solidFill>
              </a:rPr>
              <a:t/>
            </a:r>
            <a:br>
              <a:rPr lang="en-US" dirty="0">
                <a:solidFill>
                  <a:schemeClr val="accent1"/>
                </a:solidFill>
              </a:rPr>
            </a:b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0643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532921" y="2133308"/>
            <a:ext cx="11659079" cy="16619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400" dirty="0">
                <a:solidFill>
                  <a:srgbClr val="0070C0"/>
                </a:solidFill>
              </a:rPr>
              <a:t>Speaking:</a:t>
            </a:r>
          </a:p>
          <a:p>
            <a:pPr marL="571500" indent="-571500">
              <a:buFontTx/>
              <a:buChar char="-"/>
            </a:pPr>
            <a:r>
              <a:rPr lang="en-US" sz="3400" dirty="0">
                <a:solidFill>
                  <a:srgbClr val="0070C0"/>
                </a:solidFill>
              </a:rPr>
              <a:t>talk about ingredients needed to make some kinds of food.</a:t>
            </a:r>
          </a:p>
          <a:p>
            <a:pPr marL="571500" indent="-571500">
              <a:buFontTx/>
              <a:buChar char="-"/>
            </a:pPr>
            <a:r>
              <a:rPr lang="en-US" sz="3400" dirty="0">
                <a:solidFill>
                  <a:srgbClr val="0070C0"/>
                </a:solidFill>
              </a:rPr>
              <a:t>practice pronouncing /</a:t>
            </a:r>
            <a:r>
              <a:rPr lang="en-US" sz="3400" dirty="0" err="1">
                <a:solidFill>
                  <a:srgbClr val="0070C0"/>
                </a:solidFill>
              </a:rPr>
              <a:t>sp</a:t>
            </a:r>
            <a:r>
              <a:rPr lang="en-US" sz="3400" dirty="0">
                <a:solidFill>
                  <a:srgbClr val="0070C0"/>
                </a:solidFill>
              </a:rPr>
              <a:t>/ words.</a:t>
            </a:r>
          </a:p>
        </p:txBody>
      </p:sp>
    </p:spTree>
    <p:extLst>
      <p:ext uri="{BB962C8B-B14F-4D97-AF65-F5344CB8AC3E}">
        <p14:creationId xmlns:p14="http://schemas.microsoft.com/office/powerpoint/2010/main" val="28296872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931896" y="1898685"/>
            <a:ext cx="10725150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pronouncing /</a:t>
            </a:r>
            <a:r>
              <a:rPr lang="en-US" sz="3600" i="1" dirty="0" err="1">
                <a:solidFill>
                  <a:srgbClr val="0070C0"/>
                </a:solidFill>
              </a:rPr>
              <a:t>sp</a:t>
            </a:r>
            <a:r>
              <a:rPr lang="en-US" sz="3600" i="1" dirty="0">
                <a:solidFill>
                  <a:srgbClr val="0070C0"/>
                </a:solidFill>
              </a:rPr>
              <a:t>/ words.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Redo the writing exercise on page 27 WB.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39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Review all the vocabularies and grammar in the unit.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</a:t>
            </a:r>
            <a:r>
              <a:rPr lang="en-US" sz="3600" i="1" dirty="0">
                <a:solidFill>
                  <a:srgbClr val="0070C0"/>
                </a:solidFill>
              </a:rPr>
              <a:t> 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96468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32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dirty="0">
                <a:solidFill>
                  <a:srgbClr val="0070C0"/>
                </a:solidFill>
              </a:rPr>
              <a:t>ask and answer using the recipe to make some kinds of </a:t>
            </a:r>
            <a:r>
              <a:rPr lang="en-US" sz="3600" dirty="0" smtClean="0">
                <a:solidFill>
                  <a:srgbClr val="0070C0"/>
                </a:solidFill>
              </a:rPr>
              <a:t>food.</a:t>
            </a:r>
            <a:endParaRPr lang="en-US" sz="3600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dirty="0">
                <a:solidFill>
                  <a:srgbClr val="0070C0"/>
                </a:solidFill>
              </a:rPr>
              <a:t>practice pronouncing /</a:t>
            </a:r>
            <a:r>
              <a:rPr lang="en-US" sz="3600" dirty="0" err="1">
                <a:solidFill>
                  <a:srgbClr val="0070C0"/>
                </a:solidFill>
              </a:rPr>
              <a:t>sp</a:t>
            </a:r>
            <a:r>
              <a:rPr lang="en-US" sz="3600" dirty="0">
                <a:solidFill>
                  <a:srgbClr val="0070C0"/>
                </a:solidFill>
              </a:rPr>
              <a:t>/ sounds.</a:t>
            </a: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9" y="300213"/>
            <a:ext cx="9179809" cy="61192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6883" y="968744"/>
            <a:ext cx="12055117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3200" dirty="0" smtClean="0">
                <a:latin typeface="+mj-lt"/>
              </a:rPr>
              <a:t>A</a:t>
            </a:r>
            <a:r>
              <a:rPr lang="en-US" sz="3200" dirty="0">
                <a:latin typeface="+mj-lt"/>
              </a:rPr>
              <a:t>. </a:t>
            </a:r>
            <a:r>
              <a:rPr lang="en-US" sz="3200" dirty="0" smtClean="0">
                <a:latin typeface="+mj-lt"/>
              </a:rPr>
              <a:t>dramatic		B</a:t>
            </a:r>
            <a:r>
              <a:rPr lang="en-US" sz="3200" dirty="0">
                <a:latin typeface="+mj-lt"/>
              </a:rPr>
              <a:t>. </a:t>
            </a:r>
            <a:r>
              <a:rPr lang="en-US" sz="3200" dirty="0" smtClean="0">
                <a:latin typeface="+mj-lt"/>
              </a:rPr>
              <a:t>effective	C</a:t>
            </a:r>
            <a:r>
              <a:rPr lang="en-US" sz="3200" dirty="0">
                <a:latin typeface="+mj-lt"/>
              </a:rPr>
              <a:t>. </a:t>
            </a:r>
            <a:r>
              <a:rPr lang="en-US" sz="3200" dirty="0" smtClean="0">
                <a:latin typeface="+mj-lt"/>
              </a:rPr>
              <a:t>classical	 	</a:t>
            </a:r>
            <a:r>
              <a:rPr lang="en-US" sz="3200" dirty="0" err="1" smtClean="0">
                <a:latin typeface="+mj-lt"/>
              </a:rPr>
              <a:t>D.unhealthy</a:t>
            </a:r>
            <a:endParaRPr lang="en-US" sz="3200" dirty="0" smtClean="0">
              <a:latin typeface="+mj-lt"/>
            </a:endParaRPr>
          </a:p>
          <a:p>
            <a:pPr marL="514350" indent="-514350">
              <a:lnSpc>
                <a:spcPct val="200000"/>
              </a:lnSpc>
              <a:buAutoNum type="arabicPeriod"/>
            </a:pPr>
            <a:endParaRPr lang="en-US" sz="3200" dirty="0" smtClean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 smtClean="0">
                <a:latin typeface="+mj-lt"/>
              </a:rPr>
              <a:t>2</a:t>
            </a:r>
            <a:r>
              <a:rPr lang="en-US" sz="3200" dirty="0">
                <a:latin typeface="+mj-lt"/>
              </a:rPr>
              <a:t>. A. </a:t>
            </a:r>
            <a:r>
              <a:rPr lang="en-US" sz="3200" dirty="0" smtClean="0">
                <a:latin typeface="+mj-lt"/>
              </a:rPr>
              <a:t>event			B. contact		C</a:t>
            </a:r>
            <a:r>
              <a:rPr lang="en-US" sz="3200" dirty="0">
                <a:latin typeface="+mj-lt"/>
              </a:rPr>
              <a:t>. </a:t>
            </a:r>
            <a:r>
              <a:rPr lang="en-US" sz="3200" dirty="0" smtClean="0">
                <a:latin typeface="+mj-lt"/>
              </a:rPr>
              <a:t>workshop	D</a:t>
            </a:r>
            <a:r>
              <a:rPr lang="en-US" sz="3200" dirty="0">
                <a:latin typeface="+mj-lt"/>
              </a:rPr>
              <a:t>. </a:t>
            </a:r>
            <a:r>
              <a:rPr lang="en-US" sz="3200" dirty="0" smtClean="0">
                <a:latin typeface="+mj-lt"/>
              </a:rPr>
              <a:t>talent</a:t>
            </a:r>
          </a:p>
          <a:p>
            <a:pPr>
              <a:lnSpc>
                <a:spcPct val="200000"/>
              </a:lnSpc>
            </a:pPr>
            <a:endParaRPr lang="en-US" sz="3200" dirty="0" smtClean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 smtClean="0">
                <a:latin typeface="+mj-lt"/>
              </a:rPr>
              <a:t>3</a:t>
            </a:r>
            <a:r>
              <a:rPr lang="en-US" sz="3200" dirty="0">
                <a:latin typeface="+mj-lt"/>
              </a:rPr>
              <a:t>. A. milliliter</a:t>
            </a:r>
            <a:r>
              <a:rPr lang="en-US" sz="3200" dirty="0" smtClean="0">
                <a:latin typeface="+mj-lt"/>
              </a:rPr>
              <a:t>		 B. superhero	C</a:t>
            </a:r>
            <a:r>
              <a:rPr lang="en-US" sz="3200" dirty="0">
                <a:latin typeface="+mj-lt"/>
              </a:rPr>
              <a:t>. </a:t>
            </a:r>
            <a:r>
              <a:rPr lang="en-US" sz="3200" dirty="0" smtClean="0">
                <a:latin typeface="+mj-lt"/>
              </a:rPr>
              <a:t>convenience	D</a:t>
            </a:r>
            <a:r>
              <a:rPr lang="en-US" sz="3200" dirty="0">
                <a:latin typeface="+mj-lt"/>
              </a:rPr>
              <a:t>. </a:t>
            </a:r>
            <a:r>
              <a:rPr lang="en-US" sz="3200" dirty="0" smtClean="0">
                <a:latin typeface="+mj-lt"/>
              </a:rPr>
              <a:t>frequency</a:t>
            </a: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/>
            </a:r>
            <a:br>
              <a:rPr lang="en-US" sz="3200" dirty="0">
                <a:latin typeface="+mj-lt"/>
              </a:rPr>
            </a:br>
            <a:endParaRPr lang="en-US" sz="3200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</a:t>
            </a:r>
            <a:r>
              <a:rPr lang="en-US" sz="4000" b="1" smtClean="0">
                <a:solidFill>
                  <a:srgbClr val="FF0000"/>
                </a:solidFill>
                <a:ea typeface="Times New Roman" panose="02020603050405020304" pitchFamily="18" charset="0"/>
              </a:rPr>
              <a:t>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09159" y="220206"/>
            <a:ext cx="1056143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Choose the word whose main stress is placed </a:t>
            </a:r>
            <a:endParaRPr lang="en-US" sz="3200" i="1" dirty="0" smtClean="0">
              <a:solidFill>
                <a:srgbClr val="0070C0"/>
              </a:solidFill>
            </a:endParaRPr>
          </a:p>
          <a:p>
            <a:r>
              <a:rPr lang="en-US" sz="3200" i="1" dirty="0" smtClean="0">
                <a:solidFill>
                  <a:srgbClr val="0070C0"/>
                </a:solidFill>
              </a:rPr>
              <a:t>differently from </a:t>
            </a:r>
            <a:r>
              <a:rPr lang="en-US" sz="3200" i="1" dirty="0">
                <a:solidFill>
                  <a:srgbClr val="0070C0"/>
                </a:solidFill>
              </a:rPr>
              <a:t>the </a:t>
            </a:r>
            <a:r>
              <a:rPr lang="en-US" sz="3200" i="1" dirty="0" smtClean="0">
                <a:solidFill>
                  <a:srgbClr val="0070C0"/>
                </a:solidFill>
              </a:rPr>
              <a:t>others. </a:t>
            </a:r>
            <a:r>
              <a:rPr lang="en-US" sz="3200" i="1" dirty="0">
                <a:solidFill>
                  <a:srgbClr val="0070C0"/>
                </a:solidFill>
              </a:rPr>
              <a:t/>
            </a:r>
            <a:br>
              <a:rPr lang="en-US" sz="3200" i="1" dirty="0">
                <a:solidFill>
                  <a:srgbClr val="0070C0"/>
                </a:solidFill>
              </a:rPr>
            </a:br>
            <a:endParaRPr lang="en-US" i="1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501" y="349969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6512428" y="1331491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15069" y="3230184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501724" y="5216279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74703" y="1598863"/>
            <a:ext cx="24667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drə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ˈmætɪk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69109" y="1625627"/>
            <a:ext cx="256083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ə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ˈfektɪv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847801" y="1620365"/>
            <a:ext cx="26512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smtClean="0">
                <a:solidFill>
                  <a:srgbClr val="FF0000"/>
                </a:solidFill>
              </a:rPr>
              <a:t>ˈ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klæsɪkl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581559" y="1672438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ʌnˈ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hel</a:t>
            </a:r>
            <a:r>
              <a:rPr lang="el-GR" sz="3200" dirty="0">
                <a:solidFill>
                  <a:srgbClr val="FF0000"/>
                </a:solidFill>
                <a:latin typeface="+mj-lt"/>
              </a:rPr>
              <a:t>θ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i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883433" y="5524505"/>
            <a:ext cx="27598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/ˈsuːpərhɪroʊ/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643279" y="5518939"/>
            <a:ext cx="2746598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kənˈ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vi:niəns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581559" y="3552292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/ˈtælənt/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69216" y="3628408"/>
            <a:ext cx="2427220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ɪˈ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vent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901987" y="362692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kɑntækt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389877" y="5523095"/>
            <a:ext cx="23254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fri:kwənsi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741773" y="3607359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/ˈwərkʃɑp/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12961" y="5565015"/>
            <a:ext cx="29937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smtClean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mɪlɪliːtər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/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9159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6" grpId="0"/>
      <p:bldP spid="19" grpId="0"/>
      <p:bldP spid="20" grpId="0"/>
      <p:bldP spid="21" grpId="0"/>
      <p:bldP spid="22" grpId="0"/>
      <p:bldP spid="24" grpId="0"/>
      <p:bldP spid="25" grpId="0"/>
      <p:bldP spid="26" grpId="0"/>
      <p:bldP spid="27" grpId="0"/>
      <p:bldP spid="28" grpId="0"/>
      <p:bldP spid="29" grpId="0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36883" y="1051247"/>
            <a:ext cx="12055117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3200" dirty="0" smtClean="0">
                <a:latin typeface="+mj-lt"/>
              </a:rPr>
              <a:t>A</a:t>
            </a:r>
            <a:r>
              <a:rPr lang="en-US" sz="3200" dirty="0">
                <a:latin typeface="+mj-lt"/>
              </a:rPr>
              <a:t>. </a:t>
            </a:r>
            <a:r>
              <a:rPr lang="en-US" sz="3200" dirty="0" smtClean="0">
                <a:latin typeface="+mj-lt"/>
              </a:rPr>
              <a:t>paint</a:t>
            </a:r>
            <a:r>
              <a:rPr lang="en-US" sz="3200" u="sng" dirty="0" smtClean="0">
                <a:latin typeface="+mj-lt"/>
              </a:rPr>
              <a:t>ed</a:t>
            </a:r>
            <a:r>
              <a:rPr lang="en-US" sz="3200" dirty="0" smtClean="0">
                <a:latin typeface="+mj-lt"/>
              </a:rPr>
              <a:t>		B</a:t>
            </a:r>
            <a:r>
              <a:rPr lang="en-US" sz="3200" dirty="0">
                <a:latin typeface="+mj-lt"/>
              </a:rPr>
              <a:t>. </a:t>
            </a:r>
            <a:r>
              <a:rPr lang="en-US" sz="3200" dirty="0" smtClean="0">
                <a:latin typeface="+mj-lt"/>
              </a:rPr>
              <a:t>stay</a:t>
            </a:r>
            <a:r>
              <a:rPr lang="en-US" sz="3200" u="sng" dirty="0" smtClean="0">
                <a:latin typeface="+mj-lt"/>
              </a:rPr>
              <a:t>ed</a:t>
            </a:r>
            <a:r>
              <a:rPr lang="en-US" sz="3200" dirty="0" smtClean="0">
                <a:latin typeface="+mj-lt"/>
              </a:rPr>
              <a:t>		C</a:t>
            </a:r>
            <a:r>
              <a:rPr lang="en-US" sz="3200" dirty="0">
                <a:latin typeface="+mj-lt"/>
              </a:rPr>
              <a:t>. </a:t>
            </a:r>
            <a:r>
              <a:rPr lang="en-US" sz="3200" dirty="0" smtClean="0">
                <a:latin typeface="+mj-lt"/>
              </a:rPr>
              <a:t>mind</a:t>
            </a:r>
            <a:r>
              <a:rPr lang="en-US" sz="3200" u="sng" dirty="0" smtClean="0">
                <a:latin typeface="+mj-lt"/>
              </a:rPr>
              <a:t>ed</a:t>
            </a:r>
            <a:r>
              <a:rPr lang="en-US" sz="3200" dirty="0" smtClean="0">
                <a:latin typeface="+mj-lt"/>
              </a:rPr>
              <a:t>		D</a:t>
            </a:r>
            <a:r>
              <a:rPr lang="en-US" sz="3200" dirty="0">
                <a:latin typeface="+mj-lt"/>
              </a:rPr>
              <a:t>. </a:t>
            </a:r>
            <a:r>
              <a:rPr lang="en-US" sz="3200" dirty="0" smtClean="0">
                <a:latin typeface="+mj-lt"/>
              </a:rPr>
              <a:t>want</a:t>
            </a:r>
            <a:r>
              <a:rPr lang="en-US" sz="3200" u="sng" dirty="0" smtClean="0">
                <a:latin typeface="+mj-lt"/>
              </a:rPr>
              <a:t>ed</a:t>
            </a:r>
          </a:p>
          <a:p>
            <a:pPr>
              <a:lnSpc>
                <a:spcPct val="200000"/>
              </a:lnSpc>
            </a:pPr>
            <a:endParaRPr lang="en-US" sz="3200" u="sng" dirty="0" smtClean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 smtClean="0">
                <a:latin typeface="+mj-lt"/>
              </a:rPr>
              <a:t>2</a:t>
            </a:r>
            <a:r>
              <a:rPr lang="en-US" sz="3200" dirty="0">
                <a:latin typeface="+mj-lt"/>
              </a:rPr>
              <a:t>. A. </a:t>
            </a:r>
            <a:r>
              <a:rPr lang="en-US" sz="3200" dirty="0" smtClean="0">
                <a:latin typeface="+mj-lt"/>
              </a:rPr>
              <a:t>	watch</a:t>
            </a:r>
            <a:r>
              <a:rPr lang="en-US" sz="3200" u="sng" dirty="0" smtClean="0">
                <a:latin typeface="+mj-lt"/>
              </a:rPr>
              <a:t>ed</a:t>
            </a:r>
            <a:r>
              <a:rPr lang="en-US" sz="3200" dirty="0" smtClean="0">
                <a:latin typeface="+mj-lt"/>
              </a:rPr>
              <a:t>		B. stopp</a:t>
            </a:r>
            <a:r>
              <a:rPr lang="en-US" sz="3200" u="sng" dirty="0" smtClean="0">
                <a:latin typeface="+mj-lt"/>
              </a:rPr>
              <a:t>ed</a:t>
            </a:r>
            <a:r>
              <a:rPr lang="en-US" sz="3200" dirty="0" smtClean="0">
                <a:latin typeface="+mj-lt"/>
              </a:rPr>
              <a:t>		C</a:t>
            </a:r>
            <a:r>
              <a:rPr lang="en-US" sz="3200" dirty="0">
                <a:latin typeface="+mj-lt"/>
              </a:rPr>
              <a:t>. </a:t>
            </a:r>
            <a:r>
              <a:rPr lang="en-US" sz="3200" dirty="0" smtClean="0">
                <a:latin typeface="+mj-lt"/>
              </a:rPr>
              <a:t>wash</a:t>
            </a:r>
            <a:r>
              <a:rPr lang="en-US" sz="3200" u="sng" dirty="0" smtClean="0">
                <a:latin typeface="+mj-lt"/>
              </a:rPr>
              <a:t>ed</a:t>
            </a:r>
            <a:r>
              <a:rPr lang="en-US" sz="3200" dirty="0" smtClean="0">
                <a:latin typeface="+mj-lt"/>
              </a:rPr>
              <a:t>		D</a:t>
            </a:r>
            <a:r>
              <a:rPr lang="en-US" sz="3200" dirty="0">
                <a:latin typeface="+mj-lt"/>
              </a:rPr>
              <a:t>. </a:t>
            </a:r>
            <a:r>
              <a:rPr lang="en-US" sz="3200" dirty="0" smtClean="0">
                <a:latin typeface="+mj-lt"/>
              </a:rPr>
              <a:t>play</a:t>
            </a:r>
            <a:r>
              <a:rPr lang="en-US" sz="3200" u="sng" dirty="0" smtClean="0">
                <a:latin typeface="+mj-lt"/>
              </a:rPr>
              <a:t>ed</a:t>
            </a:r>
          </a:p>
          <a:p>
            <a:pPr>
              <a:lnSpc>
                <a:spcPct val="200000"/>
              </a:lnSpc>
            </a:pPr>
            <a:endParaRPr lang="en-US" sz="3200" dirty="0" smtClean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 smtClean="0">
                <a:latin typeface="+mj-lt"/>
              </a:rPr>
              <a:t>3</a:t>
            </a:r>
            <a:r>
              <a:rPr lang="en-US" sz="3200" dirty="0">
                <a:latin typeface="+mj-lt"/>
              </a:rPr>
              <a:t>. A. </a:t>
            </a:r>
            <a:r>
              <a:rPr lang="en-US" sz="3200" dirty="0" smtClean="0">
                <a:latin typeface="+mj-lt"/>
              </a:rPr>
              <a:t>hop</a:t>
            </a:r>
            <a:r>
              <a:rPr lang="en-US" sz="3200" u="sng" dirty="0" smtClean="0">
                <a:latin typeface="+mj-lt"/>
              </a:rPr>
              <a:t>ed</a:t>
            </a:r>
            <a:r>
              <a:rPr lang="en-US" sz="3200" dirty="0" smtClean="0">
                <a:latin typeface="+mj-lt"/>
              </a:rPr>
              <a:t>		B. miss</a:t>
            </a:r>
            <a:r>
              <a:rPr lang="en-US" sz="3200" u="sng" dirty="0" smtClean="0">
                <a:latin typeface="+mj-lt"/>
              </a:rPr>
              <a:t>ed</a:t>
            </a:r>
            <a:r>
              <a:rPr lang="en-US" sz="3200" dirty="0" smtClean="0">
                <a:latin typeface="+mj-lt"/>
              </a:rPr>
              <a:t>		C</a:t>
            </a:r>
            <a:r>
              <a:rPr lang="en-US" sz="3200" dirty="0">
                <a:latin typeface="+mj-lt"/>
              </a:rPr>
              <a:t>. </a:t>
            </a:r>
            <a:r>
              <a:rPr lang="en-US" sz="3200" dirty="0" smtClean="0">
                <a:latin typeface="+mj-lt"/>
              </a:rPr>
              <a:t>fix</a:t>
            </a:r>
            <a:r>
              <a:rPr lang="en-US" sz="3200" u="sng" dirty="0" smtClean="0">
                <a:latin typeface="+mj-lt"/>
              </a:rPr>
              <a:t>ed</a:t>
            </a:r>
            <a:r>
              <a:rPr lang="en-US" sz="3200" dirty="0" smtClean="0">
                <a:latin typeface="+mj-lt"/>
              </a:rPr>
              <a:t>		D</a:t>
            </a:r>
            <a:r>
              <a:rPr lang="en-US" sz="3200" dirty="0">
                <a:latin typeface="+mj-lt"/>
              </a:rPr>
              <a:t>. </a:t>
            </a:r>
            <a:r>
              <a:rPr lang="en-US" sz="3200" dirty="0" smtClean="0">
                <a:latin typeface="+mj-lt"/>
              </a:rPr>
              <a:t>liv</a:t>
            </a:r>
            <a:r>
              <a:rPr lang="en-US" sz="3200" u="sng" dirty="0" smtClean="0">
                <a:latin typeface="+mj-lt"/>
              </a:rPr>
              <a:t>ed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+mj-lt"/>
              </a:rPr>
              <a:t/>
            </a:r>
            <a:br>
              <a:rPr lang="en-US" sz="3200" dirty="0">
                <a:latin typeface="+mj-lt"/>
              </a:rPr>
            </a:br>
            <a:endParaRPr lang="en-US" sz="3200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</a:t>
            </a:r>
            <a:r>
              <a:rPr lang="en-US" sz="4000" b="1" smtClean="0">
                <a:solidFill>
                  <a:srgbClr val="FF0000"/>
                </a:solidFill>
                <a:ea typeface="Times New Roman" panose="02020603050405020304" pitchFamily="18" charset="0"/>
              </a:rPr>
              <a:t>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6" y="783642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3802244" y="1420579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9234751" y="3388738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136666" y="343361"/>
            <a:ext cx="120551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Choose the word whose underlined part is </a:t>
            </a:r>
            <a:endParaRPr lang="en-US" sz="3200" i="1" dirty="0" smtClean="0">
              <a:solidFill>
                <a:srgbClr val="0070C0"/>
              </a:solidFill>
            </a:endParaRPr>
          </a:p>
          <a:p>
            <a:r>
              <a:rPr lang="en-US" sz="3200" i="1" dirty="0" smtClean="0">
                <a:solidFill>
                  <a:srgbClr val="0070C0"/>
                </a:solidFill>
              </a:rPr>
              <a:t>pronounced </a:t>
            </a:r>
            <a:r>
              <a:rPr lang="en-US" sz="3200" i="1" dirty="0">
                <a:solidFill>
                  <a:srgbClr val="0070C0"/>
                </a:solidFill>
              </a:rPr>
              <a:t>differently from that of the other words.</a:t>
            </a:r>
          </a:p>
        </p:txBody>
      </p:sp>
      <p:sp>
        <p:nvSpPr>
          <p:cNvPr id="14" name="Oval 13"/>
          <p:cNvSpPr/>
          <p:nvPr/>
        </p:nvSpPr>
        <p:spPr>
          <a:xfrm>
            <a:off x="9234751" y="5309120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55983" y="1873737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peɪntɪd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/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926214" y="1843845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ste</a:t>
            </a:r>
            <a:r>
              <a:rPr lang="en-US" sz="3200" dirty="0" err="1">
                <a:solidFill>
                  <a:srgbClr val="FF0000"/>
                </a:solidFill>
              </a:rPr>
              <a:t>ɪ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d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/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459295" y="1873736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 smtClean="0">
                <a:solidFill>
                  <a:srgbClr val="FF0000"/>
                </a:solidFill>
              </a:rPr>
              <a:t>maɪndɪd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/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556904" y="184657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wɔnt</a:t>
            </a:r>
            <a:r>
              <a:rPr lang="en-US" sz="3200" dirty="0" err="1">
                <a:solidFill>
                  <a:srgbClr val="FF0000"/>
                </a:solidFill>
              </a:rPr>
              <a:t>ɪ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d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/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55983" y="3732184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wɑtʃt/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002692" y="3776499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stɑ:pt/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654375" y="3732184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wɑ:ʃt/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9540317" y="3776499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pleɪd/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43122" y="5683337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/hoʊpt/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948195" y="5709153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mɪst/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744256" y="5666844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fɪkst/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9540317" y="5653031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l</a:t>
            </a:r>
            <a:r>
              <a:rPr lang="en-US" sz="3200" dirty="0" err="1">
                <a:solidFill>
                  <a:srgbClr val="FF0000"/>
                </a:solidFill>
              </a:rPr>
              <a:t>ɪ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vd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666656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409257"/>
            <a:ext cx="120411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ea typeface="Times New Roman" panose="02020603050405020304" pitchFamily="18" charset="0"/>
              </a:rPr>
              <a:t>Groupwork: Put the sentences into a logical order to make a </a:t>
            </a:r>
            <a:r>
              <a:rPr lang="en-US" sz="3200" b="1" dirty="0" smtClean="0">
                <a:solidFill>
                  <a:srgbClr val="0070C0"/>
                </a:solidFill>
                <a:ea typeface="Times New Roman" panose="02020603050405020304" pitchFamily="18" charset="0"/>
              </a:rPr>
              <a:t>dialog. 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FECF38AA-47C2-4AE7-B711-786628D4FF5C}"/>
              </a:ext>
            </a:extLst>
          </p:cNvPr>
          <p:cNvSpPr/>
          <p:nvPr/>
        </p:nvSpPr>
        <p:spPr>
          <a:xfrm>
            <a:off x="329931" y="1735032"/>
            <a:ext cx="2335236" cy="1107996"/>
          </a:xfrm>
          <a:prstGeom prst="wedgeRectCallou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2"/>
                </a:solidFill>
              </a:rPr>
              <a:t>A. What do we need to make an apple pie? </a:t>
            </a:r>
          </a:p>
        </p:txBody>
      </p:sp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id="{6067D85C-673B-4CAC-802B-6EDD95DF39FC}"/>
              </a:ext>
            </a:extLst>
          </p:cNvPr>
          <p:cNvSpPr/>
          <p:nvPr/>
        </p:nvSpPr>
        <p:spPr>
          <a:xfrm>
            <a:off x="380621" y="3892983"/>
            <a:ext cx="2335236" cy="1107996"/>
          </a:xfrm>
          <a:prstGeom prst="wedgeRectCallou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2"/>
                </a:solidFill>
              </a:rPr>
              <a:t>F. First, we need some apples.</a:t>
            </a:r>
          </a:p>
        </p:txBody>
      </p:sp>
      <p:sp>
        <p:nvSpPr>
          <p:cNvPr id="15" name="Speech Bubble: Rectangle 14">
            <a:extLst>
              <a:ext uri="{FF2B5EF4-FFF2-40B4-BE49-F238E27FC236}">
                <a16:creationId xmlns:a16="http://schemas.microsoft.com/office/drawing/2014/main" id="{C8BB91AD-EFF0-4F0A-B336-C907D1782FE6}"/>
              </a:ext>
            </a:extLst>
          </p:cNvPr>
          <p:cNvSpPr/>
          <p:nvPr/>
        </p:nvSpPr>
        <p:spPr>
          <a:xfrm>
            <a:off x="3363007" y="3805727"/>
            <a:ext cx="2044500" cy="1107996"/>
          </a:xfrm>
          <a:prstGeom prst="wedgeRectCallou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2"/>
                </a:solidFill>
              </a:rPr>
              <a:t>D. We need six</a:t>
            </a:r>
            <a:r>
              <a:rPr lang="en-US" sz="200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17" name="Speech Bubble: Rectangle 16">
            <a:extLst>
              <a:ext uri="{FF2B5EF4-FFF2-40B4-BE49-F238E27FC236}">
                <a16:creationId xmlns:a16="http://schemas.microsoft.com/office/drawing/2014/main" id="{4DCC1AED-53FC-42DD-9157-D4F98C18E306}"/>
              </a:ext>
            </a:extLst>
          </p:cNvPr>
          <p:cNvSpPr/>
          <p:nvPr/>
        </p:nvSpPr>
        <p:spPr>
          <a:xfrm>
            <a:off x="3363007" y="1917661"/>
            <a:ext cx="2044500" cy="1107996"/>
          </a:xfrm>
          <a:prstGeom prst="wedgeRectCallou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2"/>
                </a:solidFill>
              </a:rPr>
              <a:t>C. What else do we need?</a:t>
            </a:r>
          </a:p>
        </p:txBody>
      </p:sp>
      <p:sp>
        <p:nvSpPr>
          <p:cNvPr id="19" name="Speech Bubble: Rectangle 18">
            <a:extLst>
              <a:ext uri="{FF2B5EF4-FFF2-40B4-BE49-F238E27FC236}">
                <a16:creationId xmlns:a16="http://schemas.microsoft.com/office/drawing/2014/main" id="{F6C9D2BC-6908-4615-A994-393E1CC513C0}"/>
              </a:ext>
            </a:extLst>
          </p:cNvPr>
          <p:cNvSpPr/>
          <p:nvPr/>
        </p:nvSpPr>
        <p:spPr>
          <a:xfrm>
            <a:off x="6633603" y="3861670"/>
            <a:ext cx="2335236" cy="1107996"/>
          </a:xfrm>
          <a:prstGeom prst="wedgeRectCallou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2"/>
                </a:solidFill>
              </a:rPr>
              <a:t>B. How many apples do we need?</a:t>
            </a:r>
          </a:p>
        </p:txBody>
      </p:sp>
      <p:sp>
        <p:nvSpPr>
          <p:cNvPr id="21" name="Speech Bubble: Rectangle 20">
            <a:extLst>
              <a:ext uri="{FF2B5EF4-FFF2-40B4-BE49-F238E27FC236}">
                <a16:creationId xmlns:a16="http://schemas.microsoft.com/office/drawing/2014/main" id="{4C4004AB-8302-44E6-B390-2B09B31DEEF4}"/>
              </a:ext>
            </a:extLst>
          </p:cNvPr>
          <p:cNvSpPr/>
          <p:nvPr/>
        </p:nvSpPr>
        <p:spPr>
          <a:xfrm>
            <a:off x="9317463" y="1645677"/>
            <a:ext cx="2335236" cy="1107996"/>
          </a:xfrm>
          <a:prstGeom prst="wedgeRectCallou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2"/>
                </a:solidFill>
              </a:rPr>
              <a:t>E. We need some flour.</a:t>
            </a:r>
          </a:p>
        </p:txBody>
      </p:sp>
      <p:sp>
        <p:nvSpPr>
          <p:cNvPr id="23" name="Speech Bubble: Rectangle 22">
            <a:extLst>
              <a:ext uri="{FF2B5EF4-FFF2-40B4-BE49-F238E27FC236}">
                <a16:creationId xmlns:a16="http://schemas.microsoft.com/office/drawing/2014/main" id="{944A7A36-3869-4154-9EC3-EB3BA62C83FE}"/>
              </a:ext>
            </a:extLst>
          </p:cNvPr>
          <p:cNvSpPr/>
          <p:nvPr/>
        </p:nvSpPr>
        <p:spPr>
          <a:xfrm>
            <a:off x="6197602" y="1898236"/>
            <a:ext cx="2335236" cy="1107996"/>
          </a:xfrm>
          <a:prstGeom prst="wedgeRectCallou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2"/>
                </a:solidFill>
              </a:rPr>
              <a:t>H. How much flour do we need?</a:t>
            </a:r>
          </a:p>
        </p:txBody>
      </p:sp>
      <p:sp>
        <p:nvSpPr>
          <p:cNvPr id="24" name="Speech Bubble: Rectangle 23">
            <a:extLst>
              <a:ext uri="{FF2B5EF4-FFF2-40B4-BE49-F238E27FC236}">
                <a16:creationId xmlns:a16="http://schemas.microsoft.com/office/drawing/2014/main" id="{604184C7-6C2C-404C-BB67-2BCBFCA04AAB}"/>
              </a:ext>
            </a:extLst>
          </p:cNvPr>
          <p:cNvSpPr/>
          <p:nvPr/>
        </p:nvSpPr>
        <p:spPr>
          <a:xfrm>
            <a:off x="9476143" y="3796891"/>
            <a:ext cx="2335236" cy="1107996"/>
          </a:xfrm>
          <a:prstGeom prst="wedgeRectCallou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2"/>
                </a:solidFill>
              </a:rPr>
              <a:t>G. We need 225 grams of flour.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721214-DDE2-422F-AD50-ECD021580B1F}"/>
              </a:ext>
            </a:extLst>
          </p:cNvPr>
          <p:cNvSpPr txBox="1"/>
          <p:nvPr/>
        </p:nvSpPr>
        <p:spPr>
          <a:xfrm>
            <a:off x="715946" y="5621311"/>
            <a:ext cx="9237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ANSWER: 1. A; 2. F; 3. B; 4. D; 5. C; 6. E; 7. H; 8.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192747819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BF37EC-306A-43EF-9BDC-BAD2B5684BCB}"/>
              </a:ext>
            </a:extLst>
          </p:cNvPr>
          <p:cNvSpPr txBox="1"/>
          <p:nvPr/>
        </p:nvSpPr>
        <p:spPr>
          <a:xfrm>
            <a:off x="703384" y="618978"/>
            <a:ext cx="106426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smtClean="0">
                <a:solidFill>
                  <a:schemeClr val="accent1"/>
                </a:solidFill>
              </a:rPr>
              <a:t>This is the dialog.</a:t>
            </a:r>
            <a:endParaRPr lang="en-US" sz="4000" i="1" dirty="0">
              <a:solidFill>
                <a:schemeClr val="accent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C8A7C8-3CA5-4196-9B6E-A1F51F5A7E84}"/>
              </a:ext>
            </a:extLst>
          </p:cNvPr>
          <p:cNvSpPr txBox="1"/>
          <p:nvPr/>
        </p:nvSpPr>
        <p:spPr>
          <a:xfrm>
            <a:off x="562708" y="1437708"/>
            <a:ext cx="10044332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</a:t>
            </a:r>
            <a:r>
              <a:rPr lang="en-US" sz="3200" dirty="0">
                <a:solidFill>
                  <a:schemeClr val="accent1"/>
                </a:solidFill>
              </a:rPr>
              <a:t>: What do we need to make an apple pie?</a:t>
            </a:r>
          </a:p>
          <a:p>
            <a:r>
              <a:rPr lang="en-US" sz="3200" dirty="0">
                <a:solidFill>
                  <a:srgbClr val="FF0000"/>
                </a:solidFill>
              </a:rPr>
              <a:t>B</a:t>
            </a:r>
            <a:r>
              <a:rPr lang="en-US" sz="3200" dirty="0">
                <a:solidFill>
                  <a:schemeClr val="accent1"/>
                </a:solidFill>
              </a:rPr>
              <a:t>: First, we need some apples.</a:t>
            </a:r>
          </a:p>
          <a:p>
            <a:r>
              <a:rPr lang="en-US" sz="3200" dirty="0">
                <a:solidFill>
                  <a:srgbClr val="FF0000"/>
                </a:solidFill>
              </a:rPr>
              <a:t>A</a:t>
            </a:r>
            <a:r>
              <a:rPr lang="en-US" sz="3200" dirty="0">
                <a:solidFill>
                  <a:schemeClr val="accent1"/>
                </a:solidFill>
              </a:rPr>
              <a:t>: How many apples do we need?</a:t>
            </a:r>
          </a:p>
          <a:p>
            <a:r>
              <a:rPr lang="en-US" sz="3200" dirty="0">
                <a:solidFill>
                  <a:srgbClr val="FF0000"/>
                </a:solidFill>
              </a:rPr>
              <a:t>B</a:t>
            </a:r>
            <a:r>
              <a:rPr lang="en-US" sz="3200" dirty="0">
                <a:solidFill>
                  <a:schemeClr val="accent1"/>
                </a:solidFill>
              </a:rPr>
              <a:t>: We need six.</a:t>
            </a:r>
          </a:p>
          <a:p>
            <a:r>
              <a:rPr lang="en-US" sz="3200" dirty="0">
                <a:solidFill>
                  <a:srgbClr val="FF0000"/>
                </a:solidFill>
              </a:rPr>
              <a:t>A</a:t>
            </a:r>
            <a:r>
              <a:rPr lang="en-US" sz="3200" dirty="0">
                <a:solidFill>
                  <a:schemeClr val="accent1"/>
                </a:solidFill>
              </a:rPr>
              <a:t>: What else do we need?</a:t>
            </a:r>
          </a:p>
          <a:p>
            <a:r>
              <a:rPr lang="en-US" sz="3200" dirty="0">
                <a:solidFill>
                  <a:srgbClr val="FF0000"/>
                </a:solidFill>
              </a:rPr>
              <a:t>B</a:t>
            </a:r>
            <a:r>
              <a:rPr lang="en-US" sz="3200" dirty="0">
                <a:solidFill>
                  <a:schemeClr val="accent1"/>
                </a:solidFill>
              </a:rPr>
              <a:t>: We need some flour. </a:t>
            </a:r>
          </a:p>
          <a:p>
            <a:r>
              <a:rPr lang="en-US" sz="3200" dirty="0">
                <a:solidFill>
                  <a:srgbClr val="FF0000"/>
                </a:solidFill>
              </a:rPr>
              <a:t>A</a:t>
            </a:r>
            <a:r>
              <a:rPr lang="en-US" sz="3200" dirty="0">
                <a:solidFill>
                  <a:schemeClr val="accent1"/>
                </a:solidFill>
              </a:rPr>
              <a:t>: How much flour do we need?</a:t>
            </a:r>
          </a:p>
          <a:p>
            <a:r>
              <a:rPr lang="en-US" sz="3200" dirty="0">
                <a:solidFill>
                  <a:srgbClr val="FF0000"/>
                </a:solidFill>
              </a:rPr>
              <a:t>B</a:t>
            </a:r>
            <a:r>
              <a:rPr lang="en-US" sz="3200" dirty="0">
                <a:solidFill>
                  <a:schemeClr val="accent1"/>
                </a:solidFill>
              </a:rPr>
              <a:t>: We need 225 grams of flour.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13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BF37EC-306A-43EF-9BDC-BAD2B5684BCB}"/>
              </a:ext>
            </a:extLst>
          </p:cNvPr>
          <p:cNvSpPr txBox="1"/>
          <p:nvPr/>
        </p:nvSpPr>
        <p:spPr>
          <a:xfrm>
            <a:off x="187565" y="509044"/>
            <a:ext cx="114417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accent1"/>
                </a:solidFill>
              </a:rPr>
              <a:t>Pairwork</a:t>
            </a:r>
            <a:r>
              <a:rPr lang="en-US" sz="3200" dirty="0">
                <a:solidFill>
                  <a:schemeClr val="accent1"/>
                </a:solidFill>
              </a:rPr>
              <a:t> . Let’s move on with the list of recipe to make an apple pie. Student A will be Adam, student B will be Billy.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C8A7C8-3CA5-4196-9B6E-A1F51F5A7E84}"/>
              </a:ext>
            </a:extLst>
          </p:cNvPr>
          <p:cNvSpPr txBox="1"/>
          <p:nvPr/>
        </p:nvSpPr>
        <p:spPr>
          <a:xfrm>
            <a:off x="344962" y="1736163"/>
            <a:ext cx="7352487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65138" algn="l"/>
              </a:tabLst>
            </a:pPr>
            <a:r>
              <a:rPr lang="en-US" sz="2800" i="1" dirty="0">
                <a:solidFill>
                  <a:srgbClr val="FF0000"/>
                </a:solidFill>
              </a:rPr>
              <a:t>Billy</a:t>
            </a:r>
            <a:r>
              <a:rPr lang="en-US" sz="2800" i="1" dirty="0">
                <a:solidFill>
                  <a:schemeClr val="accent1"/>
                </a:solidFill>
              </a:rPr>
              <a:t>: What do we need to make an apple pie?</a:t>
            </a:r>
          </a:p>
          <a:p>
            <a:r>
              <a:rPr lang="en-US" sz="2800" i="1" dirty="0">
                <a:solidFill>
                  <a:srgbClr val="FF0000"/>
                </a:solidFill>
              </a:rPr>
              <a:t>Adam</a:t>
            </a:r>
            <a:r>
              <a:rPr lang="en-US" sz="2800" i="1" dirty="0">
                <a:solidFill>
                  <a:schemeClr val="accent1"/>
                </a:solidFill>
              </a:rPr>
              <a:t>: First, we need some apples.</a:t>
            </a:r>
          </a:p>
          <a:p>
            <a:r>
              <a:rPr lang="en-US" sz="2800" i="1" dirty="0">
                <a:solidFill>
                  <a:srgbClr val="FF0000"/>
                </a:solidFill>
              </a:rPr>
              <a:t>Billy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i="1" dirty="0">
                <a:solidFill>
                  <a:schemeClr val="accent1"/>
                </a:solidFill>
              </a:rPr>
              <a:t>: How many apples do we need?</a:t>
            </a:r>
          </a:p>
          <a:p>
            <a:r>
              <a:rPr lang="en-US" sz="2800" i="1" dirty="0">
                <a:solidFill>
                  <a:srgbClr val="FF0000"/>
                </a:solidFill>
              </a:rPr>
              <a:t>Adam</a:t>
            </a:r>
            <a:r>
              <a:rPr lang="en-US" sz="2800" i="1" dirty="0">
                <a:solidFill>
                  <a:schemeClr val="accent1"/>
                </a:solidFill>
              </a:rPr>
              <a:t>: We need six.</a:t>
            </a:r>
          </a:p>
          <a:p>
            <a:r>
              <a:rPr lang="en-US" sz="2800" i="1" dirty="0">
                <a:solidFill>
                  <a:srgbClr val="FF0000"/>
                </a:solidFill>
              </a:rPr>
              <a:t>Billy </a:t>
            </a:r>
            <a:r>
              <a:rPr lang="en-US" sz="2800" i="1" dirty="0">
                <a:solidFill>
                  <a:schemeClr val="accent1"/>
                </a:solidFill>
              </a:rPr>
              <a:t>: What else do we need?</a:t>
            </a:r>
          </a:p>
          <a:p>
            <a:r>
              <a:rPr lang="en-US" sz="2800" i="1" dirty="0">
                <a:solidFill>
                  <a:srgbClr val="FF0000"/>
                </a:solidFill>
              </a:rPr>
              <a:t>Adam</a:t>
            </a:r>
            <a:r>
              <a:rPr lang="en-US" sz="2800" i="1" dirty="0">
                <a:solidFill>
                  <a:schemeClr val="accent1"/>
                </a:solidFill>
              </a:rPr>
              <a:t>: We need some sugar. </a:t>
            </a:r>
          </a:p>
          <a:p>
            <a:r>
              <a:rPr lang="en-US" sz="2800" i="1" dirty="0">
                <a:solidFill>
                  <a:srgbClr val="FF0000"/>
                </a:solidFill>
              </a:rPr>
              <a:t>Billy</a:t>
            </a:r>
            <a:r>
              <a:rPr lang="en-US" sz="2800" i="1" dirty="0">
                <a:solidFill>
                  <a:schemeClr val="accent1"/>
                </a:solidFill>
              </a:rPr>
              <a:t>: How much sugar do we need?</a:t>
            </a:r>
          </a:p>
          <a:p>
            <a:r>
              <a:rPr lang="en-US" sz="2800" i="1" dirty="0">
                <a:solidFill>
                  <a:srgbClr val="FF0000"/>
                </a:solidFill>
              </a:rPr>
              <a:t>Adam</a:t>
            </a:r>
            <a:r>
              <a:rPr lang="en-US" sz="2800" i="1" dirty="0">
                <a:solidFill>
                  <a:schemeClr val="accent1"/>
                </a:solidFill>
              </a:rPr>
              <a:t>: We need 130 grams of sugar.</a:t>
            </a:r>
          </a:p>
          <a:p>
            <a:r>
              <a:rPr lang="en-US" sz="3200" i="1" dirty="0">
                <a:solidFill>
                  <a:srgbClr val="FF0000"/>
                </a:solidFill>
              </a:rPr>
              <a:t>Billy</a:t>
            </a:r>
            <a:r>
              <a:rPr lang="en-US" sz="3200" dirty="0">
                <a:solidFill>
                  <a:schemeClr val="accent1"/>
                </a:solidFill>
              </a:rPr>
              <a:t>: …………….?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511150-99BA-426C-9CF7-AAF26BEC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2189" y="1586262"/>
            <a:ext cx="4852246" cy="2734599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CF72909-1320-40CD-90A3-B45B1C13A382}"/>
              </a:ext>
            </a:extLst>
          </p:cNvPr>
          <p:cNvCxnSpPr/>
          <p:nvPr/>
        </p:nvCxnSpPr>
        <p:spPr>
          <a:xfrm>
            <a:off x="5508885" y="2513579"/>
            <a:ext cx="4377128" cy="14990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C6C9445-8615-4B33-82D2-838444BC7C29}"/>
              </a:ext>
            </a:extLst>
          </p:cNvPr>
          <p:cNvCxnSpPr>
            <a:cxnSpLocks/>
          </p:cNvCxnSpPr>
          <p:nvPr/>
        </p:nvCxnSpPr>
        <p:spPr>
          <a:xfrm flipV="1">
            <a:off x="5254052" y="3019649"/>
            <a:ext cx="4631961" cy="101183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75349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6182</TotalTime>
  <Words>987</Words>
  <Application>Microsoft Office PowerPoint</Application>
  <PresentationFormat>Widescreen</PresentationFormat>
  <Paragraphs>168</Paragraphs>
  <Slides>28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Office Theme</vt:lpstr>
      <vt:lpstr>1_Custom Design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Rieu Phan Van</cp:lastModifiedBy>
  <cp:revision>308</cp:revision>
  <dcterms:created xsi:type="dcterms:W3CDTF">2020-12-08T03:17:05Z</dcterms:created>
  <dcterms:modified xsi:type="dcterms:W3CDTF">2022-07-13T04:30:36Z</dcterms:modified>
</cp:coreProperties>
</file>