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2" r:id="rId12"/>
    <p:sldId id="274" r:id="rId13"/>
    <p:sldId id="280" r:id="rId14"/>
    <p:sldId id="273" r:id="rId15"/>
    <p:sldId id="275" r:id="rId16"/>
    <p:sldId id="276" r:id="rId17"/>
    <p:sldId id="279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71" autoAdjust="0"/>
  </p:normalViewPr>
  <p:slideViewPr>
    <p:cSldViewPr>
      <p:cViewPr>
        <p:scale>
          <a:sx n="100" d="100"/>
          <a:sy n="100" d="100"/>
        </p:scale>
        <p:origin x="-552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7C322-B689-4D54-91A0-11C75F5F45E6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028F-45BD-48ED-B44B-E86A89F7F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F5E8-D7F6-4A1D-8EDB-DC38C7992F59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con học sinh</a:t>
            </a: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28613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629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924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267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914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2590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685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09800" y="5562600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43138" y="4621213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76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71625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43614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7150" y="508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Times New Roman" pitchFamily="18" charset="0"/>
                <a:cs typeface="Times New Roman" pitchFamily="18" charset="0"/>
              </a:rPr>
              <a:t>Bé Bi, bé Li</a:t>
            </a:r>
            <a:endParaRPr lang="en-US" sz="4000" b="1">
              <a:solidFill>
                <a:srgbClr val="DF3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8103" y="2457450"/>
            <a:ext cx="22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  <a:cs typeface="Times New Roman" pitchFamily="18" charset="0"/>
              </a:rPr>
              <a:t>Bé Li bi bô:</a:t>
            </a:r>
          </a:p>
          <a:p>
            <a:r>
              <a:rPr lang="en-US" sz="2800"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2800" smtClean="0">
                <a:latin typeface="HP-222" pitchFamily="34" charset="0"/>
                <a:cs typeface="Times New Roman" pitchFamily="18" charset="0"/>
              </a:rPr>
              <a:t>- Bi, Bi.</a:t>
            </a:r>
            <a:endParaRPr lang="en-US" sz="2800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3959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  <a:cs typeface="Times New Roman" pitchFamily="18" charset="0"/>
              </a:rPr>
              <a:t>- Bé ạ đi.</a:t>
            </a:r>
            <a:endParaRPr lang="en-US" sz="2800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261906"/>
            <a:ext cx="373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  <a:cs typeface="Times New Roman" pitchFamily="18" charset="0"/>
              </a:rPr>
              <a:t>Bé ạ lia lịa, bé bị ho.</a:t>
            </a:r>
            <a:endParaRPr lang="en-US" sz="2800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096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  <a:cs typeface="Times New Roman" pitchFamily="18" charset="0"/>
              </a:rPr>
              <a:t>Bi dỗ bé</a:t>
            </a:r>
            <a:r>
              <a:rPr lang="en-US" sz="2800" b="1" smtClean="0">
                <a:latin typeface="HP-222" pitchFamily="34" charset="0"/>
                <a:cs typeface="Times New Roman" pitchFamily="18" charset="0"/>
              </a:rPr>
              <a:t>.</a:t>
            </a:r>
            <a:endParaRPr lang="en-US" sz="2800" b="1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3600" y="2448580"/>
            <a:ext cx="1072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bi bô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3190" y="5256728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lia lịa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3342" y="5256728"/>
            <a:ext cx="104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bị ho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7567" y="6096000"/>
            <a:ext cx="1252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dỗ bé</a:t>
            </a:r>
            <a:endParaRPr lang="en-US" sz="28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9893" y="695325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1</a:t>
            </a:r>
            <a:endParaRPr lang="en-US" b="1"/>
          </a:p>
        </p:txBody>
      </p:sp>
      <p:sp>
        <p:nvSpPr>
          <p:cNvPr id="17" name="Oval 16"/>
          <p:cNvSpPr/>
          <p:nvPr/>
        </p:nvSpPr>
        <p:spPr>
          <a:xfrm>
            <a:off x="4235450" y="1524000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2</a:t>
            </a:r>
            <a:endParaRPr lang="en-US" b="1"/>
          </a:p>
        </p:txBody>
      </p:sp>
      <p:sp>
        <p:nvSpPr>
          <p:cNvPr id="18" name="Oval 17"/>
          <p:cNvSpPr/>
          <p:nvPr/>
        </p:nvSpPr>
        <p:spPr>
          <a:xfrm>
            <a:off x="569893" y="3395990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3</a:t>
            </a:r>
            <a:endParaRPr lang="en-US" b="1"/>
          </a:p>
        </p:txBody>
      </p:sp>
      <p:sp>
        <p:nvSpPr>
          <p:cNvPr id="19" name="Oval 18"/>
          <p:cNvSpPr/>
          <p:nvPr/>
        </p:nvSpPr>
        <p:spPr>
          <a:xfrm>
            <a:off x="4429125" y="4114800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4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479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0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228600"/>
            <a:ext cx="8940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71625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43614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7150" y="508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Times New Roman" pitchFamily="18" charset="0"/>
                <a:cs typeface="Times New Roman" pitchFamily="18" charset="0"/>
              </a:rPr>
              <a:t>Bé Bi, bé Li</a:t>
            </a:r>
            <a:endParaRPr lang="en-US" sz="4000" b="1">
              <a:solidFill>
                <a:srgbClr val="DF3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900" y="2457450"/>
            <a:ext cx="22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-222" pitchFamily="34" charset="0"/>
                <a:cs typeface="Times New Roman" pitchFamily="18" charset="0"/>
              </a:rPr>
              <a:t>Bé Li bi bô:</a:t>
            </a:r>
          </a:p>
          <a:p>
            <a:r>
              <a:rPr lang="en-US" sz="2800" b="1"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HP-222" pitchFamily="34" charset="0"/>
                <a:cs typeface="Times New Roman" pitchFamily="18" charset="0"/>
              </a:rPr>
              <a:t>- Bi, Bi.</a:t>
            </a:r>
            <a:endParaRPr lang="en-US" sz="2800" b="1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3959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-222" pitchFamily="34" charset="0"/>
                <a:cs typeface="Times New Roman" pitchFamily="18" charset="0"/>
              </a:rPr>
              <a:t>- Bé ạ đi.</a:t>
            </a:r>
            <a:endParaRPr lang="en-US" sz="2800" b="1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993" y="5261906"/>
            <a:ext cx="40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-222" pitchFamily="34" charset="0"/>
                <a:cs typeface="Times New Roman" pitchFamily="18" charset="0"/>
              </a:rPr>
              <a:t>Bé ạ lia lịa, bé bị ho.</a:t>
            </a:r>
            <a:endParaRPr lang="en-US" sz="2800" b="1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096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-222" pitchFamily="34" charset="0"/>
                <a:cs typeface="Times New Roman" pitchFamily="18" charset="0"/>
              </a:rPr>
              <a:t>Bi dỗ bé.</a:t>
            </a:r>
            <a:endParaRPr lang="en-US" sz="2800" b="1"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7993" y="683418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1</a:t>
            </a:r>
            <a:endParaRPr lang="en-US" b="1"/>
          </a:p>
        </p:txBody>
      </p:sp>
      <p:sp>
        <p:nvSpPr>
          <p:cNvPr id="14" name="Oval 13"/>
          <p:cNvSpPr/>
          <p:nvPr/>
        </p:nvSpPr>
        <p:spPr>
          <a:xfrm>
            <a:off x="4343400" y="1524000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2</a:t>
            </a:r>
            <a:endParaRPr lang="en-US" b="1"/>
          </a:p>
        </p:txBody>
      </p:sp>
      <p:sp>
        <p:nvSpPr>
          <p:cNvPr id="15" name="Oval 14"/>
          <p:cNvSpPr/>
          <p:nvPr/>
        </p:nvSpPr>
        <p:spPr>
          <a:xfrm>
            <a:off x="607993" y="3415040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3</a:t>
            </a:r>
            <a:endParaRPr lang="en-US" b="1"/>
          </a:p>
        </p:txBody>
      </p:sp>
      <p:sp>
        <p:nvSpPr>
          <p:cNvPr id="16" name="Oval 15"/>
          <p:cNvSpPr/>
          <p:nvPr/>
        </p:nvSpPr>
        <p:spPr>
          <a:xfrm>
            <a:off x="4370368" y="4143375"/>
            <a:ext cx="5334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4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46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8288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9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10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17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762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1905000"/>
            <a:ext cx="30480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.VnAvant" pitchFamily="34" charset="0"/>
              </a:rPr>
              <a:t>   ga - hồ</a:t>
            </a:r>
            <a:endParaRPr lang="en-US" sz="4400" b="1"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78974"/>
            <a:ext cx="2057400" cy="47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3913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58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1481924"/>
            <a:ext cx="30194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398"/>
            <a:ext cx="3914775" cy="271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1905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Tập viết: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3668" y="2525486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29718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ngày tháng năm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52400" y="1509831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13: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4868" y="1306286"/>
            <a:ext cx="6564894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ia</a:t>
            </a:r>
            <a:endParaRPr lang="en-US" sz="54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6199" y="3236552"/>
            <a:ext cx="10382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smtClean="0">
                <a:latin typeface="HP001 4 hàng" pitchFamily="34" charset="0"/>
              </a:rPr>
              <a:t>i</a:t>
            </a:r>
            <a:endParaRPr lang="en-US" sz="1300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3233406"/>
            <a:ext cx="76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9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5830" y="2525486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40362" y="29718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.VnAvant" pitchFamily="34" charset="0"/>
              </a:rPr>
              <a:t>ia</a:t>
            </a:r>
            <a:endParaRPr lang="en-US" sz="13000">
              <a:solidFill>
                <a:srgbClr val="008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2" grpId="0"/>
      <p:bldP spid="2" grpId="1"/>
      <p:bldP spid="7" grpId="0"/>
      <p:bldP spid="7" grpId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4838638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latin typeface=".VnAvant" pitchFamily="34" charset="0"/>
              </a:rPr>
              <a:t>b</a:t>
            </a:r>
            <a:r>
              <a:rPr lang="en-US" sz="9000" smtClean="0">
                <a:solidFill>
                  <a:srgbClr val="00B050"/>
                </a:solidFill>
                <a:latin typeface=".VnAvant" pitchFamily="34" charset="0"/>
              </a:rPr>
              <a:t>i</a:t>
            </a:r>
            <a:endParaRPr lang="en-US" sz="90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4800599"/>
            <a:ext cx="23622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latin typeface=".VnAvant" pitchFamily="34" charset="0"/>
              </a:rPr>
              <a:t>b</a:t>
            </a:r>
            <a:r>
              <a:rPr lang="en-US" sz="9000" smtClean="0">
                <a:solidFill>
                  <a:srgbClr val="00B050"/>
                </a:solidFill>
                <a:latin typeface=".VnAvant" pitchFamily="34" charset="0"/>
              </a:rPr>
              <a:t>ia</a:t>
            </a:r>
            <a:endParaRPr lang="en-US" sz="9000">
              <a:solidFill>
                <a:srgbClr val="00B050"/>
              </a:solidFill>
              <a:latin typeface=".VnAvant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8200" y="4726734"/>
            <a:ext cx="2514600" cy="1701126"/>
            <a:chOff x="3810000" y="1406599"/>
            <a:chExt cx="2209800" cy="1565201"/>
          </a:xfrm>
        </p:grpSpPr>
        <p:sp>
          <p:nvSpPr>
            <p:cNvPr id="17" name="Rectangle 16"/>
            <p:cNvSpPr/>
            <p:nvPr/>
          </p:nvSpPr>
          <p:spPr>
            <a:xfrm>
              <a:off x="3810000" y="1406599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bi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B050"/>
                  </a:solidFill>
                  <a:latin typeface=".VnAvant" pitchFamily="34" charset="0"/>
                </a:rPr>
                <a:t>i</a:t>
              </a:r>
              <a:endParaRPr lang="en-US" sz="3600" b="1">
                <a:solidFill>
                  <a:srgbClr val="00B050"/>
                </a:solidFill>
                <a:latin typeface=".VnAvant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33999" y="4749123"/>
            <a:ext cx="2514600" cy="1656347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.VnAvant" pitchFamily="34" charset="0"/>
                </a:rPr>
                <a:t>b</a:t>
              </a:r>
              <a:endParaRPr lang="en-US" sz="3600" b="1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B050"/>
                  </a:solidFill>
                  <a:latin typeface=".VnAvant" pitchFamily="34" charset="0"/>
                </a:rPr>
                <a:t>ia</a:t>
              </a:r>
              <a:endParaRPr lang="en-US" sz="3600" b="1">
                <a:solidFill>
                  <a:srgbClr val="00B050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bia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1650"/>
            <a:ext cx="33528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1447800"/>
            <a:ext cx="39719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7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4730070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latin typeface=".VnAvant" pitchFamily="34" charset="0"/>
              </a:rPr>
              <a:t>b</a:t>
            </a:r>
            <a:r>
              <a:rPr lang="en-US" sz="9000" smtClean="0">
                <a:solidFill>
                  <a:srgbClr val="00B050"/>
                </a:solidFill>
                <a:latin typeface=".VnAvant" pitchFamily="34" charset="0"/>
              </a:rPr>
              <a:t>i</a:t>
            </a:r>
            <a:endParaRPr lang="en-US" sz="90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199" y="4720607"/>
            <a:ext cx="23622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latin typeface=".VnAvant" pitchFamily="34" charset="0"/>
              </a:rPr>
              <a:t>b</a:t>
            </a:r>
            <a:r>
              <a:rPr lang="en-US" sz="9000" smtClean="0">
                <a:solidFill>
                  <a:srgbClr val="00B050"/>
                </a:solidFill>
                <a:latin typeface=".VnAvant" pitchFamily="34" charset="0"/>
              </a:rPr>
              <a:t>ia</a:t>
            </a:r>
            <a:endParaRPr lang="en-US" sz="90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1650"/>
            <a:ext cx="33528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1447800"/>
            <a:ext cx="39719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3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848600" cy="5638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14" name="Oval 13"/>
          <p:cNvSpPr/>
          <p:nvPr/>
        </p:nvSpPr>
        <p:spPr>
          <a:xfrm>
            <a:off x="2667000" y="3200400"/>
            <a:ext cx="16002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20" name="Oval 19"/>
          <p:cNvSpPr/>
          <p:nvPr/>
        </p:nvSpPr>
        <p:spPr>
          <a:xfrm>
            <a:off x="5105400" y="3200400"/>
            <a:ext cx="1600200" cy="914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ia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28600"/>
            <a:ext cx="8839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7086600" y="2362200"/>
            <a:ext cx="5334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3</a:t>
            </a:r>
            <a:endParaRPr lang="en-US" b="1"/>
          </a:p>
        </p:txBody>
      </p:sp>
      <p:sp>
        <p:nvSpPr>
          <p:cNvPr id="7" name="Oval 6"/>
          <p:cNvSpPr/>
          <p:nvPr/>
        </p:nvSpPr>
        <p:spPr>
          <a:xfrm>
            <a:off x="1295400" y="2333625"/>
            <a:ext cx="5334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1</a:t>
            </a:r>
            <a:endParaRPr lang="en-US" b="1"/>
          </a:p>
        </p:txBody>
      </p:sp>
      <p:sp>
        <p:nvSpPr>
          <p:cNvPr id="8" name="Oval 7"/>
          <p:cNvSpPr/>
          <p:nvPr/>
        </p:nvSpPr>
        <p:spPr>
          <a:xfrm>
            <a:off x="4267200" y="2181225"/>
            <a:ext cx="5334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2</a:t>
            </a:r>
            <a:endParaRPr lang="en-US" b="1"/>
          </a:p>
        </p:txBody>
      </p:sp>
      <p:sp>
        <p:nvSpPr>
          <p:cNvPr id="9" name="Oval 8"/>
          <p:cNvSpPr/>
          <p:nvPr/>
        </p:nvSpPr>
        <p:spPr>
          <a:xfrm>
            <a:off x="1562100" y="5010150"/>
            <a:ext cx="5334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4</a:t>
            </a:r>
            <a:endParaRPr lang="en-US" b="1"/>
          </a:p>
        </p:txBody>
      </p:sp>
      <p:sp>
        <p:nvSpPr>
          <p:cNvPr id="12" name="Oval 11"/>
          <p:cNvSpPr/>
          <p:nvPr/>
        </p:nvSpPr>
        <p:spPr>
          <a:xfrm>
            <a:off x="4381500" y="4857750"/>
            <a:ext cx="5334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5</a:t>
            </a:r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6800850" y="4648200"/>
            <a:ext cx="5334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6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134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54100"/>
            <a:ext cx="7848600" cy="56388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sp>
        <p:nvSpPr>
          <p:cNvPr id="14" name="Oval 13"/>
          <p:cNvSpPr/>
          <p:nvPr/>
        </p:nvSpPr>
        <p:spPr>
          <a:xfrm>
            <a:off x="2667000" y="3200400"/>
            <a:ext cx="16002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20" name="Oval 19"/>
          <p:cNvSpPr/>
          <p:nvPr/>
        </p:nvSpPr>
        <p:spPr>
          <a:xfrm>
            <a:off x="5105400" y="3200400"/>
            <a:ext cx="1600200" cy="914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ia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500" y="19050"/>
            <a:ext cx="73533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Nối i với h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ì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nh chứa tiếng cã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©m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</a:p>
          <a:p>
            <a:pPr algn="ctr"/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        Nối ia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với h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ì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nh chứa tiếng cã ©m </a:t>
            </a:r>
            <a:r>
              <a:rPr lang="en-US" sz="2800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2514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2514600" y="2286000"/>
            <a:ext cx="1143000" cy="914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57600" y="1981200"/>
            <a:ext cx="609600" cy="1219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3200400"/>
            <a:ext cx="2895600" cy="19050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57600" y="2235200"/>
            <a:ext cx="2895600" cy="965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016500" y="4038600"/>
            <a:ext cx="5715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514600" y="4038600"/>
            <a:ext cx="30734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43000" y="2371725"/>
            <a:ext cx="5334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1</a:t>
            </a:r>
            <a:endParaRPr lang="en-US" b="1"/>
          </a:p>
        </p:txBody>
      </p:sp>
      <p:sp>
        <p:nvSpPr>
          <p:cNvPr id="18" name="Oval 17"/>
          <p:cNvSpPr/>
          <p:nvPr/>
        </p:nvSpPr>
        <p:spPr>
          <a:xfrm>
            <a:off x="4295775" y="2171700"/>
            <a:ext cx="5334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2</a:t>
            </a:r>
            <a:endParaRPr lang="en-US" b="1"/>
          </a:p>
        </p:txBody>
      </p:sp>
      <p:sp>
        <p:nvSpPr>
          <p:cNvPr id="19" name="Oval 18"/>
          <p:cNvSpPr/>
          <p:nvPr/>
        </p:nvSpPr>
        <p:spPr>
          <a:xfrm>
            <a:off x="7010400" y="2400300"/>
            <a:ext cx="5334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3</a:t>
            </a:r>
            <a:endParaRPr lang="en-US" b="1"/>
          </a:p>
        </p:txBody>
      </p:sp>
      <p:sp>
        <p:nvSpPr>
          <p:cNvPr id="21" name="Oval 20"/>
          <p:cNvSpPr/>
          <p:nvPr/>
        </p:nvSpPr>
        <p:spPr>
          <a:xfrm>
            <a:off x="1524000" y="5105400"/>
            <a:ext cx="5334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4</a:t>
            </a:r>
            <a:endParaRPr lang="en-US" b="1"/>
          </a:p>
        </p:txBody>
      </p:sp>
      <p:sp>
        <p:nvSpPr>
          <p:cNvPr id="22" name="Oval 21"/>
          <p:cNvSpPr/>
          <p:nvPr/>
        </p:nvSpPr>
        <p:spPr>
          <a:xfrm>
            <a:off x="4295775" y="4914900"/>
            <a:ext cx="5334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5</a:t>
            </a:r>
            <a:endParaRPr lang="en-US" b="1"/>
          </a:p>
        </p:txBody>
      </p:sp>
      <p:sp>
        <p:nvSpPr>
          <p:cNvPr id="23" name="Oval 22"/>
          <p:cNvSpPr/>
          <p:nvPr/>
        </p:nvSpPr>
        <p:spPr>
          <a:xfrm>
            <a:off x="6743700" y="4686300"/>
            <a:ext cx="5334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6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987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248</Words>
  <Application>Microsoft Office PowerPoint</Application>
  <PresentationFormat>On-screen Show (4:3)</PresentationFormat>
  <Paragraphs>84</Paragraphs>
  <Slides>19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Quan Vu</cp:lastModifiedBy>
  <cp:revision>58</cp:revision>
  <dcterms:created xsi:type="dcterms:W3CDTF">2020-08-07T06:00:59Z</dcterms:created>
  <dcterms:modified xsi:type="dcterms:W3CDTF">2020-08-16T15:50:17Z</dcterms:modified>
</cp:coreProperties>
</file>