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y="6858000" cx="121888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39">
          <p15:clr>
            <a:srgbClr val="000000"/>
          </p15:clr>
        </p15:guide>
      </p15:sldGuideLst>
    </p:ext>
    <p:ext uri="GoogleSlidesCustomDataVersion2">
      <go:slidesCustomData xmlns:go="http://customooxmlschemas.google.com/" r:id="rId38" roundtripDataSignature="AMtx7mgd121Q3tctZkRAn69C/OvEqVuY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3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38" Type="http://customschemas.google.com/relationships/presentationmetadata" Target="meta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6" name="Google Shape;12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0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4" name="Google Shape;13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1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42" name="Google Shape;14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2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0" name="Google Shape;15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3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67" name="Google Shape;16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5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5" name="Google Shape;175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83" name="Google Shape;18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7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1" name="Google Shape;191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8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99" name="Google Shape;199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9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9" name="Google Shape;4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2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7" name="Google Shape;207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0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15" name="Google Shape;215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1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4" name="Google Shape;224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2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32" name="Google Shape;232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3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0" name="Google Shape;240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4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48" name="Google Shape;248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5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7" name="Google Shape;257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6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66" name="Google Shape;266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7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5" name="Google Shape;275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8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3" name="Google Shape;283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29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8" name="Google Shape;5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3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1" name="Google Shape;291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0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0" name="Google Shape;300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31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8" name="Google Shape;6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4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8" name="Google Shape;7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6" name="Google Shape;8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6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7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7" name="Google Shape;10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8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7" name="Google Shape;11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9:notes"/>
          <p:cNvSpPr txBox="1"/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1ppt.com/moban/" TargetMode="Externa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>
  <p:cSld name="标题幻灯片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文本" type="vertTitleAndTx">
  <p:cSld name="VERTICAL_TITLE_AND_VERTICAL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3"/>
          <p:cNvSpPr txBox="1"/>
          <p:nvPr>
            <p:ph type="title"/>
          </p:nvPr>
        </p:nvSpPr>
        <p:spPr>
          <a:xfrm rot="5400000">
            <a:off x="7282379" y="1829159"/>
            <a:ext cx="5851525" cy="27424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43"/>
          <p:cNvSpPr txBox="1"/>
          <p:nvPr>
            <p:ph idx="1" type="body"/>
          </p:nvPr>
        </p:nvSpPr>
        <p:spPr>
          <a:xfrm rot="5400000">
            <a:off x="1695834" y="-811754"/>
            <a:ext cx="5851525" cy="8024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43"/>
          <p:cNvSpPr txBox="1"/>
          <p:nvPr>
            <p:ph idx="10" type="dt"/>
          </p:nvPr>
        </p:nvSpPr>
        <p:spPr>
          <a:xfrm>
            <a:off x="609600" y="6356350"/>
            <a:ext cx="28432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43"/>
          <p:cNvSpPr txBox="1"/>
          <p:nvPr>
            <p:ph idx="11" type="ftr"/>
          </p:nvPr>
        </p:nvSpPr>
        <p:spPr>
          <a:xfrm>
            <a:off x="4164013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43"/>
          <p:cNvSpPr txBox="1"/>
          <p:nvPr>
            <p:ph idx="12" type="sldNum"/>
          </p:nvPr>
        </p:nvSpPr>
        <p:spPr>
          <a:xfrm>
            <a:off x="8736013" y="6356350"/>
            <a:ext cx="2843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自定义版式">
  <p:cSld name="自定义版式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自定义版式">
  <p:cSld name="自定义版式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5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自定义版式">
  <p:cSld name="1_自定义版式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6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自定义版式">
  <p:cSld name="2_自定义版式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7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自定义版式">
  <p:cSld name="3_自定义版式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8"/>
          <p:cNvSpPr txBox="1"/>
          <p:nvPr/>
        </p:nvSpPr>
        <p:spPr>
          <a:xfrm>
            <a:off x="1168400" y="6491288"/>
            <a:ext cx="1800225" cy="119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00" u="sng">
                <a:solidFill>
                  <a:srgbClr val="000000"/>
                </a:solidFill>
                <a:latin typeface="Microsoft Yahei"/>
                <a:ea typeface="Microsoft Yahei"/>
                <a:cs typeface="Microsoft Yahei"/>
                <a:sym typeface="Microsoft Yahei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PPT模板</a:t>
            </a:r>
            <a:r>
              <a:rPr lang="de-DE" sz="100">
                <a:solidFill>
                  <a:srgbClr val="0000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 http://www.1ppt.com/moban/ </a:t>
            </a:r>
            <a:endParaRPr sz="100">
              <a:solidFill>
                <a:srgbClr val="000000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20" name="Google Shape;20;p38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自定义版式">
  <p:cSld name="4_自定义版式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9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自定义版式">
  <p:cSld name="5_自定义版式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0"/>
          <p:cNvSpPr txBox="1"/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300" u="none" cap="none" strike="noStrike">
                <a:solidFill>
                  <a:schemeClr val="dk1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9pPr>
          </a:lstStyle>
          <a:p/>
        </p:txBody>
      </p:sp>
    </p:spTree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2"/>
          <p:cNvSpPr txBox="1"/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2"/>
          <p:cNvSpPr txBox="1"/>
          <p:nvPr>
            <p:ph idx="1" type="body"/>
          </p:nvPr>
        </p:nvSpPr>
        <p:spPr>
          <a:xfrm rot="5400000">
            <a:off x="3831431" y="-1621789"/>
            <a:ext cx="4525963" cy="109699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2"/>
          <p:cNvSpPr txBox="1"/>
          <p:nvPr>
            <p:ph idx="10" type="dt"/>
          </p:nvPr>
        </p:nvSpPr>
        <p:spPr>
          <a:xfrm>
            <a:off x="609600" y="6356350"/>
            <a:ext cx="284321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2"/>
          <p:cNvSpPr txBox="1"/>
          <p:nvPr>
            <p:ph idx="11" type="ftr"/>
          </p:nvPr>
        </p:nvSpPr>
        <p:spPr>
          <a:xfrm>
            <a:off x="4164013" y="6356350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2"/>
          <p:cNvSpPr txBox="1"/>
          <p:nvPr>
            <p:ph idx="12" type="sldNum"/>
          </p:nvPr>
        </p:nvSpPr>
        <p:spPr>
          <a:xfrm>
            <a:off x="8736013" y="6356350"/>
            <a:ext cx="28432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slow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  <p:sldLayoutId id="2147483659" r:id="rId2"/>
    <p:sldLayoutId id="2147483660" r:id="rId3"/>
  </p:sldLayoutIdLst>
  <p:transition spd="slow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4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4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4.jp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 cap="flat" cmpd="sng" w="9525">
            <a:solidFill>
              <a:schemeClr val="folHlink"/>
            </a:solidFill>
            <a:prstDash val="solid"/>
            <a:miter lim="800000"/>
            <a:headEnd len="sm" w="sm" type="none"/>
            <a:tailEnd len="sm" w="sm" type="none"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 cap="flat" cmpd="sng" w="9525">
            <a:solidFill>
              <a:schemeClr val="folHlink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46" name="Google Shape;46;p1"/>
          <p:cNvSpPr/>
          <p:nvPr/>
        </p:nvSpPr>
        <p:spPr>
          <a:xfrm>
            <a:off x="219075" y="895350"/>
            <a:ext cx="11969750" cy="5026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BÀI 9</a:t>
            </a:r>
            <a:r>
              <a:rPr b="1" i="0" lang="de-DE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b="1" i="0" sz="5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NHỮNG CHÂN TRỜI KÍ ỨC (TRUYỆN - TRUYỆN KÍ)</a:t>
            </a:r>
            <a:endParaRPr b="0" i="0" sz="5400" u="none" cap="none" strike="noStrike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VĂN BẢN 2</a:t>
            </a:r>
            <a:r>
              <a:rPr b="1" i="0" lang="de-DE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TÔI ĐÃ HỌC TẬP NHƯ THẾ NÀO </a:t>
            </a:r>
            <a:endParaRPr b="1" i="0" sz="5400" u="none" cap="none" strike="noStrike">
              <a:solidFill>
                <a:schemeClr val="folHlink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54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(TRÍCH: M.GORKI)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0"/>
          <p:cNvSpPr/>
          <p:nvPr/>
        </p:nvSpPr>
        <p:spPr>
          <a:xfrm>
            <a:off x="198438" y="488950"/>
            <a:ext cx="11807825" cy="636905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Google Shape;131;p10"/>
          <p:cNvSpPr/>
          <p:nvPr/>
        </p:nvSpPr>
        <p:spPr>
          <a:xfrm>
            <a:off x="414338" y="742950"/>
            <a:ext cx="11533187" cy="6115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A.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CÂU CHUYỆN, SỰ VIỆC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sz="3200">
              <a:solidFill>
                <a:srgbClr val="3399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1: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Chuyện do nhân vật chính thuật lại quá trình học tập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của mình ở hai trận đường đời nối tiếp nhau. Hồi 6 - 7 tuổi cậu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bé Pê-xcốp mồ côi cha, được gửi đến học ở một ngôi trường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của nhà thờ. Do  chán học, lại bị một số thầy giáo có ác cảm,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nên cậu thường bài nhiều trò nghịch ngợm, tinh quái. Đến khi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gặp Đức Giám Mục Cri-xan-phơ, được đức cha khích lệ, cậu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mới bắt đầu có ý thức học tập thì lại có tang mẹ, gia cảnh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khốn khó, 10 tuổi cậu phải "vào đời" kiếm sống. Từ đây,  nhất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là năm 14 tuổi, nhờ không ngừng tự học hỏi trong cuộc sống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đam mê đọc sách,  Pê-xcốp đã từng bước trưởng thành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về sau trở thành đại thi hào Nga M.Go-rơ-ki.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1"/>
          <p:cNvSpPr/>
          <p:nvPr/>
        </p:nvSpPr>
        <p:spPr>
          <a:xfrm>
            <a:off x="198438" y="223838"/>
            <a:ext cx="11807825" cy="6335712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11"/>
          <p:cNvSpPr/>
          <p:nvPr/>
        </p:nvSpPr>
        <p:spPr>
          <a:xfrm>
            <a:off x="414338" y="492125"/>
            <a:ext cx="11533187" cy="6365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A.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CÂU CHUYỆN, SỰ VIỆC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sz="3200">
              <a:solidFill>
                <a:srgbClr val="3399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2: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Sự xuất hiện của Đức Giám mục và cuộc trò chuyện giữa ngài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với Pê-xcốp cùng các học sinh trong lớp đã tác động: </a:t>
            </a:r>
            <a:r>
              <a:rPr lang="de-DE" sz="3200" u="sng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Mạnh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mẽ và sâu sắc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 đến Pê-xcốp: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 Pê-xcốp xem ngài là cứu tinh.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Tình cảm, trí tuệ và thế giới tinh thần vốn phong phú, trong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sáng của cậu bé được Đức Giám Mục phát hiện, đánh thức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ghi nhận, biểu dương ngay trong lớp học trước các thầy giáo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bạn học.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Pê-xcốp cũng tự phát hiện ra cái phần không phải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"con thú"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chính mình.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2"/>
          <p:cNvSpPr/>
          <p:nvPr/>
        </p:nvSpPr>
        <p:spPr>
          <a:xfrm>
            <a:off x="0" y="0"/>
            <a:ext cx="12188825" cy="685800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12"/>
          <p:cNvSpPr/>
          <p:nvPr/>
        </p:nvSpPr>
        <p:spPr>
          <a:xfrm>
            <a:off x="188913" y="0"/>
            <a:ext cx="11999912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A.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CÂU CHUYỆN, SỰ VIỆC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sz="3200">
              <a:solidFill>
                <a:srgbClr val="3399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2: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Nhận xét cách tác giả thuật lại cuộc trò chuyện: </a:t>
            </a:r>
            <a:r>
              <a:rPr lang="de-DE" sz="3200" u="sng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Có những điểm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đáng lưu ý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Tạo sự tương phản rõ rệt với những gì thường ngày diễn ra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trước đó.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Nội dung cuộc trò chuyện thân tình, ấm áp, gần gũi do Đức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Giám Mục vừa trò chuyện với Pê-xcốp vừa trò chuyện với cả lớp.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Tác giả - người kể hầu như chỉ kể lại lời của Đức Giám Mục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nhưng vẫn giúp nghe được tiếng nói tâm tình của Pê-xcốp 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các học sinh cùng lớp với cậu bé.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Điểm nhìn của người kể chuyện ngôi thứ nhất đã tạo ưu thế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riêng làm cho hình tượng Đức Giám Mục với Pê-xcốp cùng các           học sinh trong lớp đều trở nên thân thiết, nổi bật.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3"/>
          <p:cNvSpPr/>
          <p:nvPr/>
        </p:nvSpPr>
        <p:spPr>
          <a:xfrm>
            <a:off x="2913063" y="-173038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2: Khám phá văn bản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de-DE" sz="3200" u="sng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Sau khi đọc văn bản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55" name="Google Shape;155;p13"/>
          <p:cNvSpPr/>
          <p:nvPr/>
        </p:nvSpPr>
        <p:spPr>
          <a:xfrm>
            <a:off x="173038" y="1541463"/>
            <a:ext cx="11845925" cy="5316537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13"/>
          <p:cNvSpPr/>
          <p:nvPr/>
        </p:nvSpPr>
        <p:spPr>
          <a:xfrm>
            <a:off x="277813" y="1709738"/>
            <a:ext cx="11506200" cy="5148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Nhóm 3: (Câu 3 SGK/ tr.89)  Bạn hiểu như thế nào về phần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"thú",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và cuộc đấu tranh giữ hai phần này trong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quan niệm của Pê-xcốp ? Cách sử dụng ngôi kể, điểm nhìn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văn bản đã có tác dụng gì trong việc thể hiện cuộc đấu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tranh ấy? (</a:t>
            </a: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PHT số 2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Nhóm 4: (Câu 4 SGK/ tr.89) Chỉ ra một số điểm khác nhau về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và hình thức nghệ thuật giữa hai phần văn bản trước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sau câu "Tôi biết đọc một cách có ý thức năm lên mười bốn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tuổi". Những khác biệt như vậy có làm mất đi sự thống nhất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tính chỉnh thể của tác phẩm không? (</a:t>
            </a: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PHT số 3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4"/>
          <p:cNvSpPr/>
          <p:nvPr/>
        </p:nvSpPr>
        <p:spPr>
          <a:xfrm>
            <a:off x="211138" y="965200"/>
            <a:ext cx="11807825" cy="501332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14"/>
          <p:cNvSpPr/>
          <p:nvPr/>
        </p:nvSpPr>
        <p:spPr>
          <a:xfrm>
            <a:off x="414338" y="1114425"/>
            <a:ext cx="11533187" cy="5743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3:</a:t>
            </a:r>
            <a:r>
              <a:rPr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</a:t>
            </a:r>
            <a:r>
              <a:rPr i="1"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"thú"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 và phần </a:t>
            </a:r>
            <a:r>
              <a:rPr i="1"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"người":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"thú"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(hay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"con thú"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): Phần non nớt, bản năng, hoang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dã,  thậm chí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"man rợ"....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Phần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"người"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(hay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"con 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): Phần cao quý, có được nhờ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quá trình học tập, tu dưỡng (phần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"Quan niệm về cuộc sống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tốt đẹp và sự thèm khát về cuộc sống ấy").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Ở đó có lẽ sống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vươn tới tình thương yêu và khát vọng những gì tốt đẹp, xứng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đáng với con người.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5"/>
          <p:cNvSpPr/>
          <p:nvPr/>
        </p:nvSpPr>
        <p:spPr>
          <a:xfrm>
            <a:off x="0" y="0"/>
            <a:ext cx="12188825" cy="685800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15"/>
          <p:cNvSpPr/>
          <p:nvPr/>
        </p:nvSpPr>
        <p:spPr>
          <a:xfrm>
            <a:off x="176213" y="0"/>
            <a:ext cx="11771312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3:</a:t>
            </a:r>
            <a:r>
              <a:rPr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Cuộc đấu tranh giữ hai phần này trong quan niệm của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Pê-xcốp: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Giữa hai phần này luôn có đấu tranh: Nhờ học qua trường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đời, cuộc sống cần lao và qua sách. Pê-xcốp hiểu ra sự đối lập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cuộc đấu tranh không dễ dàng giữa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"thú"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và phần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Cậu luôn khao khát Chiến thắng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"con thú"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trongbản thân, khao khát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"tách khỏi con thú để lên tới gần con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người tới gần quan niệm về cuộc sống tốt đẹp và về sự thèm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khát cuộc sống ấy".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 đường ấy được ví với việc bước dần lên những bậc thang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như một quá trình rèn luyên lâu dài không mệt mỏi. mỗi thành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công chỉ là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"một bậc thang nhỏ"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nên cần phải nỗ lực vươn lên không ngừng.</a:t>
            </a:r>
            <a:r>
              <a:rPr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6"/>
          <p:cNvSpPr/>
          <p:nvPr/>
        </p:nvSpPr>
        <p:spPr>
          <a:xfrm>
            <a:off x="158750" y="474663"/>
            <a:ext cx="11820525" cy="5843587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0" name="Google Shape;180;p16"/>
          <p:cNvSpPr/>
          <p:nvPr/>
        </p:nvSpPr>
        <p:spPr>
          <a:xfrm>
            <a:off x="441325" y="647700"/>
            <a:ext cx="11506200" cy="62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3: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Tác dụng của việc sử dụng ngôi kể, điểm trong việc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thể hiện cuộc đấu tranh ấy được thể hiện qua văn bản: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Ngôi kể: Người kể chuyện không chỉ tường thuật một câu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chuyện, mà còn thể hiện ý kiến của mình về việc đấu tranh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giữa "thú" và "người".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Điểm nhìn của người kể có tác dụng: Giúp người đọc thông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hiểu được những khó khăn, thử thách và bài học trong cuộc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đấu tranh này. Ngoài ra, người kể cũng thể hiện quan điểm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giá trị của mình thông qua việc lựa chọn các chi tiết và tình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huống trong câu chuyện.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17"/>
          <p:cNvSpPr/>
          <p:nvPr/>
        </p:nvSpPr>
        <p:spPr>
          <a:xfrm>
            <a:off x="158750" y="488950"/>
            <a:ext cx="11820525" cy="584358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Google Shape;188;p17"/>
          <p:cNvSpPr/>
          <p:nvPr/>
        </p:nvSpPr>
        <p:spPr>
          <a:xfrm>
            <a:off x="441325" y="647700"/>
            <a:ext cx="11506200" cy="62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4: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trước: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Thuật lại theo hồi ức về những ngày tháng cậu bé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Pê-xcốp học tập tại ngôi trường của nhà thờ. Ban đầu, cậu bé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bày ra bao nhiêu trò tinh quái,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"man rợ"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Chỉ đến khi có Đức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Giám mục xuất hiện cậu mới chăm chỉ, chí thú với việc học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hành.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sau: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Thuật lại những tháng năm Pê-xcốp tự kiếm sống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vừa tự học trong sách vở và trong cuộc đời. Trải qua biết bao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dằn vặt, băn khoăn, cuối cùng nhờ có sách và những nỗ lực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đọc, khám phá của bản thân, Pê-xcốp đã trưởng thành.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18"/>
          <p:cNvSpPr/>
          <p:nvPr/>
        </p:nvSpPr>
        <p:spPr>
          <a:xfrm>
            <a:off x="171450" y="1098550"/>
            <a:ext cx="11820525" cy="490378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18"/>
          <p:cNvSpPr/>
          <p:nvPr/>
        </p:nvSpPr>
        <p:spPr>
          <a:xfrm>
            <a:off x="441325" y="1296988"/>
            <a:ext cx="11506200" cy="5561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4: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Hình thức nghệ thuật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trước: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Sử sử dụng nghệ thuật kể chuyện hấp dẫn gây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ấn tượng mạnh: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Dùng nhiều mẫu chuyện sự việc kịch tính bất ngờ.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Sử dụng đối thoại, thủ pháp đối lập.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Tác giả vừa hóa thân vào nhân vật cậu bé mang điểm nhìn,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giọng điệu của một cậu bé vừa giữ một khoảng cách, một thái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độ tự phê phán, tự giễu mình.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Google Shape;20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9"/>
          <p:cNvSpPr/>
          <p:nvPr/>
        </p:nvSpPr>
        <p:spPr>
          <a:xfrm>
            <a:off x="158750" y="488950"/>
            <a:ext cx="11820525" cy="5446713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Google Shape;204;p19"/>
          <p:cNvSpPr/>
          <p:nvPr/>
        </p:nvSpPr>
        <p:spPr>
          <a:xfrm>
            <a:off x="441325" y="714375"/>
            <a:ext cx="11506200" cy="614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4: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Hình thức nghệ thuật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Phần sau: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Sử dụng nghệ thuật kể chuyện tổng hợp: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Kết hợp kể chuyện với trữ tình biểu cảm luận bình (về vai trò,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tác dụng của sách, của trải nghiệm  cuộc sống).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Kết hợp độc thoại (tự nói với mình) và trò chuyện với độc giả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"chính các bạn cùng biết,..."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 "Có thể rồi tôi sẽ không truyền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đạt đủ rõ và đáng tin cậy để các bạn thấy...").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Sử dụng nhiều ẩn dụ, tỉ dụ sâu sắc từ trải nghiệm đời sống,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từ đọc sách mà có. 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2"/>
          <p:cNvSpPr/>
          <p:nvPr/>
        </p:nvSpPr>
        <p:spPr>
          <a:xfrm>
            <a:off x="1490663" y="2830513"/>
            <a:ext cx="9467850" cy="2462212"/>
          </a:xfrm>
          <a:prstGeom prst="roundRect">
            <a:avLst>
              <a:gd fmla="val 16667" name="adj"/>
            </a:avLst>
          </a:prstGeom>
          <a:solidFill>
            <a:srgbClr val="0033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38761D"/>
              </a:solidFill>
              <a:highlight>
                <a:srgbClr val="38761D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" name="Google Shape;54;p2"/>
          <p:cNvSpPr/>
          <p:nvPr/>
        </p:nvSpPr>
        <p:spPr>
          <a:xfrm>
            <a:off x="1504950" y="511175"/>
            <a:ext cx="9199563" cy="1676400"/>
          </a:xfrm>
          <a:prstGeom prst="ribbon2">
            <a:avLst>
              <a:gd fmla="val 16667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1: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KHỞI ĐỘNG</a:t>
            </a: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1787525" y="3033713"/>
            <a:ext cx="8931275" cy="3470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32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hỏi</a:t>
            </a:r>
            <a:r>
              <a:rPr b="1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Bạn đã học tập như thế nào trong</a:t>
            </a:r>
            <a:endParaRPr/>
          </a:p>
          <a:p>
            <a:pPr indent="-269875" lvl="0" marL="269875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những năm ở Tiểu học? Hãy hồi tưởng và chia</a:t>
            </a:r>
            <a:endParaRPr/>
          </a:p>
          <a:p>
            <a:pPr indent="-269875" lvl="0" marL="269875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sẻ với mọi người một kỉ niệm (vui/buồn) về việc</a:t>
            </a:r>
            <a:endParaRPr/>
          </a:p>
          <a:p>
            <a:pPr indent="-269875" lvl="0" marL="269875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học tập của bạn trong quãng thời gian đó?</a:t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20"/>
          <p:cNvSpPr/>
          <p:nvPr/>
        </p:nvSpPr>
        <p:spPr>
          <a:xfrm>
            <a:off x="158750" y="171450"/>
            <a:ext cx="11820525" cy="668655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Google Shape;212;p20"/>
          <p:cNvSpPr/>
          <p:nvPr/>
        </p:nvSpPr>
        <p:spPr>
          <a:xfrm>
            <a:off x="441325" y="476250"/>
            <a:ext cx="11506200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B.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DẤU MỐC THỜI GIAN VÀ NHỮNG ĐỔI THAY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4:</a:t>
            </a:r>
            <a:r>
              <a:rPr lang="de-DE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Tính thống nhất trong chỉnh thể của tác phẩm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Đọc kỹ sẽ thấy sự khác biệt trên không hề phá vỡ tính thống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nhất chỉnh thể mà còn cho thấy sự đa dạng của các môi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trường/ hoàn cảnh học tập.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Thấy rõ cuộc đấu tranh giữa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"thú"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và phần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"người"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ở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các môi trường khác biệt.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Đặc biệt cho thấy việc học tập để đạt được thành công, vươn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tới mục đích cao đẹp của đời người quả là quá trình không dễ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dàng, nhưng hoàn toàn là có thể.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Đó cũng là sự linh hoạt, đa dạng trong bút pháp tự truyện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của M.Go-rơ-ki.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1"/>
          <p:cNvSpPr/>
          <p:nvPr/>
        </p:nvSpPr>
        <p:spPr>
          <a:xfrm>
            <a:off x="2887663" y="304800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2: Khám phá văn bản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de-DE" sz="3200" u="sng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Sau khi đọc văn bản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20" name="Google Shape;220;p21"/>
          <p:cNvSpPr/>
          <p:nvPr/>
        </p:nvSpPr>
        <p:spPr>
          <a:xfrm>
            <a:off x="342900" y="2205038"/>
            <a:ext cx="11571288" cy="299085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Google Shape;221;p21"/>
          <p:cNvSpPr/>
          <p:nvPr/>
        </p:nvSpPr>
        <p:spPr>
          <a:xfrm>
            <a:off x="447675" y="2373313"/>
            <a:ext cx="11506200" cy="5148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Nhóm 5: (Câu 5 SGK/ tr.89) Phân tích một số chi tiết trong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văn bản cho thấy nhận thức của tác giả tại thời điểm viết tác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phẩm và nhận thức của nhân vật chính trong quá khứ có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những điểm khác biệt. Giải thích lí do đó? (GV gợi một ví dụ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tiêu biểu, thuyết minh về sự khác biệt)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2"/>
          <p:cNvSpPr/>
          <p:nvPr/>
        </p:nvSpPr>
        <p:spPr>
          <a:xfrm>
            <a:off x="158750" y="793750"/>
            <a:ext cx="11820525" cy="391160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22"/>
          <p:cNvSpPr/>
          <p:nvPr/>
        </p:nvSpPr>
        <p:spPr>
          <a:xfrm>
            <a:off x="441325" y="993775"/>
            <a:ext cx="11506200" cy="586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C.</a:t>
            </a: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KHOẢNG CÁCH NHẬN THỰC GIỮA NGƯỜI KỂ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 u="sng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NHÂN VẬT</a:t>
            </a:r>
            <a:r>
              <a:rPr b="1" lang="de-DE" sz="3200">
                <a:solidFill>
                  <a:srgbClr val="3399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5:  Đúng là một khoảng cách khá xa giữa hai thời điểm: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Các câu chuyện được kể lại là hồi ức - những sự việc mẩu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chuyện xảy ra đã lâu, vào khoảng từ những năm Pê-xcốp lên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sáu bảy tuổi cho đến khi cậu trở thành một người lao động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chín chắn, trưởng thành (ngoài 20 tuổi).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9050"/>
            <a:ext cx="12188825" cy="687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3"/>
          <p:cNvSpPr/>
          <p:nvPr/>
        </p:nvSpPr>
        <p:spPr>
          <a:xfrm>
            <a:off x="158750" y="171450"/>
            <a:ext cx="11820525" cy="6427788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Google Shape;237;p23"/>
          <p:cNvSpPr/>
          <p:nvPr/>
        </p:nvSpPr>
        <p:spPr>
          <a:xfrm>
            <a:off x="441325" y="476250"/>
            <a:ext cx="11506200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Thời điểm tác giả M.Go-rơ- ki viết: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Tôi đã học tập như thế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nào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? là khoảng năm 1917 - 1918. Trước đó ông đã viết: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Thời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thơ ấu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(năm 1913 - 1914),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Kiếm sống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(năm 1915 - 1916). Tức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là truyện: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Tôi đã học tập như thế nào? 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được viết khi nhà văn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đã ở tuổi 45 - 50 (ông sinh năm 1968). Khoảng cách giữa thời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điểm xảy ra các sự việc với Pê-xcốp  ở ngôi trường của nhà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thờ (năm 6 - 7 tuổi) và thời điểm nhà văn viết truyện ngắn là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gần nửa thế kỷ.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Nhận thức của tác giả ở thời điểm viết tác phẩm Tất nhiên sẽ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khác nhiều so với nhận thức của nhân vật chính (tác giả hồi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bé, thời trẻ). Muốn hiểu đúng cảm hứng, chủ đề, tư tưởng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thông điệp của tác phẩm, không thể không lưu ý điều này.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oogle Shape;243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4"/>
          <p:cNvSpPr/>
          <p:nvPr/>
        </p:nvSpPr>
        <p:spPr>
          <a:xfrm>
            <a:off x="158750" y="1019175"/>
            <a:ext cx="11820525" cy="457517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Google Shape;245;p24"/>
          <p:cNvSpPr/>
          <p:nvPr/>
        </p:nvSpPr>
        <p:spPr>
          <a:xfrm>
            <a:off x="441325" y="1311275"/>
            <a:ext cx="11506200" cy="554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Quả vậy, trong văn bản có không ít chi tiết cho thấy khoảng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cách, thời gian, tuổi tác, nhận thức giữa người viết và nhân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vật. Chẳng hạn ở phần đầu, từ thời điểm viết tác phẩm nhìn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nhận sự việc, cách hành xử của cậu bé, Tuy nhập vai nhưng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người kể chuyện vẫn hé mở khoảng cách.</a:t>
            </a:r>
            <a:endParaRPr sz="3200" u="sng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Ví dụ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Cách nhìn và giọng điệu tự phê phán, tự diễn mình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nhiều câu văn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"Tôi trả thù ông ta  ... có ý nghĩa đối với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tôi...."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(SGV tập 2 - tr.99)                                             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Google Shape;251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25"/>
          <p:cNvSpPr/>
          <p:nvPr/>
        </p:nvSpPr>
        <p:spPr>
          <a:xfrm>
            <a:off x="2887663" y="304800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3: Tổng kết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5"/>
          <p:cNvSpPr/>
          <p:nvPr/>
        </p:nvSpPr>
        <p:spPr>
          <a:xfrm>
            <a:off x="342900" y="2205038"/>
            <a:ext cx="11571288" cy="197167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25"/>
          <p:cNvSpPr/>
          <p:nvPr/>
        </p:nvSpPr>
        <p:spPr>
          <a:xfrm>
            <a:off x="447675" y="2373313"/>
            <a:ext cx="11506200" cy="5148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HS thảo luận nhóm đôi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1: Theo em, nội dung của văn bản là gì?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2: Nghệ thuật đặc sắc được thể hiện qua văn bản?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oogle Shape;260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6"/>
          <p:cNvSpPr/>
          <p:nvPr/>
        </p:nvSpPr>
        <p:spPr>
          <a:xfrm>
            <a:off x="2874963" y="0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3: Tổng kết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6"/>
          <p:cNvSpPr/>
          <p:nvPr/>
        </p:nvSpPr>
        <p:spPr>
          <a:xfrm>
            <a:off x="369888" y="1754188"/>
            <a:ext cx="11571287" cy="4887912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3" name="Google Shape;263;p26"/>
          <p:cNvSpPr/>
          <p:nvPr/>
        </p:nvSpPr>
        <p:spPr>
          <a:xfrm>
            <a:off x="447675" y="1922463"/>
            <a:ext cx="11506200" cy="559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1" lang="de-DE" sz="3200" u="sng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Nội dung</a:t>
            </a:r>
            <a:r>
              <a:rPr b="1" lang="de-DE" sz="3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32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Văn bản cho ta thấy được tầm quan trọng của việc tự học,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việc đọc sách. Có thể thấy, tác giả nhận thức rõ ràng và sâu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sắc về vai trò và giá trị của việc đọc sách đối với sự thay đổi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nhận thức, suy nghĩ mỗi người. 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de-DE" sz="32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de-DE" sz="3200" u="sng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Nghệ thuật: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Lập luận chặt chẽ xác đáng, dẫn chứng thuyết phục.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Các biện pháp tu từ được sử dụng linh hoạt làm nổi bật tâm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trạng của nhân vật tôi khi đọc những quyển sách.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7"/>
          <p:cNvSpPr/>
          <p:nvPr/>
        </p:nvSpPr>
        <p:spPr>
          <a:xfrm>
            <a:off x="1849438" y="-423863"/>
            <a:ext cx="8129587" cy="3182938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3: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LUYỆN TẬP</a:t>
            </a:r>
            <a:endParaRPr/>
          </a:p>
        </p:txBody>
      </p:sp>
      <p:sp>
        <p:nvSpPr>
          <p:cNvPr id="271" name="Google Shape;271;p27"/>
          <p:cNvSpPr/>
          <p:nvPr/>
        </p:nvSpPr>
        <p:spPr>
          <a:xfrm>
            <a:off x="193675" y="3384550"/>
            <a:ext cx="11785600" cy="239077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2" name="Google Shape;272;p27"/>
          <p:cNvSpPr/>
          <p:nvPr/>
        </p:nvSpPr>
        <p:spPr>
          <a:xfrm>
            <a:off x="450850" y="3530600"/>
            <a:ext cx="11268075" cy="2608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HS suy nghĩ, thảo luận với bạn cùng bàn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6: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(SGK/ tr.89) Phân tích một số chi tiết để làm rõ ý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nghĩa của những trải nghiệm thực tế đời sống và tầm quan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trọng của việc tự học qua sách đối với nhân vật Pê-xcốp?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Google Shape;278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28"/>
          <p:cNvSpPr/>
          <p:nvPr/>
        </p:nvSpPr>
        <p:spPr>
          <a:xfrm>
            <a:off x="0" y="595313"/>
            <a:ext cx="12188825" cy="583247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Google Shape;280;p28"/>
          <p:cNvSpPr/>
          <p:nvPr/>
        </p:nvSpPr>
        <p:spPr>
          <a:xfrm>
            <a:off x="254000" y="636588"/>
            <a:ext cx="11653838" cy="568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Câu 6: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"Như những con chim kỳ diệu trong truyện cổ tích, sách ca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hát về cuộc sống đa dạng và phong phú như thế nào, con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người táo bạo như thế nào trong khát vọng đạt tới cái thiện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cái đẹp. Và càng đọc, trong lòng tôi càng tràn đầy tinh thần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lành mạnh và hăng hái. Tôi trở nên điềm tĩnh hơn, tin ở mình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hơn, làm việc hợp lý hơn và ngày càng ít để ý hơn đến vô số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những chuyện bực bội trong cuộc sống.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Mỗi cuốn sách đều là một bậc thang nhỏ mà khi bước lên, tôi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tách khỏi con thú để tiến gần tới con người, tới gần quan niệm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về cuộc sống tốt đẹp nhất, và về sự thèm khát cuộc sống ấy..."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" name="Google Shape;286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29"/>
          <p:cNvSpPr/>
          <p:nvPr/>
        </p:nvSpPr>
        <p:spPr>
          <a:xfrm>
            <a:off x="158750" y="717550"/>
            <a:ext cx="11847513" cy="5637213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8" name="Google Shape;288;p29"/>
          <p:cNvSpPr/>
          <p:nvPr/>
        </p:nvSpPr>
        <p:spPr>
          <a:xfrm>
            <a:off x="406400" y="755650"/>
            <a:ext cx="11326813" cy="5497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=&gt; Sách mang lại tri thức, mở mang trí tuệ cho Pê-xcốp; sách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bồi dưỡng tâm hồn, tình cảm; giúp cuộc sống Pê-xcốp có ý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nghĩa hơn trong khát vọng đạt tới cái thiện và cái đẹp. Sách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chứa đựng những tri thức, hiểu biết về tự nhiên, xã hội đã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tích lũy từ ngàn đời.  Sách bao gồm tất cả các lĩnh vực của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đời sống, vì vậy mà sách vở chính là những cuốn bách khoa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toàn thư về thế giới, là một nguồn tài nguyên vô tận mà con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người có thể thỏa sức tìm tòi, học hỏi, làm cơ sở cho mọi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sáng tạo giúp Pê-xcốp tích lũy nâng cao vốn hiểu biết học 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vấn.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"/>
          <p:cNvSpPr/>
          <p:nvPr/>
        </p:nvSpPr>
        <p:spPr>
          <a:xfrm>
            <a:off x="273050" y="-614363"/>
            <a:ext cx="11915775" cy="2962276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2: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HÌNH THÀNH KIẾN THỨC MỚI</a:t>
            </a:r>
            <a:endParaRPr b="0" i="0" sz="4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3"/>
          <p:cNvSpPr/>
          <p:nvPr/>
        </p:nvSpPr>
        <p:spPr>
          <a:xfrm>
            <a:off x="328613" y="1946275"/>
            <a:ext cx="10310812" cy="1322388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1: Tìm hiểu khái quát</a:t>
            </a:r>
            <a:endParaRPr/>
          </a:p>
        </p:txBody>
      </p:sp>
      <p:sp>
        <p:nvSpPr>
          <p:cNvPr id="64" name="Google Shape;64;p3"/>
          <p:cNvSpPr/>
          <p:nvPr/>
        </p:nvSpPr>
        <p:spPr>
          <a:xfrm>
            <a:off x="747713" y="4271963"/>
            <a:ext cx="9812337" cy="1795462"/>
          </a:xfrm>
          <a:prstGeom prst="roundRect">
            <a:avLst>
              <a:gd fmla="val 16667" name="adj"/>
            </a:avLst>
          </a:prstGeom>
          <a:solidFill>
            <a:srgbClr val="0033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Google Shape;65;p3"/>
          <p:cNvSpPr/>
          <p:nvPr/>
        </p:nvSpPr>
        <p:spPr>
          <a:xfrm>
            <a:off x="966788" y="4418013"/>
            <a:ext cx="9412287" cy="1825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Nêu những nét chính về tác giả M.Go-rơ-ki?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Xác định thể loại và phương thức biểu đạt của văn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bản?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30"/>
          <p:cNvSpPr/>
          <p:nvPr/>
        </p:nvSpPr>
        <p:spPr>
          <a:xfrm>
            <a:off x="1849438" y="-423863"/>
            <a:ext cx="7162800" cy="2678113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4: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VẬN DỤNG</a:t>
            </a:r>
            <a:endParaRPr/>
          </a:p>
        </p:txBody>
      </p:sp>
      <p:sp>
        <p:nvSpPr>
          <p:cNvPr id="296" name="Google Shape;296;p30"/>
          <p:cNvSpPr/>
          <p:nvPr/>
        </p:nvSpPr>
        <p:spPr>
          <a:xfrm>
            <a:off x="179388" y="1979613"/>
            <a:ext cx="11785600" cy="4878387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7" name="Google Shape;297;p30"/>
          <p:cNvSpPr/>
          <p:nvPr/>
        </p:nvSpPr>
        <p:spPr>
          <a:xfrm>
            <a:off x="436563" y="2125663"/>
            <a:ext cx="11268075" cy="4568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HS thảo luận nhóm đôi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Bài tập sáng tạo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 Hãy viết về một cuốn sách hoặc một tác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phẩm nghệ thuật góp phần thay đổi suy nghĩ của bạn trong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đoạn văn khoảng 200 chữ.</a:t>
            </a:r>
            <a:endParaRPr/>
          </a:p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Yêu cầu về quy trình thực hiện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Đọc nhanh đề bài, gạch chân từ ngữ quan trọng để xác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định yêu cầu của đề.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Viết bản thảo (bản nháp) đoạn văn.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Đọc lại và chỉnh sửa.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Google Shape;303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31"/>
          <p:cNvSpPr/>
          <p:nvPr/>
        </p:nvSpPr>
        <p:spPr>
          <a:xfrm>
            <a:off x="1849438" y="-423863"/>
            <a:ext cx="7162800" cy="2678113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rgbClr val="C0000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HOẠT ĐỘNG 4: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VẬN DỤNG</a:t>
            </a:r>
            <a:endParaRPr/>
          </a:p>
        </p:txBody>
      </p:sp>
      <p:sp>
        <p:nvSpPr>
          <p:cNvPr id="305" name="Google Shape;305;p31"/>
          <p:cNvSpPr/>
          <p:nvPr/>
        </p:nvSpPr>
        <p:spPr>
          <a:xfrm>
            <a:off x="179388" y="1979613"/>
            <a:ext cx="11785600" cy="3348037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31"/>
          <p:cNvSpPr/>
          <p:nvPr/>
        </p:nvSpPr>
        <p:spPr>
          <a:xfrm>
            <a:off x="436563" y="2125663"/>
            <a:ext cx="11268075" cy="3135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Yêu cầu về diễn đạt</a:t>
            </a:r>
            <a:r>
              <a:rPr lang="de-DE" sz="3200">
                <a:solidFill>
                  <a:srgbClr val="FFCC9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Các câu trong đoạn cần tập trung vào chủ đề và nội dung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trong câu chủ đề cần được triển khai đầy đủ  trong đoạn văn.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Các câu trong đoạn cần được sắp xếp theo một trình tự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hợp lí.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Tránh mắc lỗi chính tả, dùng từ, viết câu.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descr="Maksim Gorky vào năm 1906" id="72" name="Google Shape;72;p4"/>
          <p:cNvSpPr/>
          <p:nvPr/>
        </p:nvSpPr>
        <p:spPr>
          <a:xfrm>
            <a:off x="5942013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Những đứa trẻ - M.Go-rơ-ki - Hoc24" id="73" name="Google Shape;73;p4"/>
          <p:cNvSpPr/>
          <p:nvPr/>
        </p:nvSpPr>
        <p:spPr>
          <a:xfrm>
            <a:off x="5942013" y="327660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iỏi Văn - Tác giả: Maksim Gorky" id="74" name="Google Shape;7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73925" y="0"/>
            <a:ext cx="49149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4"/>
          <p:cNvSpPr/>
          <p:nvPr/>
        </p:nvSpPr>
        <p:spPr>
          <a:xfrm>
            <a:off x="165100" y="203200"/>
            <a:ext cx="7065963" cy="6427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I.Tìm hiểu chung: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1.Tác giả:</a:t>
            </a: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(1868 - 1936)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M.Go-rơ-ki sinh ra tại Nizhny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Novgorod và trở thành một đứa trẻ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mồ côi khi ông mới mười tuổi.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Ông được bà nuôi dưỡng, bà của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Go-rơ-ki là một người rất giỏi kể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chuyện.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Cái chết của bà ảnh hưởng sâu sắc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đến cuộc sống của ông, sau một lần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tự vẫn không thành vào năm 1887,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ông đã đi bộ xuyên qua Đế chế Nga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trong 5 năm liền, làm nhiều công việc 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5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Maxim Gorkij | Zajímavosti | ČSFD.cz" id="82" name="Google Shape;82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81875" y="0"/>
            <a:ext cx="48069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5"/>
          <p:cNvSpPr/>
          <p:nvPr/>
        </p:nvSpPr>
        <p:spPr>
          <a:xfrm>
            <a:off x="165100" y="203200"/>
            <a:ext cx="7065963" cy="545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khác nhau và tích lũy vốn kiến thức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để sử dụng vào các tác phẩm sau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này.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Ông một nhà văn, người đặt nền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móng cho trường phái hiện thực xã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hội chủ nghĩa trong văn chương và là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một nhà hoạt động chính trị người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Nga.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2.Văn bản: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Thể loại: Truyện. 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Phương pháp biểu đạt: Tự sự.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6"/>
          <p:cNvSpPr/>
          <p:nvPr/>
        </p:nvSpPr>
        <p:spPr>
          <a:xfrm>
            <a:off x="2913063" y="-173038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2: Khám phá văn bản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b="1" lang="de-DE" sz="3200" u="sng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Đọc văn bản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317500" y="1581150"/>
            <a:ext cx="11557000" cy="160972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6"/>
          <p:cNvSpPr/>
          <p:nvPr/>
        </p:nvSpPr>
        <p:spPr>
          <a:xfrm>
            <a:off x="411163" y="1554163"/>
            <a:ext cx="11452225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1: (Liên hệ)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Nếu ở vào tình huống bỗng nhiên được cảm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thông, khích lệ như Pê-xcốp, bạn sẽ có cảm xúc giống hay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khác với cảm xúc của nhân vật này?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6"/>
          <p:cNvSpPr/>
          <p:nvPr/>
        </p:nvSpPr>
        <p:spPr>
          <a:xfrm>
            <a:off x="238125" y="3244850"/>
            <a:ext cx="11688763" cy="361315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6"/>
          <p:cNvSpPr/>
          <p:nvPr/>
        </p:nvSpPr>
        <p:spPr>
          <a:xfrm>
            <a:off x="428625" y="3295650"/>
            <a:ext cx="11452225" cy="37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Trả lời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Nếu ở vào tình huống bỗng nhiên được cảm thông,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khích lệ như Pê-xcốp, em cũng sẽ có cảm xúc giống nhân vật.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Bởi vì trong một khoảng thời gian dài, cậu bé Pê-xcốp chưa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từng được ai thấu hiểu, cảm thông cho mình, bỗng nhiên cậu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được cảm thông, khích lệ nên cảm xúc và suy nghĩ sẽ bắt đầu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thay đổi. Hơn hết chính sự nhẹ nhàng, ân cần của giám mục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Cri-xan-phơ đã cảm hóa được cậu bé.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</p:pic>
      <p:sp>
        <p:nvSpPr>
          <p:cNvPr id="101" name="Google Shape;101;p7"/>
          <p:cNvSpPr/>
          <p:nvPr/>
        </p:nvSpPr>
        <p:spPr>
          <a:xfrm>
            <a:off x="212725" y="190500"/>
            <a:ext cx="11652250" cy="1609725"/>
          </a:xfrm>
          <a:prstGeom prst="roundRect">
            <a:avLst>
              <a:gd fmla="val 16667" name="adj"/>
            </a:avLst>
          </a:prstGeom>
          <a:solidFill>
            <a:srgbClr val="0033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7"/>
          <p:cNvSpPr/>
          <p:nvPr/>
        </p:nvSpPr>
        <p:spPr>
          <a:xfrm>
            <a:off x="198438" y="215900"/>
            <a:ext cx="11452225" cy="1535113"/>
          </a:xfrm>
          <a:prstGeom prst="rect">
            <a:avLst/>
          </a:prstGeom>
          <a:solidFill>
            <a:srgbClr val="33660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2: (Suy luận) Các câu hỏi của Đức Giám mục trong cuộc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trò chuyện ở đoạn này có được Pê-xcốp đáp lại không?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Những căn cứ nào giúp bạn nhận biết điều đó?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7"/>
          <p:cNvSpPr/>
          <p:nvPr/>
        </p:nvSpPr>
        <p:spPr>
          <a:xfrm>
            <a:off x="173038" y="1985963"/>
            <a:ext cx="11793537" cy="4341812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7"/>
          <p:cNvSpPr/>
          <p:nvPr/>
        </p:nvSpPr>
        <p:spPr>
          <a:xfrm>
            <a:off x="296863" y="2128838"/>
            <a:ext cx="11452225" cy="37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Trả lời: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Các câu hỏi của Đức Giám mục trong cuộc trò chuyện ở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đoạn này đã được Pê-xcốp đáp lại nhưng rất ít hoặc khá hời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hợt.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Những căn cứ để nhận biết điều đó: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+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"Khi tôi nói rằng tôi không có sách và tôi không học thánh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sử"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+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"Ông ta hỏi tôi một lúc lâu, rồi bỗng ngăn tôi lại, hỏi nhanh".</a:t>
            </a:r>
            <a:endParaRPr i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8"/>
          <p:cNvSpPr/>
          <p:nvPr/>
        </p:nvSpPr>
        <p:spPr>
          <a:xfrm>
            <a:off x="212725" y="190500"/>
            <a:ext cx="11652250" cy="2100263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8"/>
          <p:cNvSpPr/>
          <p:nvPr/>
        </p:nvSpPr>
        <p:spPr>
          <a:xfrm>
            <a:off x="423863" y="215900"/>
            <a:ext cx="11226800" cy="2012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Câu 3: (Theo dõi) Việc biết </a:t>
            </a: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"đọc một cách có ý thức năm lên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mười bốn tuổi"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có phải là một dấu mốc quan hệ trọng trên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bước đường học tập, trưởng thành của Pê-xcốp không? Vì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sao?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8"/>
          <p:cNvSpPr/>
          <p:nvPr/>
        </p:nvSpPr>
        <p:spPr>
          <a:xfrm>
            <a:off x="203200" y="2446338"/>
            <a:ext cx="11652250" cy="3822700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8"/>
          <p:cNvSpPr/>
          <p:nvPr/>
        </p:nvSpPr>
        <p:spPr>
          <a:xfrm>
            <a:off x="295275" y="2540000"/>
            <a:ext cx="11360150" cy="40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Trả lời: 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Việc biết đọc một cách có ý thức là một bước quan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trọng trên con đường học tập và trưởng thành của Pê-xcốp.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Bởi vì từ khi biết đọc, Pê-xcốp tiếp cận được nhiều thông tin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và tri thức mới, mở rộng sự hiểu biết về thế giới xung quanh.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Điều này sẽ giúp Pê-xcốp định hướng cho các quyết định và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hành động của mình, cải thiện khả năng giao tiếp và trở thành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một người tự tin và độc lập hơn.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9"/>
          <p:cNvSpPr/>
          <p:nvPr/>
        </p:nvSpPr>
        <p:spPr>
          <a:xfrm>
            <a:off x="2913063" y="-173038"/>
            <a:ext cx="6561137" cy="1719263"/>
          </a:xfrm>
          <a:prstGeom prst="horizontalScroll">
            <a:avLst>
              <a:gd fmla="val 12500" name="adj"/>
            </a:avLst>
          </a:prstGeom>
          <a:solidFill>
            <a:srgbClr val="7030A0"/>
          </a:solidFill>
          <a:ln cap="flat" cmpd="sng" w="28575">
            <a:solidFill>
              <a:srgbClr val="CDCC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Nội dung 2: Khám phá văn bản</a:t>
            </a:r>
            <a:endParaRPr b="1"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1" lang="de-DE" sz="3200" u="sng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Sau khi đọc văn bản</a:t>
            </a:r>
            <a:r>
              <a:rPr b="1" lang="de-DE" sz="320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22" name="Google Shape;122;p9"/>
          <p:cNvSpPr/>
          <p:nvPr/>
        </p:nvSpPr>
        <p:spPr>
          <a:xfrm>
            <a:off x="346075" y="1725613"/>
            <a:ext cx="11652250" cy="3641725"/>
          </a:xfrm>
          <a:prstGeom prst="roundRect">
            <a:avLst>
              <a:gd fmla="val 16667" name="adj"/>
            </a:avLst>
          </a:prstGeom>
          <a:solidFill>
            <a:srgbClr val="336600"/>
          </a:solidFill>
          <a:ln cap="flat" cmpd="sng" w="12700">
            <a:solidFill>
              <a:srgbClr val="8C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9"/>
          <p:cNvSpPr/>
          <p:nvPr/>
        </p:nvSpPr>
        <p:spPr>
          <a:xfrm>
            <a:off x="557213" y="2041525"/>
            <a:ext cx="11226800" cy="481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Nhóm 1: Câu 1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(SGK/ tr.89) Tóm tắt nội dung của văn bản?</a:t>
            </a:r>
            <a:endParaRPr sz="3200" u="sng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 Nhóm 2: Câu 2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(SGK/ tr.89) Sự xuất hiện của Đức Giám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mục và cuộc trò chuyện giữa ngài với Pê-xcốp cùng các học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sinh trong lớp đã có tác động như thế nào đến Pê-xcốp? Bạn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có nhận xét gì về cách tác giả thuật lại cuộc trò chuyện này?</a:t>
            </a:r>
            <a:endParaRPr/>
          </a:p>
          <a:p>
            <a:pPr indent="-269875" lvl="0" marL="26987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de-DE" sz="3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PHT số 1</a:t>
            </a:r>
            <a:r>
              <a:rPr lang="de-DE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ww.freeppt7.com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www.jpppt.com">
  <a:themeElements>
    <a:clrScheme name="自定义 1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00000"/>
      </a:accent1>
      <a:accent2>
        <a:srgbClr val="AEABAB"/>
      </a:accent2>
      <a:accent3>
        <a:srgbClr val="C00000"/>
      </a:accent3>
      <a:accent4>
        <a:srgbClr val="AEABAB"/>
      </a:accent4>
      <a:accent5>
        <a:srgbClr val="C00000"/>
      </a:accent5>
      <a:accent6>
        <a:srgbClr val="AEABAB"/>
      </a:accent6>
      <a:hlink>
        <a:srgbClr val="FF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2018-10-20T02:59:00Z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2052-10.1.0.7521</vt:lpwstr>
  </property>
</Properties>
</file>