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7" r:id="rId2"/>
    <p:sldId id="273" r:id="rId3"/>
    <p:sldId id="258" r:id="rId4"/>
    <p:sldId id="310" r:id="rId5"/>
    <p:sldId id="259" r:id="rId6"/>
    <p:sldId id="267" r:id="rId7"/>
    <p:sldId id="268" r:id="rId8"/>
    <p:sldId id="270" r:id="rId9"/>
    <p:sldId id="274" r:id="rId10"/>
    <p:sldId id="271" r:id="rId11"/>
    <p:sldId id="272" r:id="rId12"/>
    <p:sldId id="269" r:id="rId13"/>
    <p:sldId id="261" r:id="rId14"/>
    <p:sldId id="265" r:id="rId15"/>
    <p:sldId id="305" r:id="rId16"/>
    <p:sldId id="308" r:id="rId17"/>
    <p:sldId id="311" r:id="rId18"/>
    <p:sldId id="30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94" autoAdjust="0"/>
    <p:restoredTop sz="94660"/>
  </p:normalViewPr>
  <p:slideViewPr>
    <p:cSldViewPr snapToGrid="0">
      <p:cViewPr varScale="1">
        <p:scale>
          <a:sx n="70" d="100"/>
          <a:sy n="70" d="100"/>
        </p:scale>
        <p:origin x="2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BCB8FE1-B276-419F-9E58-3013DA0A0701}" type="datetimeFigureOut">
              <a:rPr lang="en-US" smtClean="0"/>
              <a:t>5/29/2022</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F219310-C5A6-40DC-9C74-7A89E12E8E5B}"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60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6737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BCB8FE1-B276-419F-9E58-3013DA0A0701}" type="datetimeFigureOut">
              <a:rPr lang="en-US" smtClean="0"/>
              <a:t>5/29/2022</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7F219310-C5A6-40DC-9C74-7A89E12E8E5B}"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12946"/>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9173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2BCB8FE1-B276-419F-9E58-3013DA0A0701}" type="datetimeFigureOut">
              <a:rPr lang="en-US" smtClean="0"/>
              <a:t>5/29/2022</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F219310-C5A6-40DC-9C74-7A89E12E8E5B}"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1470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5200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27111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8287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6039551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44401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675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2BCB8FE1-B276-419F-9E58-3013DA0A0701}" type="datetimeFigureOut">
              <a:rPr lang="en-US" smtClean="0"/>
              <a:t>5/29/2022</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F219310-C5A6-40DC-9C74-7A89E12E8E5B}"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415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ython.org/downloads/window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3463" y="3332018"/>
            <a:ext cx="7890808" cy="1558623"/>
          </a:xfrm>
          <a:ln>
            <a:noFill/>
          </a:ln>
        </p:spPr>
        <p:txBody>
          <a:bodyPr>
            <a:noAutofit/>
          </a:bodyPr>
          <a:lstStyle/>
          <a:p>
            <a:pPr algn="ctr"/>
            <a:r>
              <a:rPr lang="en-US" sz="4000" b="1" i="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LÀM QUEN VỚI NGÔN NGỮ LẬP TRÌNH BẬC CAO</a:t>
            </a:r>
            <a:endPar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0328" y="3429000"/>
            <a:ext cx="1103187" cy="523220"/>
          </a:xfrm>
          <a:prstGeom prst="rect">
            <a:avLst/>
          </a:prstGeom>
        </p:spPr>
        <p:txBody>
          <a:bodyPr wrap="none">
            <a:spAutoFit/>
          </a:bodyPr>
          <a:lstStyle/>
          <a:p>
            <a:pPr algn="ctr"/>
            <a:r>
              <a:rPr lang="en-US" sz="2800" b="1" u="sng" dirty="0">
                <a:ln w="10541" cmpd="sng">
                  <a:solidFill>
                    <a:schemeClr val="tx1"/>
                  </a:solidFill>
                  <a:prstDash val="solid"/>
                </a:ln>
                <a:latin typeface="Times New Roman" panose="02020603050405020304" pitchFamily="18" charset="0"/>
                <a:cs typeface="Times New Roman" panose="02020603050405020304" pitchFamily="18" charset="0"/>
              </a:rPr>
              <a:t>BÀI 1</a:t>
            </a:r>
          </a:p>
        </p:txBody>
      </p:sp>
      <p:sp>
        <p:nvSpPr>
          <p:cNvPr id="4" name="Rectangle 3">
            <a:extLst>
              <a:ext uri="{FF2B5EF4-FFF2-40B4-BE49-F238E27FC236}">
                <a16:creationId xmlns:a16="http://schemas.microsoft.com/office/drawing/2014/main" id="{5E1A4BA9-568A-40D4-9C69-B2BA0D93E4A3}"/>
              </a:ext>
            </a:extLst>
          </p:cNvPr>
          <p:cNvSpPr/>
          <p:nvPr/>
        </p:nvSpPr>
        <p:spPr>
          <a:xfrm>
            <a:off x="1131601" y="658091"/>
            <a:ext cx="1880644" cy="523220"/>
          </a:xfrm>
          <a:prstGeom prst="rect">
            <a:avLst/>
          </a:prstGeom>
        </p:spPr>
        <p:txBody>
          <a:bodyPr wrap="none">
            <a:spAutoFit/>
          </a:bodyPr>
          <a:lstStyle/>
          <a:p>
            <a:pPr algn="ctr"/>
            <a:r>
              <a:rPr lang="en-US" sz="2800" b="1" u="sng">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CHỦ ĐỀ F</a:t>
            </a:r>
            <a:endParaRPr lang="en-US" sz="2800" b="1" u="sng" dirty="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09F664E5-6D1D-4801-AC72-24B4526554E0}"/>
              </a:ext>
            </a:extLst>
          </p:cNvPr>
          <p:cNvSpPr txBox="1">
            <a:spLocks/>
          </p:cNvSpPr>
          <p:nvPr/>
        </p:nvSpPr>
        <p:spPr>
          <a:xfrm>
            <a:off x="2899954" y="559526"/>
            <a:ext cx="8137482" cy="2183674"/>
          </a:xfrm>
          <a:prstGeom prst="rect">
            <a:avLst/>
          </a:prstGeom>
          <a:ln>
            <a:noFill/>
          </a:ln>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GIẢI QUYẾT VẤN ĐỀ VỚI SỰ TRỢ GIÚP CỦA MÁY TÍNH</a:t>
            </a:r>
          </a:p>
          <a:p>
            <a:pPr algn="ctr"/>
            <a:r>
              <a:rPr lang="en-US" sz="4000" b="1" i="0">
                <a:ln w="10541" cmpd="sng">
                  <a:solidFill>
                    <a:schemeClr val="tx1"/>
                  </a:solidFill>
                  <a:prstDash val="solid"/>
                </a:ln>
                <a:solidFill>
                  <a:schemeClr val="tx1"/>
                </a:solidFill>
                <a:latin typeface="Times New Roman" panose="02020603050405020304" pitchFamily="18" charset="0"/>
                <a:cs typeface="Times New Roman" panose="02020603050405020304" pitchFamily="18" charset="0"/>
              </a:rPr>
              <a:t>LẬP TRÌNH CƠ BẢN</a:t>
            </a:r>
            <a:endParaRPr lang="en-US" sz="4000" b="1" i="0" dirty="0">
              <a:ln w="10541" cmpd="sng">
                <a:solidFill>
                  <a:schemeClr val="tx1"/>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23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par>
                          <p:cTn id="15" fill="hold">
                            <p:stCondLst>
                              <p:cond delay="0"/>
                            </p:stCondLst>
                            <p:childTnLst>
                              <p:par>
                                <p:cTn id="16" presetID="4" presetClass="entr" presetSubtype="16"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ox(in)">
                                      <p:cBhvr>
                                        <p:cTn id="18" dur="500"/>
                                        <p:tgtEl>
                                          <p:spTgt spid="6">
                                            <p:txEl>
                                              <p:pRg st="0" end="0"/>
                                            </p:txEl>
                                          </p:spTgt>
                                        </p:tgtEl>
                                      </p:cBhvr>
                                    </p:animEffect>
                                  </p:childTnLst>
                                </p:cTn>
                              </p:par>
                            </p:childTnLst>
                          </p:cTn>
                        </p:par>
                        <p:par>
                          <p:cTn id="19" fill="hold">
                            <p:stCondLst>
                              <p:cond delay="500"/>
                            </p:stCondLst>
                            <p:childTnLst>
                              <p:par>
                                <p:cTn id="20" presetID="4" presetClass="entr" presetSubtype="16"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ox(in)">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BC871-4B5F-48A3-B5ED-D68CE578D457}"/>
              </a:ext>
            </a:extLst>
          </p:cNvPr>
          <p:cNvSpPr txBox="1"/>
          <p:nvPr/>
        </p:nvSpPr>
        <p:spPr>
          <a:xfrm>
            <a:off x="517995" y="658815"/>
            <a:ext cx="11477767" cy="1077218"/>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Ví dụ 1: Hiển thị dòng chữ “Python là một trong những ngôn ngữ lập trình bậc cao”</a:t>
            </a:r>
            <a:endParaRPr lang="en-US" sz="3200" b="0" i="0">
              <a:solidFill>
                <a:srgbClr val="202122"/>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1642C69-CD0B-4C3A-B49C-0C54983F8A8B}"/>
              </a:ext>
            </a:extLst>
          </p:cNvPr>
          <p:cNvPicPr>
            <a:picLocks noChangeAspect="1"/>
          </p:cNvPicPr>
          <p:nvPr/>
        </p:nvPicPr>
        <p:blipFill rotWithShape="1">
          <a:blip r:embed="rId2"/>
          <a:srcRect l="2727" r="36933" b="70515"/>
          <a:stretch/>
        </p:blipFill>
        <p:spPr>
          <a:xfrm>
            <a:off x="928253" y="2570854"/>
            <a:ext cx="10663009" cy="3358891"/>
          </a:xfrm>
          <a:prstGeom prst="rect">
            <a:avLst/>
          </a:prstGeom>
        </p:spPr>
      </p:pic>
      <p:sp>
        <p:nvSpPr>
          <p:cNvPr id="5" name="Arrow: Down 4">
            <a:extLst>
              <a:ext uri="{FF2B5EF4-FFF2-40B4-BE49-F238E27FC236}">
                <a16:creationId xmlns:a16="http://schemas.microsoft.com/office/drawing/2014/main" id="{A27DEA50-E4DB-40F6-A007-A6AC226C106E}"/>
              </a:ext>
            </a:extLst>
          </p:cNvPr>
          <p:cNvSpPr/>
          <p:nvPr/>
        </p:nvSpPr>
        <p:spPr>
          <a:xfrm>
            <a:off x="5791200" y="1698018"/>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Oval 5">
            <a:extLst>
              <a:ext uri="{FF2B5EF4-FFF2-40B4-BE49-F238E27FC236}">
                <a16:creationId xmlns:a16="http://schemas.microsoft.com/office/drawing/2014/main" id="{685395D7-6C07-4A47-91B8-EDB19F748F45}"/>
              </a:ext>
            </a:extLst>
          </p:cNvPr>
          <p:cNvSpPr/>
          <p:nvPr/>
        </p:nvSpPr>
        <p:spPr>
          <a:xfrm>
            <a:off x="2448790" y="1550152"/>
            <a:ext cx="2154382" cy="942110"/>
          </a:xfrm>
          <a:prstGeom prst="wedgeEllipseCallout">
            <a:avLst>
              <a:gd name="adj1" fmla="val -72062"/>
              <a:gd name="adj2" fmla="val 23161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Gõ dòng này từ bàn phím</a:t>
            </a:r>
          </a:p>
        </p:txBody>
      </p:sp>
      <p:sp>
        <p:nvSpPr>
          <p:cNvPr id="7" name="Callout: Bent Line 6">
            <a:extLst>
              <a:ext uri="{FF2B5EF4-FFF2-40B4-BE49-F238E27FC236}">
                <a16:creationId xmlns:a16="http://schemas.microsoft.com/office/drawing/2014/main" id="{D00A079E-387E-4261-83DC-FE0731628ED9}"/>
              </a:ext>
            </a:extLst>
          </p:cNvPr>
          <p:cNvSpPr/>
          <p:nvPr/>
        </p:nvSpPr>
        <p:spPr>
          <a:xfrm>
            <a:off x="8950038" y="5410195"/>
            <a:ext cx="2313709" cy="623455"/>
          </a:xfrm>
          <a:prstGeom prst="borderCallout2">
            <a:avLst>
              <a:gd name="adj1" fmla="val -1250"/>
              <a:gd name="adj2" fmla="val 50948"/>
              <a:gd name="adj3" fmla="val -72360"/>
              <a:gd name="adj4" fmla="val 38423"/>
              <a:gd name="adj5" fmla="val -176388"/>
              <a:gd name="adj6" fmla="val 18602"/>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Nhấn phím Enter</a:t>
            </a:r>
          </a:p>
        </p:txBody>
      </p:sp>
      <p:sp>
        <p:nvSpPr>
          <p:cNvPr id="8" name="Callout: Bent Line 7">
            <a:extLst>
              <a:ext uri="{FF2B5EF4-FFF2-40B4-BE49-F238E27FC236}">
                <a16:creationId xmlns:a16="http://schemas.microsoft.com/office/drawing/2014/main" id="{0491A8FC-00E4-4E7E-B806-F9950F7314C1}"/>
              </a:ext>
            </a:extLst>
          </p:cNvPr>
          <p:cNvSpPr/>
          <p:nvPr/>
        </p:nvSpPr>
        <p:spPr>
          <a:xfrm>
            <a:off x="1212272" y="5514101"/>
            <a:ext cx="2313709" cy="623455"/>
          </a:xfrm>
          <a:prstGeom prst="borderCallout2">
            <a:avLst>
              <a:gd name="adj1" fmla="val -1250"/>
              <a:gd name="adj2" fmla="val 49152"/>
              <a:gd name="adj3" fmla="val -65694"/>
              <a:gd name="adj4" fmla="val 55788"/>
              <a:gd name="adj5" fmla="val -136388"/>
              <a:gd name="adj6" fmla="val 63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Kết quả</a:t>
            </a:r>
          </a:p>
        </p:txBody>
      </p:sp>
    </p:spTree>
    <p:extLst>
      <p:ext uri="{BB962C8B-B14F-4D97-AF65-F5344CB8AC3E}">
        <p14:creationId xmlns:p14="http://schemas.microsoft.com/office/powerpoint/2010/main" val="343884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D2DE29-7E25-43D5-9141-67B9194A23DD}"/>
              </a:ext>
            </a:extLst>
          </p:cNvPr>
          <p:cNvSpPr txBox="1"/>
          <p:nvPr/>
        </p:nvSpPr>
        <p:spPr>
          <a:xfrm>
            <a:off x="532398" y="216027"/>
            <a:ext cx="10801349" cy="1384995"/>
          </a:xfrm>
          <a:prstGeom prst="rect">
            <a:avLst/>
          </a:prstGeom>
          <a:noFill/>
        </p:spPr>
        <p:txBody>
          <a:bodyPr wrap="square">
            <a:spAutoFit/>
          </a:bodyPr>
          <a:lstStyle/>
          <a:p>
            <a:pPr algn="just">
              <a:spcBef>
                <a:spcPts val="1200"/>
              </a:spcBef>
              <a:spcAft>
                <a:spcPts val="1200"/>
              </a:spcAft>
            </a:pPr>
            <a:r>
              <a:rPr lang="en-US" sz="2800" b="0" i="0">
                <a:solidFill>
                  <a:srgbClr val="222222"/>
                </a:solidFill>
                <a:effectLst/>
                <a:latin typeface="Times New Roman" panose="02020603050405020304" pitchFamily="18" charset="0"/>
                <a:cs typeface="Times New Roman" panose="02020603050405020304" pitchFamily="18" charset="0"/>
              </a:rPr>
              <a:t>Ví dụ 2: Tốc độ ánh sáng là 299 792 458 m/s và thời gian ánh sáng đi từ Mặt Trời tới Trái Đất là 8 phút 20 giây. Tính khoảng cách từ Mặt Trời đến Trái Đất</a:t>
            </a:r>
            <a:endParaRPr lang="en-US" sz="28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F285991-7102-48AB-B49F-D439A51071DE}"/>
              </a:ext>
            </a:extLst>
          </p:cNvPr>
          <p:cNvPicPr>
            <a:picLocks noChangeAspect="1"/>
          </p:cNvPicPr>
          <p:nvPr/>
        </p:nvPicPr>
        <p:blipFill rotWithShape="1">
          <a:blip r:embed="rId2"/>
          <a:srcRect l="21591" t="11092" r="18067" b="58388"/>
          <a:stretch/>
        </p:blipFill>
        <p:spPr>
          <a:xfrm>
            <a:off x="945267" y="2690605"/>
            <a:ext cx="10416189" cy="2962042"/>
          </a:xfrm>
          <a:prstGeom prst="rect">
            <a:avLst/>
          </a:prstGeom>
        </p:spPr>
      </p:pic>
      <p:sp>
        <p:nvSpPr>
          <p:cNvPr id="7" name="Speech Bubble: Oval 6">
            <a:extLst>
              <a:ext uri="{FF2B5EF4-FFF2-40B4-BE49-F238E27FC236}">
                <a16:creationId xmlns:a16="http://schemas.microsoft.com/office/drawing/2014/main" id="{063699A3-1F80-47B2-ACC0-80DFC44E6C95}"/>
              </a:ext>
            </a:extLst>
          </p:cNvPr>
          <p:cNvSpPr/>
          <p:nvPr/>
        </p:nvSpPr>
        <p:spPr>
          <a:xfrm>
            <a:off x="2448790" y="1550152"/>
            <a:ext cx="2154382" cy="942110"/>
          </a:xfrm>
          <a:prstGeom prst="wedgeEllipseCallout">
            <a:avLst>
              <a:gd name="adj1" fmla="val -45052"/>
              <a:gd name="adj2" fmla="val 21544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Gõ dòng này từ bàn phím</a:t>
            </a:r>
          </a:p>
        </p:txBody>
      </p:sp>
      <p:sp>
        <p:nvSpPr>
          <p:cNvPr id="8" name="Callout: Bent Line 7">
            <a:extLst>
              <a:ext uri="{FF2B5EF4-FFF2-40B4-BE49-F238E27FC236}">
                <a16:creationId xmlns:a16="http://schemas.microsoft.com/office/drawing/2014/main" id="{388661B2-577B-4D2A-8E4C-DA8B7B3D1156}"/>
              </a:ext>
            </a:extLst>
          </p:cNvPr>
          <p:cNvSpPr/>
          <p:nvPr/>
        </p:nvSpPr>
        <p:spPr>
          <a:xfrm>
            <a:off x="7218219" y="1868807"/>
            <a:ext cx="2313709" cy="623455"/>
          </a:xfrm>
          <a:prstGeom prst="borderCallout2">
            <a:avLst>
              <a:gd name="adj1" fmla="val 29861"/>
              <a:gd name="adj2" fmla="val 50"/>
              <a:gd name="adj3" fmla="val 60972"/>
              <a:gd name="adj4" fmla="val -11278"/>
              <a:gd name="adj5" fmla="val 356945"/>
              <a:gd name="adj6" fmla="val -116128"/>
            </a:avLst>
          </a:prstGeom>
          <a:solidFill>
            <a:schemeClr val="accent3">
              <a:lumMod val="60000"/>
              <a:lumOff val="40000"/>
            </a:schemeClr>
          </a:solidFill>
          <a:ln>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Nhấn phím Enter</a:t>
            </a:r>
          </a:p>
        </p:txBody>
      </p:sp>
      <p:sp>
        <p:nvSpPr>
          <p:cNvPr id="9" name="Callout: Bent Line 8">
            <a:extLst>
              <a:ext uri="{FF2B5EF4-FFF2-40B4-BE49-F238E27FC236}">
                <a16:creationId xmlns:a16="http://schemas.microsoft.com/office/drawing/2014/main" id="{D73F3610-D7E6-45A7-8FC2-59E5E8439D9F}"/>
              </a:ext>
            </a:extLst>
          </p:cNvPr>
          <p:cNvSpPr/>
          <p:nvPr/>
        </p:nvSpPr>
        <p:spPr>
          <a:xfrm>
            <a:off x="1212272" y="5514101"/>
            <a:ext cx="2313709" cy="623455"/>
          </a:xfrm>
          <a:prstGeom prst="borderCallout2">
            <a:avLst>
              <a:gd name="adj1" fmla="val -1250"/>
              <a:gd name="adj2" fmla="val 49152"/>
              <a:gd name="adj3" fmla="val -92361"/>
              <a:gd name="adj4" fmla="val 39620"/>
              <a:gd name="adj5" fmla="val -171944"/>
              <a:gd name="adj6" fmla="val 32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Kết quả</a:t>
            </a:r>
          </a:p>
        </p:txBody>
      </p:sp>
      <p:sp>
        <p:nvSpPr>
          <p:cNvPr id="10" name="Callout: Bent Line 9">
            <a:extLst>
              <a:ext uri="{FF2B5EF4-FFF2-40B4-BE49-F238E27FC236}">
                <a16:creationId xmlns:a16="http://schemas.microsoft.com/office/drawing/2014/main" id="{B2FD2656-83E8-488B-97C8-0232B2640405}"/>
              </a:ext>
            </a:extLst>
          </p:cNvPr>
          <p:cNvSpPr/>
          <p:nvPr/>
        </p:nvSpPr>
        <p:spPr>
          <a:xfrm>
            <a:off x="4810990" y="5514101"/>
            <a:ext cx="3460173" cy="623455"/>
          </a:xfrm>
          <a:prstGeom prst="borderCallout2">
            <a:avLst>
              <a:gd name="adj1" fmla="val 29861"/>
              <a:gd name="adj2" fmla="val 50"/>
              <a:gd name="adj3" fmla="val 18750"/>
              <a:gd name="adj4" fmla="val -16667"/>
              <a:gd name="adj5" fmla="val -214166"/>
              <a:gd name="adj6" fmla="val -5702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Cách viết dấu phép tính nhân</a:t>
            </a:r>
          </a:p>
        </p:txBody>
      </p:sp>
    </p:spTree>
    <p:extLst>
      <p:ext uri="{BB962C8B-B14F-4D97-AF65-F5344CB8AC3E}">
        <p14:creationId xmlns:p14="http://schemas.microsoft.com/office/powerpoint/2010/main" val="402068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018" y="1716616"/>
            <a:ext cx="11103428" cy="1712383"/>
          </a:xfrm>
        </p:spPr>
        <p:txBody>
          <a:bodyPr>
            <a:noAutofit/>
          </a:bodyPr>
          <a:lstStyle/>
          <a:p>
            <a:pPr algn="l">
              <a:lnSpc>
                <a:spcPct val="100000"/>
              </a:lnSpc>
            </a:pPr>
            <a:r>
              <a:rPr lang="en-US" sz="2600">
                <a:latin typeface="Times New Roman" panose="02020603050405020304" pitchFamily="18" charset="0"/>
                <a:cs typeface="Times New Roman" panose="02020603050405020304" pitchFamily="18" charset="0"/>
              </a:rPr>
              <a:t>- Python phân biệt chữ hoa và chữ thường</a:t>
            </a:r>
            <a:br>
              <a:rPr lang="en-US" sz="2600">
                <a:latin typeface="Times New Roman" panose="02020603050405020304" pitchFamily="18" charset="0"/>
                <a:cs typeface="Times New Roman" panose="02020603050405020304" pitchFamily="18" charset="0"/>
              </a:rPr>
            </a:br>
            <a:r>
              <a:rPr lang="en-US" sz="2600">
                <a:latin typeface="Times New Roman" panose="02020603050405020304" pitchFamily="18" charset="0"/>
                <a:cs typeface="Times New Roman" panose="02020603050405020304" pitchFamily="18" charset="0"/>
              </a:rPr>
              <a:t>- Dãy kí tự muốn in ra màn hình bằng câu lệnh print() cần được đặt trong cặp dấu nháy đơn (hoặc nháy kép)</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54" name="Rounded Rectangle 53"/>
          <p:cNvSpPr/>
          <p:nvPr/>
        </p:nvSpPr>
        <p:spPr>
          <a:xfrm>
            <a:off x="627018" y="280446"/>
            <a:ext cx="2910084"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 ý:</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431403"/>
      </p:ext>
    </p:extLst>
  </p:cSld>
  <p:clrMapOvr>
    <a:masterClrMapping/>
  </p:clrMapOvr>
  <mc:AlternateContent xmlns:mc="http://schemas.openxmlformats.org/markup-compatibility/2006" xmlns:p14="http://schemas.microsoft.com/office/powerpoint/2010/main">
    <mc:Choice Requires="p14">
      <p:transition p14:dur="10">
        <p14:shre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2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2" y="1173613"/>
            <a:ext cx="10543308" cy="4704673"/>
          </a:xfrm>
        </p:spPr>
        <p:txBody>
          <a:bodyPr>
            <a:noAutofit/>
          </a:bodyPr>
          <a:lstStyle/>
          <a:p>
            <a:pPr marL="0" indent="0" algn="just">
              <a:buNone/>
            </a:pPr>
            <a:r>
              <a:rPr lang="en-US" sz="2800" b="1">
                <a:solidFill>
                  <a:srgbClr val="7030A0"/>
                </a:solidFill>
                <a:latin typeface="Times New Roman" panose="02020603050405020304" pitchFamily="18" charset="0"/>
                <a:cs typeface="Times New Roman" panose="02020603050405020304" pitchFamily="18" charset="0"/>
              </a:rPr>
              <a:t>Bài 1: </a:t>
            </a:r>
            <a:r>
              <a:rPr lang="en-US" sz="2800">
                <a:latin typeface="Times New Roman" panose="02020603050405020304" pitchFamily="18" charset="0"/>
                <a:cs typeface="Times New Roman" panose="02020603050405020304" pitchFamily="18" charset="0"/>
              </a:rPr>
              <a:t>Em hãy viết câu lệnh print() sao cho sau khi thực hiện câu lệnh này trên màn hình sẽ hiển thị dòng chữ “Học lập trình với Python để ra lệnh cho máy tính”</a:t>
            </a:r>
          </a:p>
          <a:p>
            <a:pPr marL="0" indent="0" algn="just">
              <a:buNone/>
            </a:pPr>
            <a:r>
              <a:rPr lang="en-US" sz="2800" b="1">
                <a:solidFill>
                  <a:srgbClr val="7030A0"/>
                </a:solidFill>
                <a:latin typeface="Times New Roman" panose="02020603050405020304" pitchFamily="18" charset="0"/>
                <a:cs typeface="Times New Roman" panose="02020603050405020304" pitchFamily="18" charset="0"/>
              </a:rPr>
              <a:t>Bài 2: </a:t>
            </a:r>
            <a:r>
              <a:rPr lang="en-US" sz="2800">
                <a:latin typeface="Times New Roman" panose="02020603050405020304" pitchFamily="18" charset="0"/>
                <a:cs typeface="Times New Roman" panose="02020603050405020304" pitchFamily="18" charset="0"/>
              </a:rPr>
              <a:t>Đường cao tốc Hà Nội – Lào Cai (kí hiệu CT.05) có chiều dài 264 km. Một ô tô chạy với tốc độ trung bình toàn tuyến là 70 km/h. Em hãy dùng ngôn ngữ lập trình Python ra lệnh cho máy tính để xác định thời gian ô tô đó đi từ Lào Cai về Hà Nội.</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009900" y="224020"/>
            <a:ext cx="61722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BÀI TẬP</a:t>
            </a:r>
            <a:endParaRPr lang="en-US" sz="3200"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8476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9BBB5-A171-443C-8E68-50C513079A31}"/>
              </a:ext>
            </a:extLst>
          </p:cNvPr>
          <p:cNvSpPr/>
          <p:nvPr/>
        </p:nvSpPr>
        <p:spPr>
          <a:xfrm>
            <a:off x="496389" y="1697182"/>
            <a:ext cx="11207931" cy="2600199"/>
          </a:xfrm>
          <a:prstGeom prst="rect">
            <a:avLst/>
          </a:prstGeom>
        </p:spPr>
        <p:txBody>
          <a:bodyPr wrap="square">
            <a:spAutoFit/>
          </a:bodyPr>
          <a:lstStyle/>
          <a:p>
            <a:pPr algn="just">
              <a:lnSpc>
                <a:spcPct val="150000"/>
              </a:lnSpc>
            </a:pPr>
            <a:r>
              <a:rPr lang="en-US" sz="2800" b="1">
                <a:solidFill>
                  <a:srgbClr val="7030A0"/>
                </a:solidFill>
                <a:latin typeface="Times New Roman" panose="02020603050405020304" pitchFamily="18" charset="0"/>
                <a:cs typeface="Times New Roman" panose="02020603050405020304" pitchFamily="18" charset="0"/>
              </a:rPr>
              <a:t>Bài 3: </a:t>
            </a:r>
            <a:r>
              <a:rPr lang="en-US" sz="2800">
                <a:solidFill>
                  <a:srgbClr val="C00000"/>
                </a:solidFill>
                <a:latin typeface="Times New Roman" panose="02020603050405020304" pitchFamily="18" charset="0"/>
                <a:cs typeface="Times New Roman" panose="02020603050405020304" pitchFamily="18" charset="0"/>
              </a:rPr>
              <a:t>Năm 2020 nước ta sản xuất được 247 tỉ kWh điện. Sản lượng điện của nước ta được dự báo sẽ tiếp tục tăng nhanh với tốc độ trung bình là 8,6%/năm. Em hãy dùng ngôn ngữ lập trình Python ra lệnh cho máy tính để tính sản lượng điện của nước ta sản xuất được trong năm 2021 theo dự báo</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71474"/>
            <a:ext cx="10991849" cy="847725"/>
          </a:xfrm>
        </p:spPr>
        <p:txBody>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738188" y="1288439"/>
            <a:ext cx="10715623" cy="4281122"/>
          </a:xfrm>
        </p:spPr>
        <p:txBody>
          <a:bodyPr vert="horz" lIns="91440" tIns="45720" rIns="91440" bIns="45720" rtlCol="0">
            <a:normAutofit/>
          </a:bodyPr>
          <a:lstStyle/>
          <a:p>
            <a:pPr marL="0" indent="0" algn="just">
              <a:buNone/>
            </a:pPr>
            <a:r>
              <a:rPr lang="vi-VN" sz="2800" b="1" i="0">
                <a:solidFill>
                  <a:srgbClr val="008000"/>
                </a:solidFill>
                <a:effectLst/>
                <a:latin typeface="Times New Roman" panose="02020603050405020304" pitchFamily="18" charset="0"/>
                <a:cs typeface="Times New Roman" panose="02020603050405020304" pitchFamily="18" charset="0"/>
              </a:rPr>
              <a:t>Câu 1:</a:t>
            </a:r>
            <a:r>
              <a:rPr lang="vi-VN" sz="2800" b="0" i="0">
                <a:solidFill>
                  <a:srgbClr val="000000"/>
                </a:solidFill>
                <a:effectLst/>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Trong các câu sau, những câu nào đúng?</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A. </a:t>
            </a:r>
            <a:r>
              <a:rPr lang="en-US" sz="2800" b="0" i="0">
                <a:solidFill>
                  <a:srgbClr val="000000"/>
                </a:solidFill>
                <a:effectLst/>
                <a:latin typeface="Times New Roman" panose="02020603050405020304" pitchFamily="18" charset="0"/>
                <a:cs typeface="Times New Roman" panose="02020603050405020304" pitchFamily="18" charset="0"/>
              </a:rPr>
              <a:t>Chương trình là một bản chỉ dẫn cho máy tính làm việc, được viết bằng một ngôn ngữ lập trình </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B. </a:t>
            </a:r>
            <a:r>
              <a:rPr lang="en-US" sz="2800" b="0" i="0">
                <a:solidFill>
                  <a:srgbClr val="000000"/>
                </a:solidFill>
                <a:effectLst/>
                <a:latin typeface="Times New Roman" panose="02020603050405020304" pitchFamily="18" charset="0"/>
                <a:cs typeface="Times New Roman" panose="02020603050405020304" pitchFamily="18" charset="0"/>
              </a:rPr>
              <a:t>Chỉ có một ngôn ngữ lập trình bậc cao là Python</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C. </a:t>
            </a:r>
            <a:r>
              <a:rPr lang="en-US" sz="2800" b="0" i="0">
                <a:solidFill>
                  <a:srgbClr val="000000"/>
                </a:solidFill>
                <a:effectLst/>
                <a:latin typeface="Times New Roman" panose="02020603050405020304" pitchFamily="18" charset="0"/>
                <a:cs typeface="Times New Roman" panose="02020603050405020304" pitchFamily="18" charset="0"/>
              </a:rPr>
              <a:t>Lập trình bằng Python có thể đưa ra các thông báo bằng tiếng Việt</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D. </a:t>
            </a:r>
            <a:r>
              <a:rPr lang="en-US" sz="2800" b="0" i="0">
                <a:solidFill>
                  <a:srgbClr val="000000"/>
                </a:solidFill>
                <a:effectLst/>
                <a:latin typeface="Times New Roman" panose="02020603050405020304" pitchFamily="18" charset="0"/>
                <a:cs typeface="Times New Roman" panose="02020603050405020304" pitchFamily="18" charset="0"/>
              </a:rPr>
              <a:t>Môi trường lập trình hỗ trợ người lập trình phát hiện ra câu lệnh viết sai</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90552" y="4079965"/>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E47EF5-8C87-4BE9-914A-0502EC964F09}"/>
              </a:ext>
            </a:extLst>
          </p:cNvPr>
          <p:cNvSpPr/>
          <p:nvPr/>
        </p:nvSpPr>
        <p:spPr>
          <a:xfrm>
            <a:off x="658180" y="185274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8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24215"/>
            <a:ext cx="10991849" cy="609600"/>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609599" y="1219200"/>
            <a:ext cx="10820399" cy="50050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sz="2800" b="1">
                <a:solidFill>
                  <a:srgbClr val="008000"/>
                </a:solidFill>
                <a:latin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cs typeface="Times New Roman" panose="02020603050405020304" pitchFamily="18" charset="0"/>
              </a:rPr>
              <a:t>Trong các câu say đây, những câu nào phù hợp với lí do nên học lập trình? Em học lập trình để?</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A. Giỏi tiếng Anh</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B. Làm phong phú kiến thức cá nhân</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C. Có thể truy cập Internet</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D. Sử dụng được các phần mềm văn phòng</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E. Điều khiển máy tính giải nhiều loại bài toán sẽ gặp trong thực tế</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F. Sau này trở thành chuyên gia trong lĩnh vực tin học</a:t>
            </a:r>
          </a:p>
        </p:txBody>
      </p:sp>
      <p:sp>
        <p:nvSpPr>
          <p:cNvPr id="4" name="Oval 3">
            <a:extLst>
              <a:ext uri="{FF2B5EF4-FFF2-40B4-BE49-F238E27FC236}">
                <a16:creationId xmlns:a16="http://schemas.microsoft.com/office/drawing/2014/main" id="{E9F39709-9954-454B-8C60-693FB9DE8E18}"/>
              </a:ext>
            </a:extLst>
          </p:cNvPr>
          <p:cNvSpPr/>
          <p:nvPr/>
        </p:nvSpPr>
        <p:spPr>
          <a:xfrm>
            <a:off x="459922" y="4561114"/>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B38BBC-902F-4156-8519-622F744B4AD3}"/>
              </a:ext>
            </a:extLst>
          </p:cNvPr>
          <p:cNvPicPr>
            <a:picLocks noChangeAspect="1"/>
          </p:cNvPicPr>
          <p:nvPr/>
        </p:nvPicPr>
        <p:blipFill rotWithShape="1">
          <a:blip r:embed="rId2"/>
          <a:srcRect l="53863" t="42825" r="3750" b="31303"/>
          <a:stretch/>
        </p:blipFill>
        <p:spPr>
          <a:xfrm>
            <a:off x="1149927" y="1274618"/>
            <a:ext cx="10335495" cy="3546763"/>
          </a:xfrm>
          <a:prstGeom prst="rect">
            <a:avLst/>
          </a:prstGeom>
        </p:spPr>
      </p:pic>
    </p:spTree>
    <p:extLst>
      <p:ext uri="{BB962C8B-B14F-4D97-AF65-F5344CB8AC3E}">
        <p14:creationId xmlns:p14="http://schemas.microsoft.com/office/powerpoint/2010/main" val="622124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6EF8-EEB4-440E-996C-026A17F57C16}"/>
              </a:ext>
            </a:extLst>
          </p:cNvPr>
          <p:cNvSpPr>
            <a:spLocks noGrp="1"/>
          </p:cNvSpPr>
          <p:nvPr>
            <p:ph type="title"/>
          </p:nvPr>
        </p:nvSpPr>
        <p:spPr>
          <a:xfrm rot="20390728">
            <a:off x="102036" y="571557"/>
            <a:ext cx="3998865" cy="659522"/>
          </a:xfrm>
        </p:spPr>
        <p:txBody>
          <a:bodyPr>
            <a:normAutofit fontScale="90000"/>
          </a:bodyPr>
          <a:lstStyle/>
          <a:p>
            <a:pPr algn="ctr"/>
            <a:r>
              <a:rPr lang="en-US" b="1" i="0">
                <a:solidFill>
                  <a:srgbClr val="C00000"/>
                </a:solidFill>
                <a:latin typeface="Times New Roman" panose="02020603050405020304" pitchFamily="18" charset="0"/>
                <a:cs typeface="Times New Roman" panose="02020603050405020304" pitchFamily="18" charset="0"/>
              </a:rPr>
              <a:t>GHI NHỚ</a:t>
            </a:r>
          </a:p>
        </p:txBody>
      </p:sp>
      <p:pic>
        <p:nvPicPr>
          <p:cNvPr id="4" name="Picture 11">
            <a:extLst>
              <a:ext uri="{FF2B5EF4-FFF2-40B4-BE49-F238E27FC236}">
                <a16:creationId xmlns:a16="http://schemas.microsoft.com/office/drawing/2014/main" id="{FBBDBC66-57F1-4B3A-9CDC-0D2BADBC2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50" y="5289102"/>
            <a:ext cx="6796822" cy="1224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A5262DE8-B7A4-4508-9068-75C8CEF83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537" y="3284790"/>
            <a:ext cx="5659166" cy="27591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a:extLst>
              <a:ext uri="{FF2B5EF4-FFF2-40B4-BE49-F238E27FC236}">
                <a16:creationId xmlns:a16="http://schemas.microsoft.com/office/drawing/2014/main" id="{4A103444-453A-4406-A213-52B47F4BE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415" y="2696030"/>
            <a:ext cx="3874300" cy="36339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4A872F99-921A-458C-93C6-D6854C115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515" y="1600705"/>
            <a:ext cx="5269495" cy="1717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66D0B5C-65CE-4988-B196-317F31A9B8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502" y="1253074"/>
            <a:ext cx="6142892" cy="9029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D14CF4D-9017-4E78-8C26-544E12E70B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1909" y="445987"/>
            <a:ext cx="5945876" cy="15861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BCCC5746-B3B7-47D4-8854-6D8BFA85E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4215" y="1296275"/>
            <a:ext cx="3998865" cy="29732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E405719E-6589-4297-89BB-9038312718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553" y="1904557"/>
            <a:ext cx="2664981" cy="321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ải xuống.jpg"/>
          <p:cNvPicPr>
            <a:picLocks noChangeAspect="1"/>
          </p:cNvPicPr>
          <p:nvPr/>
        </p:nvPicPr>
        <p:blipFill>
          <a:blip r:embed="rId2"/>
          <a:stretch>
            <a:fillRect/>
          </a:stretch>
        </p:blipFill>
        <p:spPr>
          <a:xfrm>
            <a:off x="0" y="4297981"/>
            <a:ext cx="1245326" cy="1830965"/>
          </a:xfrm>
          <a:prstGeom prst="rect">
            <a:avLst/>
          </a:prstGeom>
        </p:spPr>
      </p:pic>
      <p:sp>
        <p:nvSpPr>
          <p:cNvPr id="2" name="Thought Bubble: Cloud 1">
            <a:extLst>
              <a:ext uri="{FF2B5EF4-FFF2-40B4-BE49-F238E27FC236}">
                <a16:creationId xmlns:a16="http://schemas.microsoft.com/office/drawing/2014/main" id="{69D1C96B-A43D-4982-B0AF-C7E0021BC215}"/>
              </a:ext>
            </a:extLst>
          </p:cNvPr>
          <p:cNvSpPr/>
          <p:nvPr/>
        </p:nvSpPr>
        <p:spPr>
          <a:xfrm>
            <a:off x="2999508" y="742791"/>
            <a:ext cx="7626927" cy="4563995"/>
          </a:xfrm>
          <a:prstGeom prst="cloudCallout">
            <a:avLst>
              <a:gd name="adj1" fmla="val -71724"/>
              <a:gd name="adj2" fmla="val 5286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Máy tính không hiểu được ngôn ngữ tự nhiên của con người. Vậy l</a:t>
            </a:r>
            <a:r>
              <a:rPr lang="vi-VN" sz="2800">
                <a:solidFill>
                  <a:srgbClr val="002060"/>
                </a:solidFill>
                <a:latin typeface="Times New Roman" panose="02020603050405020304" pitchFamily="18" charset="0"/>
                <a:cs typeface="Times New Roman" panose="02020603050405020304" pitchFamily="18" charset="0"/>
              </a:rPr>
              <a:t>àm thế nào để </a:t>
            </a:r>
            <a:r>
              <a:rPr lang="en-US" sz="2800">
                <a:solidFill>
                  <a:srgbClr val="002060"/>
                </a:solidFill>
                <a:latin typeface="Times New Roman" panose="02020603050405020304" pitchFamily="18" charset="0"/>
                <a:cs typeface="Times New Roman" panose="02020603050405020304" pitchFamily="18" charset="0"/>
              </a:rPr>
              <a:t>chỉ dẫn cho máy tính thực hiện một việc nào đó?</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025764"/>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p:cNvSpPr/>
          <p:nvPr/>
        </p:nvSpPr>
        <p:spPr>
          <a:xfrm>
            <a:off x="290946" y="312915"/>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mj-lt"/>
              <a:buAutoNum type="arabicPeriod"/>
            </a:pPr>
            <a:r>
              <a:rPr lang="en-US" sz="3200" b="1">
                <a:solidFill>
                  <a:srgbClr val="FF0000"/>
                </a:solidFill>
                <a:latin typeface="Times New Roman" panose="02020603050405020304" pitchFamily="18" charset="0"/>
                <a:cs typeface="Times New Roman" panose="02020603050405020304" pitchFamily="18" charset="0"/>
              </a:rPr>
              <a:t> Ngôn ngữ lập trình bậc cao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0946" y="3488981"/>
            <a:ext cx="11610108" cy="272415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t" anchorCtr="0">
            <a:spAutoFit/>
          </a:bodyPr>
          <a:lstStyle/>
          <a:p>
            <a:pPr marL="457200" indent="-457200" algn="just">
              <a:spcBef>
                <a:spcPts val="1200"/>
              </a:spcBef>
              <a:spcAft>
                <a:spcPts val="1200"/>
              </a:spcAft>
              <a:buFontTx/>
              <a:buChar char="-"/>
            </a:pPr>
            <a:r>
              <a:rPr lang="en-US" sz="2800">
                <a:solidFill>
                  <a:schemeClr val="tx1"/>
                </a:solidFill>
                <a:latin typeface="Times New Roman" panose="02020603050405020304" pitchFamily="18" charset="0"/>
                <a:cs typeface="Times New Roman" panose="02020603050405020304" pitchFamily="18" charset="0"/>
              </a:rPr>
              <a:t>Để điều khiển được máy tính, con người phải viết các chỉ dẫn để máy hiểu và thực hiện. Như vậy, cần phải có ngôn ngữ chung giữa con người và máy tính để ta viết các chỉ dẫn cho máy tính thực hiện nhiệm vụ giao cho nó. Những ngôn ngữ như vậy được gọi là ngôn ngữ lập trình.</a:t>
            </a:r>
          </a:p>
          <a:p>
            <a:pPr marL="457200" indent="-457200" algn="just">
              <a:spcBef>
                <a:spcPts val="1200"/>
              </a:spcBef>
              <a:spcAft>
                <a:spcPts val="1200"/>
              </a:spcAft>
              <a:buFontTx/>
              <a:buChar char="-"/>
            </a:pPr>
            <a:r>
              <a:rPr lang="en-US" sz="2800">
                <a:solidFill>
                  <a:schemeClr val="tx1"/>
                </a:solidFill>
                <a:latin typeface="Times New Roman" panose="02020603050405020304" pitchFamily="18" charset="0"/>
                <a:cs typeface="Times New Roman" panose="02020603050405020304" pitchFamily="18" charset="0"/>
              </a:rPr>
              <a:t>Ví dụ: Ngôn ngữ lập trình Scratch, Python, C++, Java,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E6F720A7-7590-4A87-BD24-78104071148B}"/>
              </a:ext>
            </a:extLst>
          </p:cNvPr>
          <p:cNvSpPr/>
          <p:nvPr/>
        </p:nvSpPr>
        <p:spPr>
          <a:xfrm>
            <a:off x="5025042" y="555171"/>
            <a:ext cx="6876012" cy="2686209"/>
          </a:xfrm>
          <a:prstGeom prst="cloudCallout">
            <a:avLst>
              <a:gd name="adj1" fmla="val -47878"/>
              <a:gd name="adj2" fmla="val 508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effectLst/>
                <a:latin typeface="Times New Roman" panose="02020603050405020304" pitchFamily="18" charset="0"/>
                <a:ea typeface="Calibri" panose="020F0502020204030204" pitchFamily="34" charset="0"/>
                <a:cs typeface="Arial" panose="020B0604020202020204" pitchFamily="34" charset="0"/>
              </a:rPr>
              <a:t>Em đã biết một ngôn ngữ lập trình nào chưa? Nếu đã từng dùng một ngôn ngữ lập trình thì em đã dùng nó để làm gì?</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801181"/>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par>
                          <p:cTn id="19" fill="hold">
                            <p:stCondLst>
                              <p:cond delay="2000"/>
                            </p:stCondLst>
                            <p:childTnLst>
                              <p:par>
                                <p:cTn id="20" presetID="45" presetClass="entr" presetSubtype="0" fill="hold"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2000"/>
                                        <p:tgtEl>
                                          <p:spTgt spid="16">
                                            <p:txEl>
                                              <p:pRg st="0" end="0"/>
                                            </p:txEl>
                                          </p:spTgt>
                                        </p:tgtEl>
                                      </p:cBhvr>
                                    </p:animEffect>
                                    <p:anim calcmode="lin" valueType="num">
                                      <p:cBhvr>
                                        <p:cTn id="23"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24" dur="2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25" fill="hold">
                            <p:stCondLst>
                              <p:cond delay="4000"/>
                            </p:stCondLst>
                            <p:childTnLst>
                              <p:par>
                                <p:cTn id="26" presetID="45" presetClass="entr" presetSubtype="0" fill="hold" nodeType="after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2000"/>
                                        <p:tgtEl>
                                          <p:spTgt spid="16">
                                            <p:txEl>
                                              <p:pRg st="1" end="1"/>
                                            </p:txEl>
                                          </p:spTgt>
                                        </p:tgtEl>
                                      </p:cBhvr>
                                    </p:animEffect>
                                    <p:anim calcmode="lin" valueType="num">
                                      <p:cBhvr>
                                        <p:cTn id="29"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6EDE5-5F5F-455A-8E93-617ABCE2D477}"/>
              </a:ext>
            </a:extLst>
          </p:cNvPr>
          <p:cNvPicPr>
            <a:picLocks noChangeAspect="1"/>
          </p:cNvPicPr>
          <p:nvPr/>
        </p:nvPicPr>
        <p:blipFill rotWithShape="1">
          <a:blip r:embed="rId2"/>
          <a:srcRect l="73523" t="41814" r="1477" b="31506"/>
          <a:stretch/>
        </p:blipFill>
        <p:spPr>
          <a:xfrm>
            <a:off x="2888672" y="983675"/>
            <a:ext cx="6414656" cy="3848792"/>
          </a:xfrm>
          <a:prstGeom prst="rect">
            <a:avLst/>
          </a:prstGeom>
        </p:spPr>
      </p:pic>
    </p:spTree>
    <p:extLst>
      <p:ext uri="{BB962C8B-B14F-4D97-AF65-F5344CB8AC3E}">
        <p14:creationId xmlns:p14="http://schemas.microsoft.com/office/powerpoint/2010/main" val="707116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C8212-9AEC-47A1-9A50-230167B5BBE6}"/>
              </a:ext>
            </a:extLst>
          </p:cNvPr>
          <p:cNvPicPr>
            <a:picLocks noChangeAspect="1"/>
          </p:cNvPicPr>
          <p:nvPr/>
        </p:nvPicPr>
        <p:blipFill rotWithShape="1">
          <a:blip r:embed="rId2"/>
          <a:srcRect l="20454" t="2805" r="55000" b="55761"/>
          <a:stretch/>
        </p:blipFill>
        <p:spPr>
          <a:xfrm>
            <a:off x="7897091" y="1445684"/>
            <a:ext cx="4045528" cy="3966630"/>
          </a:xfrm>
          <a:prstGeom prst="rect">
            <a:avLst/>
          </a:prstGeom>
        </p:spPr>
      </p:pic>
      <p:pic>
        <p:nvPicPr>
          <p:cNvPr id="2050" name="Picture 2" descr="Giao diện Scratch 2.0">
            <a:extLst>
              <a:ext uri="{FF2B5EF4-FFF2-40B4-BE49-F238E27FC236}">
                <a16:creationId xmlns:a16="http://schemas.microsoft.com/office/drawing/2014/main" id="{06150BEE-F7B3-4D5F-A666-2EC0A16D3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5" y="1152741"/>
            <a:ext cx="6439210" cy="455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61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48491" y="701500"/>
            <a:ext cx="11295017" cy="4431983"/>
          </a:xfrm>
          <a:prstGeom prst="rect">
            <a:avLst/>
          </a:prstGeom>
          <a:noFill/>
        </p:spPr>
        <p:txBody>
          <a:bodyPr wrap="square" rtlCol="0">
            <a:spAutoFit/>
          </a:bodyPr>
          <a:lstStyle/>
          <a:p>
            <a:pPr marL="571500" indent="-5715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Việc soạn thảo các hướng dẫn để máy tính hiểu và có thể thực hiện các yêu cầu của người dùng được gọi là </a:t>
            </a:r>
            <a:r>
              <a:rPr lang="en-US" sz="2800" b="1">
                <a:latin typeface="Times New Roman" panose="02020603050405020304" pitchFamily="18" charset="0"/>
                <a:cs typeface="Times New Roman" panose="02020603050405020304" pitchFamily="18" charset="0"/>
              </a:rPr>
              <a:t>lập trình</a:t>
            </a:r>
            <a:r>
              <a:rPr lang="en-US" sz="2800">
                <a:latin typeface="Times New Roman" panose="02020603050405020304" pitchFamily="18" charset="0"/>
                <a:cs typeface="Times New Roman" panose="02020603050405020304" pitchFamily="18" charset="0"/>
              </a:rPr>
              <a:t>.</a:t>
            </a:r>
          </a:p>
          <a:p>
            <a:pPr marL="571500" indent="-5715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Sản phẩm soạn thảo được gọi là </a:t>
            </a:r>
            <a:r>
              <a:rPr lang="en-US" sz="2800" b="1">
                <a:latin typeface="Times New Roman" panose="02020603050405020304" pitchFamily="18" charset="0"/>
                <a:cs typeface="Times New Roman" panose="02020603050405020304" pitchFamily="18" charset="0"/>
              </a:rPr>
              <a:t>c</a:t>
            </a:r>
            <a:r>
              <a:rPr lang="vi-VN" sz="2800" b="1">
                <a:latin typeface="Times New Roman" panose="02020603050405020304" pitchFamily="18" charset="0"/>
                <a:cs typeface="Times New Roman" panose="02020603050405020304" pitchFamily="18" charset="0"/>
              </a:rPr>
              <a:t>hương trình</a:t>
            </a:r>
            <a:r>
              <a:rPr lang="en-US" sz="2800" b="1">
                <a:latin typeface="Times New Roman" panose="02020603050405020304" pitchFamily="18" charset="0"/>
                <a:cs typeface="Times New Roman" panose="02020603050405020304" pitchFamily="18" charset="0"/>
              </a:rPr>
              <a:t> </a:t>
            </a:r>
          </a:p>
          <a:p>
            <a:pPr marL="571500" indent="-5715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Mỗi hướng dẫn để máy có thể thực hiện một công việc nào đó được gọi là </a:t>
            </a:r>
            <a:r>
              <a:rPr lang="en-US" sz="2800" b="1">
                <a:latin typeface="Times New Roman" panose="02020603050405020304" pitchFamily="18" charset="0"/>
                <a:cs typeface="Times New Roman" panose="02020603050405020304" pitchFamily="18" charset="0"/>
              </a:rPr>
              <a:t>câu lệnh</a:t>
            </a:r>
          </a:p>
          <a:p>
            <a:pPr marL="571500" indent="-5715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Để sử dụng ngôn ngữ lập trình bậc cao, máy tính cần được trang bị môi trường lập trình trợ giúp soạn thảo, kiểm tra từng câu lệnh đã viết đúng chưa, chuyển các câu lệnh sang ngôn ngữ mà máy hiểu được (gọi là ngôn ngữ máy) và theo đó máy thực hiện được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301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39">
            <a:extLst>
              <a:ext uri="{FF2B5EF4-FFF2-40B4-BE49-F238E27FC236}">
                <a16:creationId xmlns:a16="http://schemas.microsoft.com/office/drawing/2014/main" id="{AEA83BAD-F081-4B54-B897-FE18A0D96C53}"/>
              </a:ext>
            </a:extLst>
          </p:cNvPr>
          <p:cNvSpPr/>
          <p:nvPr/>
        </p:nvSpPr>
        <p:spPr>
          <a:xfrm>
            <a:off x="2189018" y="124691"/>
            <a:ext cx="7543800" cy="540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Làm quen với Python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a:extLst>
              <a:ext uri="{FF2B5EF4-FFF2-40B4-BE49-F238E27FC236}">
                <a16:creationId xmlns:a16="http://schemas.microsoft.com/office/drawing/2014/main" id="{D883B204-C191-4F61-80CE-2D7089D54356}"/>
              </a:ext>
            </a:extLst>
          </p:cNvPr>
          <p:cNvSpPr txBox="1"/>
          <p:nvPr/>
        </p:nvSpPr>
        <p:spPr>
          <a:xfrm>
            <a:off x="256903" y="811365"/>
            <a:ext cx="11678194" cy="5078313"/>
          </a:xfrm>
          <a:prstGeom prst="rect">
            <a:avLst/>
          </a:prstGeom>
          <a:noFill/>
        </p:spPr>
        <p:txBody>
          <a:bodyPr wrap="square" rtlCol="0">
            <a:spAutoFit/>
          </a:bodyPr>
          <a:lstStyle/>
          <a:p>
            <a:pPr marL="571500" indent="-571500">
              <a:buFontTx/>
              <a:buChar char="-"/>
            </a:pPr>
            <a:r>
              <a:rPr lang="en-US" sz="2700">
                <a:latin typeface="Times New Roman" panose="02020603050405020304" pitchFamily="18" charset="0"/>
                <a:cs typeface="Times New Roman" panose="02020603050405020304" pitchFamily="18" charset="0"/>
              </a:rPr>
              <a:t>Hiện nay Python là một trong số các ngôn ngữ lập trình bậc cao phổ biến rộng rãi trên thế giới. </a:t>
            </a:r>
          </a:p>
          <a:p>
            <a:pPr marL="571500" indent="-571500">
              <a:buFontTx/>
              <a:buChar char="-"/>
            </a:pPr>
            <a:r>
              <a:rPr lang="en-US" sz="2700">
                <a:latin typeface="Times New Roman" panose="02020603050405020304" pitchFamily="18" charset="0"/>
                <a:cs typeface="Times New Roman" panose="02020603050405020304" pitchFamily="18" charset="0"/>
              </a:rPr>
              <a:t>Python được Guido van Rossum (người Hà Lan) đề xuất và công bố năm 1991 </a:t>
            </a:r>
          </a:p>
          <a:p>
            <a:pPr marL="571500" indent="-571500">
              <a:buFontTx/>
              <a:buChar char="-"/>
            </a:pPr>
            <a:r>
              <a:rPr lang="en-US" sz="2700">
                <a:latin typeface="Times New Roman" panose="02020603050405020304" pitchFamily="18" charset="0"/>
                <a:cs typeface="Times New Roman" panose="02020603050405020304" pitchFamily="18" charset="0"/>
              </a:rPr>
              <a:t>Ưu điểm của Python:</a:t>
            </a:r>
          </a:p>
          <a:p>
            <a:r>
              <a:rPr lang="en-US" sz="2700">
                <a:latin typeface="Times New Roman" panose="02020603050405020304" pitchFamily="18" charset="0"/>
                <a:cs typeface="Times New Roman" panose="02020603050405020304" pitchFamily="18" charset="0"/>
              </a:rPr>
              <a:t>	+ Dùng phát triển các ứng dụng web</a:t>
            </a:r>
          </a:p>
          <a:p>
            <a:r>
              <a:rPr lang="en-US" sz="2700">
                <a:latin typeface="Times New Roman" panose="02020603050405020304" pitchFamily="18" charset="0"/>
                <a:cs typeface="Times New Roman" panose="02020603050405020304" pitchFamily="18" charset="0"/>
              </a:rPr>
              <a:t>	+ Phần mềm ứng dụng</a:t>
            </a:r>
          </a:p>
          <a:p>
            <a:r>
              <a:rPr lang="en-US" sz="2700">
                <a:latin typeface="Times New Roman" panose="02020603050405020304" pitchFamily="18" charset="0"/>
                <a:cs typeface="Times New Roman" panose="02020603050405020304" pitchFamily="18" charset="0"/>
              </a:rPr>
              <a:t>	+ Lập trình game</a:t>
            </a:r>
          </a:p>
          <a:p>
            <a:r>
              <a:rPr lang="en-US" sz="2700">
                <a:latin typeface="Times New Roman" panose="02020603050405020304" pitchFamily="18" charset="0"/>
                <a:cs typeface="Times New Roman" panose="02020603050405020304" pitchFamily="18" charset="0"/>
              </a:rPr>
              <a:t>	+ Điều khiển robot</a:t>
            </a:r>
          </a:p>
          <a:p>
            <a:r>
              <a:rPr lang="en-US" sz="2700">
                <a:latin typeface="Times New Roman" panose="02020603050405020304" pitchFamily="18" charset="0"/>
                <a:cs typeface="Times New Roman" panose="02020603050405020304" pitchFamily="18" charset="0"/>
              </a:rPr>
              <a:t>	+ Xử lí ảnh</a:t>
            </a:r>
          </a:p>
          <a:p>
            <a:r>
              <a:rPr lang="en-US" sz="2700">
                <a:latin typeface="Times New Roman" panose="02020603050405020304" pitchFamily="18" charset="0"/>
                <a:cs typeface="Times New Roman" panose="02020603050405020304" pitchFamily="18" charset="0"/>
              </a:rPr>
              <a:t>	+ Phân tích dữ liệu </a:t>
            </a:r>
          </a:p>
          <a:p>
            <a:r>
              <a:rPr lang="en-US" sz="2700">
                <a:latin typeface="Times New Roman" panose="02020603050405020304" pitchFamily="18" charset="0"/>
                <a:cs typeface="Times New Roman" panose="02020603050405020304" pitchFamily="18" charset="0"/>
              </a:rPr>
              <a:t>	+ Hệ thống công cụ lập trình Python  dễ dàng tìm thấy trên Internet và tải về miễn phí</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1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ox(i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ox(in)">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ox(in)">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box(in)">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box(in)">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box(in)">
                                      <p:cBhvr>
                                        <p:cTn id="40" dur="500"/>
                                        <p:tgtEl>
                                          <p:spTgt spid="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Effect transition="in" filter="box(in)">
                                      <p:cBhvr>
                                        <p:cTn id="45" dur="500"/>
                                        <p:tgtEl>
                                          <p:spTgt spid="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Effect transition="in" filter="box(in)">
                                      <p:cBhvr>
                                        <p:cTn id="50" dur="500"/>
                                        <p:tgtEl>
                                          <p:spTgt spid="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Effect transition="in" filter="box(in)">
                                      <p:cBhvr>
                                        <p:cTn id="55" dur="500"/>
                                        <p:tgtEl>
                                          <p:spTgt spid="8">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Effect transition="in" filter="box(in)">
                                      <p:cBhvr>
                                        <p:cTn id="6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7E38-3379-4C07-89B4-388F46FF0BED}"/>
              </a:ext>
            </a:extLst>
          </p:cNvPr>
          <p:cNvSpPr>
            <a:spLocks noGrp="1"/>
          </p:cNvSpPr>
          <p:nvPr>
            <p:ph type="title"/>
          </p:nvPr>
        </p:nvSpPr>
        <p:spPr>
          <a:xfrm>
            <a:off x="290948" y="1777736"/>
            <a:ext cx="6996545" cy="3500846"/>
          </a:xfrm>
        </p:spPr>
        <p:txBody>
          <a:bodyPr>
            <a:noAutofit/>
          </a:bodyPr>
          <a:lstStyle/>
          <a:p>
            <a:pPr marL="0" marR="0" algn="l">
              <a:lnSpc>
                <a:spcPct val="100000"/>
              </a:lnSpc>
              <a:spcBef>
                <a:spcPts val="1800"/>
              </a:spcBef>
              <a:spcAft>
                <a:spcPts val="1800"/>
              </a:spcAft>
            </a:pPr>
            <a:r>
              <a:rPr lang="en-US" sz="2800">
                <a:solidFill>
                  <a:schemeClr val="tx1"/>
                </a:solidFill>
                <a:latin typeface="Times New Roman" panose="02020603050405020304" pitchFamily="18" charset="0"/>
                <a:ea typeface="+mn-ea"/>
                <a:cs typeface="Times New Roman" panose="02020603050405020304" pitchFamily="18" charset="0"/>
              </a:rPr>
              <a:t>+ Tải Python tại địa chỉ </a:t>
            </a:r>
            <a:r>
              <a:rPr lang="en-US" sz="2800">
                <a:solidFill>
                  <a:schemeClr val="tx1"/>
                </a:solidFill>
                <a:latin typeface="Times New Roman" panose="02020603050405020304" pitchFamily="18" charset="0"/>
                <a:ea typeface="+mn-ea"/>
                <a:cs typeface="Times New Roman" panose="02020603050405020304" pitchFamily="18" charset="0"/>
                <a:hlinkClick r:id="rId2"/>
              </a:rPr>
              <a:t>https://www.python.org/downloads/windows/</a:t>
            </a:r>
            <a:r>
              <a:rPr lang="en-US" sz="2800">
                <a:solidFill>
                  <a:schemeClr val="tx1"/>
                </a:solidFill>
                <a:latin typeface="Times New Roman" panose="02020603050405020304" pitchFamily="18" charset="0"/>
                <a:ea typeface="+mn-ea"/>
                <a:cs typeface="Times New Roman" panose="02020603050405020304" pitchFamily="18" charset="0"/>
              </a:rPr>
              <a:t> sau đó cài đặt chương trình (Ví dụ Python 3.9)</a:t>
            </a:r>
            <a:br>
              <a:rPr lang="en-US" sz="2800">
                <a:solidFill>
                  <a:schemeClr val="tx1"/>
                </a:solidFill>
                <a:latin typeface="Times New Roman" panose="02020603050405020304" pitchFamily="18" charset="0"/>
                <a:ea typeface="+mn-ea"/>
                <a:cs typeface="Times New Roman" panose="02020603050405020304" pitchFamily="18" charset="0"/>
              </a:rPr>
            </a:br>
            <a:r>
              <a:rPr lang="en-US" sz="2800">
                <a:solidFill>
                  <a:schemeClr val="tx1"/>
                </a:solidFill>
                <a:latin typeface="Times New Roman" panose="02020603050405020304" pitchFamily="18" charset="0"/>
                <a:ea typeface="+mn-ea"/>
                <a:cs typeface="Times New Roman" panose="02020603050405020304" pitchFamily="18" charset="0"/>
              </a:rPr>
              <a:t>+ Tìm Python đã cài trong cửa số Start =&gt; chọn IDLE =&gt; xuất hiện cửa sổ Shell, cho phép viết và thực hiện ngay các biểu thức hoặc câu lệnh</a:t>
            </a:r>
            <a:br>
              <a:rPr lang="en-US" sz="2800">
                <a:solidFill>
                  <a:schemeClr val="tx1"/>
                </a:solidFill>
                <a:latin typeface="Times New Roman" panose="02020603050405020304" pitchFamily="18" charset="0"/>
                <a:ea typeface="+mn-ea"/>
                <a:cs typeface="Times New Roman" panose="02020603050405020304" pitchFamily="18" charset="0"/>
              </a:rPr>
            </a:br>
            <a:endParaRPr lang="en-US" sz="2800"/>
          </a:p>
        </p:txBody>
      </p:sp>
      <p:sp>
        <p:nvSpPr>
          <p:cNvPr id="3" name="Rounded Rectangle 39">
            <a:extLst>
              <a:ext uri="{FF2B5EF4-FFF2-40B4-BE49-F238E27FC236}">
                <a16:creationId xmlns:a16="http://schemas.microsoft.com/office/drawing/2014/main" id="{C2BB5B26-1C60-4320-8A09-65A066297BC3}"/>
              </a:ext>
            </a:extLst>
          </p:cNvPr>
          <p:cNvSpPr/>
          <p:nvPr/>
        </p:nvSpPr>
        <p:spPr>
          <a:xfrm>
            <a:off x="2189018" y="124691"/>
            <a:ext cx="7543800" cy="5403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Làm quen với Python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a:extLst>
              <a:ext uri="{FF2B5EF4-FFF2-40B4-BE49-F238E27FC236}">
                <a16:creationId xmlns:a16="http://schemas.microsoft.com/office/drawing/2014/main" id="{FC82F78A-3517-44AA-9360-6B7B28F150BB}"/>
              </a:ext>
            </a:extLst>
          </p:cNvPr>
          <p:cNvPicPr>
            <a:picLocks noChangeAspect="1"/>
          </p:cNvPicPr>
          <p:nvPr/>
        </p:nvPicPr>
        <p:blipFill rotWithShape="1">
          <a:blip r:embed="rId3"/>
          <a:srcRect t="68090" r="78296"/>
          <a:stretch/>
        </p:blipFill>
        <p:spPr>
          <a:xfrm>
            <a:off x="7498789" y="1316182"/>
            <a:ext cx="4468057" cy="3962400"/>
          </a:xfrm>
          <a:prstGeom prst="rect">
            <a:avLst/>
          </a:prstGeom>
        </p:spPr>
      </p:pic>
      <p:sp>
        <p:nvSpPr>
          <p:cNvPr id="6" name="Speech Bubble: Oval 5">
            <a:extLst>
              <a:ext uri="{FF2B5EF4-FFF2-40B4-BE49-F238E27FC236}">
                <a16:creationId xmlns:a16="http://schemas.microsoft.com/office/drawing/2014/main" id="{0964371C-C8B8-482D-8023-D41C13906EA9}"/>
              </a:ext>
            </a:extLst>
          </p:cNvPr>
          <p:cNvSpPr/>
          <p:nvPr/>
        </p:nvSpPr>
        <p:spPr>
          <a:xfrm>
            <a:off x="6096000" y="1052945"/>
            <a:ext cx="1537855" cy="942110"/>
          </a:xfrm>
          <a:prstGeom prst="wedgeEllipseCallout">
            <a:avLst>
              <a:gd name="adj1" fmla="val 139527"/>
              <a:gd name="adj2" fmla="val 7132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Chọn</a:t>
            </a:r>
          </a:p>
        </p:txBody>
      </p:sp>
      <p:sp>
        <p:nvSpPr>
          <p:cNvPr id="7" name="Speech Bubble: Oval 6">
            <a:extLst>
              <a:ext uri="{FF2B5EF4-FFF2-40B4-BE49-F238E27FC236}">
                <a16:creationId xmlns:a16="http://schemas.microsoft.com/office/drawing/2014/main" id="{6616EA67-54F6-4BEE-8090-135EEC9DF21F}"/>
              </a:ext>
            </a:extLst>
          </p:cNvPr>
          <p:cNvSpPr/>
          <p:nvPr/>
        </p:nvSpPr>
        <p:spPr>
          <a:xfrm>
            <a:off x="5327072" y="4807527"/>
            <a:ext cx="1537855" cy="942110"/>
          </a:xfrm>
          <a:prstGeom prst="wedgeEllipseCallout">
            <a:avLst>
              <a:gd name="adj1" fmla="val 117005"/>
              <a:gd name="adj2" fmla="val -3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Cửa sổ Start</a:t>
            </a:r>
          </a:p>
        </p:txBody>
      </p:sp>
    </p:spTree>
    <p:extLst>
      <p:ext uri="{BB962C8B-B14F-4D97-AF65-F5344CB8AC3E}">
        <p14:creationId xmlns:p14="http://schemas.microsoft.com/office/powerpoint/2010/main" val="2367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5C5FC-9EC4-40DD-AD09-E5C6078BCC82}"/>
              </a:ext>
            </a:extLst>
          </p:cNvPr>
          <p:cNvPicPr>
            <a:picLocks noChangeAspect="1"/>
          </p:cNvPicPr>
          <p:nvPr/>
        </p:nvPicPr>
        <p:blipFill rotWithShape="1">
          <a:blip r:embed="rId2"/>
          <a:srcRect l="2727" r="37696" b="58388"/>
          <a:stretch/>
        </p:blipFill>
        <p:spPr>
          <a:xfrm>
            <a:off x="1071154" y="1678224"/>
            <a:ext cx="10528663" cy="4446807"/>
          </a:xfrm>
          <a:prstGeom prst="rect">
            <a:avLst/>
          </a:prstGeom>
        </p:spPr>
      </p:pic>
      <p:sp>
        <p:nvSpPr>
          <p:cNvPr id="5" name="Arrow: Down 4">
            <a:extLst>
              <a:ext uri="{FF2B5EF4-FFF2-40B4-BE49-F238E27FC236}">
                <a16:creationId xmlns:a16="http://schemas.microsoft.com/office/drawing/2014/main" id="{0DA9A4DA-9A98-442B-8598-770FA83C26A4}"/>
              </a:ext>
            </a:extLst>
          </p:cNvPr>
          <p:cNvSpPr/>
          <p:nvPr/>
        </p:nvSpPr>
        <p:spPr>
          <a:xfrm>
            <a:off x="4258887" y="732969"/>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4AB674-3F62-4367-8327-434028BD4401}"/>
              </a:ext>
            </a:extLst>
          </p:cNvPr>
          <p:cNvSpPr txBox="1"/>
          <p:nvPr/>
        </p:nvSpPr>
        <p:spPr>
          <a:xfrm>
            <a:off x="5112327" y="938555"/>
            <a:ext cx="520930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a:latin typeface="Times New Roman" panose="02020603050405020304" pitchFamily="18" charset="0"/>
                <a:cs typeface="Times New Roman" panose="02020603050405020304" pitchFamily="18" charset="0"/>
              </a:rPr>
              <a:t>Cửa sổ làm việc trực tiếp của Python</a:t>
            </a:r>
          </a:p>
        </p:txBody>
      </p:sp>
    </p:spTree>
    <p:extLst>
      <p:ext uri="{BB962C8B-B14F-4D97-AF65-F5344CB8AC3E}">
        <p14:creationId xmlns:p14="http://schemas.microsoft.com/office/powerpoint/2010/main" val="15759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Template>
  <TotalTime>266</TotalTime>
  <Words>674</Words>
  <Application>Microsoft Office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Schoolbook</vt:lpstr>
      <vt:lpstr>Corbel</vt:lpstr>
      <vt:lpstr>Times New Roman</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Tải Python tại địa chỉ https://www.python.org/downloads/windows/ sau đó cài đặt chương trình (Ví dụ Python 3.9) + Tìm Python đã cài trong cửa số Start =&gt; chọn IDLE =&gt; xuất hiện cửa sổ Shell, cho phép viết và thực hiện ngay các biểu thức hoặc câu lệnh </vt:lpstr>
      <vt:lpstr>PowerPoint Presentation</vt:lpstr>
      <vt:lpstr>PowerPoint Presentation</vt:lpstr>
      <vt:lpstr>PowerPoint Presentation</vt:lpstr>
      <vt:lpstr>- Python phân biệt chữ hoa và chữ thường - Dãy kí tự muốn in ra màn hình bằng câu lệnh print() cần được đặt trong cặp dấu nháy đơn (hoặc nháy kép)</vt:lpstr>
      <vt:lpstr>PowerPoint Presentation</vt:lpstr>
      <vt:lpstr>PowerPoint Presentation</vt:lpstr>
      <vt:lpstr>CỦNG CỐ</vt:lpstr>
      <vt:lpstr>CỦNG CỐ</vt:lpstr>
      <vt:lpstr>PowerPoint Presentation</vt:lpstr>
      <vt:lpstr>GHI NHỚ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admin</cp:lastModifiedBy>
  <cp:revision>12</cp:revision>
  <dcterms:created xsi:type="dcterms:W3CDTF">2021-08-01T01:19:27Z</dcterms:created>
  <dcterms:modified xsi:type="dcterms:W3CDTF">2022-05-29T15:53:15Z</dcterms:modified>
</cp:coreProperties>
</file>