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8" r:id="rId2"/>
    <p:sldId id="257" r:id="rId3"/>
    <p:sldId id="256" r:id="rId4"/>
    <p:sldId id="262" r:id="rId5"/>
    <p:sldId id="258" r:id="rId6"/>
    <p:sldId id="260" r:id="rId7"/>
    <p:sldId id="270" r:id="rId8"/>
    <p:sldId id="271" r:id="rId9"/>
    <p:sldId id="272" r:id="rId10"/>
    <p:sldId id="273" r:id="rId11"/>
    <p:sldId id="26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61" r:id="rId30"/>
    <p:sldId id="291" r:id="rId31"/>
    <p:sldId id="264" r:id="rId32"/>
    <p:sldId id="292" r:id="rId33"/>
    <p:sldId id="267" r:id="rId34"/>
    <p:sldId id="269" r:id="rId35"/>
  </p:sldIdLst>
  <p:sldSz cx="18288000" cy="10287000"/>
  <p:notesSz cx="6858000" cy="9144000"/>
  <p:embeddedFontLs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4.svg"/><Relationship Id="rId3" Type="http://schemas.openxmlformats.org/officeDocument/2006/relationships/image" Target="../media/image96.svg"/><Relationship Id="rId7" Type="http://schemas.openxmlformats.org/officeDocument/2006/relationships/image" Target="../media/image98.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2.svg"/><Relationship Id="rId5" Type="http://schemas.openxmlformats.org/officeDocument/2006/relationships/image" Target="../media/image76.svg"/><Relationship Id="rId15" Type="http://schemas.openxmlformats.org/officeDocument/2006/relationships/image" Target="../media/image106.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0.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6.svg"/><Relationship Id="rId7" Type="http://schemas.openxmlformats.org/officeDocument/2006/relationships/image" Target="../media/image60.svg"/><Relationship Id="rId12" Type="http://schemas.openxmlformats.org/officeDocument/2006/relationships/image" Target="../media/image6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58.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62.sv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72.sv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72.sv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72.sv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72.sv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72.sv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72.sv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72.sv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72.sv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72.sv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8.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72.sv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72.sv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72.sv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72.sv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72.sv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72.sv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72.sv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72.svg"/></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6.svg"/><Relationship Id="rId7" Type="http://schemas.openxmlformats.org/officeDocument/2006/relationships/image" Target="../media/image60.svg"/><Relationship Id="rId12" Type="http://schemas.openxmlformats.org/officeDocument/2006/relationships/image" Target="../media/image6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58.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62.svg"/></Relationships>
</file>

<file path=ppt/slides/_rels/slide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54.svg"/><Relationship Id="rId5" Type="http://schemas.openxmlformats.org/officeDocument/2006/relationships/image" Target="../media/image38.svg"/><Relationship Id="rId10" Type="http://schemas.openxmlformats.org/officeDocument/2006/relationships/image" Target="../media/image38.png"/><Relationship Id="rId4" Type="http://schemas.openxmlformats.org/officeDocument/2006/relationships/image" Target="../media/image26.png"/><Relationship Id="rId9" Type="http://schemas.openxmlformats.org/officeDocument/2006/relationships/image" Target="../media/image52.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8.sv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54.svg"/><Relationship Id="rId5" Type="http://schemas.openxmlformats.org/officeDocument/2006/relationships/image" Target="../media/image38.svg"/><Relationship Id="rId10" Type="http://schemas.openxmlformats.org/officeDocument/2006/relationships/image" Target="../media/image38.png"/><Relationship Id="rId4" Type="http://schemas.openxmlformats.org/officeDocument/2006/relationships/image" Target="../media/image26.png"/><Relationship Id="rId9" Type="http://schemas.openxmlformats.org/officeDocument/2006/relationships/image" Target="../media/image52.sv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84.svg"/><Relationship Id="rId5" Type="http://schemas.openxmlformats.org/officeDocument/2006/relationships/image" Target="../media/image78.sv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82.sv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84.svg"/><Relationship Id="rId5" Type="http://schemas.openxmlformats.org/officeDocument/2006/relationships/image" Target="../media/image78.sv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82.svg"/></Relationships>
</file>

<file path=ppt/slides/_rels/slide33.xml.rels><?xml version="1.0" encoding="UTF-8" standalone="yes"?>
<Relationships xmlns="http://schemas.openxmlformats.org/package/2006/relationships"><Relationship Id="rId3" Type="http://schemas.openxmlformats.org/officeDocument/2006/relationships/image" Target="../media/image78.svg"/><Relationship Id="rId7" Type="http://schemas.openxmlformats.org/officeDocument/2006/relationships/image" Target="../media/image88.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94.sv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4.svg"/><Relationship Id="rId3" Type="http://schemas.openxmlformats.org/officeDocument/2006/relationships/image" Target="../media/image96.svg"/><Relationship Id="rId7" Type="http://schemas.openxmlformats.org/officeDocument/2006/relationships/image" Target="../media/image98.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2.svg"/><Relationship Id="rId5" Type="http://schemas.openxmlformats.org/officeDocument/2006/relationships/image" Target="../media/image76.svg"/><Relationship Id="rId15" Type="http://schemas.openxmlformats.org/officeDocument/2006/relationships/image" Target="../media/image106.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0.sv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6.svg"/><Relationship Id="rId7" Type="http://schemas.openxmlformats.org/officeDocument/2006/relationships/image" Target="../media/image60.svg"/><Relationship Id="rId12" Type="http://schemas.openxmlformats.org/officeDocument/2006/relationships/image" Target="../media/image6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58.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62.svg"/></Relationships>
</file>

<file path=ppt/slides/_rels/slide5.xml.rels><?xml version="1.0" encoding="UTF-8" standalone="yes"?>
<Relationships xmlns="http://schemas.openxmlformats.org/package/2006/relationships"><Relationship Id="rId13" Type="http://schemas.openxmlformats.org/officeDocument/2006/relationships/image" Target="../media/image30.svg"/><Relationship Id="rId3" Type="http://schemas.openxmlformats.org/officeDocument/2006/relationships/image" Target="../media/image2.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46.svg"/><Relationship Id="rId3" Type="http://schemas.openxmlformats.org/officeDocument/2006/relationships/image" Target="../media/image2.svg"/><Relationship Id="rId7" Type="http://schemas.openxmlformats.org/officeDocument/2006/relationships/image" Target="../media/image40.svg"/><Relationship Id="rId12"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42.svg"/><Relationship Id="rId14" Type="http://schemas.openxmlformats.org/officeDocument/2006/relationships/image" Target="../media/image31.jp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46.svg"/><Relationship Id="rId3" Type="http://schemas.openxmlformats.org/officeDocument/2006/relationships/image" Target="../media/image2.svg"/><Relationship Id="rId7" Type="http://schemas.openxmlformats.org/officeDocument/2006/relationships/image" Target="../media/image40.svg"/><Relationship Id="rId12"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42.sv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46.svg"/><Relationship Id="rId3" Type="http://schemas.openxmlformats.org/officeDocument/2006/relationships/image" Target="../media/image2.svg"/><Relationship Id="rId7" Type="http://schemas.openxmlformats.org/officeDocument/2006/relationships/image" Target="../media/image40.svg"/><Relationship Id="rId12"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44.sv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42.sv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46.svg"/><Relationship Id="rId3" Type="http://schemas.openxmlformats.org/officeDocument/2006/relationships/image" Target="../media/image2.svg"/><Relationship Id="rId7" Type="http://schemas.openxmlformats.org/officeDocument/2006/relationships/image" Target="../media/image40.svg"/><Relationship Id="rId12"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44.sv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0200" y="1963968"/>
            <a:ext cx="15316200" cy="678478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8840" y="1751107"/>
            <a:ext cx="15316200" cy="6784785"/>
          </a:xfrm>
          <a:prstGeom prst="rect">
            <a:avLst/>
          </a:prstGeom>
        </p:spPr>
      </p:pic>
      <p:sp>
        <p:nvSpPr>
          <p:cNvPr id="4" name="TextBox 4"/>
          <p:cNvSpPr txBox="1"/>
          <p:nvPr/>
        </p:nvSpPr>
        <p:spPr>
          <a:xfrm>
            <a:off x="1956139" y="3605627"/>
            <a:ext cx="13801602" cy="3145028"/>
          </a:xfrm>
          <a:prstGeom prst="rect">
            <a:avLst/>
          </a:prstGeom>
        </p:spPr>
        <p:txBody>
          <a:bodyPr wrap="square" lIns="0" tIns="0" rIns="0" bIns="0" rtlCol="0" anchor="t">
            <a:spAutoFit/>
          </a:bodyPr>
          <a:lstStyle/>
          <a:p>
            <a:pPr algn="ctr">
              <a:lnSpc>
                <a:spcPct val="150000"/>
              </a:lnSpc>
            </a:pPr>
            <a:r>
              <a:rPr lang="vi-VN" sz="7200" b="1" dirty="0" smtClean="0">
                <a:solidFill>
                  <a:srgbClr val="000000"/>
                </a:solidFill>
              </a:rPr>
              <a:t>CHÀO MỪNG CÁC EM ĐẾN VỚI BÀI HỌC NGÀY HÔM NAY!</a:t>
            </a:r>
            <a:endParaRPr lang="en-US" sz="7200" b="1" dirty="0">
              <a:solidFill>
                <a:srgbClr val="000000"/>
              </a:solidFill>
            </a:endParaRPr>
          </a:p>
        </p:txBody>
      </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90796">
            <a:off x="1898084" y="1186345"/>
            <a:ext cx="1894257" cy="1083413"/>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37095">
            <a:off x="2321954" y="1102817"/>
            <a:ext cx="932706" cy="36078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116198" y="886138"/>
            <a:ext cx="1025746" cy="2792874"/>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97480" y="6993373"/>
            <a:ext cx="2422775" cy="2422775"/>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809615" y="6706140"/>
            <a:ext cx="6664657" cy="36595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023481" y="1225611"/>
            <a:ext cx="12003856" cy="72923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34936">
            <a:off x="12743163" y="787891"/>
            <a:ext cx="2347568" cy="2292080"/>
          </a:xfrm>
          <a:prstGeom prst="rect">
            <a:avLst/>
          </a:prstGeom>
        </p:spPr>
      </p:pic>
      <p:sp>
        <p:nvSpPr>
          <p:cNvPr id="4" name="TextBox 4"/>
          <p:cNvSpPr txBox="1"/>
          <p:nvPr/>
        </p:nvSpPr>
        <p:spPr>
          <a:xfrm>
            <a:off x="3861117" y="3384195"/>
            <a:ext cx="10161343" cy="2975173"/>
          </a:xfrm>
          <a:prstGeom prst="rect">
            <a:avLst/>
          </a:prstGeom>
        </p:spPr>
        <p:txBody>
          <a:bodyPr lIns="0" tIns="0" rIns="0" bIns="0" rtlCol="0" anchor="t">
            <a:spAutoFit/>
          </a:bodyPr>
          <a:lstStyle/>
          <a:p>
            <a:pPr algn="ctr">
              <a:lnSpc>
                <a:spcPts val="11620"/>
              </a:lnSpc>
            </a:pPr>
            <a:r>
              <a:rPr lang="vi-VN" sz="8300" b="1" dirty="0" smtClean="0">
                <a:solidFill>
                  <a:srgbClr val="000000"/>
                </a:solidFill>
              </a:rPr>
              <a:t>II. ĐỌC HIỂU </a:t>
            </a:r>
          </a:p>
          <a:p>
            <a:pPr algn="ctr">
              <a:lnSpc>
                <a:spcPts val="11620"/>
              </a:lnSpc>
            </a:pPr>
            <a:r>
              <a:rPr lang="vi-VN" sz="8300" b="1" dirty="0" smtClean="0">
                <a:solidFill>
                  <a:srgbClr val="000000"/>
                </a:solidFill>
              </a:rPr>
              <a:t>VĂN BẢN</a:t>
            </a:r>
            <a:endParaRPr lang="en-US" sz="8300" b="1" dirty="0">
              <a:solidFill>
                <a:srgbClr val="000000"/>
              </a:solidFill>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71930" y="3736911"/>
            <a:ext cx="4496816" cy="679463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876478" y="1028700"/>
            <a:ext cx="3079240" cy="107773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663090" y="7901731"/>
            <a:ext cx="2874589" cy="100610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34936">
            <a:off x="4488702" y="6545580"/>
            <a:ext cx="2347568" cy="229208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89243">
            <a:off x="14214569" y="2762864"/>
            <a:ext cx="5226946" cy="4761273"/>
          </a:xfrm>
          <a:prstGeom prst="rect">
            <a:avLst/>
          </a:prstGeom>
        </p:spPr>
      </p:pic>
    </p:spTree>
    <p:extLst>
      <p:ext uri="{BB962C8B-B14F-4D97-AF65-F5344CB8AC3E}">
        <p14:creationId xmlns:p14="http://schemas.microsoft.com/office/powerpoint/2010/main" val="42819435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4068" y="284490"/>
            <a:ext cx="16719864" cy="9802020"/>
          </a:xfrm>
          <a:prstGeom prst="rect">
            <a:avLst/>
          </a:prstGeom>
        </p:spPr>
      </p:pic>
      <p:sp>
        <p:nvSpPr>
          <p:cNvPr id="3" name="TextBox 3"/>
          <p:cNvSpPr txBox="1"/>
          <p:nvPr/>
        </p:nvSpPr>
        <p:spPr>
          <a:xfrm>
            <a:off x="1274227" y="521738"/>
            <a:ext cx="7086600" cy="1436291"/>
          </a:xfrm>
          <a:prstGeom prst="rect">
            <a:avLst/>
          </a:prstGeom>
        </p:spPr>
        <p:txBody>
          <a:bodyPr wrap="square" lIns="0" tIns="0" rIns="0" bIns="0" rtlCol="0" anchor="t">
            <a:spAutoFit/>
          </a:bodyPr>
          <a:lstStyle/>
          <a:p>
            <a:pPr>
              <a:lnSpc>
                <a:spcPts val="11199"/>
              </a:lnSpc>
            </a:pPr>
            <a:r>
              <a:rPr lang="vi-VN" sz="5600" b="1" dirty="0" smtClean="0">
                <a:solidFill>
                  <a:srgbClr val="000000"/>
                </a:solidFill>
              </a:rPr>
              <a:t>1. Nhân vật Xi-mông</a:t>
            </a:r>
            <a:endParaRPr lang="en-US" sz="5600" b="1" dirty="0">
              <a:solidFill>
                <a:srgbClr val="000000"/>
              </a:solidFill>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42990" y="0"/>
            <a:ext cx="4372165" cy="104347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7887616"/>
            <a:ext cx="2548454" cy="254845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29073" y="6937325"/>
            <a:ext cx="1242987" cy="1486180"/>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09739" y="8713856"/>
            <a:ext cx="2062322" cy="1339339"/>
          </a:xfrm>
          <a:prstGeom prst="rect">
            <a:avLst/>
          </a:prstGeom>
        </p:spPr>
      </p:pic>
      <p:sp>
        <p:nvSpPr>
          <p:cNvPr id="9" name="TextBox 8"/>
          <p:cNvSpPr txBox="1"/>
          <p:nvPr/>
        </p:nvSpPr>
        <p:spPr>
          <a:xfrm>
            <a:off x="6011187" y="2158314"/>
            <a:ext cx="6265626" cy="784830"/>
          </a:xfrm>
          <a:prstGeom prst="rect">
            <a:avLst/>
          </a:prstGeom>
          <a:noFill/>
        </p:spPr>
        <p:txBody>
          <a:bodyPr wrap="none" rtlCol="0">
            <a:spAutoFit/>
          </a:bodyPr>
          <a:lstStyle/>
          <a:p>
            <a:r>
              <a:rPr lang="vi-VN" sz="4500" b="1" dirty="0" smtClean="0">
                <a:solidFill>
                  <a:srgbClr val="002060"/>
                </a:solidFill>
              </a:rPr>
              <a:t>HOẠT ĐỘNG CẶP ĐÔI</a:t>
            </a:r>
            <a:endParaRPr lang="en-US" sz="4500" b="1" dirty="0">
              <a:solidFill>
                <a:srgbClr val="002060"/>
              </a:solidFill>
            </a:endParaRPr>
          </a:p>
        </p:txBody>
      </p:sp>
      <p:sp>
        <p:nvSpPr>
          <p:cNvPr id="10" name="Rectangle 9"/>
          <p:cNvSpPr/>
          <p:nvPr/>
        </p:nvSpPr>
        <p:spPr>
          <a:xfrm>
            <a:off x="4057511" y="3090021"/>
            <a:ext cx="10322056" cy="738664"/>
          </a:xfrm>
          <a:prstGeom prst="rect">
            <a:avLst/>
          </a:prstGeom>
        </p:spPr>
        <p:txBody>
          <a:bodyPr wrap="none">
            <a:spAutoFit/>
          </a:bodyPr>
          <a:lstStyle/>
          <a:p>
            <a:r>
              <a:rPr lang="pt-BR" sz="4200" b="1" i="1" dirty="0">
                <a:latin typeface="Arial" panose="020B0604020202020204" pitchFamily="34" charset="0"/>
                <a:ea typeface="Times New Roman" panose="02020603050405020304" pitchFamily="18" charset="0"/>
                <a:cs typeface="Arial" panose="020B0604020202020204" pitchFamily="34" charset="0"/>
              </a:rPr>
              <a:t>Em hãy nêu hoàn cảnh của Xi </a:t>
            </a:r>
            <a:r>
              <a:rPr lang="pt-BR" sz="4200" b="1" i="1" dirty="0" smtClean="0">
                <a:latin typeface="Arial" panose="020B0604020202020204" pitchFamily="34" charset="0"/>
                <a:ea typeface="Times New Roman" panose="02020603050405020304" pitchFamily="18" charset="0"/>
                <a:cs typeface="Arial" panose="020B0604020202020204" pitchFamily="34" charset="0"/>
              </a:rPr>
              <a:t>–</a:t>
            </a:r>
            <a:r>
              <a:rPr lang="vi-VN" sz="4200" b="1" i="1" dirty="0" smtClean="0">
                <a:latin typeface="Arial" panose="020B0604020202020204" pitchFamily="34" charset="0"/>
                <a:ea typeface="Times New Roman" panose="02020603050405020304" pitchFamily="18" charset="0"/>
                <a:cs typeface="Arial" panose="020B0604020202020204" pitchFamily="34" charset="0"/>
              </a:rPr>
              <a:t> </a:t>
            </a:r>
            <a:r>
              <a:rPr lang="pt-BR" sz="4200" b="1" i="1" dirty="0" smtClean="0">
                <a:latin typeface="Arial" panose="020B0604020202020204" pitchFamily="34" charset="0"/>
                <a:ea typeface="Times New Roman" panose="02020603050405020304" pitchFamily="18" charset="0"/>
                <a:cs typeface="Arial" panose="020B0604020202020204" pitchFamily="34" charset="0"/>
              </a:rPr>
              <a:t>mông</a:t>
            </a:r>
            <a:r>
              <a:rPr lang="vi-VN" sz="4200" b="1" i="1" dirty="0" smtClean="0">
                <a:latin typeface="Arial" panose="020B0604020202020204" pitchFamily="34" charset="0"/>
                <a:ea typeface="Times New Roman" panose="02020603050405020304" pitchFamily="18" charset="0"/>
                <a:cs typeface="Arial" panose="020B0604020202020204" pitchFamily="34" charset="0"/>
              </a:rPr>
              <a:t>?</a:t>
            </a:r>
            <a:r>
              <a:rPr lang="pt-BR" sz="4200" b="1" i="1" dirty="0" smtClean="0">
                <a:latin typeface="Arial" panose="020B0604020202020204" pitchFamily="34" charset="0"/>
                <a:ea typeface="Times New Roman" panose="02020603050405020304" pitchFamily="18" charset="0"/>
                <a:cs typeface="Arial" panose="020B0604020202020204" pitchFamily="34" charset="0"/>
              </a:rPr>
              <a:t> </a:t>
            </a:r>
            <a:endParaRPr lang="en-US" sz="4200" b="1" i="1" dirty="0">
              <a:latin typeface="Arial" panose="020B0604020202020204" pitchFamily="34" charset="0"/>
              <a:cs typeface="Arial" panose="020B0604020202020204" pitchFamily="34" charset="0"/>
            </a:endParaRPr>
          </a:p>
        </p:txBody>
      </p:sp>
      <p:sp>
        <p:nvSpPr>
          <p:cNvPr id="11" name="TextBox 10"/>
          <p:cNvSpPr txBox="1"/>
          <p:nvPr/>
        </p:nvSpPr>
        <p:spPr>
          <a:xfrm>
            <a:off x="2133600" y="4052586"/>
            <a:ext cx="3534942" cy="738664"/>
          </a:xfrm>
          <a:prstGeom prst="rect">
            <a:avLst/>
          </a:prstGeom>
          <a:noFill/>
        </p:spPr>
        <p:txBody>
          <a:bodyPr wrap="none" rtlCol="0">
            <a:spAutoFit/>
          </a:bodyPr>
          <a:lstStyle/>
          <a:p>
            <a:r>
              <a:rPr lang="vi-VN" sz="4200" b="1" dirty="0" smtClean="0">
                <a:solidFill>
                  <a:srgbClr val="FF0000"/>
                </a:solidFill>
              </a:rPr>
              <a:t>a. Hoàn cảnh</a:t>
            </a:r>
            <a:endParaRPr lang="en-US" sz="4200" b="1" dirty="0">
              <a:solidFill>
                <a:srgbClr val="FF0000"/>
              </a:solidFill>
            </a:endParaRPr>
          </a:p>
        </p:txBody>
      </p:sp>
      <p:sp>
        <p:nvSpPr>
          <p:cNvPr id="12" name="Rectangle 11"/>
          <p:cNvSpPr/>
          <p:nvPr/>
        </p:nvSpPr>
        <p:spPr>
          <a:xfrm>
            <a:off x="3332522" y="4579504"/>
            <a:ext cx="10591800" cy="3850541"/>
          </a:xfrm>
          <a:prstGeom prst="rect">
            <a:avLst/>
          </a:prstGeom>
        </p:spPr>
        <p:txBody>
          <a:bodyPr wrap="square">
            <a:spAutoFit/>
          </a:bodyPr>
          <a:lstStyle/>
          <a:p>
            <a:pPr marL="571500" indent="-571500">
              <a:lnSpc>
                <a:spcPct val="150000"/>
              </a:lnSpc>
              <a:buFont typeface="Wingdings" panose="05000000000000000000" pitchFamily="2" charset="2"/>
              <a:buChar char="§"/>
              <a:defRPr/>
            </a:pPr>
            <a:r>
              <a:rPr lang="en-US" sz="4200" dirty="0" smtClean="0">
                <a:latin typeface="Arial" panose="020B0604020202020204" pitchFamily="34" charset="0"/>
                <a:cs typeface="Arial" panose="020B0604020202020204" pitchFamily="34" charset="0"/>
              </a:rPr>
              <a:t>Con </a:t>
            </a:r>
            <a:r>
              <a:rPr lang="en-US" sz="4200" dirty="0">
                <a:latin typeface="Arial" panose="020B0604020202020204" pitchFamily="34" charset="0"/>
                <a:cs typeface="Arial" panose="020B0604020202020204" pitchFamily="34" charset="0"/>
              </a:rPr>
              <a:t>của chị B-l</a:t>
            </a:r>
            <a:r>
              <a:rPr lang="vi-VN" sz="4200" dirty="0">
                <a:latin typeface="Arial" panose="020B0604020202020204" pitchFamily="34" charset="0"/>
                <a:cs typeface="Arial" panose="020B0604020202020204" pitchFamily="34" charset="0"/>
              </a:rPr>
              <a:t>ă</a:t>
            </a:r>
            <a:r>
              <a:rPr lang="en-US" sz="4200" dirty="0">
                <a:latin typeface="Arial" panose="020B0604020202020204" pitchFamily="34" charset="0"/>
                <a:cs typeface="Arial" panose="020B0604020202020204" pitchFamily="34" charset="0"/>
              </a:rPr>
              <a:t>ng-sốt</a:t>
            </a:r>
            <a:r>
              <a:rPr lang="en-US" sz="4200" dirty="0" smtClean="0">
                <a:latin typeface="Arial" panose="020B0604020202020204" pitchFamily="34" charset="0"/>
                <a:cs typeface="Arial" panose="020B0604020202020204" pitchFamily="34" charset="0"/>
              </a:rPr>
              <a:t>.</a:t>
            </a:r>
            <a:endParaRPr lang="vi-VN" sz="4200" dirty="0" smtClean="0">
              <a:latin typeface="Arial" panose="020B0604020202020204" pitchFamily="34" charset="0"/>
              <a:cs typeface="Arial" panose="020B0604020202020204" pitchFamily="34" charset="0"/>
            </a:endParaRPr>
          </a:p>
          <a:p>
            <a:pPr marL="571500" indent="-571500">
              <a:lnSpc>
                <a:spcPct val="150000"/>
              </a:lnSpc>
              <a:buFont typeface="Wingdings" panose="05000000000000000000" pitchFamily="2" charset="2"/>
              <a:buChar char="§"/>
              <a:defRPr/>
            </a:pPr>
            <a:r>
              <a:rPr lang="en-US" sz="4200" dirty="0" err="1" smtClean="0">
                <a:latin typeface="Arial" panose="020B0604020202020204" pitchFamily="34" charset="0"/>
                <a:cs typeface="Arial" panose="020B0604020202020204" pitchFamily="34" charset="0"/>
              </a:rPr>
              <a:t>Không</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có bố</a:t>
            </a:r>
          </a:p>
          <a:p>
            <a:pPr marL="571500" indent="-571500">
              <a:lnSpc>
                <a:spcPct val="150000"/>
              </a:lnSpc>
              <a:buFont typeface="Wingdings" panose="05000000000000000000" pitchFamily="2" charset="2"/>
              <a:buChar char="§"/>
              <a:defRPr/>
            </a:pPr>
            <a:r>
              <a:rPr lang="en-US" sz="4200" dirty="0" smtClean="0">
                <a:latin typeface="Arial" panose="020B0604020202020204" pitchFamily="34" charset="0"/>
                <a:cs typeface="Arial" panose="020B0604020202020204" pitchFamily="34" charset="0"/>
              </a:rPr>
              <a:t>Bị </a:t>
            </a:r>
            <a:r>
              <a:rPr lang="en-US" sz="4200" dirty="0">
                <a:latin typeface="Arial" panose="020B0604020202020204" pitchFamily="34" charset="0"/>
                <a:cs typeface="Arial" panose="020B0604020202020204" pitchFamily="34" charset="0"/>
              </a:rPr>
              <a:t>bạn </a:t>
            </a:r>
            <a:r>
              <a:rPr lang="en-US" sz="4200" dirty="0" err="1">
                <a:latin typeface="Arial" panose="020B0604020202020204" pitchFamily="34" charset="0"/>
                <a:cs typeface="Arial" panose="020B0604020202020204" pitchFamily="34" charset="0"/>
              </a:rPr>
              <a:t>bè</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chế</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diễu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chọc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xô</a:t>
            </a:r>
            <a:r>
              <a:rPr lang="en-US" sz="4200" dirty="0">
                <a:latin typeface="Arial" panose="020B0604020202020204" pitchFamily="34" charset="0"/>
                <a:cs typeface="Arial" panose="020B0604020202020204" pitchFamily="34" charset="0"/>
              </a:rPr>
              <a:t> đánh </a:t>
            </a:r>
          </a:p>
          <a:p>
            <a:pPr marL="571500" indent="-571500">
              <a:lnSpc>
                <a:spcPct val="150000"/>
              </a:lnSpc>
              <a:buFont typeface="Wingdings" panose="05000000000000000000" pitchFamily="2" charset="2"/>
              <a:buChar char="§"/>
              <a:defRPr/>
            </a:pPr>
            <a:r>
              <a:rPr lang="en-US" sz="4200" dirty="0" smtClean="0">
                <a:latin typeface="Arial" panose="020B0604020202020204" pitchFamily="34" charset="0"/>
                <a:cs typeface="Arial" panose="020B0604020202020204" pitchFamily="34" charset="0"/>
              </a:rPr>
              <a:t>Đứa </a:t>
            </a:r>
            <a:r>
              <a:rPr lang="en-US" sz="4200" dirty="0" err="1">
                <a:latin typeface="Arial" panose="020B0604020202020204" pitchFamily="34" charset="0"/>
                <a:cs typeface="Arial" panose="020B0604020202020204" pitchFamily="34" charset="0"/>
              </a:rPr>
              <a:t>trẻ</a:t>
            </a:r>
            <a:r>
              <a:rPr lang="en-US" sz="4200" dirty="0">
                <a:latin typeface="Arial" panose="020B0604020202020204" pitchFamily="34" charset="0"/>
                <a:cs typeface="Arial" panose="020B0604020202020204" pitchFamily="34" charset="0"/>
              </a:rPr>
              <a:t> lên 7-8 </a:t>
            </a:r>
            <a:r>
              <a:rPr lang="en-US" sz="4200" dirty="0" err="1">
                <a:latin typeface="Arial" panose="020B0604020202020204" pitchFamily="34" charset="0"/>
                <a:cs typeface="Arial" panose="020B0604020202020204" pitchFamily="34" charset="0"/>
              </a:rPr>
              <a:t>tuổi</a:t>
            </a:r>
            <a:r>
              <a:rPr lang="en-US" sz="4200" dirty="0">
                <a:latin typeface="Arial" panose="020B0604020202020204" pitchFamily="34" charset="0"/>
                <a:cs typeface="Arial" panose="020B0604020202020204" pitchFamily="34" charset="0"/>
              </a:rPr>
              <a:t>, xanh </a:t>
            </a:r>
            <a:r>
              <a:rPr lang="en-US" sz="4200" dirty="0" err="1">
                <a:latin typeface="Arial" panose="020B0604020202020204" pitchFamily="34" charset="0"/>
                <a:cs typeface="Arial" panose="020B0604020202020204" pitchFamily="34" charset="0"/>
              </a:rPr>
              <a:t>xao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nhút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nhát</a:t>
            </a:r>
            <a:r>
              <a:rPr lang="en-US" sz="4200" b="1" dirty="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p:txBody>
      </p:sp>
      <p:sp>
        <p:nvSpPr>
          <p:cNvPr id="13" name="Right Arrow 12"/>
          <p:cNvSpPr/>
          <p:nvPr/>
        </p:nvSpPr>
        <p:spPr>
          <a:xfrm>
            <a:off x="3638411" y="8873221"/>
            <a:ext cx="838200" cy="506225"/>
          </a:xfrm>
          <a:prstGeom prst="rightArrow">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703401" y="8757001"/>
            <a:ext cx="9114996" cy="738664"/>
          </a:xfrm>
          <a:prstGeom prst="rect">
            <a:avLst/>
          </a:prstGeom>
          <a:noFill/>
        </p:spPr>
        <p:txBody>
          <a:bodyPr wrap="none" rtlCol="0">
            <a:spAutoFit/>
          </a:bodyPr>
          <a:lstStyle/>
          <a:p>
            <a:r>
              <a:rPr lang="vi-VN" sz="4200" b="1" dirty="0" smtClean="0"/>
              <a:t>Tội nghiệp, bất hạnh, đáng thương</a:t>
            </a:r>
            <a:endParaRPr lang="en-US" sz="4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wipe(down)">
                                      <p:cBhvr>
                                        <p:cTn id="20" dur="5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wipe(down)">
                                      <p:cBhvr>
                                        <p:cTn id="25" dur="500"/>
                                        <p:tgtEl>
                                          <p:spTgt spid="1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down)">
                                      <p:cBhvr>
                                        <p:cTn id="30" dur="500"/>
                                        <p:tgtEl>
                                          <p:spTgt spid="1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animEffect transition="in" filter="wipe(down)">
                                      <p:cBhvr>
                                        <p:cTn id="35" dur="500"/>
                                        <p:tgtEl>
                                          <p:spTgt spid="1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4068" y="284490"/>
            <a:ext cx="16719864" cy="9802020"/>
          </a:xfrm>
          <a:prstGeom prst="rect">
            <a:avLst/>
          </a:prstGeom>
        </p:spPr>
      </p:pic>
      <p:sp>
        <p:nvSpPr>
          <p:cNvPr id="3" name="TextBox 3"/>
          <p:cNvSpPr txBox="1"/>
          <p:nvPr/>
        </p:nvSpPr>
        <p:spPr>
          <a:xfrm>
            <a:off x="1274227" y="521738"/>
            <a:ext cx="7086600" cy="1436291"/>
          </a:xfrm>
          <a:prstGeom prst="rect">
            <a:avLst/>
          </a:prstGeom>
        </p:spPr>
        <p:txBody>
          <a:bodyPr wrap="square" lIns="0" tIns="0" rIns="0" bIns="0" rtlCol="0" anchor="t">
            <a:spAutoFit/>
          </a:bodyPr>
          <a:lstStyle/>
          <a:p>
            <a:pPr>
              <a:lnSpc>
                <a:spcPts val="11199"/>
              </a:lnSpc>
            </a:pPr>
            <a:r>
              <a:rPr lang="vi-VN" sz="5600" b="1" dirty="0" smtClean="0">
                <a:solidFill>
                  <a:srgbClr val="000000"/>
                </a:solidFill>
              </a:rPr>
              <a:t>1. Nhân vật Xi-mông</a:t>
            </a:r>
            <a:endParaRPr lang="en-US" sz="5600" b="1" dirty="0">
              <a:solidFill>
                <a:srgbClr val="000000"/>
              </a:solidFill>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42990" y="0"/>
            <a:ext cx="4372165" cy="104347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7887616"/>
            <a:ext cx="2548454" cy="254845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29073" y="6937325"/>
            <a:ext cx="1242987" cy="1486180"/>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09739" y="8713856"/>
            <a:ext cx="2062322" cy="1339339"/>
          </a:xfrm>
          <a:prstGeom prst="rect">
            <a:avLst/>
          </a:prstGeom>
        </p:spPr>
      </p:pic>
      <p:sp>
        <p:nvSpPr>
          <p:cNvPr id="10" name="Rectangle 9"/>
          <p:cNvSpPr/>
          <p:nvPr/>
        </p:nvSpPr>
        <p:spPr>
          <a:xfrm>
            <a:off x="2190539" y="3511178"/>
            <a:ext cx="14246500" cy="5909310"/>
          </a:xfrm>
          <a:prstGeom prst="rect">
            <a:avLst/>
          </a:prstGeom>
          <a:noFill/>
          <a:ln w="57150">
            <a:noFill/>
          </a:ln>
        </p:spPr>
        <p:txBody>
          <a:bodyPr wrap="square">
            <a:spAutoFit/>
          </a:bodyPr>
          <a:lstStyle/>
          <a:p>
            <a:pPr marL="457200" indent="-457200" algn="just">
              <a:lnSpc>
                <a:spcPct val="150000"/>
              </a:lnSpc>
              <a:buFont typeface="Wingdings" panose="05000000000000000000" pitchFamily="2" charset="2"/>
              <a:buChar char="§"/>
            </a:pPr>
            <a:r>
              <a:rPr lang="pt-BR" sz="3600" dirty="0">
                <a:latin typeface="Arial" panose="020B0604020202020204" pitchFamily="34" charset="0"/>
                <a:ea typeface="Times New Roman" panose="02020603050405020304" pitchFamily="18" charset="0"/>
                <a:cs typeface="Arial" panose="020B0604020202020204" pitchFamily="34" charset="0"/>
              </a:rPr>
              <a:t>Nỗi đau của Xi- mông bộc lộ qua những điều </a:t>
            </a:r>
            <a:r>
              <a:rPr lang="pt-BR" sz="3600" dirty="0" smtClean="0">
                <a:latin typeface="Arial" panose="020B0604020202020204" pitchFamily="34" charset="0"/>
                <a:ea typeface="Times New Roman" panose="02020603050405020304" pitchFamily="18" charset="0"/>
                <a:cs typeface="Arial" panose="020B0604020202020204" pitchFamily="34" charset="0"/>
              </a:rPr>
              <a:t>gì?Tại </a:t>
            </a:r>
            <a:r>
              <a:rPr lang="pt-BR" sz="3600" dirty="0">
                <a:latin typeface="Arial" panose="020B0604020202020204" pitchFamily="34" charset="0"/>
                <a:ea typeface="Times New Roman" panose="02020603050405020304" pitchFamily="18" charset="0"/>
                <a:cs typeface="Arial" panose="020B0604020202020204" pitchFamily="34" charset="0"/>
              </a:rPr>
              <a:t>sao Xi- mông lại ra bờ sông</a:t>
            </a:r>
            <a:r>
              <a:rPr lang="pt-BR" sz="3600" dirty="0" smtClean="0">
                <a:latin typeface="Arial" panose="020B0604020202020204" pitchFamily="34" charset="0"/>
                <a:ea typeface="Times New Roman" panose="02020603050405020304" pitchFamily="18" charset="0"/>
                <a:cs typeface="Arial" panose="020B0604020202020204" pitchFamily="34" charset="0"/>
              </a:rPr>
              <a:t>?</a:t>
            </a:r>
            <a:endParaRPr lang="vi-VN" sz="3600" dirty="0" smtClean="0">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buFont typeface="Wingdings" panose="05000000000000000000" pitchFamily="2" charset="2"/>
              <a:buChar char="§"/>
            </a:pPr>
            <a:r>
              <a:rPr lang="vi-VN" sz="3600" dirty="0">
                <a:latin typeface="Arial" panose="020B0604020202020204" pitchFamily="34" charset="0"/>
                <a:cs typeface="Arial" panose="020B0604020202020204" pitchFamily="34" charset="0"/>
              </a:rPr>
              <a:t>T</a:t>
            </a:r>
            <a:r>
              <a:rPr lang="en-US" sz="3600" dirty="0" err="1" smtClean="0">
                <a:latin typeface="Arial" panose="020B0604020202020204" pitchFamily="34" charset="0"/>
                <a:cs typeface="Arial" panose="020B0604020202020204" pitchFamily="34" charset="0"/>
              </a:rPr>
              <a:t>hái</a:t>
            </a:r>
            <a:r>
              <a:rPr lang="en-US" sz="3600" dirty="0" smtClean="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của Xi-</a:t>
            </a:r>
            <a:r>
              <a:rPr lang="en-US" sz="3600" dirty="0" err="1">
                <a:latin typeface="Arial" panose="020B0604020202020204" pitchFamily="34" charset="0"/>
                <a:cs typeface="Arial" panose="020B0604020202020204" pitchFamily="34" charset="0"/>
              </a:rPr>
              <a:t>mông</a:t>
            </a:r>
            <a:r>
              <a:rPr lang="en-US" sz="3600" dirty="0">
                <a:latin typeface="Arial" panose="020B0604020202020204" pitchFamily="34" charset="0"/>
                <a:cs typeface="Arial" panose="020B0604020202020204" pitchFamily="34" charset="0"/>
              </a:rPr>
              <a:t> thế nào khi </a:t>
            </a:r>
            <a:r>
              <a:rPr lang="en-US" sz="3600" dirty="0" err="1">
                <a:latin typeface="Arial" panose="020B0604020202020204" pitchFamily="34" charset="0"/>
                <a:cs typeface="Arial" panose="020B0604020202020204" pitchFamily="34" charset="0"/>
              </a:rPr>
              <a:t>bất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ngờ</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gặp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Phi</a:t>
            </a:r>
            <a:r>
              <a:rPr lang="vi-VN" sz="3600" dirty="0" smtClean="0">
                <a:latin typeface="Arial" panose="020B0604020202020204" pitchFamily="34" charset="0"/>
                <a:cs typeface="Arial" panose="020B0604020202020204" pitchFamily="34" charset="0"/>
              </a:rPr>
              <a:t>-</a:t>
            </a:r>
            <a:r>
              <a:rPr lang="en-US" sz="3600" dirty="0" err="1" smtClean="0">
                <a:latin typeface="Arial" panose="020B0604020202020204" pitchFamily="34" charset="0"/>
                <a:cs typeface="Arial" panose="020B0604020202020204" pitchFamily="34" charset="0"/>
              </a:rPr>
              <a:t>Líp</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en-US" sz="3600" dirty="0" smtClean="0">
                <a:latin typeface="Arial" panose="020B0604020202020204" pitchFamily="34" charset="0"/>
                <a:cs typeface="Arial" panose="020B0604020202020204" pitchFamily="34" charset="0"/>
              </a:rPr>
              <a:t>Câu </a:t>
            </a:r>
            <a:r>
              <a:rPr lang="en-US" sz="3600" dirty="0">
                <a:latin typeface="Arial" panose="020B0604020202020204" pitchFamily="34" charset="0"/>
                <a:cs typeface="Arial" panose="020B0604020202020204" pitchFamily="34" charset="0"/>
              </a:rPr>
              <a:t>trả </a:t>
            </a:r>
            <a:r>
              <a:rPr lang="en-US" sz="3600" dirty="0" err="1">
                <a:latin typeface="Arial" panose="020B0604020202020204" pitchFamily="34" charset="0"/>
                <a:cs typeface="Arial" panose="020B0604020202020204" pitchFamily="34" charset="0"/>
              </a:rPr>
              <a:t>lời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nghẹn</a:t>
            </a:r>
            <a:r>
              <a:rPr lang="en-US" sz="3600" dirty="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ngào</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trong tiếng khóc </a:t>
            </a:r>
            <a:r>
              <a:rPr lang="en-US" sz="3600" dirty="0" err="1">
                <a:latin typeface="Arial" panose="020B0604020202020204" pitchFamily="34" charset="0"/>
                <a:cs typeface="Arial" panose="020B0604020202020204" pitchFamily="34" charset="0"/>
              </a:rPr>
              <a:t>cố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nén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tỏ</a:t>
            </a:r>
            <a:r>
              <a:rPr lang="en-US" sz="3600" dirty="0">
                <a:latin typeface="Arial" panose="020B0604020202020204" pitchFamily="34" charset="0"/>
                <a:cs typeface="Arial" panose="020B0604020202020204" pitchFamily="34" charset="0"/>
              </a:rPr>
              <a:t> tâm </a:t>
            </a:r>
            <a:r>
              <a:rPr lang="en-US" sz="3600" dirty="0" err="1">
                <a:latin typeface="Arial" panose="020B0604020202020204" pitchFamily="34" charset="0"/>
                <a:cs typeface="Arial" panose="020B0604020202020204" pitchFamily="34" charset="0"/>
              </a:rPr>
              <a:t>trạng</a:t>
            </a:r>
            <a:r>
              <a:rPr lang="en-US" sz="3600" dirty="0">
                <a:latin typeface="Arial" panose="020B0604020202020204" pitchFamily="34" charset="0"/>
                <a:cs typeface="Arial" panose="020B0604020202020204" pitchFamily="34" charset="0"/>
              </a:rPr>
              <a:t> gì của </a:t>
            </a: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bé lúc này? </a:t>
            </a:r>
            <a:endParaRPr lang="vi-VN" sz="3600" dirty="0" smtClean="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en-US" sz="3600" dirty="0" smtClean="0">
                <a:latin typeface="Arial" panose="020B0604020202020204" pitchFamily="34" charset="0"/>
                <a:cs typeface="Arial" panose="020B0604020202020204" pitchFamily="34" charset="0"/>
              </a:rPr>
              <a:t>Khi </a:t>
            </a:r>
            <a:r>
              <a:rPr lang="en-US" sz="3600" dirty="0" err="1">
                <a:latin typeface="Arial" panose="020B0604020202020204" pitchFamily="34" charset="0"/>
                <a:cs typeface="Arial" panose="020B0604020202020204" pitchFamily="34" charset="0"/>
              </a:rPr>
              <a:t>gặp</a:t>
            </a:r>
            <a:r>
              <a:rPr lang="en-US" sz="3600" dirty="0">
                <a:latin typeface="Arial" panose="020B0604020202020204" pitchFamily="34" charset="0"/>
                <a:cs typeface="Arial" panose="020B0604020202020204" pitchFamily="34" charset="0"/>
              </a:rPr>
              <a:t> mẹ tại </a:t>
            </a:r>
            <a:r>
              <a:rPr lang="en-US" sz="3600" dirty="0" err="1">
                <a:latin typeface="Arial" panose="020B0604020202020204" pitchFamily="34" charset="0"/>
                <a:cs typeface="Arial" panose="020B0604020202020204" pitchFamily="34" charset="0"/>
              </a:rPr>
              <a:t>sao</a:t>
            </a:r>
            <a:r>
              <a:rPr lang="en-US" sz="3600" dirty="0">
                <a:latin typeface="Arial" panose="020B0604020202020204" pitchFamily="34" charset="0"/>
                <a:cs typeface="Arial" panose="020B0604020202020204" pitchFamily="34" charset="0"/>
              </a:rPr>
              <a:t> Xi-</a:t>
            </a:r>
            <a:r>
              <a:rPr lang="en-US" sz="3600" dirty="0" err="1">
                <a:latin typeface="Arial" panose="020B0604020202020204" pitchFamily="34" charset="0"/>
                <a:cs typeface="Arial" panose="020B0604020202020204" pitchFamily="34" charset="0"/>
              </a:rPr>
              <a:t>mông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òa</a:t>
            </a:r>
            <a:r>
              <a:rPr lang="en-US" sz="3600" dirty="0">
                <a:latin typeface="Arial" panose="020B0604020202020204" pitchFamily="34" charset="0"/>
                <a:cs typeface="Arial" panose="020B0604020202020204" pitchFamily="34" charset="0"/>
              </a:rPr>
              <a:t> khóc? </a:t>
            </a: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điều</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gì</a:t>
            </a:r>
            <a:r>
              <a:rPr lang="vi-VN"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en-US" sz="3600" dirty="0" smtClean="0">
                <a:latin typeface="Arial" panose="020B0604020202020204" pitchFamily="34" charset="0"/>
                <a:cs typeface="Arial" panose="020B0604020202020204" pitchFamily="34" charset="0"/>
              </a:rPr>
              <a:t>Qua </a:t>
            </a:r>
            <a:r>
              <a:rPr lang="en-US" sz="3600" dirty="0">
                <a:latin typeface="Arial" panose="020B0604020202020204" pitchFamily="34" charset="0"/>
                <a:cs typeface="Arial" panose="020B0604020202020204" pitchFamily="34" charset="0"/>
              </a:rPr>
              <a:t>các chi </a:t>
            </a:r>
            <a:r>
              <a:rPr lang="en-US" sz="3600" dirty="0" err="1">
                <a:latin typeface="Arial" panose="020B0604020202020204" pitchFamily="34" charset="0"/>
                <a:cs typeface="Arial" panose="020B0604020202020204" pitchFamily="34" charset="0"/>
              </a:rPr>
              <a:t>tiết</a:t>
            </a:r>
            <a:r>
              <a:rPr lang="en-US" sz="3600" dirty="0">
                <a:latin typeface="Arial" panose="020B0604020202020204" pitchFamily="34" charset="0"/>
                <a:cs typeface="Arial" panose="020B0604020202020204" pitchFamily="34" charset="0"/>
              </a:rPr>
              <a:t> trên </a:t>
            </a: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thấy Xi-</a:t>
            </a:r>
            <a:r>
              <a:rPr lang="en-US" sz="3600" dirty="0" err="1">
                <a:latin typeface="Arial" panose="020B0604020202020204" pitchFamily="34" charset="0"/>
                <a:cs typeface="Arial" panose="020B0604020202020204" pitchFamily="34" charset="0"/>
              </a:rPr>
              <a:t>mông</a:t>
            </a:r>
            <a:r>
              <a:rPr lang="en-US" sz="3600" dirty="0">
                <a:latin typeface="Arial" panose="020B0604020202020204" pitchFamily="34" charset="0"/>
                <a:cs typeface="Arial" panose="020B0604020202020204" pitchFamily="34" charset="0"/>
              </a:rPr>
              <a:t> là </a:t>
            </a:r>
            <a:r>
              <a:rPr lang="en-US" sz="3600" dirty="0" err="1">
                <a:latin typeface="Arial" panose="020B0604020202020204" pitchFamily="34" charset="0"/>
                <a:cs typeface="Arial" panose="020B0604020202020204" pitchFamily="34" charset="0"/>
              </a:rPr>
              <a:t>cậu</a:t>
            </a:r>
            <a:r>
              <a:rPr lang="en-US" sz="3600" dirty="0">
                <a:latin typeface="Arial" panose="020B0604020202020204" pitchFamily="34" charset="0"/>
                <a:cs typeface="Arial" panose="020B0604020202020204" pitchFamily="34" charset="0"/>
              </a:rPr>
              <a:t> bé </a:t>
            </a:r>
            <a:r>
              <a:rPr lang="en-US" sz="3600" dirty="0" smtClean="0">
                <a:latin typeface="Arial" panose="020B0604020202020204" pitchFamily="34" charset="0"/>
                <a:cs typeface="Arial" panose="020B0604020202020204" pitchFamily="34" charset="0"/>
              </a:rPr>
              <a:t>n</a:t>
            </a:r>
            <a:r>
              <a:rPr lang="vi-VN" sz="3600" dirty="0" smtClean="0">
                <a:latin typeface="Arial" panose="020B0604020202020204" pitchFamily="34" charset="0"/>
                <a:cs typeface="Arial" panose="020B0604020202020204" pitchFamily="34" charset="0"/>
              </a:rPr>
              <a:t>hư thế nào</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15" name="TextBox 14"/>
          <p:cNvSpPr txBox="1"/>
          <p:nvPr/>
        </p:nvSpPr>
        <p:spPr>
          <a:xfrm>
            <a:off x="1904999" y="1970151"/>
            <a:ext cx="5836854" cy="738664"/>
          </a:xfrm>
          <a:prstGeom prst="rect">
            <a:avLst/>
          </a:prstGeom>
          <a:noFill/>
        </p:spPr>
        <p:txBody>
          <a:bodyPr wrap="none" rtlCol="0">
            <a:spAutoFit/>
          </a:bodyPr>
          <a:lstStyle/>
          <a:p>
            <a:r>
              <a:rPr lang="vi-VN" sz="4200" b="1" dirty="0" smtClean="0">
                <a:solidFill>
                  <a:srgbClr val="FF0000"/>
                </a:solidFill>
              </a:rPr>
              <a:t>b. Diễn biến tâm trạng</a:t>
            </a:r>
            <a:endParaRPr lang="en-US" sz="4200" b="1" dirty="0">
              <a:solidFill>
                <a:srgbClr val="FF0000"/>
              </a:solidFill>
            </a:endParaRPr>
          </a:p>
        </p:txBody>
      </p:sp>
      <p:sp>
        <p:nvSpPr>
          <p:cNvPr id="19" name="TextBox 18"/>
          <p:cNvSpPr txBox="1"/>
          <p:nvPr/>
        </p:nvSpPr>
        <p:spPr>
          <a:xfrm>
            <a:off x="6567813" y="2932327"/>
            <a:ext cx="5152373" cy="738664"/>
          </a:xfrm>
          <a:prstGeom prst="rect">
            <a:avLst/>
          </a:prstGeom>
          <a:noFill/>
        </p:spPr>
        <p:txBody>
          <a:bodyPr wrap="none" rtlCol="0">
            <a:spAutoFit/>
          </a:bodyPr>
          <a:lstStyle/>
          <a:p>
            <a:r>
              <a:rPr lang="vi-VN" sz="4200" b="1" dirty="0" smtClean="0">
                <a:solidFill>
                  <a:srgbClr val="002060"/>
                </a:solidFill>
              </a:rPr>
              <a:t>THẢO LUẬN NHÓM</a:t>
            </a:r>
            <a:endParaRPr lang="en-US" sz="4200" b="1" dirty="0">
              <a:solidFill>
                <a:srgbClr val="002060"/>
              </a:solidFill>
            </a:endParaRPr>
          </a:p>
        </p:txBody>
      </p:sp>
    </p:spTree>
    <p:extLst>
      <p:ext uri="{BB962C8B-B14F-4D97-AF65-F5344CB8AC3E}">
        <p14:creationId xmlns:p14="http://schemas.microsoft.com/office/powerpoint/2010/main" val="88903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4068" y="284490"/>
            <a:ext cx="16719864" cy="9802020"/>
          </a:xfrm>
          <a:prstGeom prst="rect">
            <a:avLst/>
          </a:prstGeom>
        </p:spPr>
      </p:pic>
      <p:sp>
        <p:nvSpPr>
          <p:cNvPr id="3" name="TextBox 3"/>
          <p:cNvSpPr txBox="1"/>
          <p:nvPr/>
        </p:nvSpPr>
        <p:spPr>
          <a:xfrm>
            <a:off x="1274227" y="521738"/>
            <a:ext cx="7086600" cy="1436291"/>
          </a:xfrm>
          <a:prstGeom prst="rect">
            <a:avLst/>
          </a:prstGeom>
        </p:spPr>
        <p:txBody>
          <a:bodyPr wrap="square" lIns="0" tIns="0" rIns="0" bIns="0" rtlCol="0" anchor="t">
            <a:spAutoFit/>
          </a:bodyPr>
          <a:lstStyle/>
          <a:p>
            <a:pPr>
              <a:lnSpc>
                <a:spcPts val="11199"/>
              </a:lnSpc>
            </a:pPr>
            <a:r>
              <a:rPr lang="vi-VN" sz="5600" b="1" dirty="0" smtClean="0">
                <a:solidFill>
                  <a:srgbClr val="000000"/>
                </a:solidFill>
              </a:rPr>
              <a:t>1. Nhân vật Xi-mông</a:t>
            </a:r>
            <a:endParaRPr lang="en-US" sz="5600" b="1" dirty="0">
              <a:solidFill>
                <a:srgbClr val="000000"/>
              </a:solidFill>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42990" y="0"/>
            <a:ext cx="4372165" cy="104347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7887616"/>
            <a:ext cx="2548454" cy="254845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29073" y="6937325"/>
            <a:ext cx="1242987" cy="1486180"/>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09739" y="8713856"/>
            <a:ext cx="2062322" cy="1339339"/>
          </a:xfrm>
          <a:prstGeom prst="rect">
            <a:avLst/>
          </a:prstGeom>
        </p:spPr>
      </p:pic>
      <p:sp>
        <p:nvSpPr>
          <p:cNvPr id="15" name="TextBox 14"/>
          <p:cNvSpPr txBox="1"/>
          <p:nvPr/>
        </p:nvSpPr>
        <p:spPr>
          <a:xfrm>
            <a:off x="1899100" y="1891563"/>
            <a:ext cx="5836854" cy="738664"/>
          </a:xfrm>
          <a:prstGeom prst="rect">
            <a:avLst/>
          </a:prstGeom>
          <a:noFill/>
        </p:spPr>
        <p:txBody>
          <a:bodyPr wrap="none" rtlCol="0">
            <a:spAutoFit/>
          </a:bodyPr>
          <a:lstStyle/>
          <a:p>
            <a:r>
              <a:rPr lang="vi-VN" sz="4200" b="1" dirty="0" smtClean="0">
                <a:solidFill>
                  <a:srgbClr val="FF0000"/>
                </a:solidFill>
              </a:rPr>
              <a:t>b. Diễn biến tâm trạng</a:t>
            </a:r>
            <a:endParaRPr lang="en-US" sz="4200" b="1" dirty="0">
              <a:solidFill>
                <a:srgbClr val="FF0000"/>
              </a:solidFill>
            </a:endParaRPr>
          </a:p>
        </p:txBody>
      </p:sp>
      <p:sp>
        <p:nvSpPr>
          <p:cNvPr id="17" name="Rectangle 16"/>
          <p:cNvSpPr/>
          <p:nvPr/>
        </p:nvSpPr>
        <p:spPr>
          <a:xfrm>
            <a:off x="1927737" y="3373864"/>
            <a:ext cx="14548079" cy="5355312"/>
          </a:xfrm>
          <a:prstGeom prst="rect">
            <a:avLst/>
          </a:prstGeom>
        </p:spPr>
        <p:txBody>
          <a:bodyPr wrap="square">
            <a:spAutoFit/>
          </a:bodyPr>
          <a:lstStyle/>
          <a:p>
            <a:pPr marL="571500" indent="-571500" algn="just">
              <a:lnSpc>
                <a:spcPct val="150000"/>
              </a:lnSpc>
              <a:buFontTx/>
              <a:buChar char="-"/>
            </a:pPr>
            <a:r>
              <a:rPr lang="vi-VN" sz="3800" dirty="0" smtClean="0"/>
              <a:t>Cảnh </a:t>
            </a:r>
            <a:r>
              <a:rPr lang="vi-VN" sz="3800" dirty="0"/>
              <a:t>bờ sông đẹp khiến Xi-mông cảm thấy dễ chịu</a:t>
            </a:r>
            <a:r>
              <a:rPr lang="vi-VN" sz="3800" dirty="0" smtClean="0"/>
              <a:t>, khoan </a:t>
            </a:r>
            <a:r>
              <a:rPr lang="vi-VN" sz="3800" dirty="0"/>
              <a:t>khoái, quên đi chuyện đau </a:t>
            </a:r>
            <a:r>
              <a:rPr lang="vi-VN" sz="3800" dirty="0" smtClean="0"/>
              <a:t>buồn: </a:t>
            </a:r>
            <a:r>
              <a:rPr lang="vi-VN" sz="3800" i="1" dirty="0"/>
              <a:t>Đuổi bắt nhái …..mỉm </a:t>
            </a:r>
            <a:r>
              <a:rPr lang="vi-VN" sz="3800" i="1" dirty="0" smtClean="0"/>
              <a:t>cười</a:t>
            </a:r>
          </a:p>
          <a:p>
            <a:pPr marL="571500" indent="-571500" algn="just">
              <a:lnSpc>
                <a:spcPct val="150000"/>
              </a:lnSpc>
              <a:buFontTx/>
              <a:buChar char="-"/>
            </a:pPr>
            <a:r>
              <a:rPr lang="vi-VN" sz="3800" dirty="0" smtClean="0"/>
              <a:t>Chợt </a:t>
            </a:r>
            <a:r>
              <a:rPr lang="vi-VN" sz="3800" dirty="0"/>
              <a:t>nhớ đến nhà, đến mẹ, nỗi khổ tâm lại trở về… em lại khóc</a:t>
            </a:r>
          </a:p>
          <a:p>
            <a:pPr lvl="1" algn="just">
              <a:lnSpc>
                <a:spcPct val="150000"/>
              </a:lnSpc>
            </a:pPr>
            <a:r>
              <a:rPr lang="vi-VN" sz="3800" dirty="0"/>
              <a:t>     + Người rung lên</a:t>
            </a:r>
          </a:p>
          <a:p>
            <a:pPr lvl="1" algn="just">
              <a:lnSpc>
                <a:spcPct val="150000"/>
              </a:lnSpc>
            </a:pPr>
            <a:r>
              <a:rPr lang="vi-VN" sz="3800" dirty="0"/>
              <a:t>     + Cơn nức nở kéo đến dồn dập, xốn xang, choáng ngợp…            </a:t>
            </a:r>
          </a:p>
          <a:p>
            <a:pPr algn="just">
              <a:lnSpc>
                <a:spcPct val="150000"/>
              </a:lnSpc>
            </a:pPr>
            <a:r>
              <a:rPr lang="vi-VN" sz="3800" dirty="0"/>
              <a:t>              ( Mức độ tiếng khóc tăng dần)</a:t>
            </a:r>
          </a:p>
        </p:txBody>
      </p:sp>
      <p:sp>
        <p:nvSpPr>
          <p:cNvPr id="11" name="Right Arrow 10"/>
          <p:cNvSpPr/>
          <p:nvPr/>
        </p:nvSpPr>
        <p:spPr>
          <a:xfrm>
            <a:off x="2771605" y="8778853"/>
            <a:ext cx="838200" cy="506225"/>
          </a:xfrm>
          <a:prstGeom prst="rightArrow">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36595" y="8662633"/>
            <a:ext cx="12354664" cy="738664"/>
          </a:xfrm>
          <a:prstGeom prst="rect">
            <a:avLst/>
          </a:prstGeom>
          <a:noFill/>
        </p:spPr>
        <p:txBody>
          <a:bodyPr wrap="none" rtlCol="0">
            <a:spAutoFit/>
          </a:bodyPr>
          <a:lstStyle/>
          <a:p>
            <a:r>
              <a:rPr lang="vi-VN" sz="4200" b="1" dirty="0" smtClean="0"/>
              <a:t>Tâm trạng Xi-mông vô cùng đai khổ, tuyệt vọng</a:t>
            </a:r>
            <a:endParaRPr lang="en-US" sz="4200" b="1" dirty="0"/>
          </a:p>
        </p:txBody>
      </p:sp>
      <p:sp>
        <p:nvSpPr>
          <p:cNvPr id="4" name="TextBox 3"/>
          <p:cNvSpPr txBox="1"/>
          <p:nvPr/>
        </p:nvSpPr>
        <p:spPr>
          <a:xfrm>
            <a:off x="2286000" y="2727790"/>
            <a:ext cx="4047903" cy="738664"/>
          </a:xfrm>
          <a:prstGeom prst="rect">
            <a:avLst/>
          </a:prstGeom>
          <a:noFill/>
        </p:spPr>
        <p:txBody>
          <a:bodyPr wrap="none" rtlCol="0">
            <a:spAutoFit/>
          </a:bodyPr>
          <a:lstStyle/>
          <a:p>
            <a:r>
              <a:rPr lang="vi-VN" sz="4200" b="1" i="1" dirty="0" smtClean="0">
                <a:solidFill>
                  <a:srgbClr val="002060"/>
                </a:solidFill>
              </a:rPr>
              <a:t>*Khi ở bờ </a:t>
            </a:r>
            <a:r>
              <a:rPr lang="vi-VN" sz="4200" b="1" i="1" dirty="0">
                <a:solidFill>
                  <a:srgbClr val="002060"/>
                </a:solidFill>
              </a:rPr>
              <a:t>sông</a:t>
            </a:r>
            <a:endParaRPr lang="en-US" sz="4200" b="1" i="1" dirty="0">
              <a:solidFill>
                <a:srgbClr val="002060"/>
              </a:solidFill>
            </a:endParaRPr>
          </a:p>
        </p:txBody>
      </p:sp>
    </p:spTree>
    <p:extLst>
      <p:ext uri="{BB962C8B-B14F-4D97-AF65-F5344CB8AC3E}">
        <p14:creationId xmlns:p14="http://schemas.microsoft.com/office/powerpoint/2010/main" val="249450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arn(inVertical)">
                                      <p:cBhvr>
                                        <p:cTn id="13" dur="500"/>
                                        <p:tgtEl>
                                          <p:spTgt spid="1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barn(inVertical)">
                                      <p:cBhvr>
                                        <p:cTn id="18" dur="500"/>
                                        <p:tgtEl>
                                          <p:spTgt spid="17">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barn(inVertical)">
                                      <p:cBhvr>
                                        <p:cTn id="21" dur="500"/>
                                        <p:tgtEl>
                                          <p:spTgt spid="17">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7">
                                            <p:txEl>
                                              <p:pRg st="3" end="3"/>
                                            </p:txEl>
                                          </p:spTgt>
                                        </p:tgtEl>
                                        <p:attrNameLst>
                                          <p:attrName>style.visibility</p:attrName>
                                        </p:attrNameLst>
                                      </p:cBhvr>
                                      <p:to>
                                        <p:strVal val="visible"/>
                                      </p:to>
                                    </p:set>
                                    <p:animEffect transition="in" filter="barn(inVertical)">
                                      <p:cBhvr>
                                        <p:cTn id="24" dur="500"/>
                                        <p:tgtEl>
                                          <p:spTgt spid="17">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barn(inVertical)">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4068" y="284490"/>
            <a:ext cx="16719864" cy="9802020"/>
          </a:xfrm>
          <a:prstGeom prst="rect">
            <a:avLst/>
          </a:prstGeom>
        </p:spPr>
      </p:pic>
      <p:sp>
        <p:nvSpPr>
          <p:cNvPr id="3" name="TextBox 3"/>
          <p:cNvSpPr txBox="1"/>
          <p:nvPr/>
        </p:nvSpPr>
        <p:spPr>
          <a:xfrm>
            <a:off x="1274227" y="521738"/>
            <a:ext cx="7086600" cy="1436291"/>
          </a:xfrm>
          <a:prstGeom prst="rect">
            <a:avLst/>
          </a:prstGeom>
        </p:spPr>
        <p:txBody>
          <a:bodyPr wrap="square" lIns="0" tIns="0" rIns="0" bIns="0" rtlCol="0" anchor="t">
            <a:spAutoFit/>
          </a:bodyPr>
          <a:lstStyle/>
          <a:p>
            <a:pPr>
              <a:lnSpc>
                <a:spcPts val="11199"/>
              </a:lnSpc>
            </a:pPr>
            <a:r>
              <a:rPr lang="vi-VN" sz="5600" b="1" dirty="0" smtClean="0">
                <a:solidFill>
                  <a:srgbClr val="000000"/>
                </a:solidFill>
              </a:rPr>
              <a:t>1. Nhân vật Xi-mông</a:t>
            </a:r>
            <a:endParaRPr lang="en-US" sz="5600" b="1" dirty="0">
              <a:solidFill>
                <a:srgbClr val="000000"/>
              </a:solidFill>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42990" y="0"/>
            <a:ext cx="4372165" cy="104347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7887616"/>
            <a:ext cx="2548454" cy="254845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29073" y="6937325"/>
            <a:ext cx="1242987" cy="1486180"/>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09739" y="8713856"/>
            <a:ext cx="2062322" cy="1339339"/>
          </a:xfrm>
          <a:prstGeom prst="rect">
            <a:avLst/>
          </a:prstGeom>
        </p:spPr>
      </p:pic>
      <p:sp>
        <p:nvSpPr>
          <p:cNvPr id="15" name="TextBox 14"/>
          <p:cNvSpPr txBox="1"/>
          <p:nvPr/>
        </p:nvSpPr>
        <p:spPr>
          <a:xfrm>
            <a:off x="1899100" y="1891563"/>
            <a:ext cx="5836854" cy="738664"/>
          </a:xfrm>
          <a:prstGeom prst="rect">
            <a:avLst/>
          </a:prstGeom>
          <a:noFill/>
        </p:spPr>
        <p:txBody>
          <a:bodyPr wrap="none" rtlCol="0">
            <a:spAutoFit/>
          </a:bodyPr>
          <a:lstStyle/>
          <a:p>
            <a:r>
              <a:rPr lang="vi-VN" sz="4200" b="1" dirty="0" smtClean="0">
                <a:solidFill>
                  <a:srgbClr val="FF0000"/>
                </a:solidFill>
              </a:rPr>
              <a:t>b. Diễn biến tâm trạng</a:t>
            </a:r>
            <a:endParaRPr lang="en-US" sz="4200" b="1" dirty="0">
              <a:solidFill>
                <a:srgbClr val="FF0000"/>
              </a:solidFill>
            </a:endParaRPr>
          </a:p>
        </p:txBody>
      </p:sp>
      <p:sp>
        <p:nvSpPr>
          <p:cNvPr id="4" name="TextBox 3"/>
          <p:cNvSpPr txBox="1"/>
          <p:nvPr/>
        </p:nvSpPr>
        <p:spPr>
          <a:xfrm>
            <a:off x="2286000" y="2727790"/>
            <a:ext cx="5237331" cy="738664"/>
          </a:xfrm>
          <a:prstGeom prst="rect">
            <a:avLst/>
          </a:prstGeom>
          <a:noFill/>
        </p:spPr>
        <p:txBody>
          <a:bodyPr wrap="none" rtlCol="0">
            <a:spAutoFit/>
          </a:bodyPr>
          <a:lstStyle/>
          <a:p>
            <a:r>
              <a:rPr lang="vi-VN" sz="4200" b="1" i="1" dirty="0" smtClean="0">
                <a:solidFill>
                  <a:srgbClr val="002060"/>
                </a:solidFill>
              </a:rPr>
              <a:t>*Khi gặp bác Phi-líp</a:t>
            </a:r>
            <a:endParaRPr lang="en-US" sz="4200" b="1" i="1" dirty="0">
              <a:solidFill>
                <a:srgbClr val="002060"/>
              </a:solidFill>
            </a:endParaRPr>
          </a:p>
        </p:txBody>
      </p:sp>
      <p:sp>
        <p:nvSpPr>
          <p:cNvPr id="9" name="Rectangle 8"/>
          <p:cNvSpPr/>
          <p:nvPr/>
        </p:nvSpPr>
        <p:spPr>
          <a:xfrm>
            <a:off x="2286000" y="3332811"/>
            <a:ext cx="13106400" cy="1738296"/>
          </a:xfrm>
          <a:prstGeom prst="rect">
            <a:avLst/>
          </a:prstGeom>
        </p:spPr>
        <p:txBody>
          <a:bodyPr wrap="square">
            <a:spAutoFit/>
          </a:bodyPr>
          <a:lstStyle/>
          <a:p>
            <a:pPr marL="571500" indent="-571500">
              <a:lnSpc>
                <a:spcPct val="150000"/>
              </a:lnSpc>
              <a:buFontTx/>
              <a:buChar char="-"/>
              <a:defRPr/>
            </a:pPr>
            <a:r>
              <a:rPr lang="en-US" sz="3800" dirty="0" smtClean="0">
                <a:latin typeface="Arial" panose="020B0604020202020204" pitchFamily="34" charset="0"/>
                <a:cs typeface="Arial" panose="020B0604020202020204" pitchFamily="34" charset="0"/>
              </a:rPr>
              <a:t>Mắt </a:t>
            </a:r>
            <a:r>
              <a:rPr lang="en-US" sz="3800" dirty="0" err="1">
                <a:latin typeface="Arial" panose="020B0604020202020204" pitchFamily="34" charset="0"/>
                <a:cs typeface="Arial" panose="020B0604020202020204" pitchFamily="34" charset="0"/>
              </a:rPr>
              <a:t>đẫm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lệ</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giọng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nghẹn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ngào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lời</a:t>
            </a:r>
            <a:r>
              <a:rPr lang="en-US" sz="3800" dirty="0">
                <a:latin typeface="Arial" panose="020B0604020202020204" pitchFamily="34" charset="0"/>
                <a:cs typeface="Arial" panose="020B0604020202020204" pitchFamily="34" charset="0"/>
              </a:rPr>
              <a:t> nói </a:t>
            </a:r>
            <a:r>
              <a:rPr lang="en-US" sz="3800" dirty="0" err="1">
                <a:latin typeface="Arial" panose="020B0604020202020204" pitchFamily="34" charset="0"/>
                <a:cs typeface="Arial" panose="020B0604020202020204" pitchFamily="34" charset="0"/>
              </a:rPr>
              <a:t>đứt</a:t>
            </a:r>
            <a:r>
              <a:rPr lang="en-US" sz="3800" dirty="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quãng</a:t>
            </a:r>
            <a:endParaRPr lang="vi-VN" sz="3800" dirty="0" smtClean="0">
              <a:latin typeface="Arial" panose="020B0604020202020204" pitchFamily="34" charset="0"/>
              <a:cs typeface="Arial" panose="020B0604020202020204" pitchFamily="34" charset="0"/>
            </a:endParaRPr>
          </a:p>
          <a:p>
            <a:pPr marL="571500" indent="-571500">
              <a:lnSpc>
                <a:spcPct val="150000"/>
              </a:lnSpc>
              <a:buFontTx/>
              <a:buChar char="-"/>
              <a:defRPr/>
            </a:pPr>
            <a:r>
              <a:rPr lang="en-US" sz="3800" dirty="0" smtClean="0">
                <a:latin typeface="Arial" panose="020B0604020202020204" pitchFamily="34" charset="0"/>
                <a:cs typeface="Arial" panose="020B0604020202020204" pitchFamily="34" charset="0"/>
              </a:rPr>
              <a:t>Nói </a:t>
            </a:r>
            <a:r>
              <a:rPr lang="en-US" sz="3800" dirty="0">
                <a:latin typeface="Arial" panose="020B0604020202020204" pitchFamily="34" charset="0"/>
                <a:cs typeface="Arial" panose="020B0604020202020204" pitchFamily="34" charset="0"/>
              </a:rPr>
              <a:t>tiếp một cách khó </a:t>
            </a:r>
            <a:r>
              <a:rPr lang="en-US" sz="3800" dirty="0" err="1">
                <a:latin typeface="Arial" panose="020B0604020202020204" pitchFamily="34" charset="0"/>
                <a:cs typeface="Arial" panose="020B0604020202020204" pitchFamily="34" charset="0"/>
              </a:rPr>
              <a:t>khăn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giữa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những</a:t>
            </a:r>
            <a:r>
              <a:rPr lang="en-US" sz="3800" dirty="0">
                <a:latin typeface="Arial" panose="020B0604020202020204" pitchFamily="34" charset="0"/>
                <a:cs typeface="Arial" panose="020B0604020202020204" pitchFamily="34" charset="0"/>
              </a:rPr>
              <a:t> tiếng </a:t>
            </a:r>
            <a:r>
              <a:rPr lang="en-US" sz="3800" dirty="0" err="1">
                <a:latin typeface="Arial" panose="020B0604020202020204" pitchFamily="34" charset="0"/>
                <a:cs typeface="Arial" panose="020B0604020202020204" pitchFamily="34" charset="0"/>
              </a:rPr>
              <a:t>nấc</a:t>
            </a:r>
            <a:endParaRPr lang="en-US" sz="3800" dirty="0">
              <a:latin typeface="Arial" panose="020B0604020202020204" pitchFamily="34" charset="0"/>
              <a:cs typeface="Arial" panose="020B0604020202020204" pitchFamily="34" charset="0"/>
            </a:endParaRPr>
          </a:p>
        </p:txBody>
      </p:sp>
      <p:sp>
        <p:nvSpPr>
          <p:cNvPr id="14" name="Right Arrow 13"/>
          <p:cNvSpPr/>
          <p:nvPr/>
        </p:nvSpPr>
        <p:spPr>
          <a:xfrm>
            <a:off x="2265528" y="5423923"/>
            <a:ext cx="838200" cy="506225"/>
          </a:xfrm>
          <a:prstGeom prst="rightArrow">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330518" y="5307703"/>
            <a:ext cx="9183924" cy="738664"/>
          </a:xfrm>
          <a:prstGeom prst="rect">
            <a:avLst/>
          </a:prstGeom>
          <a:noFill/>
        </p:spPr>
        <p:txBody>
          <a:bodyPr wrap="none" rtlCol="0">
            <a:spAutoFit/>
          </a:bodyPr>
          <a:lstStyle/>
          <a:p>
            <a:r>
              <a:rPr lang="vi-VN" sz="4200" b="1" dirty="0"/>
              <a:t>Tâm trạng buồn tủi, xấu hổ, bất lực</a:t>
            </a:r>
          </a:p>
        </p:txBody>
      </p:sp>
    </p:spTree>
    <p:extLst>
      <p:ext uri="{BB962C8B-B14F-4D97-AF65-F5344CB8AC3E}">
        <p14:creationId xmlns:p14="http://schemas.microsoft.com/office/powerpoint/2010/main" val="45087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barn(inVertical)">
                                      <p:cBhvr>
                                        <p:cTn id="13" dur="500"/>
                                        <p:tgtEl>
                                          <p:spTgt spid="9">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barn(inVertical)">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4068" y="284490"/>
            <a:ext cx="16719864" cy="9802020"/>
          </a:xfrm>
          <a:prstGeom prst="rect">
            <a:avLst/>
          </a:prstGeom>
        </p:spPr>
      </p:pic>
      <p:sp>
        <p:nvSpPr>
          <p:cNvPr id="3" name="TextBox 3"/>
          <p:cNvSpPr txBox="1"/>
          <p:nvPr/>
        </p:nvSpPr>
        <p:spPr>
          <a:xfrm>
            <a:off x="1274227" y="521738"/>
            <a:ext cx="7086600" cy="1436291"/>
          </a:xfrm>
          <a:prstGeom prst="rect">
            <a:avLst/>
          </a:prstGeom>
        </p:spPr>
        <p:txBody>
          <a:bodyPr wrap="square" lIns="0" tIns="0" rIns="0" bIns="0" rtlCol="0" anchor="t">
            <a:spAutoFit/>
          </a:bodyPr>
          <a:lstStyle/>
          <a:p>
            <a:pPr>
              <a:lnSpc>
                <a:spcPts val="11199"/>
              </a:lnSpc>
            </a:pPr>
            <a:r>
              <a:rPr lang="vi-VN" sz="5600" b="1" dirty="0" smtClean="0">
                <a:solidFill>
                  <a:srgbClr val="000000"/>
                </a:solidFill>
              </a:rPr>
              <a:t>1. Nhân vật Xi-mông</a:t>
            </a:r>
            <a:endParaRPr lang="en-US" sz="5600" b="1" dirty="0">
              <a:solidFill>
                <a:srgbClr val="000000"/>
              </a:solidFill>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42990" y="0"/>
            <a:ext cx="4372165" cy="104347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7887616"/>
            <a:ext cx="2548454" cy="254845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29073" y="6937325"/>
            <a:ext cx="1242987" cy="1486180"/>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83891" y="8790009"/>
            <a:ext cx="2062322" cy="1339339"/>
          </a:xfrm>
          <a:prstGeom prst="rect">
            <a:avLst/>
          </a:prstGeom>
        </p:spPr>
      </p:pic>
      <p:sp>
        <p:nvSpPr>
          <p:cNvPr id="15" name="TextBox 14"/>
          <p:cNvSpPr txBox="1"/>
          <p:nvPr/>
        </p:nvSpPr>
        <p:spPr>
          <a:xfrm>
            <a:off x="1899100" y="1891563"/>
            <a:ext cx="5836854" cy="738664"/>
          </a:xfrm>
          <a:prstGeom prst="rect">
            <a:avLst/>
          </a:prstGeom>
          <a:noFill/>
        </p:spPr>
        <p:txBody>
          <a:bodyPr wrap="none" rtlCol="0">
            <a:spAutoFit/>
          </a:bodyPr>
          <a:lstStyle/>
          <a:p>
            <a:r>
              <a:rPr lang="vi-VN" sz="4200" b="1" dirty="0" smtClean="0">
                <a:solidFill>
                  <a:srgbClr val="FF0000"/>
                </a:solidFill>
              </a:rPr>
              <a:t>b. Diễn biến tâm trạng</a:t>
            </a:r>
            <a:endParaRPr lang="en-US" sz="4200" b="1" dirty="0">
              <a:solidFill>
                <a:srgbClr val="FF0000"/>
              </a:solidFill>
            </a:endParaRPr>
          </a:p>
        </p:txBody>
      </p:sp>
      <p:sp>
        <p:nvSpPr>
          <p:cNvPr id="4" name="TextBox 3"/>
          <p:cNvSpPr txBox="1"/>
          <p:nvPr/>
        </p:nvSpPr>
        <p:spPr>
          <a:xfrm>
            <a:off x="2286000" y="2727790"/>
            <a:ext cx="3116559" cy="738664"/>
          </a:xfrm>
          <a:prstGeom prst="rect">
            <a:avLst/>
          </a:prstGeom>
          <a:noFill/>
        </p:spPr>
        <p:txBody>
          <a:bodyPr wrap="none" rtlCol="0">
            <a:spAutoFit/>
          </a:bodyPr>
          <a:lstStyle/>
          <a:p>
            <a:r>
              <a:rPr lang="vi-VN" sz="4200" b="1" i="1" dirty="0" smtClean="0">
                <a:solidFill>
                  <a:srgbClr val="002060"/>
                </a:solidFill>
              </a:rPr>
              <a:t>*Khi về nhà</a:t>
            </a:r>
            <a:endParaRPr lang="en-US" sz="4200" b="1" i="1" dirty="0">
              <a:solidFill>
                <a:srgbClr val="002060"/>
              </a:solidFill>
            </a:endParaRPr>
          </a:p>
        </p:txBody>
      </p:sp>
      <p:sp>
        <p:nvSpPr>
          <p:cNvPr id="9" name="Rectangle 8"/>
          <p:cNvSpPr/>
          <p:nvPr/>
        </p:nvSpPr>
        <p:spPr>
          <a:xfrm>
            <a:off x="2286000" y="3332811"/>
            <a:ext cx="13106400" cy="5246949"/>
          </a:xfrm>
          <a:prstGeom prst="rect">
            <a:avLst/>
          </a:prstGeom>
        </p:spPr>
        <p:txBody>
          <a:bodyPr wrap="square">
            <a:spAutoFit/>
          </a:bodyPr>
          <a:lstStyle/>
          <a:p>
            <a:pPr marL="571500" indent="-571500" algn="just">
              <a:lnSpc>
                <a:spcPct val="150000"/>
              </a:lnSpc>
              <a:buFontTx/>
              <a:buChar char="-"/>
              <a:defRPr/>
            </a:pPr>
            <a:r>
              <a:rPr lang="vi-VN" sz="3800" dirty="0" smtClean="0">
                <a:cs typeface="Arial" panose="020B0604020202020204" pitchFamily="34" charset="0"/>
              </a:rPr>
              <a:t>Nhảy </a:t>
            </a:r>
            <a:r>
              <a:rPr lang="vi-VN" sz="3800" dirty="0">
                <a:cs typeface="Arial" panose="020B0604020202020204" pitchFamily="34" charset="0"/>
              </a:rPr>
              <a:t>lên ôm cổ mẹ, oà khóc</a:t>
            </a:r>
          </a:p>
          <a:p>
            <a:pPr marL="571500" indent="-571500" algn="just">
              <a:lnSpc>
                <a:spcPct val="150000"/>
              </a:lnSpc>
              <a:buFontTx/>
              <a:buChar char="-"/>
              <a:defRPr/>
            </a:pPr>
            <a:r>
              <a:rPr lang="vi-VN" sz="3800" dirty="0" smtClean="0">
                <a:cs typeface="Arial" panose="020B0604020202020204" pitchFamily="34" charset="0"/>
              </a:rPr>
              <a:t>Nhắc </a:t>
            </a:r>
            <a:r>
              <a:rPr lang="vi-VN" sz="3800" dirty="0">
                <a:cs typeface="Arial" panose="020B0604020202020204" pitchFamily="34" charset="0"/>
              </a:rPr>
              <a:t>lại ý định tự tử của mình vì không chịu được nỗi nhục không có bố </a:t>
            </a:r>
          </a:p>
          <a:p>
            <a:pPr marL="571500" indent="-571500" algn="just">
              <a:lnSpc>
                <a:spcPct val="150000"/>
              </a:lnSpc>
              <a:buFontTx/>
              <a:buChar char="-"/>
              <a:defRPr/>
            </a:pPr>
            <a:r>
              <a:rPr lang="vi-VN" sz="3800" b="1" dirty="0" smtClean="0">
                <a:cs typeface="Arial" panose="020B0604020202020204" pitchFamily="34" charset="0"/>
              </a:rPr>
              <a:t>Hỏi </a:t>
            </a:r>
            <a:r>
              <a:rPr lang="vi-VN" sz="3800" b="1" dirty="0">
                <a:cs typeface="Arial" panose="020B0604020202020204" pitchFamily="34" charset="0"/>
              </a:rPr>
              <a:t>Phi-líp: </a:t>
            </a:r>
            <a:r>
              <a:rPr lang="vi-VN" sz="3800" dirty="0">
                <a:cs typeface="Arial" panose="020B0604020202020204" pitchFamily="34" charset="0"/>
              </a:rPr>
              <a:t>Bác có muốn làm bố của cháu không?</a:t>
            </a:r>
          </a:p>
          <a:p>
            <a:pPr marL="571500" indent="-571500" algn="just">
              <a:lnSpc>
                <a:spcPct val="150000"/>
              </a:lnSpc>
              <a:buFontTx/>
              <a:buChar char="-"/>
              <a:defRPr/>
            </a:pPr>
            <a:r>
              <a:rPr lang="vi-VN" sz="3800" b="1" dirty="0" smtClean="0">
                <a:cs typeface="Arial" panose="020B0604020202020204" pitchFamily="34" charset="0"/>
              </a:rPr>
              <a:t>Nói </a:t>
            </a:r>
            <a:r>
              <a:rPr lang="vi-VN" sz="3800" b="1" dirty="0">
                <a:cs typeface="Arial" panose="020B0604020202020204" pitchFamily="34" charset="0"/>
              </a:rPr>
              <a:t>tiếp: </a:t>
            </a:r>
            <a:r>
              <a:rPr lang="vi-VN" sz="3800" dirty="0">
                <a:cs typeface="Arial" panose="020B0604020202020204" pitchFamily="34" charset="0"/>
              </a:rPr>
              <a:t>Nếu bác không muốn, cháu sẽ quay trở ra  nhảy xuống chết đuối.</a:t>
            </a:r>
            <a:endParaRPr lang="en-US" sz="3800" dirty="0">
              <a:latin typeface="Arial" panose="020B0604020202020204" pitchFamily="34" charset="0"/>
              <a:cs typeface="Arial" panose="020B0604020202020204" pitchFamily="34" charset="0"/>
            </a:endParaRPr>
          </a:p>
        </p:txBody>
      </p:sp>
      <p:sp>
        <p:nvSpPr>
          <p:cNvPr id="14" name="Right Arrow 13"/>
          <p:cNvSpPr/>
          <p:nvPr/>
        </p:nvSpPr>
        <p:spPr>
          <a:xfrm>
            <a:off x="2607917" y="8824215"/>
            <a:ext cx="838200" cy="506225"/>
          </a:xfrm>
          <a:prstGeom prst="rightArrow">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672907" y="8707995"/>
            <a:ext cx="13156166" cy="738664"/>
          </a:xfrm>
          <a:prstGeom prst="rect">
            <a:avLst/>
          </a:prstGeom>
          <a:noFill/>
        </p:spPr>
        <p:txBody>
          <a:bodyPr wrap="none" rtlCol="0">
            <a:spAutoFit/>
          </a:bodyPr>
          <a:lstStyle/>
          <a:p>
            <a:r>
              <a:rPr lang="vi-VN" sz="4200" b="1" dirty="0"/>
              <a:t>Sự khát khao có bố nhất định phải được thực hiện</a:t>
            </a:r>
          </a:p>
        </p:txBody>
      </p:sp>
    </p:spTree>
    <p:extLst>
      <p:ext uri="{BB962C8B-B14F-4D97-AF65-F5344CB8AC3E}">
        <p14:creationId xmlns:p14="http://schemas.microsoft.com/office/powerpoint/2010/main" val="411001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8" dur="500"/>
                                        <p:tgtEl>
                                          <p:spTgt spid="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4068" y="284490"/>
            <a:ext cx="16719864" cy="9802020"/>
          </a:xfrm>
          <a:prstGeom prst="rect">
            <a:avLst/>
          </a:prstGeom>
        </p:spPr>
      </p:pic>
      <p:sp>
        <p:nvSpPr>
          <p:cNvPr id="3" name="TextBox 3"/>
          <p:cNvSpPr txBox="1"/>
          <p:nvPr/>
        </p:nvSpPr>
        <p:spPr>
          <a:xfrm>
            <a:off x="1274227" y="521738"/>
            <a:ext cx="7086600" cy="1436291"/>
          </a:xfrm>
          <a:prstGeom prst="rect">
            <a:avLst/>
          </a:prstGeom>
        </p:spPr>
        <p:txBody>
          <a:bodyPr wrap="square" lIns="0" tIns="0" rIns="0" bIns="0" rtlCol="0" anchor="t">
            <a:spAutoFit/>
          </a:bodyPr>
          <a:lstStyle/>
          <a:p>
            <a:pPr>
              <a:lnSpc>
                <a:spcPts val="11199"/>
              </a:lnSpc>
            </a:pPr>
            <a:r>
              <a:rPr lang="vi-VN" sz="5600" b="1" dirty="0" smtClean="0">
                <a:solidFill>
                  <a:srgbClr val="000000"/>
                </a:solidFill>
              </a:rPr>
              <a:t>1. Nhân vật Xi-mông</a:t>
            </a:r>
            <a:endParaRPr lang="en-US" sz="5600" b="1" dirty="0">
              <a:solidFill>
                <a:srgbClr val="000000"/>
              </a:solidFill>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42990" y="0"/>
            <a:ext cx="4372165" cy="104347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7887616"/>
            <a:ext cx="2548454" cy="254845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29073" y="6937325"/>
            <a:ext cx="1242987" cy="1486180"/>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83891" y="8790009"/>
            <a:ext cx="2062322" cy="1339339"/>
          </a:xfrm>
          <a:prstGeom prst="rect">
            <a:avLst/>
          </a:prstGeom>
        </p:spPr>
      </p:pic>
      <p:sp>
        <p:nvSpPr>
          <p:cNvPr id="15" name="TextBox 14"/>
          <p:cNvSpPr txBox="1"/>
          <p:nvPr/>
        </p:nvSpPr>
        <p:spPr>
          <a:xfrm>
            <a:off x="1899100" y="1891563"/>
            <a:ext cx="5836854" cy="738664"/>
          </a:xfrm>
          <a:prstGeom prst="rect">
            <a:avLst/>
          </a:prstGeom>
          <a:noFill/>
        </p:spPr>
        <p:txBody>
          <a:bodyPr wrap="none" rtlCol="0">
            <a:spAutoFit/>
          </a:bodyPr>
          <a:lstStyle/>
          <a:p>
            <a:r>
              <a:rPr lang="vi-VN" sz="4200" b="1" dirty="0" smtClean="0">
                <a:solidFill>
                  <a:srgbClr val="FF0000"/>
                </a:solidFill>
              </a:rPr>
              <a:t>b. Diễn biến tâm trạng</a:t>
            </a:r>
            <a:endParaRPr lang="en-US" sz="4200" b="1" dirty="0">
              <a:solidFill>
                <a:srgbClr val="FF0000"/>
              </a:solidFill>
            </a:endParaRPr>
          </a:p>
        </p:txBody>
      </p:sp>
      <p:sp>
        <p:nvSpPr>
          <p:cNvPr id="4" name="TextBox 3"/>
          <p:cNvSpPr txBox="1"/>
          <p:nvPr/>
        </p:nvSpPr>
        <p:spPr>
          <a:xfrm>
            <a:off x="2286000" y="2727790"/>
            <a:ext cx="6529352" cy="738664"/>
          </a:xfrm>
          <a:prstGeom prst="rect">
            <a:avLst/>
          </a:prstGeom>
          <a:noFill/>
        </p:spPr>
        <p:txBody>
          <a:bodyPr wrap="none" rtlCol="0">
            <a:spAutoFit/>
          </a:bodyPr>
          <a:lstStyle/>
          <a:p>
            <a:r>
              <a:rPr lang="vi-VN" sz="4200" b="1" i="1" dirty="0" smtClean="0">
                <a:solidFill>
                  <a:srgbClr val="002060"/>
                </a:solidFill>
              </a:rPr>
              <a:t>*Ngày hôm sau ở trường</a:t>
            </a:r>
            <a:endParaRPr lang="en-US" sz="4200" b="1" i="1" dirty="0">
              <a:solidFill>
                <a:srgbClr val="002060"/>
              </a:solidFill>
            </a:endParaRPr>
          </a:p>
        </p:txBody>
      </p:sp>
      <p:sp>
        <p:nvSpPr>
          <p:cNvPr id="9" name="Rectangle 8"/>
          <p:cNvSpPr/>
          <p:nvPr/>
        </p:nvSpPr>
        <p:spPr>
          <a:xfrm>
            <a:off x="2584316" y="3363307"/>
            <a:ext cx="13030200" cy="3600986"/>
          </a:xfrm>
          <a:prstGeom prst="rect">
            <a:avLst/>
          </a:prstGeom>
        </p:spPr>
        <p:txBody>
          <a:bodyPr wrap="square">
            <a:spAutoFit/>
          </a:bodyPr>
          <a:lstStyle/>
          <a:p>
            <a:pPr marL="571500" indent="-571500" algn="just">
              <a:lnSpc>
                <a:spcPct val="150000"/>
              </a:lnSpc>
              <a:buFontTx/>
              <a:buChar char="-"/>
              <a:defRPr/>
            </a:pPr>
            <a:r>
              <a:rPr lang="vi-VN" sz="3800" b="1" dirty="0" smtClean="0">
                <a:cs typeface="Arial" panose="020B0604020202020204" pitchFamily="34" charset="0"/>
              </a:rPr>
              <a:t>Khi </a:t>
            </a:r>
            <a:r>
              <a:rPr lang="vi-VN" sz="3800" b="1" dirty="0">
                <a:cs typeface="Arial" panose="020B0604020202020204" pitchFamily="34" charset="0"/>
              </a:rPr>
              <a:t>lũ bạn trêu chọc: </a:t>
            </a:r>
            <a:r>
              <a:rPr lang="vi-VN" sz="3800" dirty="0">
                <a:cs typeface="Arial" panose="020B0604020202020204" pitchFamily="34" charset="0"/>
              </a:rPr>
              <a:t>Xi-mông quát vào mặt nó những lời như ném một hòn đá…</a:t>
            </a:r>
          </a:p>
          <a:p>
            <a:pPr marL="571500" indent="-571500" algn="just">
              <a:lnSpc>
                <a:spcPct val="150000"/>
              </a:lnSpc>
              <a:buFontTx/>
              <a:buChar char="-"/>
              <a:defRPr/>
            </a:pPr>
            <a:r>
              <a:rPr lang="vi-VN" sz="3800" dirty="0">
                <a:cs typeface="Arial" panose="020B0604020202020204" pitchFamily="34" charset="0"/>
              </a:rPr>
              <a:t> </a:t>
            </a:r>
            <a:r>
              <a:rPr lang="vi-VN" sz="3800" dirty="0" smtClean="0">
                <a:cs typeface="Arial" panose="020B0604020202020204" pitchFamily="34" charset="0"/>
              </a:rPr>
              <a:t>Khi </a:t>
            </a:r>
            <a:r>
              <a:rPr lang="vi-VN" sz="3800" dirty="0">
                <a:cs typeface="Arial" panose="020B0604020202020204" pitchFamily="34" charset="0"/>
              </a:rPr>
              <a:t>chúng chế giễu </a:t>
            </a:r>
            <a:r>
              <a:rPr lang="vi-VN" sz="3800" dirty="0">
                <a:cs typeface="Arial" panose="020B0604020202020204" pitchFamily="34" charset="0"/>
                <a:sym typeface="Wingdings" panose="05000000000000000000" pitchFamily="2" charset="2"/>
              </a:rPr>
              <a:t></a:t>
            </a:r>
            <a:r>
              <a:rPr lang="vi-VN" sz="3800" dirty="0" smtClean="0">
                <a:cs typeface="Arial" panose="020B0604020202020204" pitchFamily="34" charset="0"/>
              </a:rPr>
              <a:t> Không </a:t>
            </a:r>
            <a:r>
              <a:rPr lang="vi-VN" sz="3800" dirty="0">
                <a:cs typeface="Arial" panose="020B0604020202020204" pitchFamily="34" charset="0"/>
              </a:rPr>
              <a:t>trả lời </a:t>
            </a:r>
            <a:r>
              <a:rPr lang="vi-VN" sz="3800" dirty="0" smtClean="0">
                <a:cs typeface="Arial" panose="020B0604020202020204" pitchFamily="34" charset="0"/>
                <a:sym typeface="Wingdings" panose="05000000000000000000" pitchFamily="2" charset="2"/>
              </a:rPr>
              <a:t></a:t>
            </a:r>
            <a:r>
              <a:rPr lang="vi-VN" sz="3800" dirty="0" smtClean="0">
                <a:cs typeface="Arial" panose="020B0604020202020204" pitchFamily="34" charset="0"/>
              </a:rPr>
              <a:t>Đưa </a:t>
            </a:r>
            <a:r>
              <a:rPr lang="vi-VN" sz="3800" dirty="0">
                <a:cs typeface="Arial" panose="020B0604020202020204" pitchFamily="34" charset="0"/>
              </a:rPr>
              <a:t>con mắt thách thức…</a:t>
            </a:r>
          </a:p>
        </p:txBody>
      </p:sp>
      <p:sp>
        <p:nvSpPr>
          <p:cNvPr id="14" name="Right Arrow 13"/>
          <p:cNvSpPr/>
          <p:nvPr/>
        </p:nvSpPr>
        <p:spPr>
          <a:xfrm>
            <a:off x="2559013" y="7683333"/>
            <a:ext cx="838200" cy="506225"/>
          </a:xfrm>
          <a:prstGeom prst="rightArrow">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493070" y="6878460"/>
            <a:ext cx="12755365" cy="1911549"/>
          </a:xfrm>
          <a:prstGeom prst="rect">
            <a:avLst/>
          </a:prstGeom>
          <a:noFill/>
        </p:spPr>
        <p:txBody>
          <a:bodyPr wrap="square" rtlCol="0">
            <a:spAutoFit/>
          </a:bodyPr>
          <a:lstStyle/>
          <a:p>
            <a:pPr>
              <a:lnSpc>
                <a:spcPct val="150000"/>
              </a:lnSpc>
            </a:pPr>
            <a:r>
              <a:rPr lang="vi-VN" sz="4200" b="1" dirty="0"/>
              <a:t>Xi-mông kiêu hãnh, tự tin  khi được bác Phi-líp nhận làm bố. Người bố đã cho em sức mạnh… </a:t>
            </a:r>
          </a:p>
        </p:txBody>
      </p:sp>
    </p:spTree>
    <p:extLst>
      <p:ext uri="{BB962C8B-B14F-4D97-AF65-F5344CB8AC3E}">
        <p14:creationId xmlns:p14="http://schemas.microsoft.com/office/powerpoint/2010/main" val="206812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barn(inVertical)">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barn(inVertical)">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4068" y="284490"/>
            <a:ext cx="16719864" cy="9802020"/>
          </a:xfrm>
          <a:prstGeom prst="rect">
            <a:avLst/>
          </a:prstGeom>
        </p:spPr>
      </p:pic>
      <p:sp>
        <p:nvSpPr>
          <p:cNvPr id="3" name="TextBox 3"/>
          <p:cNvSpPr txBox="1"/>
          <p:nvPr/>
        </p:nvSpPr>
        <p:spPr>
          <a:xfrm>
            <a:off x="1274227" y="521738"/>
            <a:ext cx="7086600" cy="1436291"/>
          </a:xfrm>
          <a:prstGeom prst="rect">
            <a:avLst/>
          </a:prstGeom>
        </p:spPr>
        <p:txBody>
          <a:bodyPr wrap="square" lIns="0" tIns="0" rIns="0" bIns="0" rtlCol="0" anchor="t">
            <a:spAutoFit/>
          </a:bodyPr>
          <a:lstStyle/>
          <a:p>
            <a:pPr>
              <a:lnSpc>
                <a:spcPts val="11199"/>
              </a:lnSpc>
            </a:pPr>
            <a:r>
              <a:rPr lang="vi-VN" sz="5600" b="1" dirty="0" smtClean="0">
                <a:solidFill>
                  <a:srgbClr val="000000"/>
                </a:solidFill>
              </a:rPr>
              <a:t>1. Nhân vật Xi-mông</a:t>
            </a:r>
            <a:endParaRPr lang="en-US" sz="5600" b="1" dirty="0">
              <a:solidFill>
                <a:srgbClr val="000000"/>
              </a:solidFill>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42990" y="0"/>
            <a:ext cx="4372165" cy="104347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7887616"/>
            <a:ext cx="2548454" cy="254845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29073" y="6937325"/>
            <a:ext cx="1242987" cy="1486180"/>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83891" y="8790009"/>
            <a:ext cx="2062322" cy="1339339"/>
          </a:xfrm>
          <a:prstGeom prst="rect">
            <a:avLst/>
          </a:prstGeom>
        </p:spPr>
      </p:pic>
      <p:sp>
        <p:nvSpPr>
          <p:cNvPr id="15" name="TextBox 14"/>
          <p:cNvSpPr txBox="1"/>
          <p:nvPr/>
        </p:nvSpPr>
        <p:spPr>
          <a:xfrm>
            <a:off x="1899100" y="1891563"/>
            <a:ext cx="5836854" cy="738664"/>
          </a:xfrm>
          <a:prstGeom prst="rect">
            <a:avLst/>
          </a:prstGeom>
          <a:noFill/>
        </p:spPr>
        <p:txBody>
          <a:bodyPr wrap="none" rtlCol="0">
            <a:spAutoFit/>
          </a:bodyPr>
          <a:lstStyle/>
          <a:p>
            <a:r>
              <a:rPr lang="vi-VN" sz="4200" b="1" dirty="0" smtClean="0">
                <a:solidFill>
                  <a:srgbClr val="FF0000"/>
                </a:solidFill>
              </a:rPr>
              <a:t>b. Diễn biến tâm trạng</a:t>
            </a:r>
            <a:endParaRPr lang="en-US" sz="4200" b="1" dirty="0">
              <a:solidFill>
                <a:srgbClr val="FF0000"/>
              </a:solidFill>
            </a:endParaRPr>
          </a:p>
        </p:txBody>
      </p:sp>
      <p:sp>
        <p:nvSpPr>
          <p:cNvPr id="14" name="Right Arrow 13"/>
          <p:cNvSpPr/>
          <p:nvPr/>
        </p:nvSpPr>
        <p:spPr>
          <a:xfrm>
            <a:off x="2536266" y="7897225"/>
            <a:ext cx="838200" cy="506225"/>
          </a:xfrm>
          <a:prstGeom prst="rightArrow">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470323" y="7092352"/>
            <a:ext cx="13358749" cy="2031325"/>
          </a:xfrm>
          <a:prstGeom prst="rect">
            <a:avLst/>
          </a:prstGeom>
          <a:noFill/>
        </p:spPr>
        <p:txBody>
          <a:bodyPr wrap="square" rtlCol="0">
            <a:spAutoFit/>
          </a:bodyPr>
          <a:lstStyle/>
          <a:p>
            <a:pPr algn="just">
              <a:lnSpc>
                <a:spcPct val="150000"/>
              </a:lnSpc>
            </a:pPr>
            <a:r>
              <a:rPr lang="vi-VN" sz="4200" b="1" i="1" dirty="0">
                <a:solidFill>
                  <a:schemeClr val="accent6">
                    <a:lumMod val="75000"/>
                  </a:schemeClr>
                </a:solidFill>
              </a:rPr>
              <a:t>Xi-mông là đứa trẻ </a:t>
            </a:r>
            <a:r>
              <a:rPr lang="vi-VN" sz="4200" b="1" i="1" dirty="0" smtClean="0">
                <a:solidFill>
                  <a:schemeClr val="accent6">
                    <a:lumMod val="75000"/>
                  </a:schemeClr>
                </a:solidFill>
              </a:rPr>
              <a:t>có </a:t>
            </a:r>
            <a:r>
              <a:rPr lang="vi-VN" sz="4200" b="1" i="1" dirty="0">
                <a:solidFill>
                  <a:schemeClr val="accent6">
                    <a:lumMod val="75000"/>
                  </a:schemeClr>
                </a:solidFill>
              </a:rPr>
              <a:t>hoàn cảnh bất hạnh đáng thương, có cá tính nhút nhát song rất có nghị </a:t>
            </a:r>
            <a:r>
              <a:rPr lang="vi-VN" sz="4200" b="1" i="1" dirty="0" smtClean="0">
                <a:solidFill>
                  <a:schemeClr val="accent6">
                    <a:lumMod val="75000"/>
                  </a:schemeClr>
                </a:solidFill>
              </a:rPr>
              <a:t>lực. </a:t>
            </a:r>
            <a:endParaRPr lang="vi-VN" sz="4200" b="1" i="1" dirty="0">
              <a:solidFill>
                <a:schemeClr val="accent6">
                  <a:lumMod val="75000"/>
                </a:schemeClr>
              </a:solidFill>
            </a:endParaRPr>
          </a:p>
        </p:txBody>
      </p:sp>
      <p:sp>
        <p:nvSpPr>
          <p:cNvPr id="11" name="Rectangle 10"/>
          <p:cNvSpPr/>
          <p:nvPr/>
        </p:nvSpPr>
        <p:spPr>
          <a:xfrm>
            <a:off x="2200683" y="2527757"/>
            <a:ext cx="14628389" cy="4478149"/>
          </a:xfrm>
          <a:prstGeom prst="rect">
            <a:avLst/>
          </a:prstGeom>
        </p:spPr>
        <p:txBody>
          <a:bodyPr wrap="square">
            <a:spAutoFit/>
          </a:bodyPr>
          <a:lstStyle/>
          <a:p>
            <a:pPr marL="571500" indent="-571500">
              <a:lnSpc>
                <a:spcPct val="150000"/>
              </a:lnSpc>
              <a:buFont typeface="Wingdings" panose="05000000000000000000" pitchFamily="2" charset="2"/>
              <a:buChar char="q"/>
            </a:pPr>
            <a:r>
              <a:rPr lang="vi-VN" sz="3800" b="1" dirty="0" smtClean="0"/>
              <a:t>Khi </a:t>
            </a:r>
            <a:r>
              <a:rPr lang="vi-VN" sz="3800" b="1" dirty="0"/>
              <a:t>ở bờ sông: </a:t>
            </a:r>
            <a:r>
              <a:rPr lang="vi-VN" sz="3800" dirty="0"/>
              <a:t>đau khổ, tuyệt vọng</a:t>
            </a:r>
          </a:p>
          <a:p>
            <a:pPr marL="571500" indent="-571500">
              <a:lnSpc>
                <a:spcPct val="150000"/>
              </a:lnSpc>
              <a:buFont typeface="Wingdings" panose="05000000000000000000" pitchFamily="2" charset="2"/>
              <a:buChar char="q"/>
            </a:pPr>
            <a:r>
              <a:rPr lang="vi-VN" sz="3800" b="1" dirty="0" smtClean="0"/>
              <a:t>Khi </a:t>
            </a:r>
            <a:r>
              <a:rPr lang="vi-VN" sz="3800" b="1" dirty="0"/>
              <a:t>gặp </a:t>
            </a:r>
            <a:r>
              <a:rPr lang="vi-VN" sz="3800" b="1" dirty="0" smtClean="0"/>
              <a:t>bác Phi-líp</a:t>
            </a:r>
            <a:r>
              <a:rPr lang="vi-VN" sz="3800" b="1" dirty="0"/>
              <a:t>: </a:t>
            </a:r>
            <a:r>
              <a:rPr lang="vi-VN" sz="3800" dirty="0"/>
              <a:t>buồn tủi, cô đơn, bất lực</a:t>
            </a:r>
          </a:p>
          <a:p>
            <a:pPr marL="571500" indent="-571500">
              <a:lnSpc>
                <a:spcPct val="150000"/>
              </a:lnSpc>
              <a:buFont typeface="Wingdings" panose="05000000000000000000" pitchFamily="2" charset="2"/>
              <a:buChar char="q"/>
            </a:pPr>
            <a:r>
              <a:rPr lang="vi-VN" sz="3800" b="1" dirty="0" smtClean="0"/>
              <a:t>Khi </a:t>
            </a:r>
            <a:r>
              <a:rPr lang="vi-VN" sz="3800" b="1" dirty="0"/>
              <a:t>về nhà: </a:t>
            </a:r>
            <a:r>
              <a:rPr lang="vi-VN" sz="3800" dirty="0"/>
              <a:t>-  </a:t>
            </a:r>
            <a:r>
              <a:rPr lang="vi-VN" sz="3800" dirty="0" smtClean="0"/>
              <a:t>Khát </a:t>
            </a:r>
            <a:r>
              <a:rPr lang="vi-VN" sz="3800" dirty="0"/>
              <a:t>khao có bố càng mãnh liệt</a:t>
            </a:r>
          </a:p>
          <a:p>
            <a:pPr>
              <a:lnSpc>
                <a:spcPct val="150000"/>
              </a:lnSpc>
            </a:pPr>
            <a:r>
              <a:rPr lang="vi-VN" sz="3800" dirty="0" smtClean="0"/>
              <a:t>	 		     - Được </a:t>
            </a:r>
            <a:r>
              <a:rPr lang="vi-VN" sz="3800" dirty="0"/>
              <a:t>bác Phi-líp nhận </a:t>
            </a:r>
            <a:r>
              <a:rPr lang="vi-VN" sz="3800" dirty="0" smtClean="0"/>
              <a:t>lời: vui </a:t>
            </a:r>
            <a:r>
              <a:rPr lang="vi-VN" sz="3800" dirty="0"/>
              <a:t>sướng,hạnh phúc</a:t>
            </a:r>
          </a:p>
          <a:p>
            <a:pPr marL="571500" indent="-571500">
              <a:lnSpc>
                <a:spcPct val="150000"/>
              </a:lnSpc>
              <a:buFont typeface="Wingdings" panose="05000000000000000000" pitchFamily="2" charset="2"/>
              <a:buChar char="q"/>
            </a:pPr>
            <a:r>
              <a:rPr lang="vi-VN" sz="3800" b="1" dirty="0" smtClean="0"/>
              <a:t>Ngày </a:t>
            </a:r>
            <a:r>
              <a:rPr lang="vi-VN" sz="3800" b="1" dirty="0"/>
              <a:t>hôm sau ở trường: </a:t>
            </a:r>
            <a:r>
              <a:rPr lang="vi-VN" sz="3800" dirty="0"/>
              <a:t>kiêu hãnh, tự tin  </a:t>
            </a:r>
          </a:p>
        </p:txBody>
      </p:sp>
    </p:spTree>
    <p:extLst>
      <p:ext uri="{BB962C8B-B14F-4D97-AF65-F5344CB8AC3E}">
        <p14:creationId xmlns:p14="http://schemas.microsoft.com/office/powerpoint/2010/main" val="123338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3"/>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4068" y="284490"/>
            <a:ext cx="16719864" cy="9802020"/>
          </a:xfrm>
          <a:prstGeom prst="rect">
            <a:avLst/>
          </a:prstGeom>
        </p:spPr>
      </p:pic>
      <p:sp>
        <p:nvSpPr>
          <p:cNvPr id="3" name="TextBox 3"/>
          <p:cNvSpPr txBox="1"/>
          <p:nvPr/>
        </p:nvSpPr>
        <p:spPr>
          <a:xfrm>
            <a:off x="1274226" y="521738"/>
            <a:ext cx="8707973" cy="1436291"/>
          </a:xfrm>
          <a:prstGeom prst="rect">
            <a:avLst/>
          </a:prstGeom>
        </p:spPr>
        <p:txBody>
          <a:bodyPr wrap="square" lIns="0" tIns="0" rIns="0" bIns="0" rtlCol="0" anchor="t">
            <a:spAutoFit/>
          </a:bodyPr>
          <a:lstStyle/>
          <a:p>
            <a:pPr>
              <a:lnSpc>
                <a:spcPts val="11199"/>
              </a:lnSpc>
            </a:pPr>
            <a:r>
              <a:rPr lang="vi-VN" sz="5600" b="1" dirty="0" smtClean="0">
                <a:solidFill>
                  <a:srgbClr val="000000"/>
                </a:solidFill>
              </a:rPr>
              <a:t>2. Nhân vật chị Blăng-sốt</a:t>
            </a:r>
            <a:endParaRPr lang="en-US" sz="5600" b="1" dirty="0">
              <a:solidFill>
                <a:srgbClr val="000000"/>
              </a:solidFill>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42990" y="0"/>
            <a:ext cx="4372165" cy="104347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7887616"/>
            <a:ext cx="2548454" cy="254845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29073" y="6937325"/>
            <a:ext cx="1242987" cy="1486180"/>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83891" y="8790009"/>
            <a:ext cx="2062322" cy="1339339"/>
          </a:xfrm>
          <a:prstGeom prst="rect">
            <a:avLst/>
          </a:prstGeom>
        </p:spPr>
      </p:pic>
      <p:sp>
        <p:nvSpPr>
          <p:cNvPr id="12" name="TextBox 11"/>
          <p:cNvSpPr txBox="1"/>
          <p:nvPr/>
        </p:nvSpPr>
        <p:spPr>
          <a:xfrm>
            <a:off x="6011187" y="2158314"/>
            <a:ext cx="5634876" cy="784830"/>
          </a:xfrm>
          <a:prstGeom prst="rect">
            <a:avLst/>
          </a:prstGeom>
          <a:noFill/>
        </p:spPr>
        <p:txBody>
          <a:bodyPr wrap="none" rtlCol="0">
            <a:spAutoFit/>
          </a:bodyPr>
          <a:lstStyle/>
          <a:p>
            <a:r>
              <a:rPr lang="vi-VN" sz="4500" b="1" dirty="0" smtClean="0">
                <a:solidFill>
                  <a:srgbClr val="002060"/>
                </a:solidFill>
              </a:rPr>
              <a:t>HOẠT ĐỘNG NHÓM</a:t>
            </a:r>
            <a:endParaRPr lang="en-US" sz="4500" b="1" dirty="0">
              <a:solidFill>
                <a:srgbClr val="002060"/>
              </a:solidFill>
            </a:endParaRPr>
          </a:p>
        </p:txBody>
      </p:sp>
      <p:sp>
        <p:nvSpPr>
          <p:cNvPr id="4" name="Rectangle 3"/>
          <p:cNvSpPr/>
          <p:nvPr/>
        </p:nvSpPr>
        <p:spPr>
          <a:xfrm>
            <a:off x="2038874" y="2831809"/>
            <a:ext cx="14545017" cy="5262979"/>
          </a:xfrm>
          <a:prstGeom prst="rect">
            <a:avLst/>
          </a:prstGeom>
        </p:spPr>
        <p:txBody>
          <a:bodyPr wrap="square">
            <a:spAutoFit/>
          </a:bodyPr>
          <a:lstStyle/>
          <a:p>
            <a:pPr marL="571500" indent="-571500" algn="just">
              <a:lnSpc>
                <a:spcPct val="200000"/>
              </a:lnSpc>
              <a:buFont typeface="Wingdings" panose="05000000000000000000" pitchFamily="2" charset="2"/>
              <a:buChar char="§"/>
            </a:pPr>
            <a:r>
              <a:rPr lang="vi-VN" sz="4200" dirty="0">
                <a:ea typeface="Times New Roman" panose="02020603050405020304" pitchFamily="18" charset="0"/>
              </a:rPr>
              <a:t>Theo em chị Blăng sốt có phải là phụ nữ xấu không</a:t>
            </a:r>
            <a:r>
              <a:rPr lang="vi-VN" sz="4200" dirty="0" smtClean="0">
                <a:ea typeface="Times New Roman" panose="02020603050405020304" pitchFamily="18" charset="0"/>
              </a:rPr>
              <a:t>?</a:t>
            </a:r>
          </a:p>
          <a:p>
            <a:pPr marL="571500" indent="-571500" algn="just">
              <a:lnSpc>
                <a:spcPct val="200000"/>
              </a:lnSpc>
              <a:buFont typeface="Wingdings" panose="05000000000000000000" pitchFamily="2" charset="2"/>
              <a:buChar char="§"/>
            </a:pPr>
            <a:r>
              <a:rPr lang="vi-VN" sz="4200" dirty="0">
                <a:ea typeface="Times New Roman" panose="02020603050405020304" pitchFamily="18" charset="0"/>
              </a:rPr>
              <a:t>Thái độ và </a:t>
            </a:r>
            <a:r>
              <a:rPr lang="vi-VN" sz="4200" dirty="0" smtClean="0">
                <a:ea typeface="Times New Roman" panose="02020603050405020304" pitchFamily="18" charset="0"/>
              </a:rPr>
              <a:t>tình cảm của </a:t>
            </a:r>
            <a:r>
              <a:rPr lang="vi-VN" sz="4200" dirty="0">
                <a:ea typeface="Times New Roman" panose="02020603050405020304" pitchFamily="18" charset="0"/>
              </a:rPr>
              <a:t>chị khi ôm con vào lòng, nhà văn đã diễn tả sự xấu hổ, tủi nhục của chị đến mức độ nào</a:t>
            </a:r>
            <a:r>
              <a:rPr lang="vi-VN" sz="4200" dirty="0" smtClean="0">
                <a:ea typeface="Times New Roman" panose="02020603050405020304" pitchFamily="18" charset="0"/>
              </a:rPr>
              <a:t>?</a:t>
            </a:r>
          </a:p>
          <a:p>
            <a:pPr marL="571500" indent="-571500" algn="just">
              <a:lnSpc>
                <a:spcPct val="200000"/>
              </a:lnSpc>
              <a:buFont typeface="Wingdings" panose="05000000000000000000" pitchFamily="2" charset="2"/>
              <a:buChar char="§"/>
            </a:pPr>
            <a:r>
              <a:rPr lang="vi-VN" sz="4200" dirty="0" smtClean="0">
                <a:ea typeface="Times New Roman" panose="02020603050405020304" pitchFamily="18" charset="0"/>
              </a:rPr>
              <a:t>Em có nhận xét gì </a:t>
            </a:r>
            <a:r>
              <a:rPr lang="vi-VN" sz="4200" dirty="0">
                <a:ea typeface="Times New Roman" panose="02020603050405020304" pitchFamily="18" charset="0"/>
              </a:rPr>
              <a:t>về phẩm chất người mẹ </a:t>
            </a:r>
            <a:r>
              <a:rPr lang="vi-VN" sz="4200" dirty="0" smtClean="0">
                <a:ea typeface="Times New Roman" panose="02020603050405020304" pitchFamily="18" charset="0"/>
              </a:rPr>
              <a:t>trẻ? </a:t>
            </a:r>
            <a:endParaRPr lang="en-US" sz="4200" dirty="0"/>
          </a:p>
        </p:txBody>
      </p:sp>
    </p:spTree>
    <p:extLst>
      <p:ext uri="{BB962C8B-B14F-4D97-AF65-F5344CB8AC3E}">
        <p14:creationId xmlns:p14="http://schemas.microsoft.com/office/powerpoint/2010/main" val="203053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4068" y="284490"/>
            <a:ext cx="16719864" cy="9802020"/>
          </a:xfrm>
          <a:prstGeom prst="rect">
            <a:avLst/>
          </a:prstGeom>
        </p:spPr>
      </p:pic>
      <p:sp>
        <p:nvSpPr>
          <p:cNvPr id="3" name="TextBox 3"/>
          <p:cNvSpPr txBox="1"/>
          <p:nvPr/>
        </p:nvSpPr>
        <p:spPr>
          <a:xfrm>
            <a:off x="1274226" y="521738"/>
            <a:ext cx="8707973" cy="1436291"/>
          </a:xfrm>
          <a:prstGeom prst="rect">
            <a:avLst/>
          </a:prstGeom>
        </p:spPr>
        <p:txBody>
          <a:bodyPr wrap="square" lIns="0" tIns="0" rIns="0" bIns="0" rtlCol="0" anchor="t">
            <a:spAutoFit/>
          </a:bodyPr>
          <a:lstStyle/>
          <a:p>
            <a:pPr>
              <a:lnSpc>
                <a:spcPts val="11199"/>
              </a:lnSpc>
            </a:pPr>
            <a:r>
              <a:rPr lang="vi-VN" sz="5600" b="1" dirty="0" smtClean="0">
                <a:solidFill>
                  <a:srgbClr val="000000"/>
                </a:solidFill>
              </a:rPr>
              <a:t>2. Nhân vật chị Blăng-sốt</a:t>
            </a:r>
            <a:endParaRPr lang="en-US" sz="5600" b="1" dirty="0">
              <a:solidFill>
                <a:srgbClr val="000000"/>
              </a:solidFill>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42990" y="0"/>
            <a:ext cx="4372165" cy="104347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7887616"/>
            <a:ext cx="2548454" cy="254845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29073" y="6937325"/>
            <a:ext cx="1242987" cy="1486180"/>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83891" y="8790009"/>
            <a:ext cx="2062322" cy="1339339"/>
          </a:xfrm>
          <a:prstGeom prst="rect">
            <a:avLst/>
          </a:prstGeom>
        </p:spPr>
      </p:pic>
      <p:sp>
        <p:nvSpPr>
          <p:cNvPr id="10" name="TextBox 9"/>
          <p:cNvSpPr txBox="1"/>
          <p:nvPr/>
        </p:nvSpPr>
        <p:spPr>
          <a:xfrm>
            <a:off x="1899100" y="1891563"/>
            <a:ext cx="3592650" cy="738664"/>
          </a:xfrm>
          <a:prstGeom prst="rect">
            <a:avLst/>
          </a:prstGeom>
          <a:noFill/>
        </p:spPr>
        <p:txBody>
          <a:bodyPr wrap="none" rtlCol="0">
            <a:spAutoFit/>
          </a:bodyPr>
          <a:lstStyle/>
          <a:p>
            <a:r>
              <a:rPr lang="vi-VN" sz="4200" b="1" dirty="0" smtClean="0">
                <a:solidFill>
                  <a:srgbClr val="FF0000"/>
                </a:solidFill>
              </a:rPr>
              <a:t>a. Chân dung</a:t>
            </a:r>
            <a:endParaRPr lang="en-US" sz="4200" b="1" dirty="0">
              <a:solidFill>
                <a:srgbClr val="FF0000"/>
              </a:solidFill>
            </a:endParaRPr>
          </a:p>
        </p:txBody>
      </p:sp>
      <p:sp>
        <p:nvSpPr>
          <p:cNvPr id="9" name="Rectangle 8"/>
          <p:cNvSpPr/>
          <p:nvPr/>
        </p:nvSpPr>
        <p:spPr>
          <a:xfrm>
            <a:off x="2286000" y="2685349"/>
            <a:ext cx="10896600" cy="3000821"/>
          </a:xfrm>
          <a:prstGeom prst="rect">
            <a:avLst/>
          </a:prstGeom>
        </p:spPr>
        <p:txBody>
          <a:bodyPr wrap="square">
            <a:spAutoFit/>
          </a:bodyPr>
          <a:lstStyle/>
          <a:p>
            <a:pPr>
              <a:lnSpc>
                <a:spcPct val="150000"/>
              </a:lnSpc>
              <a:defRPr/>
            </a:pPr>
            <a:r>
              <a:rPr lang="en-US" sz="4200" dirty="0">
                <a:latin typeface="Arial" panose="020B0604020202020204" pitchFamily="34" charset="0"/>
                <a:cs typeface="Arial" panose="020B0604020202020204" pitchFamily="34" charset="0"/>
              </a:rPr>
              <a:t> - Là một cô </a:t>
            </a:r>
            <a:r>
              <a:rPr lang="en-US" sz="4200" dirty="0" err="1">
                <a:latin typeface="Arial" panose="020B0604020202020204" pitchFamily="34" charset="0"/>
                <a:cs typeface="Arial" panose="020B0604020202020204" pitchFamily="34" charset="0"/>
              </a:rPr>
              <a:t>gái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đẹp</a:t>
            </a:r>
            <a:r>
              <a:rPr lang="en-US" sz="4200" dirty="0">
                <a:latin typeface="Arial" panose="020B0604020202020204" pitchFamily="34" charset="0"/>
                <a:cs typeface="Arial" panose="020B0604020202020204" pitchFamily="34" charset="0"/>
              </a:rPr>
              <a:t> nhất </a:t>
            </a:r>
            <a:r>
              <a:rPr lang="en-US" sz="4200" dirty="0" err="1" smtClean="0">
                <a:latin typeface="Arial" panose="020B0604020202020204" pitchFamily="34" charset="0"/>
                <a:cs typeface="Arial" panose="020B0604020202020204" pitchFamily="34" charset="0"/>
              </a:rPr>
              <a:t>vùng</a:t>
            </a:r>
            <a:r>
              <a:rPr lang="vi-VN"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a:p>
            <a:pPr>
              <a:lnSpc>
                <a:spcPct val="150000"/>
              </a:lnSpc>
              <a:defRPr/>
            </a:pPr>
            <a:r>
              <a:rPr lang="en-US" sz="4200" dirty="0">
                <a:latin typeface="Arial" panose="020B0604020202020204" pitchFamily="34" charset="0"/>
                <a:cs typeface="Arial" panose="020B0604020202020204" pitchFamily="34" charset="0"/>
              </a:rPr>
              <a:t> - </a:t>
            </a:r>
            <a:r>
              <a:rPr lang="en-US" sz="4200" dirty="0" err="1">
                <a:latin typeface="Arial" panose="020B0604020202020204" pitchFamily="34" charset="0"/>
                <a:cs typeface="Arial" panose="020B0604020202020204" pitchFamily="34" charset="0"/>
              </a:rPr>
              <a:t>Trót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lầm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lỡ</a:t>
            </a:r>
            <a:r>
              <a:rPr lang="en-US" sz="4200" dirty="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sym typeface="Wingdings" panose="05000000000000000000" pitchFamily="2" charset="2"/>
              </a:rPr>
              <a:t></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sinh Xi-</a:t>
            </a:r>
            <a:r>
              <a:rPr lang="en-US" sz="4200" dirty="0" err="1">
                <a:latin typeface="Arial" panose="020B0604020202020204" pitchFamily="34" charset="0"/>
                <a:cs typeface="Arial" panose="020B0604020202020204" pitchFamily="34" charset="0"/>
              </a:rPr>
              <a:t>mông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không</a:t>
            </a:r>
            <a:r>
              <a:rPr lang="en-US" sz="4200" dirty="0">
                <a:latin typeface="Arial" panose="020B0604020202020204" pitchFamily="34" charset="0"/>
                <a:cs typeface="Arial" panose="020B0604020202020204" pitchFamily="34" charset="0"/>
              </a:rPr>
              <a:t> có bố</a:t>
            </a:r>
          </a:p>
          <a:p>
            <a:pPr>
              <a:lnSpc>
                <a:spcPct val="150000"/>
              </a:lnSpc>
              <a:defRPr/>
            </a:pPr>
            <a:r>
              <a:rPr lang="en-US" sz="4200" dirty="0">
                <a:latin typeface="Arial" panose="020B0604020202020204" pitchFamily="34" charset="0"/>
                <a:cs typeface="Arial" panose="020B0604020202020204" pitchFamily="34" charset="0"/>
              </a:rPr>
              <a:t> - Sống </a:t>
            </a:r>
            <a:r>
              <a:rPr lang="en-US" sz="4200" dirty="0" err="1">
                <a:latin typeface="Arial" panose="020B0604020202020204" pitchFamily="34" charset="0"/>
                <a:cs typeface="Arial" panose="020B0604020202020204" pitchFamily="34" charset="0"/>
              </a:rPr>
              <a:t>gọn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gàng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sạch</a:t>
            </a:r>
            <a:r>
              <a:rPr lang="en-US" sz="4200" dirty="0">
                <a:latin typeface="Arial" panose="020B0604020202020204" pitchFamily="34" charset="0"/>
                <a:cs typeface="Arial" panose="020B0604020202020204" pitchFamily="34" charset="0"/>
              </a:rPr>
              <a:t> sẽ. </a:t>
            </a:r>
          </a:p>
        </p:txBody>
      </p:sp>
    </p:spTree>
    <p:extLst>
      <p:ext uri="{BB962C8B-B14F-4D97-AF65-F5344CB8AC3E}">
        <p14:creationId xmlns:p14="http://schemas.microsoft.com/office/powerpoint/2010/main" val="288657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2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780683">
            <a:off x="-7103216" y="1128055"/>
            <a:ext cx="17308046" cy="639217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0" y="2084655"/>
            <a:ext cx="1662490" cy="157180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3400" y="4546017"/>
            <a:ext cx="3705544" cy="5740983"/>
          </a:xfrm>
          <a:prstGeom prst="rect">
            <a:avLst/>
          </a:prstGeom>
        </p:spPr>
      </p:pic>
      <p:sp>
        <p:nvSpPr>
          <p:cNvPr id="5" name="TextBox 5"/>
          <p:cNvSpPr txBox="1"/>
          <p:nvPr/>
        </p:nvSpPr>
        <p:spPr>
          <a:xfrm>
            <a:off x="8915400" y="1104900"/>
            <a:ext cx="6374077" cy="979755"/>
          </a:xfrm>
          <a:prstGeom prst="rect">
            <a:avLst/>
          </a:prstGeom>
        </p:spPr>
        <p:txBody>
          <a:bodyPr lIns="0" tIns="0" rIns="0" bIns="0" rtlCol="0" anchor="t">
            <a:spAutoFit/>
          </a:bodyPr>
          <a:lstStyle/>
          <a:p>
            <a:pPr algn="ctr">
              <a:lnSpc>
                <a:spcPts val="8000"/>
              </a:lnSpc>
            </a:pPr>
            <a:r>
              <a:rPr lang="vi-VN" sz="6400" b="1" dirty="0" smtClean="0">
                <a:solidFill>
                  <a:srgbClr val="000000"/>
                </a:solidFill>
              </a:rPr>
              <a:t>KHỞI ĐỘNG</a:t>
            </a:r>
            <a:endParaRPr lang="en-US" sz="6400" b="1" dirty="0">
              <a:solidFill>
                <a:srgbClr val="000000"/>
              </a:solidFill>
            </a:endParaRPr>
          </a:p>
        </p:txBody>
      </p:sp>
      <p:sp>
        <p:nvSpPr>
          <p:cNvPr id="10" name="TextBox 9"/>
          <p:cNvSpPr txBox="1"/>
          <p:nvPr/>
        </p:nvSpPr>
        <p:spPr>
          <a:xfrm>
            <a:off x="5334000" y="1982481"/>
            <a:ext cx="12420600" cy="2308324"/>
          </a:xfrm>
          <a:prstGeom prst="rect">
            <a:avLst/>
          </a:prstGeom>
          <a:noFill/>
        </p:spPr>
        <p:txBody>
          <a:bodyPr wrap="square" rtlCol="0">
            <a:spAutoFit/>
          </a:bodyPr>
          <a:lstStyle/>
          <a:p>
            <a:pPr>
              <a:lnSpc>
                <a:spcPct val="150000"/>
              </a:lnSpc>
            </a:pPr>
            <a:r>
              <a:rPr lang="vi-VN" sz="4800" b="1" i="1" dirty="0" smtClean="0"/>
              <a:t>Quan sát bức tranh, em có suy nghĩ gì về bức tranh này?</a:t>
            </a:r>
            <a:endParaRPr lang="en-US" sz="4800" b="1" i="1" dirty="0"/>
          </a:p>
        </p:txBody>
      </p:sp>
      <p:pic>
        <p:nvPicPr>
          <p:cNvPr id="11" name="Picture 3" descr="100_2144"/>
          <p:cNvPicPr>
            <a:picLocks noChangeAspect="1" noChangeArrowheads="1"/>
          </p:cNvPicPr>
          <p:nvPr/>
        </p:nvPicPr>
        <p:blipFill rotWithShape="1">
          <a:blip r:embed="rId8">
            <a:extLst>
              <a:ext uri="{28A0092B-C50C-407E-A947-70E740481C1C}">
                <a14:useLocalDpi xmlns:a14="http://schemas.microsoft.com/office/drawing/2010/main" val="0"/>
              </a:ext>
            </a:extLst>
          </a:blip>
          <a:srcRect b="15181"/>
          <a:stretch/>
        </p:blipFill>
        <p:spPr bwMode="auto">
          <a:xfrm>
            <a:off x="6553200" y="4290805"/>
            <a:ext cx="10210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4068" y="284490"/>
            <a:ext cx="16719864" cy="9802020"/>
          </a:xfrm>
          <a:prstGeom prst="rect">
            <a:avLst/>
          </a:prstGeom>
        </p:spPr>
      </p:pic>
      <p:sp>
        <p:nvSpPr>
          <p:cNvPr id="3" name="TextBox 3"/>
          <p:cNvSpPr txBox="1"/>
          <p:nvPr/>
        </p:nvSpPr>
        <p:spPr>
          <a:xfrm>
            <a:off x="1274226" y="521738"/>
            <a:ext cx="8707973" cy="1436291"/>
          </a:xfrm>
          <a:prstGeom prst="rect">
            <a:avLst/>
          </a:prstGeom>
        </p:spPr>
        <p:txBody>
          <a:bodyPr wrap="square" lIns="0" tIns="0" rIns="0" bIns="0" rtlCol="0" anchor="t">
            <a:spAutoFit/>
          </a:bodyPr>
          <a:lstStyle/>
          <a:p>
            <a:pPr>
              <a:lnSpc>
                <a:spcPts val="11199"/>
              </a:lnSpc>
            </a:pPr>
            <a:r>
              <a:rPr lang="vi-VN" sz="5600" b="1" dirty="0" smtClean="0">
                <a:solidFill>
                  <a:srgbClr val="000000"/>
                </a:solidFill>
              </a:rPr>
              <a:t>2. Nhân vật chị Blăng-sốt</a:t>
            </a:r>
            <a:endParaRPr lang="en-US" sz="5600" b="1" dirty="0">
              <a:solidFill>
                <a:srgbClr val="000000"/>
              </a:solidFill>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42990" y="0"/>
            <a:ext cx="4372165" cy="104347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7887616"/>
            <a:ext cx="2548454" cy="254845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29073" y="6937325"/>
            <a:ext cx="1242987" cy="1486180"/>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83891" y="8790009"/>
            <a:ext cx="2062322" cy="1339339"/>
          </a:xfrm>
          <a:prstGeom prst="rect">
            <a:avLst/>
          </a:prstGeom>
        </p:spPr>
      </p:pic>
      <p:sp>
        <p:nvSpPr>
          <p:cNvPr id="10" name="TextBox 9"/>
          <p:cNvSpPr txBox="1"/>
          <p:nvPr/>
        </p:nvSpPr>
        <p:spPr>
          <a:xfrm>
            <a:off x="1899100" y="1891563"/>
            <a:ext cx="5836854" cy="738664"/>
          </a:xfrm>
          <a:prstGeom prst="rect">
            <a:avLst/>
          </a:prstGeom>
          <a:noFill/>
        </p:spPr>
        <p:txBody>
          <a:bodyPr wrap="none" rtlCol="0">
            <a:spAutoFit/>
          </a:bodyPr>
          <a:lstStyle/>
          <a:p>
            <a:r>
              <a:rPr lang="vi-VN" sz="4200" b="1" dirty="0" smtClean="0">
                <a:solidFill>
                  <a:srgbClr val="FF0000"/>
                </a:solidFill>
              </a:rPr>
              <a:t>b. Diễn biến tâm trạng</a:t>
            </a:r>
            <a:endParaRPr lang="en-US" sz="4200" b="1" dirty="0">
              <a:solidFill>
                <a:srgbClr val="FF0000"/>
              </a:solidFill>
            </a:endParaRPr>
          </a:p>
        </p:txBody>
      </p:sp>
      <p:sp>
        <p:nvSpPr>
          <p:cNvPr id="9" name="Rectangle 8"/>
          <p:cNvSpPr/>
          <p:nvPr/>
        </p:nvSpPr>
        <p:spPr>
          <a:xfrm>
            <a:off x="2285998" y="2685349"/>
            <a:ext cx="14782801" cy="3970318"/>
          </a:xfrm>
          <a:prstGeom prst="rect">
            <a:avLst/>
          </a:prstGeom>
        </p:spPr>
        <p:txBody>
          <a:bodyPr wrap="square">
            <a:spAutoFit/>
          </a:bodyPr>
          <a:lstStyle/>
          <a:p>
            <a:pPr>
              <a:lnSpc>
                <a:spcPct val="150000"/>
              </a:lnSpc>
              <a:defRPr/>
            </a:pPr>
            <a:r>
              <a:rPr lang="vi-VN" sz="4200" b="1" i="1" dirty="0">
                <a:solidFill>
                  <a:srgbClr val="002060"/>
                </a:solidFill>
                <a:cs typeface="Arial" panose="020B0604020202020204" pitchFamily="34" charset="0"/>
              </a:rPr>
              <a:t>* Khi con khóc vì không có bố:</a:t>
            </a:r>
          </a:p>
          <a:p>
            <a:pPr>
              <a:lnSpc>
                <a:spcPct val="150000"/>
              </a:lnSpc>
              <a:defRPr/>
            </a:pPr>
            <a:r>
              <a:rPr lang="vi-VN" sz="4200" dirty="0">
                <a:cs typeface="Arial" panose="020B0604020202020204" pitchFamily="34" charset="0"/>
              </a:rPr>
              <a:t>  - Đôi má đỏ </a:t>
            </a:r>
            <a:r>
              <a:rPr lang="vi-VN" sz="4200" dirty="0" smtClean="0">
                <a:cs typeface="Arial" panose="020B0604020202020204" pitchFamily="34" charset="0"/>
              </a:rPr>
              <a:t>bừng </a:t>
            </a:r>
            <a:r>
              <a:rPr lang="vi-VN" sz="4200" dirty="0">
                <a:cs typeface="Arial" panose="020B0604020202020204" pitchFamily="34" charset="0"/>
                <a:sym typeface="Wingdings" panose="05000000000000000000" pitchFamily="2" charset="2"/>
              </a:rPr>
              <a:t></a:t>
            </a:r>
            <a:r>
              <a:rPr lang="vi-VN" sz="4200" dirty="0" smtClean="0">
                <a:cs typeface="Arial" panose="020B0604020202020204" pitchFamily="34" charset="0"/>
                <a:sym typeface="Wingdings" panose="05000000000000000000" pitchFamily="2" charset="2"/>
              </a:rPr>
              <a:t> </a:t>
            </a:r>
            <a:r>
              <a:rPr lang="vi-VN" sz="4200" b="1" dirty="0" smtClean="0">
                <a:cs typeface="Arial" panose="020B0604020202020204" pitchFamily="34" charset="0"/>
                <a:sym typeface="Wingdings" panose="05000000000000000000" pitchFamily="2" charset="2"/>
              </a:rPr>
              <a:t>ngượng ngùng</a:t>
            </a:r>
            <a:endParaRPr lang="vi-VN" sz="4200" b="1" dirty="0">
              <a:cs typeface="Arial" panose="020B0604020202020204" pitchFamily="34" charset="0"/>
            </a:endParaRPr>
          </a:p>
          <a:p>
            <a:pPr>
              <a:lnSpc>
                <a:spcPct val="150000"/>
              </a:lnSpc>
              <a:defRPr/>
            </a:pPr>
            <a:r>
              <a:rPr lang="vi-VN" sz="4200" dirty="0">
                <a:cs typeface="Arial" panose="020B0604020202020204" pitchFamily="34" charset="0"/>
              </a:rPr>
              <a:t>  - Cảm giác tê </a:t>
            </a:r>
            <a:r>
              <a:rPr lang="vi-VN" sz="4200" dirty="0" smtClean="0">
                <a:cs typeface="Arial" panose="020B0604020202020204" pitchFamily="34" charset="0"/>
              </a:rPr>
              <a:t>tái </a:t>
            </a:r>
            <a:r>
              <a:rPr lang="vi-VN" sz="4200" dirty="0" smtClean="0">
                <a:cs typeface="Arial" panose="020B0604020202020204" pitchFamily="34" charset="0"/>
                <a:sym typeface="Wingdings" panose="05000000000000000000" pitchFamily="2" charset="2"/>
              </a:rPr>
              <a:t> </a:t>
            </a:r>
            <a:r>
              <a:rPr lang="vi-VN" sz="4200" b="1" dirty="0" smtClean="0">
                <a:cs typeface="Arial" panose="020B0604020202020204" pitchFamily="34" charset="0"/>
                <a:sym typeface="Wingdings" panose="05000000000000000000" pitchFamily="2" charset="2"/>
              </a:rPr>
              <a:t>đau đớn</a:t>
            </a:r>
            <a:endParaRPr lang="vi-VN" sz="4200" b="1" dirty="0">
              <a:cs typeface="Arial" panose="020B0604020202020204" pitchFamily="34" charset="0"/>
            </a:endParaRPr>
          </a:p>
          <a:p>
            <a:pPr>
              <a:lnSpc>
                <a:spcPct val="150000"/>
              </a:lnSpc>
              <a:defRPr/>
            </a:pPr>
            <a:r>
              <a:rPr lang="vi-VN" sz="4200" dirty="0">
                <a:cs typeface="Arial" panose="020B0604020202020204" pitchFamily="34" charset="0"/>
              </a:rPr>
              <a:t>  - Ôm con hôn lấy hôn để, nước mắt tuôn </a:t>
            </a:r>
            <a:r>
              <a:rPr lang="vi-VN" sz="4200" dirty="0" smtClean="0">
                <a:cs typeface="Arial" panose="020B0604020202020204" pitchFamily="34" charset="0"/>
              </a:rPr>
              <a:t>rơi </a:t>
            </a:r>
            <a:r>
              <a:rPr lang="vi-VN" sz="4200" b="1" dirty="0" smtClean="0">
                <a:cs typeface="Arial" panose="020B0604020202020204" pitchFamily="34" charset="0"/>
                <a:sym typeface="Wingdings" panose="05000000000000000000" pitchFamily="2" charset="2"/>
              </a:rPr>
              <a:t> thương con</a:t>
            </a:r>
            <a:r>
              <a:rPr lang="vi-VN" sz="4200" b="1" dirty="0" smtClean="0">
                <a:cs typeface="Arial" panose="020B0604020202020204" pitchFamily="34" charset="0"/>
              </a:rPr>
              <a:t> </a:t>
            </a:r>
            <a:endParaRPr lang="vi-VN" sz="4200" b="1" dirty="0">
              <a:cs typeface="Arial" panose="020B0604020202020204" pitchFamily="34" charset="0"/>
            </a:endParaRPr>
          </a:p>
        </p:txBody>
      </p:sp>
    </p:spTree>
    <p:extLst>
      <p:ext uri="{BB962C8B-B14F-4D97-AF65-F5344CB8AC3E}">
        <p14:creationId xmlns:p14="http://schemas.microsoft.com/office/powerpoint/2010/main" val="405739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3" dur="5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8" dur="5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4068" y="284490"/>
            <a:ext cx="16719864" cy="9802020"/>
          </a:xfrm>
          <a:prstGeom prst="rect">
            <a:avLst/>
          </a:prstGeom>
        </p:spPr>
      </p:pic>
      <p:sp>
        <p:nvSpPr>
          <p:cNvPr id="3" name="TextBox 3"/>
          <p:cNvSpPr txBox="1"/>
          <p:nvPr/>
        </p:nvSpPr>
        <p:spPr>
          <a:xfrm>
            <a:off x="1274226" y="521738"/>
            <a:ext cx="8707973" cy="1436291"/>
          </a:xfrm>
          <a:prstGeom prst="rect">
            <a:avLst/>
          </a:prstGeom>
        </p:spPr>
        <p:txBody>
          <a:bodyPr wrap="square" lIns="0" tIns="0" rIns="0" bIns="0" rtlCol="0" anchor="t">
            <a:spAutoFit/>
          </a:bodyPr>
          <a:lstStyle/>
          <a:p>
            <a:pPr>
              <a:lnSpc>
                <a:spcPts val="11199"/>
              </a:lnSpc>
            </a:pPr>
            <a:r>
              <a:rPr lang="vi-VN" sz="5600" b="1" dirty="0" smtClean="0">
                <a:solidFill>
                  <a:srgbClr val="000000"/>
                </a:solidFill>
              </a:rPr>
              <a:t>2. Nhân vật chị Blăng-sốt</a:t>
            </a:r>
            <a:endParaRPr lang="en-US" sz="5600" b="1" dirty="0">
              <a:solidFill>
                <a:srgbClr val="000000"/>
              </a:solidFill>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42990" y="0"/>
            <a:ext cx="4372165" cy="104347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7887616"/>
            <a:ext cx="2548454" cy="254845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29073" y="6937325"/>
            <a:ext cx="1242987" cy="1486180"/>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83891" y="8790009"/>
            <a:ext cx="2062322" cy="1339339"/>
          </a:xfrm>
          <a:prstGeom prst="rect">
            <a:avLst/>
          </a:prstGeom>
        </p:spPr>
      </p:pic>
      <p:sp>
        <p:nvSpPr>
          <p:cNvPr id="10" name="TextBox 9"/>
          <p:cNvSpPr txBox="1"/>
          <p:nvPr/>
        </p:nvSpPr>
        <p:spPr>
          <a:xfrm>
            <a:off x="1899100" y="1891563"/>
            <a:ext cx="5836854" cy="738664"/>
          </a:xfrm>
          <a:prstGeom prst="rect">
            <a:avLst/>
          </a:prstGeom>
          <a:noFill/>
        </p:spPr>
        <p:txBody>
          <a:bodyPr wrap="none" rtlCol="0">
            <a:spAutoFit/>
          </a:bodyPr>
          <a:lstStyle/>
          <a:p>
            <a:r>
              <a:rPr lang="vi-VN" sz="4200" b="1" dirty="0" smtClean="0">
                <a:solidFill>
                  <a:srgbClr val="FF0000"/>
                </a:solidFill>
              </a:rPr>
              <a:t>b. Diễn biến tâm trạng</a:t>
            </a:r>
            <a:endParaRPr lang="en-US" sz="4200" b="1" dirty="0">
              <a:solidFill>
                <a:srgbClr val="FF0000"/>
              </a:solidFill>
            </a:endParaRPr>
          </a:p>
        </p:txBody>
      </p:sp>
      <p:sp>
        <p:nvSpPr>
          <p:cNvPr id="9" name="Rectangle 8"/>
          <p:cNvSpPr/>
          <p:nvPr/>
        </p:nvSpPr>
        <p:spPr>
          <a:xfrm>
            <a:off x="2285998" y="2685349"/>
            <a:ext cx="14782801" cy="3970318"/>
          </a:xfrm>
          <a:prstGeom prst="rect">
            <a:avLst/>
          </a:prstGeom>
        </p:spPr>
        <p:txBody>
          <a:bodyPr wrap="square">
            <a:spAutoFit/>
          </a:bodyPr>
          <a:lstStyle/>
          <a:p>
            <a:pPr>
              <a:lnSpc>
                <a:spcPct val="150000"/>
              </a:lnSpc>
              <a:defRPr/>
            </a:pPr>
            <a:r>
              <a:rPr lang="vi-VN" sz="4200" b="1" i="1" dirty="0">
                <a:solidFill>
                  <a:srgbClr val="002060"/>
                </a:solidFill>
                <a:cs typeface="Arial" panose="020B0604020202020204" pitchFamily="34" charset="0"/>
              </a:rPr>
              <a:t>* Khi con </a:t>
            </a:r>
            <a:r>
              <a:rPr lang="vi-VN" sz="4200" b="1" i="1" dirty="0" smtClean="0">
                <a:solidFill>
                  <a:srgbClr val="002060"/>
                </a:solidFill>
                <a:cs typeface="Arial" panose="020B0604020202020204" pitchFamily="34" charset="0"/>
              </a:rPr>
              <a:t>hỏi bác Phi-líp:</a:t>
            </a:r>
            <a:endParaRPr lang="vi-VN" sz="4200" b="1" i="1" dirty="0">
              <a:solidFill>
                <a:srgbClr val="002060"/>
              </a:solidFill>
              <a:cs typeface="Arial" panose="020B0604020202020204" pitchFamily="34" charset="0"/>
            </a:endParaRPr>
          </a:p>
          <a:p>
            <a:pPr>
              <a:lnSpc>
                <a:spcPct val="150000"/>
              </a:lnSpc>
              <a:defRPr/>
            </a:pPr>
            <a:r>
              <a:rPr lang="vi-VN" sz="4200" dirty="0">
                <a:cs typeface="Arial" panose="020B0604020202020204" pitchFamily="34" charset="0"/>
              </a:rPr>
              <a:t>  </a:t>
            </a:r>
            <a:r>
              <a:rPr lang="vi-VN" sz="4200" dirty="0" smtClean="0">
                <a:cs typeface="Arial" panose="020B0604020202020204" pitchFamily="34" charset="0"/>
              </a:rPr>
              <a:t>- </a:t>
            </a:r>
            <a:r>
              <a:rPr lang="vi-VN" sz="4200" dirty="0">
                <a:cs typeface="Arial" panose="020B0604020202020204" pitchFamily="34" charset="0"/>
              </a:rPr>
              <a:t>Hổ thẹn , lặng ngắt, </a:t>
            </a:r>
            <a:r>
              <a:rPr lang="vi-VN" sz="4200" dirty="0" smtClean="0">
                <a:cs typeface="Arial" panose="020B0604020202020204" pitchFamily="34" charset="0"/>
              </a:rPr>
              <a:t>quằn </a:t>
            </a:r>
            <a:r>
              <a:rPr lang="vi-VN" sz="4200" dirty="0">
                <a:cs typeface="Arial" panose="020B0604020202020204" pitchFamily="34" charset="0"/>
              </a:rPr>
              <a:t>quại</a:t>
            </a:r>
          </a:p>
          <a:p>
            <a:pPr>
              <a:lnSpc>
                <a:spcPct val="150000"/>
              </a:lnSpc>
              <a:defRPr/>
            </a:pPr>
            <a:r>
              <a:rPr lang="vi-VN" sz="4200" dirty="0">
                <a:cs typeface="Arial" panose="020B0604020202020204" pitchFamily="34" charset="0"/>
              </a:rPr>
              <a:t>  </a:t>
            </a:r>
            <a:r>
              <a:rPr lang="vi-VN" sz="4200" dirty="0" smtClean="0">
                <a:cs typeface="Arial" panose="020B0604020202020204" pitchFamily="34" charset="0"/>
              </a:rPr>
              <a:t>- </a:t>
            </a:r>
            <a:r>
              <a:rPr lang="vi-VN" sz="4200" dirty="0">
                <a:cs typeface="Arial" panose="020B0604020202020204" pitchFamily="34" charset="0"/>
              </a:rPr>
              <a:t>Dựa tường, tay ôm </a:t>
            </a:r>
            <a:r>
              <a:rPr lang="vi-VN" sz="4200" dirty="0" smtClean="0">
                <a:cs typeface="Arial" panose="020B0604020202020204" pitchFamily="34" charset="0"/>
              </a:rPr>
              <a:t>ngực </a:t>
            </a:r>
          </a:p>
          <a:p>
            <a:pPr>
              <a:lnSpc>
                <a:spcPct val="150000"/>
              </a:lnSpc>
              <a:defRPr/>
            </a:pPr>
            <a:r>
              <a:rPr lang="vi-VN" sz="4200" b="1" dirty="0" smtClean="0">
                <a:cs typeface="Arial" panose="020B0604020202020204" pitchFamily="34" charset="0"/>
                <a:sym typeface="Wingdings" panose="05000000000000000000" pitchFamily="2" charset="2"/>
              </a:rPr>
              <a:t> Đau đớn, nhục nhã, không thể chịu nổi</a:t>
            </a:r>
            <a:endParaRPr lang="vi-VN" sz="4200" b="1" dirty="0">
              <a:cs typeface="Arial" panose="020B0604020202020204" pitchFamily="34" charset="0"/>
            </a:endParaRPr>
          </a:p>
        </p:txBody>
      </p:sp>
      <p:sp>
        <p:nvSpPr>
          <p:cNvPr id="11" name="Right Arrow 10"/>
          <p:cNvSpPr/>
          <p:nvPr/>
        </p:nvSpPr>
        <p:spPr>
          <a:xfrm>
            <a:off x="2398465" y="7316829"/>
            <a:ext cx="838200" cy="506225"/>
          </a:xfrm>
          <a:prstGeom prst="rightArrow">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332522" y="6511956"/>
            <a:ext cx="12755365" cy="1911549"/>
          </a:xfrm>
          <a:prstGeom prst="rect">
            <a:avLst/>
          </a:prstGeom>
          <a:noFill/>
        </p:spPr>
        <p:txBody>
          <a:bodyPr wrap="square" rtlCol="0">
            <a:spAutoFit/>
          </a:bodyPr>
          <a:lstStyle/>
          <a:p>
            <a:pPr>
              <a:lnSpc>
                <a:spcPct val="150000"/>
              </a:lnSpc>
            </a:pPr>
            <a:r>
              <a:rPr lang="vi-VN" sz="4200" b="1" i="1" dirty="0">
                <a:solidFill>
                  <a:schemeClr val="accent6">
                    <a:lumMod val="75000"/>
                  </a:schemeClr>
                </a:solidFill>
              </a:rPr>
              <a:t>Blăng-sốt là người phụ nữ đức hạnh, trót lỡ lầm do bị lừa </a:t>
            </a:r>
            <a:r>
              <a:rPr lang="vi-VN" sz="4200" b="1" i="1" dirty="0" smtClean="0">
                <a:solidFill>
                  <a:schemeClr val="accent6">
                    <a:lumMod val="75000"/>
                  </a:schemeClr>
                </a:solidFill>
              </a:rPr>
              <a:t>dối.</a:t>
            </a:r>
            <a:endParaRPr lang="vi-VN" sz="4200" b="1" i="1" dirty="0">
              <a:solidFill>
                <a:schemeClr val="accent6">
                  <a:lumMod val="75000"/>
                </a:schemeClr>
              </a:solidFill>
            </a:endParaRPr>
          </a:p>
        </p:txBody>
      </p:sp>
    </p:spTree>
    <p:extLst>
      <p:ext uri="{BB962C8B-B14F-4D97-AF65-F5344CB8AC3E}">
        <p14:creationId xmlns:p14="http://schemas.microsoft.com/office/powerpoint/2010/main" val="374085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3" dur="500"/>
                                        <p:tgtEl>
                                          <p:spTgt spid="9">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p:cTn id="21"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3"/>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par>
                                <p:cTn id="31" presetID="50" presetClass="entr" presetSubtype="0" decel="10000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strVal val="#ppt_w+.3"/>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Effect transition="in" filter="fade">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4068" y="284490"/>
            <a:ext cx="16719864" cy="9802020"/>
          </a:xfrm>
          <a:prstGeom prst="rect">
            <a:avLst/>
          </a:prstGeom>
        </p:spPr>
      </p:pic>
      <p:sp>
        <p:nvSpPr>
          <p:cNvPr id="3" name="TextBox 3"/>
          <p:cNvSpPr txBox="1"/>
          <p:nvPr/>
        </p:nvSpPr>
        <p:spPr>
          <a:xfrm>
            <a:off x="1274226" y="521738"/>
            <a:ext cx="8707973" cy="1261243"/>
          </a:xfrm>
          <a:prstGeom prst="rect">
            <a:avLst/>
          </a:prstGeom>
        </p:spPr>
        <p:txBody>
          <a:bodyPr wrap="square" lIns="0" tIns="0" rIns="0" bIns="0" rtlCol="0" anchor="t">
            <a:spAutoFit/>
          </a:bodyPr>
          <a:lstStyle/>
          <a:p>
            <a:pPr>
              <a:lnSpc>
                <a:spcPts val="11199"/>
              </a:lnSpc>
            </a:pPr>
            <a:r>
              <a:rPr lang="vi-VN" sz="5600" b="1" dirty="0" smtClean="0">
                <a:solidFill>
                  <a:srgbClr val="000000"/>
                </a:solidFill>
              </a:rPr>
              <a:t>3. Nhân vật bác Phi-líp</a:t>
            </a:r>
            <a:endParaRPr lang="en-US" sz="5600" b="1" dirty="0">
              <a:solidFill>
                <a:srgbClr val="000000"/>
              </a:solidFill>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42990" y="0"/>
            <a:ext cx="4372165" cy="104347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7887616"/>
            <a:ext cx="2548454" cy="254845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29073" y="6937325"/>
            <a:ext cx="1242987" cy="1486180"/>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83891" y="8790009"/>
            <a:ext cx="2062322" cy="1339339"/>
          </a:xfrm>
          <a:prstGeom prst="rect">
            <a:avLst/>
          </a:prstGeom>
        </p:spPr>
      </p:pic>
      <p:sp>
        <p:nvSpPr>
          <p:cNvPr id="12" name="TextBox 11"/>
          <p:cNvSpPr txBox="1"/>
          <p:nvPr/>
        </p:nvSpPr>
        <p:spPr>
          <a:xfrm>
            <a:off x="6011187" y="2158314"/>
            <a:ext cx="6265626" cy="784830"/>
          </a:xfrm>
          <a:prstGeom prst="rect">
            <a:avLst/>
          </a:prstGeom>
          <a:noFill/>
        </p:spPr>
        <p:txBody>
          <a:bodyPr wrap="none" rtlCol="0">
            <a:spAutoFit/>
          </a:bodyPr>
          <a:lstStyle/>
          <a:p>
            <a:r>
              <a:rPr lang="vi-VN" sz="4500" b="1" dirty="0" smtClean="0">
                <a:solidFill>
                  <a:srgbClr val="002060"/>
                </a:solidFill>
              </a:rPr>
              <a:t>HOẠT ĐỘNG CẶP ĐÔI</a:t>
            </a:r>
            <a:endParaRPr lang="en-US" sz="4500" b="1" dirty="0">
              <a:solidFill>
                <a:srgbClr val="002060"/>
              </a:solidFill>
            </a:endParaRPr>
          </a:p>
        </p:txBody>
      </p:sp>
      <p:sp>
        <p:nvSpPr>
          <p:cNvPr id="4" name="Rectangle 3"/>
          <p:cNvSpPr/>
          <p:nvPr/>
        </p:nvSpPr>
        <p:spPr>
          <a:xfrm>
            <a:off x="2055934" y="2922207"/>
            <a:ext cx="14545017" cy="551824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ea typeface="Times New Roman" panose="02020603050405020304" pitchFamily="18" charset="0"/>
              </a:rPr>
              <a:t>Chân dung bác </a:t>
            </a:r>
            <a:r>
              <a:rPr lang="vi-VN" sz="4000" dirty="0" smtClean="0">
                <a:ea typeface="Times New Roman" panose="02020603050405020304" pitchFamily="18" charset="0"/>
              </a:rPr>
              <a:t>Phi-líp </a:t>
            </a:r>
            <a:r>
              <a:rPr lang="vi-VN" sz="4000" dirty="0">
                <a:ea typeface="Times New Roman" panose="02020603050405020304" pitchFamily="18" charset="0"/>
              </a:rPr>
              <a:t>được miêu tả như thế nào ? Em có cảm tình với nhân vật này không?Vì sao</a:t>
            </a:r>
            <a:r>
              <a:rPr lang="vi-VN" sz="4000" dirty="0" smtClean="0">
                <a:ea typeface="Times New Roman" panose="02020603050405020304" pitchFamily="18" charset="0"/>
              </a:rPr>
              <a:t>?</a:t>
            </a:r>
          </a:p>
          <a:p>
            <a:pPr marL="571500" indent="-571500" algn="just">
              <a:lnSpc>
                <a:spcPct val="150000"/>
              </a:lnSpc>
              <a:buFont typeface="Wingdings" panose="05000000000000000000" pitchFamily="2" charset="2"/>
              <a:buChar char="§"/>
            </a:pPr>
            <a:r>
              <a:rPr lang="vi-VN" sz="4000" dirty="0"/>
              <a:t>Phi Líp an ủi đưa Xi-mông về nhà, vì sao</a:t>
            </a:r>
            <a:r>
              <a:rPr lang="vi-VN" sz="4000" dirty="0" smtClean="0"/>
              <a:t>?</a:t>
            </a:r>
            <a:endParaRPr lang="vi-VN" sz="4000" dirty="0"/>
          </a:p>
          <a:p>
            <a:pPr marL="571500" indent="-571500" algn="just">
              <a:lnSpc>
                <a:spcPct val="150000"/>
              </a:lnSpc>
              <a:buFont typeface="Wingdings" panose="05000000000000000000" pitchFamily="2" charset="2"/>
              <a:buChar char="§"/>
            </a:pPr>
            <a:r>
              <a:rPr lang="vi-VN" sz="4000" dirty="0" smtClean="0"/>
              <a:t>Tại </a:t>
            </a:r>
            <a:r>
              <a:rPr lang="vi-VN" sz="4000" dirty="0"/>
              <a:t>sao bác Phi Líp đột nhiên rụt rè, ấp úng khi nói với chị </a:t>
            </a:r>
            <a:r>
              <a:rPr lang="vi-VN" sz="4000" dirty="0" smtClean="0"/>
              <a:t>Blăng-sốt</a:t>
            </a:r>
            <a:r>
              <a:rPr lang="vi-VN" sz="4000" dirty="0"/>
              <a:t>? </a:t>
            </a:r>
          </a:p>
          <a:p>
            <a:pPr marL="571500" indent="-571500" algn="just">
              <a:lnSpc>
                <a:spcPct val="150000"/>
              </a:lnSpc>
              <a:buFont typeface="Wingdings" panose="05000000000000000000" pitchFamily="2" charset="2"/>
              <a:buChar char="§"/>
            </a:pPr>
            <a:r>
              <a:rPr lang="vi-VN" sz="4000" dirty="0" smtClean="0"/>
              <a:t>Tại </a:t>
            </a:r>
            <a:r>
              <a:rPr lang="vi-VN" sz="4000" dirty="0"/>
              <a:t>sao bác nhanh chóng nhận lời làm bố của Xi-mông</a:t>
            </a:r>
            <a:r>
              <a:rPr lang="vi-VN" sz="4000" dirty="0" smtClean="0"/>
              <a:t>?</a:t>
            </a:r>
            <a:endParaRPr lang="vi-VN" sz="4000" dirty="0"/>
          </a:p>
        </p:txBody>
      </p:sp>
    </p:spTree>
    <p:extLst>
      <p:ext uri="{BB962C8B-B14F-4D97-AF65-F5344CB8AC3E}">
        <p14:creationId xmlns:p14="http://schemas.microsoft.com/office/powerpoint/2010/main" val="29980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4068" y="284490"/>
            <a:ext cx="16719864" cy="9802020"/>
          </a:xfrm>
          <a:prstGeom prst="rect">
            <a:avLst/>
          </a:prstGeom>
        </p:spPr>
      </p:pic>
      <p:sp>
        <p:nvSpPr>
          <p:cNvPr id="3" name="TextBox 3"/>
          <p:cNvSpPr txBox="1"/>
          <p:nvPr/>
        </p:nvSpPr>
        <p:spPr>
          <a:xfrm>
            <a:off x="1274226" y="521738"/>
            <a:ext cx="8707973" cy="1261243"/>
          </a:xfrm>
          <a:prstGeom prst="rect">
            <a:avLst/>
          </a:prstGeom>
        </p:spPr>
        <p:txBody>
          <a:bodyPr wrap="square" lIns="0" tIns="0" rIns="0" bIns="0" rtlCol="0" anchor="t">
            <a:spAutoFit/>
          </a:bodyPr>
          <a:lstStyle/>
          <a:p>
            <a:pPr>
              <a:lnSpc>
                <a:spcPts val="11199"/>
              </a:lnSpc>
            </a:pPr>
            <a:r>
              <a:rPr lang="vi-VN" sz="5600" b="1" dirty="0" smtClean="0">
                <a:solidFill>
                  <a:srgbClr val="000000"/>
                </a:solidFill>
              </a:rPr>
              <a:t>3. Nhân vật bác Phi-líp</a:t>
            </a:r>
            <a:endParaRPr lang="en-US" sz="5600" b="1" dirty="0">
              <a:solidFill>
                <a:srgbClr val="000000"/>
              </a:solidFill>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42990" y="0"/>
            <a:ext cx="4372165" cy="104347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7887616"/>
            <a:ext cx="2548454" cy="254845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29073" y="6937325"/>
            <a:ext cx="1242987" cy="1486180"/>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83891" y="8790009"/>
            <a:ext cx="2062322" cy="1339339"/>
          </a:xfrm>
          <a:prstGeom prst="rect">
            <a:avLst/>
          </a:prstGeom>
        </p:spPr>
      </p:pic>
      <p:sp>
        <p:nvSpPr>
          <p:cNvPr id="10" name="TextBox 9"/>
          <p:cNvSpPr txBox="1"/>
          <p:nvPr/>
        </p:nvSpPr>
        <p:spPr>
          <a:xfrm>
            <a:off x="1899100" y="1891563"/>
            <a:ext cx="3592650" cy="738664"/>
          </a:xfrm>
          <a:prstGeom prst="rect">
            <a:avLst/>
          </a:prstGeom>
          <a:noFill/>
        </p:spPr>
        <p:txBody>
          <a:bodyPr wrap="none" rtlCol="0">
            <a:spAutoFit/>
          </a:bodyPr>
          <a:lstStyle/>
          <a:p>
            <a:r>
              <a:rPr lang="vi-VN" sz="4200" b="1" dirty="0" smtClean="0">
                <a:solidFill>
                  <a:srgbClr val="FF0000"/>
                </a:solidFill>
              </a:rPr>
              <a:t>a. Chân dung</a:t>
            </a:r>
            <a:endParaRPr lang="en-US" sz="4200" b="1" dirty="0">
              <a:solidFill>
                <a:srgbClr val="FF0000"/>
              </a:solidFill>
            </a:endParaRPr>
          </a:p>
        </p:txBody>
      </p:sp>
      <p:sp>
        <p:nvSpPr>
          <p:cNvPr id="9" name="Rectangle 8"/>
          <p:cNvSpPr/>
          <p:nvPr/>
        </p:nvSpPr>
        <p:spPr>
          <a:xfrm>
            <a:off x="2286000" y="2685349"/>
            <a:ext cx="10896600" cy="2881045"/>
          </a:xfrm>
          <a:prstGeom prst="rect">
            <a:avLst/>
          </a:prstGeom>
        </p:spPr>
        <p:txBody>
          <a:bodyPr wrap="square">
            <a:spAutoFit/>
          </a:bodyPr>
          <a:lstStyle/>
          <a:p>
            <a:pPr>
              <a:lnSpc>
                <a:spcPct val="150000"/>
              </a:lnSpc>
              <a:defRPr/>
            </a:pPr>
            <a:r>
              <a:rPr lang="en-US" sz="4200" dirty="0">
                <a:latin typeface="Arial" panose="020B0604020202020204" pitchFamily="34" charset="0"/>
                <a:cs typeface="Arial" panose="020B0604020202020204" pitchFamily="34" charset="0"/>
              </a:rPr>
              <a:t>- Cao lớn, </a:t>
            </a:r>
            <a:r>
              <a:rPr lang="en-US" sz="4200" dirty="0" err="1">
                <a:latin typeface="Arial" panose="020B0604020202020204" pitchFamily="34" charset="0"/>
                <a:cs typeface="Arial" panose="020B0604020202020204" pitchFamily="34" charset="0"/>
              </a:rPr>
              <a:t>bàn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tay</a:t>
            </a:r>
            <a:r>
              <a:rPr lang="en-US" sz="4200" dirty="0">
                <a:latin typeface="Arial" panose="020B0604020202020204" pitchFamily="34" charset="0"/>
                <a:cs typeface="Arial" panose="020B0604020202020204" pitchFamily="34" charset="0"/>
              </a:rPr>
              <a:t> chắc </a:t>
            </a:r>
            <a:r>
              <a:rPr lang="en-US" sz="4200" dirty="0" err="1">
                <a:latin typeface="Arial" panose="020B0604020202020204" pitchFamily="34" charset="0"/>
                <a:cs typeface="Arial" panose="020B0604020202020204" pitchFamily="34" charset="0"/>
              </a:rPr>
              <a:t>nịch</a:t>
            </a:r>
            <a:endParaRPr lang="en-US" sz="4200" dirty="0">
              <a:latin typeface="Arial" panose="020B0604020202020204" pitchFamily="34" charset="0"/>
              <a:cs typeface="Arial" panose="020B0604020202020204" pitchFamily="34" charset="0"/>
            </a:endParaRPr>
          </a:p>
          <a:p>
            <a:pPr>
              <a:lnSpc>
                <a:spcPct val="150000"/>
              </a:lnSpc>
              <a:defRPr/>
            </a:pPr>
            <a:r>
              <a:rPr lang="en-US" sz="4200" dirty="0" smtClean="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Râu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tóc</a:t>
            </a:r>
            <a:r>
              <a:rPr lang="en-US" sz="4200" dirty="0">
                <a:latin typeface="Arial" panose="020B0604020202020204" pitchFamily="34" charset="0"/>
                <a:cs typeface="Arial" panose="020B0604020202020204" pitchFamily="34" charset="0"/>
              </a:rPr>
              <a:t> đen </a:t>
            </a:r>
            <a:r>
              <a:rPr lang="en-US" sz="4200" dirty="0" err="1">
                <a:latin typeface="Arial" panose="020B0604020202020204" pitchFamily="34" charset="0"/>
                <a:cs typeface="Arial" panose="020B0604020202020204" pitchFamily="34" charset="0"/>
              </a:rPr>
              <a:t>và</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quăn</a:t>
            </a:r>
            <a:endParaRPr lang="en-US" sz="4200" dirty="0">
              <a:latin typeface="Arial" panose="020B0604020202020204" pitchFamily="34" charset="0"/>
              <a:cs typeface="Arial" panose="020B0604020202020204" pitchFamily="34" charset="0"/>
            </a:endParaRPr>
          </a:p>
          <a:p>
            <a:pPr>
              <a:lnSpc>
                <a:spcPct val="150000"/>
              </a:lnSpc>
              <a:defRPr/>
            </a:pP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Nhìn</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Xi-</a:t>
            </a:r>
            <a:r>
              <a:rPr lang="en-US" sz="4200" dirty="0" err="1">
                <a:latin typeface="Arial" panose="020B0604020202020204" pitchFamily="34" charset="0"/>
                <a:cs typeface="Arial" panose="020B0604020202020204" pitchFamily="34" charset="0"/>
              </a:rPr>
              <a:t>mông</a:t>
            </a:r>
            <a:r>
              <a:rPr lang="en-US" sz="4200" dirty="0">
                <a:latin typeface="Arial" panose="020B0604020202020204" pitchFamily="34" charset="0"/>
                <a:cs typeface="Arial" panose="020B0604020202020204" pitchFamily="34" charset="0"/>
              </a:rPr>
              <a:t> với </a:t>
            </a:r>
            <a:r>
              <a:rPr lang="en-US" sz="4200" dirty="0" err="1">
                <a:latin typeface="Arial" panose="020B0604020202020204" pitchFamily="34" charset="0"/>
                <a:cs typeface="Arial" panose="020B0604020202020204" pitchFamily="34" charset="0"/>
              </a:rPr>
              <a:t>vẻ</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hậu</a:t>
            </a:r>
            <a:r>
              <a:rPr lang="en-US" sz="4200" dirty="0">
                <a:latin typeface="Arial" panose="020B0604020202020204" pitchFamily="34" charset="0"/>
                <a:cs typeface="Arial" panose="020B0604020202020204" pitchFamily="34" charset="0"/>
              </a:rPr>
              <a:t> </a:t>
            </a:r>
          </a:p>
        </p:txBody>
      </p:sp>
      <p:sp>
        <p:nvSpPr>
          <p:cNvPr id="11" name="Right Arrow 10"/>
          <p:cNvSpPr/>
          <p:nvPr/>
        </p:nvSpPr>
        <p:spPr>
          <a:xfrm>
            <a:off x="2440210" y="6047753"/>
            <a:ext cx="838200" cy="506225"/>
          </a:xfrm>
          <a:prstGeom prst="rightArrow">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05200" y="5931533"/>
            <a:ext cx="9656811" cy="738664"/>
          </a:xfrm>
          <a:prstGeom prst="rect">
            <a:avLst/>
          </a:prstGeom>
          <a:noFill/>
        </p:spPr>
        <p:txBody>
          <a:bodyPr wrap="none" rtlCol="0">
            <a:spAutoFit/>
          </a:bodyPr>
          <a:lstStyle/>
          <a:p>
            <a:r>
              <a:rPr lang="vi-VN" sz="4200" b="1" dirty="0"/>
              <a:t>Người đàn ông khoẻ mạnh , nhân từ </a:t>
            </a:r>
            <a:endParaRPr lang="en-US" sz="4200" b="1" dirty="0"/>
          </a:p>
        </p:txBody>
      </p:sp>
    </p:spTree>
    <p:extLst>
      <p:ext uri="{BB962C8B-B14F-4D97-AF65-F5344CB8AC3E}">
        <p14:creationId xmlns:p14="http://schemas.microsoft.com/office/powerpoint/2010/main" val="399225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4068" y="284490"/>
            <a:ext cx="16719864" cy="9802020"/>
          </a:xfrm>
          <a:prstGeom prst="rect">
            <a:avLst/>
          </a:prstGeom>
        </p:spPr>
      </p:pic>
      <p:sp>
        <p:nvSpPr>
          <p:cNvPr id="3" name="TextBox 3"/>
          <p:cNvSpPr txBox="1"/>
          <p:nvPr/>
        </p:nvSpPr>
        <p:spPr>
          <a:xfrm>
            <a:off x="1274226" y="521738"/>
            <a:ext cx="8707973" cy="1261243"/>
          </a:xfrm>
          <a:prstGeom prst="rect">
            <a:avLst/>
          </a:prstGeom>
        </p:spPr>
        <p:txBody>
          <a:bodyPr wrap="square" lIns="0" tIns="0" rIns="0" bIns="0" rtlCol="0" anchor="t">
            <a:spAutoFit/>
          </a:bodyPr>
          <a:lstStyle/>
          <a:p>
            <a:pPr>
              <a:lnSpc>
                <a:spcPts val="11199"/>
              </a:lnSpc>
            </a:pPr>
            <a:r>
              <a:rPr lang="vi-VN" sz="5600" b="1" dirty="0" smtClean="0">
                <a:solidFill>
                  <a:srgbClr val="000000"/>
                </a:solidFill>
              </a:rPr>
              <a:t>3. Nhân vật bác Phi-líp</a:t>
            </a:r>
            <a:endParaRPr lang="en-US" sz="5600" b="1" dirty="0">
              <a:solidFill>
                <a:srgbClr val="000000"/>
              </a:solidFill>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42990" y="0"/>
            <a:ext cx="4372165" cy="104347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7887616"/>
            <a:ext cx="2548454" cy="254845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29073" y="6937325"/>
            <a:ext cx="1242987" cy="1486180"/>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83891" y="8790009"/>
            <a:ext cx="2062322" cy="1339339"/>
          </a:xfrm>
          <a:prstGeom prst="rect">
            <a:avLst/>
          </a:prstGeom>
        </p:spPr>
      </p:pic>
      <p:sp>
        <p:nvSpPr>
          <p:cNvPr id="10" name="TextBox 9"/>
          <p:cNvSpPr txBox="1"/>
          <p:nvPr/>
        </p:nvSpPr>
        <p:spPr>
          <a:xfrm>
            <a:off x="1899100" y="1891563"/>
            <a:ext cx="5836854" cy="738664"/>
          </a:xfrm>
          <a:prstGeom prst="rect">
            <a:avLst/>
          </a:prstGeom>
          <a:noFill/>
        </p:spPr>
        <p:txBody>
          <a:bodyPr wrap="none" rtlCol="0">
            <a:spAutoFit/>
          </a:bodyPr>
          <a:lstStyle/>
          <a:p>
            <a:r>
              <a:rPr lang="vi-VN" sz="4200" b="1" dirty="0" smtClean="0">
                <a:solidFill>
                  <a:srgbClr val="FF0000"/>
                </a:solidFill>
              </a:rPr>
              <a:t>b. Diễn biến tâm trạng</a:t>
            </a:r>
            <a:endParaRPr lang="en-US" sz="4200" b="1" dirty="0">
              <a:solidFill>
                <a:srgbClr val="FF0000"/>
              </a:solidFill>
            </a:endParaRPr>
          </a:p>
        </p:txBody>
      </p:sp>
      <p:sp>
        <p:nvSpPr>
          <p:cNvPr id="9" name="Rectangle 8"/>
          <p:cNvSpPr/>
          <p:nvPr/>
        </p:nvSpPr>
        <p:spPr>
          <a:xfrm>
            <a:off x="2286000" y="2685349"/>
            <a:ext cx="14173200" cy="4939814"/>
          </a:xfrm>
          <a:prstGeom prst="rect">
            <a:avLst/>
          </a:prstGeom>
        </p:spPr>
        <p:txBody>
          <a:bodyPr wrap="square">
            <a:spAutoFit/>
          </a:bodyPr>
          <a:lstStyle/>
          <a:p>
            <a:pPr>
              <a:lnSpc>
                <a:spcPct val="150000"/>
              </a:lnSpc>
              <a:defRPr/>
            </a:pPr>
            <a:r>
              <a:rPr lang="vi-VN" sz="4200" b="1" i="1" dirty="0">
                <a:solidFill>
                  <a:srgbClr val="002060"/>
                </a:solidFill>
                <a:cs typeface="Arial" panose="020B0604020202020204" pitchFamily="34" charset="0"/>
              </a:rPr>
              <a:t>* Khi gặp Xi-mông:</a:t>
            </a:r>
          </a:p>
          <a:p>
            <a:pPr>
              <a:lnSpc>
                <a:spcPct val="150000"/>
              </a:lnSpc>
              <a:defRPr/>
            </a:pPr>
            <a:r>
              <a:rPr lang="vi-VN" sz="4200" dirty="0">
                <a:cs typeface="Arial" panose="020B0604020202020204" pitchFamily="34" charset="0"/>
              </a:rPr>
              <a:t> - Đặt bàn tay lên </a:t>
            </a:r>
            <a:r>
              <a:rPr lang="vi-VN" sz="4200" dirty="0" smtClean="0">
                <a:cs typeface="Arial" panose="020B0604020202020204" pitchFamily="34" charset="0"/>
              </a:rPr>
              <a:t>vai </a:t>
            </a:r>
            <a:r>
              <a:rPr lang="vi-VN" sz="4200" dirty="0" smtClean="0">
                <a:cs typeface="Arial" panose="020B0604020202020204" pitchFamily="34" charset="0"/>
                <a:sym typeface="Wingdings" panose="05000000000000000000" pitchFamily="2" charset="2"/>
              </a:rPr>
              <a:t> </a:t>
            </a:r>
            <a:r>
              <a:rPr lang="vi-VN" sz="4200" b="1" dirty="0" smtClean="0">
                <a:cs typeface="Arial" panose="020B0604020202020204" pitchFamily="34" charset="0"/>
                <a:sym typeface="Wingdings" panose="05000000000000000000" pitchFamily="2" charset="2"/>
              </a:rPr>
              <a:t>âu yếm </a:t>
            </a:r>
            <a:endParaRPr lang="vi-VN" sz="4200" b="1" dirty="0">
              <a:cs typeface="Arial" panose="020B0604020202020204" pitchFamily="34" charset="0"/>
            </a:endParaRPr>
          </a:p>
          <a:p>
            <a:pPr>
              <a:lnSpc>
                <a:spcPct val="150000"/>
              </a:lnSpc>
              <a:defRPr/>
            </a:pPr>
            <a:r>
              <a:rPr lang="vi-VN" sz="4200" dirty="0">
                <a:cs typeface="Arial" panose="020B0604020202020204" pitchFamily="34" charset="0"/>
              </a:rPr>
              <a:t> - Nhìn đầy nhân hậu, mỉm cười </a:t>
            </a:r>
            <a:r>
              <a:rPr lang="vi-VN" sz="4200" dirty="0" smtClean="0">
                <a:cs typeface="Arial" panose="020B0604020202020204" pitchFamily="34" charset="0"/>
                <a:sym typeface="Wingdings" panose="05000000000000000000" pitchFamily="2" charset="2"/>
              </a:rPr>
              <a:t> </a:t>
            </a:r>
            <a:r>
              <a:rPr lang="vi-VN" sz="4200" b="1" dirty="0" smtClean="0">
                <a:cs typeface="Arial" panose="020B0604020202020204" pitchFamily="34" charset="0"/>
                <a:sym typeface="Wingdings" panose="05000000000000000000" pitchFamily="2" charset="2"/>
              </a:rPr>
              <a:t>thân thiện, trìu mến</a:t>
            </a:r>
            <a:endParaRPr lang="vi-VN" sz="4200" b="1" dirty="0">
              <a:cs typeface="Arial" panose="020B0604020202020204" pitchFamily="34" charset="0"/>
            </a:endParaRPr>
          </a:p>
          <a:p>
            <a:pPr>
              <a:lnSpc>
                <a:spcPct val="150000"/>
              </a:lnSpc>
              <a:defRPr/>
            </a:pPr>
            <a:r>
              <a:rPr lang="vi-VN" sz="4200" dirty="0">
                <a:cs typeface="Arial" panose="020B0604020202020204" pitchFamily="34" charset="0"/>
              </a:rPr>
              <a:t> - Động viên, an ủi: </a:t>
            </a:r>
            <a:r>
              <a:rPr lang="vi-VN" sz="4200" i="1" dirty="0">
                <a:cs typeface="Arial" panose="020B0604020202020204" pitchFamily="34" charset="0"/>
              </a:rPr>
              <a:t>“Người ta sẽ cho cháu ...một ông bố</a:t>
            </a:r>
            <a:r>
              <a:rPr lang="vi-VN" sz="4200" i="1" dirty="0" smtClean="0">
                <a:cs typeface="Arial" panose="020B0604020202020204" pitchFamily="34" charset="0"/>
              </a:rPr>
              <a:t>”</a:t>
            </a:r>
          </a:p>
          <a:p>
            <a:pPr>
              <a:lnSpc>
                <a:spcPct val="150000"/>
              </a:lnSpc>
              <a:defRPr/>
            </a:pPr>
            <a:r>
              <a:rPr lang="vi-VN" sz="4200" dirty="0" smtClean="0">
                <a:cs typeface="Arial" panose="020B0604020202020204" pitchFamily="34" charset="0"/>
                <a:sym typeface="Wingdings" panose="05000000000000000000" pitchFamily="2" charset="2"/>
              </a:rPr>
              <a:t> </a:t>
            </a:r>
            <a:r>
              <a:rPr lang="vi-VN" sz="4200" b="1" dirty="0" smtClean="0">
                <a:cs typeface="Arial" panose="020B0604020202020204" pitchFamily="34" charset="0"/>
                <a:sym typeface="Wingdings" panose="05000000000000000000" pitchFamily="2" charset="2"/>
              </a:rPr>
              <a:t>cảm thông, thương Xi-mông</a:t>
            </a:r>
            <a:endParaRPr lang="vi-VN" sz="4200" b="1" i="1" dirty="0">
              <a:cs typeface="Arial" panose="020B0604020202020204" pitchFamily="34" charset="0"/>
            </a:endParaRPr>
          </a:p>
        </p:txBody>
      </p:sp>
    </p:spTree>
    <p:extLst>
      <p:ext uri="{BB962C8B-B14F-4D97-AF65-F5344CB8AC3E}">
        <p14:creationId xmlns:p14="http://schemas.microsoft.com/office/powerpoint/2010/main" val="427890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3" dur="5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8" dur="5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4068" y="284490"/>
            <a:ext cx="16719864" cy="9802020"/>
          </a:xfrm>
          <a:prstGeom prst="rect">
            <a:avLst/>
          </a:prstGeom>
        </p:spPr>
      </p:pic>
      <p:sp>
        <p:nvSpPr>
          <p:cNvPr id="3" name="TextBox 3"/>
          <p:cNvSpPr txBox="1"/>
          <p:nvPr/>
        </p:nvSpPr>
        <p:spPr>
          <a:xfrm>
            <a:off x="1274226" y="521738"/>
            <a:ext cx="8707973" cy="1261243"/>
          </a:xfrm>
          <a:prstGeom prst="rect">
            <a:avLst/>
          </a:prstGeom>
        </p:spPr>
        <p:txBody>
          <a:bodyPr wrap="square" lIns="0" tIns="0" rIns="0" bIns="0" rtlCol="0" anchor="t">
            <a:spAutoFit/>
          </a:bodyPr>
          <a:lstStyle/>
          <a:p>
            <a:pPr>
              <a:lnSpc>
                <a:spcPts val="11199"/>
              </a:lnSpc>
            </a:pPr>
            <a:r>
              <a:rPr lang="vi-VN" sz="5600" b="1" dirty="0" smtClean="0">
                <a:solidFill>
                  <a:srgbClr val="000000"/>
                </a:solidFill>
              </a:rPr>
              <a:t>3. Nhân vật bác Phi-líp</a:t>
            </a:r>
            <a:endParaRPr lang="en-US" sz="5600" b="1" dirty="0">
              <a:solidFill>
                <a:srgbClr val="000000"/>
              </a:solidFill>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42990" y="0"/>
            <a:ext cx="4372165" cy="104347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7887616"/>
            <a:ext cx="2548454" cy="254845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29073" y="6937325"/>
            <a:ext cx="1242987" cy="1486180"/>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83891" y="8790009"/>
            <a:ext cx="2062322" cy="1339339"/>
          </a:xfrm>
          <a:prstGeom prst="rect">
            <a:avLst/>
          </a:prstGeom>
        </p:spPr>
      </p:pic>
      <p:sp>
        <p:nvSpPr>
          <p:cNvPr id="10" name="TextBox 9"/>
          <p:cNvSpPr txBox="1"/>
          <p:nvPr/>
        </p:nvSpPr>
        <p:spPr>
          <a:xfrm>
            <a:off x="1899100" y="1891563"/>
            <a:ext cx="5836854" cy="738664"/>
          </a:xfrm>
          <a:prstGeom prst="rect">
            <a:avLst/>
          </a:prstGeom>
          <a:noFill/>
        </p:spPr>
        <p:txBody>
          <a:bodyPr wrap="none" rtlCol="0">
            <a:spAutoFit/>
          </a:bodyPr>
          <a:lstStyle/>
          <a:p>
            <a:r>
              <a:rPr lang="vi-VN" sz="4200" b="1" dirty="0" smtClean="0">
                <a:solidFill>
                  <a:srgbClr val="FF0000"/>
                </a:solidFill>
              </a:rPr>
              <a:t>b. Diễn biến tâm trạng</a:t>
            </a:r>
            <a:endParaRPr lang="en-US" sz="4200" b="1" dirty="0">
              <a:solidFill>
                <a:srgbClr val="FF0000"/>
              </a:solidFill>
            </a:endParaRPr>
          </a:p>
        </p:txBody>
      </p:sp>
      <p:sp>
        <p:nvSpPr>
          <p:cNvPr id="9" name="Rectangle 8"/>
          <p:cNvSpPr/>
          <p:nvPr/>
        </p:nvSpPr>
        <p:spPr>
          <a:xfrm>
            <a:off x="1899100" y="2738809"/>
            <a:ext cx="15392400" cy="3970318"/>
          </a:xfrm>
          <a:prstGeom prst="rect">
            <a:avLst/>
          </a:prstGeom>
        </p:spPr>
        <p:txBody>
          <a:bodyPr wrap="square">
            <a:spAutoFit/>
          </a:bodyPr>
          <a:lstStyle/>
          <a:p>
            <a:pPr>
              <a:lnSpc>
                <a:spcPct val="150000"/>
              </a:lnSpc>
              <a:defRPr/>
            </a:pPr>
            <a:r>
              <a:rPr lang="vi-VN" sz="4200" b="1" i="1" dirty="0">
                <a:solidFill>
                  <a:srgbClr val="002060"/>
                </a:solidFill>
                <a:cs typeface="Arial" panose="020B0604020202020204" pitchFamily="34" charset="0"/>
              </a:rPr>
              <a:t>* Khi </a:t>
            </a:r>
            <a:r>
              <a:rPr lang="vi-VN" sz="4200" b="1" i="1" dirty="0" smtClean="0">
                <a:solidFill>
                  <a:srgbClr val="002060"/>
                </a:solidFill>
                <a:cs typeface="Arial" panose="020B0604020202020204" pitchFamily="34" charset="0"/>
              </a:rPr>
              <a:t>đưa Xi-mông về nhà:</a:t>
            </a:r>
            <a:endParaRPr lang="vi-VN" sz="4200" b="1" i="1" dirty="0">
              <a:solidFill>
                <a:srgbClr val="002060"/>
              </a:solidFill>
              <a:cs typeface="Arial" panose="020B0604020202020204" pitchFamily="34" charset="0"/>
            </a:endParaRPr>
          </a:p>
          <a:p>
            <a:pPr>
              <a:lnSpc>
                <a:spcPct val="150000"/>
              </a:lnSpc>
              <a:defRPr/>
            </a:pPr>
            <a:r>
              <a:rPr lang="vi-VN" sz="4200" dirty="0" smtClean="0">
                <a:cs typeface="Arial" panose="020B0604020202020204" pitchFamily="34" charset="0"/>
              </a:rPr>
              <a:t>- Lại </a:t>
            </a:r>
            <a:r>
              <a:rPr lang="vi-VN" sz="4200" dirty="0">
                <a:cs typeface="Arial" panose="020B0604020202020204" pitchFamily="34" charset="0"/>
              </a:rPr>
              <a:t>mỉm cười dắt tay </a:t>
            </a:r>
            <a:r>
              <a:rPr lang="vi-VN" sz="4200" dirty="0" smtClean="0">
                <a:cs typeface="Arial" panose="020B0604020202020204" pitchFamily="34" charset="0"/>
              </a:rPr>
              <a:t>em </a:t>
            </a:r>
            <a:r>
              <a:rPr lang="vi-VN" sz="4200" dirty="0" smtClean="0">
                <a:cs typeface="Arial" panose="020B0604020202020204" pitchFamily="34" charset="0"/>
                <a:sym typeface="Wingdings" panose="05000000000000000000" pitchFamily="2" charset="2"/>
              </a:rPr>
              <a:t></a:t>
            </a:r>
            <a:r>
              <a:rPr lang="vi-VN" sz="4200" b="1" dirty="0" smtClean="0">
                <a:cs typeface="Arial" panose="020B0604020202020204" pitchFamily="34" charset="0"/>
                <a:sym typeface="Wingdings" panose="05000000000000000000" pitchFamily="2" charset="2"/>
              </a:rPr>
              <a:t> gần gũi, yêu thương như bố con</a:t>
            </a:r>
            <a:endParaRPr lang="vi-VN" sz="4200" b="1" dirty="0">
              <a:cs typeface="Arial" panose="020B0604020202020204" pitchFamily="34" charset="0"/>
            </a:endParaRPr>
          </a:p>
          <a:p>
            <a:pPr>
              <a:lnSpc>
                <a:spcPct val="150000"/>
              </a:lnSpc>
              <a:defRPr/>
            </a:pPr>
            <a:r>
              <a:rPr lang="vi-VN" sz="4200" dirty="0">
                <a:cs typeface="Arial" panose="020B0604020202020204" pitchFamily="34" charset="0"/>
              </a:rPr>
              <a:t>- Nghĩ về Blăng-sốt: Đã lầm lỡ rất có thể  lỡ </a:t>
            </a:r>
            <a:r>
              <a:rPr lang="vi-VN" sz="4200" dirty="0" smtClean="0">
                <a:cs typeface="Arial" panose="020B0604020202020204" pitchFamily="34" charset="0"/>
              </a:rPr>
              <a:t>lầm </a:t>
            </a:r>
            <a:r>
              <a:rPr lang="vi-VN" sz="4200" dirty="0">
                <a:cs typeface="Arial" panose="020B0604020202020204" pitchFamily="34" charset="0"/>
              </a:rPr>
              <a:t>lần nữa </a:t>
            </a:r>
          </a:p>
          <a:p>
            <a:pPr>
              <a:lnSpc>
                <a:spcPct val="150000"/>
              </a:lnSpc>
              <a:defRPr/>
            </a:pPr>
            <a:r>
              <a:rPr lang="vi-VN" sz="4200" dirty="0" smtClean="0">
                <a:cs typeface="Arial" panose="020B0604020202020204" pitchFamily="34" charset="0"/>
                <a:sym typeface="Wingdings" panose="05000000000000000000" pitchFamily="2" charset="2"/>
              </a:rPr>
              <a:t> </a:t>
            </a:r>
            <a:r>
              <a:rPr lang="vi-VN" sz="4200" b="1" dirty="0" smtClean="0">
                <a:cs typeface="Arial" panose="020B0604020202020204" pitchFamily="34" charset="0"/>
                <a:sym typeface="Wingdings" panose="05000000000000000000" pitchFamily="2" charset="2"/>
              </a:rPr>
              <a:t>Lúc đầu có ý xem thường</a:t>
            </a:r>
            <a:endParaRPr lang="vi-VN" sz="4200" b="1" i="1" dirty="0">
              <a:cs typeface="Arial" panose="020B0604020202020204" pitchFamily="34" charset="0"/>
            </a:endParaRPr>
          </a:p>
        </p:txBody>
      </p:sp>
    </p:spTree>
    <p:extLst>
      <p:ext uri="{BB962C8B-B14F-4D97-AF65-F5344CB8AC3E}">
        <p14:creationId xmlns:p14="http://schemas.microsoft.com/office/powerpoint/2010/main" val="267289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3" dur="5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8" dur="5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4068" y="284490"/>
            <a:ext cx="16719864" cy="9802020"/>
          </a:xfrm>
          <a:prstGeom prst="rect">
            <a:avLst/>
          </a:prstGeom>
        </p:spPr>
      </p:pic>
      <p:sp>
        <p:nvSpPr>
          <p:cNvPr id="3" name="TextBox 3"/>
          <p:cNvSpPr txBox="1"/>
          <p:nvPr/>
        </p:nvSpPr>
        <p:spPr>
          <a:xfrm>
            <a:off x="1274226" y="521738"/>
            <a:ext cx="8707973" cy="1261243"/>
          </a:xfrm>
          <a:prstGeom prst="rect">
            <a:avLst/>
          </a:prstGeom>
        </p:spPr>
        <p:txBody>
          <a:bodyPr wrap="square" lIns="0" tIns="0" rIns="0" bIns="0" rtlCol="0" anchor="t">
            <a:spAutoFit/>
          </a:bodyPr>
          <a:lstStyle/>
          <a:p>
            <a:pPr>
              <a:lnSpc>
                <a:spcPts val="11199"/>
              </a:lnSpc>
            </a:pPr>
            <a:r>
              <a:rPr lang="vi-VN" sz="5600" b="1" dirty="0" smtClean="0">
                <a:solidFill>
                  <a:srgbClr val="000000"/>
                </a:solidFill>
              </a:rPr>
              <a:t>3. Nhân vật bác Phi-líp</a:t>
            </a:r>
            <a:endParaRPr lang="en-US" sz="5600" b="1" dirty="0">
              <a:solidFill>
                <a:srgbClr val="000000"/>
              </a:solidFill>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42990" y="0"/>
            <a:ext cx="4372165" cy="104347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7887616"/>
            <a:ext cx="2548454" cy="254845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29073" y="6937325"/>
            <a:ext cx="1242987" cy="1486180"/>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83891" y="8790009"/>
            <a:ext cx="2062322" cy="1339339"/>
          </a:xfrm>
          <a:prstGeom prst="rect">
            <a:avLst/>
          </a:prstGeom>
        </p:spPr>
      </p:pic>
      <p:sp>
        <p:nvSpPr>
          <p:cNvPr id="10" name="TextBox 9"/>
          <p:cNvSpPr txBox="1"/>
          <p:nvPr/>
        </p:nvSpPr>
        <p:spPr>
          <a:xfrm>
            <a:off x="1899100" y="1891563"/>
            <a:ext cx="5836854" cy="738664"/>
          </a:xfrm>
          <a:prstGeom prst="rect">
            <a:avLst/>
          </a:prstGeom>
          <a:noFill/>
        </p:spPr>
        <p:txBody>
          <a:bodyPr wrap="none" rtlCol="0">
            <a:spAutoFit/>
          </a:bodyPr>
          <a:lstStyle/>
          <a:p>
            <a:r>
              <a:rPr lang="vi-VN" sz="4200" b="1" dirty="0" smtClean="0">
                <a:solidFill>
                  <a:srgbClr val="FF0000"/>
                </a:solidFill>
              </a:rPr>
              <a:t>b. Diễn biến tâm trạng</a:t>
            </a:r>
            <a:endParaRPr lang="en-US" sz="4200" b="1" dirty="0">
              <a:solidFill>
                <a:srgbClr val="FF0000"/>
              </a:solidFill>
            </a:endParaRPr>
          </a:p>
        </p:txBody>
      </p:sp>
      <p:sp>
        <p:nvSpPr>
          <p:cNvPr id="9" name="Rectangle 8"/>
          <p:cNvSpPr/>
          <p:nvPr/>
        </p:nvSpPr>
        <p:spPr>
          <a:xfrm>
            <a:off x="1899100" y="2738809"/>
            <a:ext cx="15392400" cy="3000821"/>
          </a:xfrm>
          <a:prstGeom prst="rect">
            <a:avLst/>
          </a:prstGeom>
        </p:spPr>
        <p:txBody>
          <a:bodyPr wrap="square">
            <a:spAutoFit/>
          </a:bodyPr>
          <a:lstStyle/>
          <a:p>
            <a:pPr>
              <a:lnSpc>
                <a:spcPct val="150000"/>
              </a:lnSpc>
              <a:defRPr/>
            </a:pPr>
            <a:r>
              <a:rPr lang="vi-VN" sz="4200" b="1" i="1" dirty="0">
                <a:solidFill>
                  <a:srgbClr val="002060"/>
                </a:solidFill>
                <a:cs typeface="Arial" panose="020B0604020202020204" pitchFamily="34" charset="0"/>
              </a:rPr>
              <a:t>* Khi </a:t>
            </a:r>
            <a:r>
              <a:rPr lang="vi-VN" sz="4200" b="1" i="1" dirty="0" smtClean="0">
                <a:solidFill>
                  <a:srgbClr val="002060"/>
                </a:solidFill>
                <a:cs typeface="Arial" panose="020B0604020202020204" pitchFamily="34" charset="0"/>
              </a:rPr>
              <a:t>gặp Blăng-sốt:</a:t>
            </a:r>
            <a:endParaRPr lang="vi-VN" sz="4200" b="1" i="1" dirty="0">
              <a:solidFill>
                <a:srgbClr val="002060"/>
              </a:solidFill>
              <a:cs typeface="Arial" panose="020B0604020202020204" pitchFamily="34" charset="0"/>
            </a:endParaRPr>
          </a:p>
          <a:p>
            <a:pPr>
              <a:lnSpc>
                <a:spcPct val="150000"/>
              </a:lnSpc>
              <a:defRPr/>
            </a:pPr>
            <a:r>
              <a:rPr lang="vi-VN" sz="4200" dirty="0">
                <a:cs typeface="Arial" panose="020B0604020202020204" pitchFamily="34" charset="0"/>
              </a:rPr>
              <a:t>- </a:t>
            </a:r>
            <a:r>
              <a:rPr lang="vi-VN" sz="4200" dirty="0" smtClean="0">
                <a:cs typeface="Arial" panose="020B0604020202020204" pitchFamily="34" charset="0"/>
              </a:rPr>
              <a:t>Thái </a:t>
            </a:r>
            <a:r>
              <a:rPr lang="vi-VN" sz="4200" dirty="0">
                <a:cs typeface="Arial" panose="020B0604020202020204" pitchFamily="34" charset="0"/>
              </a:rPr>
              <a:t>độ , cử chỉ: E dè, bỏ mũ, ấp </a:t>
            </a:r>
            <a:r>
              <a:rPr lang="vi-VN" sz="4200" dirty="0" smtClean="0">
                <a:cs typeface="Arial" panose="020B0604020202020204" pitchFamily="34" charset="0"/>
              </a:rPr>
              <a:t>úng “ </a:t>
            </a:r>
            <a:r>
              <a:rPr lang="vi-VN" sz="4200" dirty="0">
                <a:cs typeface="Arial" panose="020B0604020202020204" pitchFamily="34" charset="0"/>
              </a:rPr>
              <a:t>thưa chị…”</a:t>
            </a:r>
          </a:p>
          <a:p>
            <a:pPr>
              <a:lnSpc>
                <a:spcPct val="150000"/>
              </a:lnSpc>
              <a:defRPr/>
            </a:pPr>
            <a:r>
              <a:rPr lang="vi-VN" sz="4200" dirty="0" smtClean="0">
                <a:cs typeface="Arial" panose="020B0604020202020204" pitchFamily="34" charset="0"/>
                <a:sym typeface="Wingdings" panose="05000000000000000000" pitchFamily="2" charset="2"/>
              </a:rPr>
              <a:t> </a:t>
            </a:r>
            <a:r>
              <a:rPr lang="vi-VN" sz="4200" b="1" dirty="0">
                <a:cs typeface="Arial" panose="020B0604020202020204" pitchFamily="34" charset="0"/>
                <a:sym typeface="Wingdings" panose="05000000000000000000" pitchFamily="2" charset="2"/>
              </a:rPr>
              <a:t>Thay đổi ý nghĩ về Blăng sốt : tôn trọng, không bỡn cợt </a:t>
            </a:r>
            <a:endParaRPr lang="vi-VN" sz="4200" b="1" i="1" dirty="0">
              <a:cs typeface="Arial" panose="020B0604020202020204" pitchFamily="34" charset="0"/>
            </a:endParaRPr>
          </a:p>
        </p:txBody>
      </p:sp>
      <p:sp>
        <p:nvSpPr>
          <p:cNvPr id="11" name="Rectangle 10"/>
          <p:cNvSpPr/>
          <p:nvPr/>
        </p:nvSpPr>
        <p:spPr>
          <a:xfrm>
            <a:off x="1899100" y="5539959"/>
            <a:ext cx="15392400" cy="3970318"/>
          </a:xfrm>
          <a:prstGeom prst="rect">
            <a:avLst/>
          </a:prstGeom>
        </p:spPr>
        <p:txBody>
          <a:bodyPr wrap="square">
            <a:spAutoFit/>
          </a:bodyPr>
          <a:lstStyle/>
          <a:p>
            <a:pPr>
              <a:lnSpc>
                <a:spcPct val="150000"/>
              </a:lnSpc>
              <a:defRPr/>
            </a:pPr>
            <a:r>
              <a:rPr lang="vi-VN" sz="4200" b="1" i="1" dirty="0">
                <a:solidFill>
                  <a:srgbClr val="002060"/>
                </a:solidFill>
                <a:cs typeface="Arial" panose="020B0604020202020204" pitchFamily="34" charset="0"/>
              </a:rPr>
              <a:t>* Khi </a:t>
            </a:r>
            <a:r>
              <a:rPr lang="vi-VN" sz="4200" b="1" i="1" dirty="0" smtClean="0">
                <a:solidFill>
                  <a:srgbClr val="002060"/>
                </a:solidFill>
                <a:cs typeface="Arial" panose="020B0604020202020204" pitchFamily="34" charset="0"/>
              </a:rPr>
              <a:t>Xi-mông đề nghị làm bố:</a:t>
            </a:r>
            <a:endParaRPr lang="vi-VN" sz="4200" b="1" i="1" dirty="0">
              <a:solidFill>
                <a:srgbClr val="002060"/>
              </a:solidFill>
              <a:cs typeface="Arial" panose="020B0604020202020204" pitchFamily="34" charset="0"/>
            </a:endParaRPr>
          </a:p>
          <a:p>
            <a:pPr marL="571500" indent="-571500">
              <a:lnSpc>
                <a:spcPct val="150000"/>
              </a:lnSpc>
              <a:buFontTx/>
              <a:buChar char="-"/>
              <a:defRPr/>
            </a:pPr>
            <a:r>
              <a:rPr lang="vi-VN" sz="4200" dirty="0" smtClean="0">
                <a:cs typeface="Arial" panose="020B0604020202020204" pitchFamily="34" charset="0"/>
              </a:rPr>
              <a:t>Im lặng, cười</a:t>
            </a:r>
            <a:r>
              <a:rPr lang="vi-VN" sz="4200" dirty="0">
                <a:cs typeface="Arial" panose="020B0604020202020204" pitchFamily="34" charset="0"/>
              </a:rPr>
              <a:t>, nhận </a:t>
            </a:r>
            <a:r>
              <a:rPr lang="vi-VN" sz="4200" dirty="0" smtClean="0">
                <a:cs typeface="Arial" panose="020B0604020202020204" pitchFamily="34" charset="0"/>
              </a:rPr>
              <a:t>lời</a:t>
            </a:r>
          </a:p>
          <a:p>
            <a:pPr marL="571500" indent="-571500">
              <a:lnSpc>
                <a:spcPct val="150000"/>
              </a:lnSpc>
              <a:buFontTx/>
              <a:buChar char="-"/>
              <a:defRPr/>
            </a:pPr>
            <a:r>
              <a:rPr lang="vi-VN" sz="4200" dirty="0" smtClean="0">
                <a:cs typeface="Arial" panose="020B0604020202020204" pitchFamily="34" charset="0"/>
              </a:rPr>
              <a:t>Nhấc </a:t>
            </a:r>
            <a:r>
              <a:rPr lang="vi-VN" sz="4200" dirty="0">
                <a:cs typeface="Arial" panose="020B0604020202020204" pitchFamily="34" charset="0"/>
              </a:rPr>
              <a:t>bổng em lên, hôn vào hai </a:t>
            </a:r>
            <a:r>
              <a:rPr lang="vi-VN" sz="4200" dirty="0" smtClean="0">
                <a:cs typeface="Arial" panose="020B0604020202020204" pitchFamily="34" charset="0"/>
              </a:rPr>
              <a:t>má </a:t>
            </a:r>
          </a:p>
          <a:p>
            <a:pPr>
              <a:lnSpc>
                <a:spcPct val="150000"/>
              </a:lnSpc>
              <a:defRPr/>
            </a:pPr>
            <a:r>
              <a:rPr lang="vi-VN" sz="4200" dirty="0" smtClean="0">
                <a:cs typeface="Arial" panose="020B0604020202020204" pitchFamily="34" charset="0"/>
                <a:sym typeface="Wingdings" panose="05000000000000000000" pitchFamily="2" charset="2"/>
              </a:rPr>
              <a:t>	 </a:t>
            </a:r>
            <a:r>
              <a:rPr lang="vi-VN" sz="4200" b="1" dirty="0">
                <a:cs typeface="Arial" panose="020B0604020202020204" pitchFamily="34" charset="0"/>
                <a:sym typeface="Wingdings" panose="05000000000000000000" pitchFamily="2" charset="2"/>
              </a:rPr>
              <a:t>Xúc động vì quá đột </a:t>
            </a:r>
            <a:r>
              <a:rPr lang="vi-VN" sz="4200" b="1" dirty="0" smtClean="0">
                <a:cs typeface="Arial" panose="020B0604020202020204" pitchFamily="34" charset="0"/>
                <a:sym typeface="Wingdings" panose="05000000000000000000" pitchFamily="2" charset="2"/>
              </a:rPr>
              <a:t>ngột, thương Xi-mông</a:t>
            </a:r>
            <a:endParaRPr lang="vi-VN" sz="4200" b="1" dirty="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11765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3" dur="500"/>
                                        <p:tgtEl>
                                          <p:spTgt spid="9">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7" dur="500"/>
                                        <p:tgtEl>
                                          <p:spTgt spid="11">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30" dur="500"/>
                                        <p:tgtEl>
                                          <p:spTgt spid="1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35"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4068" y="284490"/>
            <a:ext cx="16719864" cy="9802020"/>
          </a:xfrm>
          <a:prstGeom prst="rect">
            <a:avLst/>
          </a:prstGeom>
        </p:spPr>
      </p:pic>
      <p:sp>
        <p:nvSpPr>
          <p:cNvPr id="3" name="TextBox 3"/>
          <p:cNvSpPr txBox="1"/>
          <p:nvPr/>
        </p:nvSpPr>
        <p:spPr>
          <a:xfrm>
            <a:off x="1274226" y="521738"/>
            <a:ext cx="8707973" cy="1261243"/>
          </a:xfrm>
          <a:prstGeom prst="rect">
            <a:avLst/>
          </a:prstGeom>
        </p:spPr>
        <p:txBody>
          <a:bodyPr wrap="square" lIns="0" tIns="0" rIns="0" bIns="0" rtlCol="0" anchor="t">
            <a:spAutoFit/>
          </a:bodyPr>
          <a:lstStyle/>
          <a:p>
            <a:pPr>
              <a:lnSpc>
                <a:spcPts val="11199"/>
              </a:lnSpc>
            </a:pPr>
            <a:r>
              <a:rPr lang="vi-VN" sz="5600" b="1" dirty="0" smtClean="0">
                <a:solidFill>
                  <a:srgbClr val="000000"/>
                </a:solidFill>
              </a:rPr>
              <a:t>3. Nhân vật bác Phi-líp</a:t>
            </a:r>
            <a:endParaRPr lang="en-US" sz="5600" b="1" dirty="0">
              <a:solidFill>
                <a:srgbClr val="000000"/>
              </a:solidFill>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42990" y="0"/>
            <a:ext cx="4372165" cy="104347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7887616"/>
            <a:ext cx="2548454" cy="254845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29073" y="6937325"/>
            <a:ext cx="1242987" cy="1486180"/>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83891" y="8790009"/>
            <a:ext cx="2062322" cy="1339339"/>
          </a:xfrm>
          <a:prstGeom prst="rect">
            <a:avLst/>
          </a:prstGeom>
        </p:spPr>
      </p:pic>
      <p:sp>
        <p:nvSpPr>
          <p:cNvPr id="10" name="TextBox 9"/>
          <p:cNvSpPr txBox="1"/>
          <p:nvPr/>
        </p:nvSpPr>
        <p:spPr>
          <a:xfrm>
            <a:off x="1899100" y="1891563"/>
            <a:ext cx="5836854" cy="738664"/>
          </a:xfrm>
          <a:prstGeom prst="rect">
            <a:avLst/>
          </a:prstGeom>
          <a:noFill/>
        </p:spPr>
        <p:txBody>
          <a:bodyPr wrap="none" rtlCol="0">
            <a:spAutoFit/>
          </a:bodyPr>
          <a:lstStyle/>
          <a:p>
            <a:r>
              <a:rPr lang="vi-VN" sz="4200" b="1" dirty="0" smtClean="0">
                <a:solidFill>
                  <a:srgbClr val="FF0000"/>
                </a:solidFill>
              </a:rPr>
              <a:t>b. Diễn biến tâm trạng</a:t>
            </a:r>
            <a:endParaRPr lang="en-US" sz="4200" b="1" dirty="0">
              <a:solidFill>
                <a:srgbClr val="FF0000"/>
              </a:solidFill>
            </a:endParaRPr>
          </a:p>
        </p:txBody>
      </p:sp>
      <p:sp>
        <p:nvSpPr>
          <p:cNvPr id="12" name="Right Arrow 11"/>
          <p:cNvSpPr/>
          <p:nvPr/>
        </p:nvSpPr>
        <p:spPr>
          <a:xfrm>
            <a:off x="2037743" y="3465232"/>
            <a:ext cx="838200" cy="506225"/>
          </a:xfrm>
          <a:prstGeom prst="rightArrow">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71800" y="2660359"/>
            <a:ext cx="12755365" cy="3000821"/>
          </a:xfrm>
          <a:prstGeom prst="rect">
            <a:avLst/>
          </a:prstGeom>
          <a:noFill/>
        </p:spPr>
        <p:txBody>
          <a:bodyPr wrap="square" rtlCol="0">
            <a:spAutoFit/>
          </a:bodyPr>
          <a:lstStyle/>
          <a:p>
            <a:pPr algn="just">
              <a:lnSpc>
                <a:spcPct val="150000"/>
              </a:lnSpc>
            </a:pPr>
            <a:r>
              <a:rPr lang="vi-VN" sz="4200" b="1" i="1" dirty="0">
                <a:solidFill>
                  <a:schemeClr val="accent6">
                    <a:lumMod val="75000"/>
                  </a:schemeClr>
                </a:solidFill>
              </a:rPr>
              <a:t>Phi-líp là người nhân hậu, giàu tình thương, đã cứu sống và nhận làm bố của Xi-mông, đem lại cho em niềm vui, hạnh </a:t>
            </a:r>
            <a:r>
              <a:rPr lang="vi-VN" sz="4200" b="1" i="1" dirty="0" smtClean="0">
                <a:solidFill>
                  <a:schemeClr val="accent6">
                    <a:lumMod val="75000"/>
                  </a:schemeClr>
                </a:solidFill>
              </a:rPr>
              <a:t>phúc. </a:t>
            </a:r>
            <a:endParaRPr lang="vi-VN" sz="4200" b="1" i="1" dirty="0">
              <a:solidFill>
                <a:schemeClr val="accent6">
                  <a:lumMod val="75000"/>
                </a:schemeClr>
              </a:solidFill>
            </a:endParaRPr>
          </a:p>
        </p:txBody>
      </p:sp>
      <p:sp>
        <p:nvSpPr>
          <p:cNvPr id="14" name="Right Arrow 13"/>
          <p:cNvSpPr/>
          <p:nvPr/>
        </p:nvSpPr>
        <p:spPr>
          <a:xfrm>
            <a:off x="2026940" y="6393334"/>
            <a:ext cx="838200" cy="506225"/>
          </a:xfrm>
          <a:prstGeom prst="rightArrow">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60997" y="5588461"/>
            <a:ext cx="12755365" cy="1911549"/>
          </a:xfrm>
          <a:prstGeom prst="rect">
            <a:avLst/>
          </a:prstGeom>
          <a:noFill/>
        </p:spPr>
        <p:txBody>
          <a:bodyPr wrap="square" rtlCol="0">
            <a:spAutoFit/>
          </a:bodyPr>
          <a:lstStyle/>
          <a:p>
            <a:pPr algn="just">
              <a:lnSpc>
                <a:spcPct val="150000"/>
              </a:lnSpc>
            </a:pPr>
            <a:r>
              <a:rPr lang="vi-VN" sz="4200" b="1" dirty="0"/>
              <a:t>Là người dũng cảm, vượt qua những định kiến của xã </a:t>
            </a:r>
            <a:r>
              <a:rPr lang="vi-VN" sz="4200" b="1" dirty="0" smtClean="0"/>
              <a:t>hội.</a:t>
            </a:r>
            <a:endParaRPr lang="vi-VN" sz="4200" b="1" dirty="0"/>
          </a:p>
        </p:txBody>
      </p:sp>
    </p:spTree>
    <p:extLst>
      <p:ext uri="{BB962C8B-B14F-4D97-AF65-F5344CB8AC3E}">
        <p14:creationId xmlns:p14="http://schemas.microsoft.com/office/powerpoint/2010/main" val="195380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023481" y="1225611"/>
            <a:ext cx="12003856" cy="72923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34936">
            <a:off x="12743163" y="787891"/>
            <a:ext cx="2347568" cy="2292080"/>
          </a:xfrm>
          <a:prstGeom prst="rect">
            <a:avLst/>
          </a:prstGeom>
        </p:spPr>
      </p:pic>
      <p:sp>
        <p:nvSpPr>
          <p:cNvPr id="4" name="TextBox 4"/>
          <p:cNvSpPr txBox="1"/>
          <p:nvPr/>
        </p:nvSpPr>
        <p:spPr>
          <a:xfrm>
            <a:off x="3759016" y="4177585"/>
            <a:ext cx="10161343" cy="1388393"/>
          </a:xfrm>
          <a:prstGeom prst="rect">
            <a:avLst/>
          </a:prstGeom>
        </p:spPr>
        <p:txBody>
          <a:bodyPr lIns="0" tIns="0" rIns="0" bIns="0" rtlCol="0" anchor="t">
            <a:spAutoFit/>
          </a:bodyPr>
          <a:lstStyle/>
          <a:p>
            <a:pPr algn="ctr">
              <a:lnSpc>
                <a:spcPts val="11620"/>
              </a:lnSpc>
            </a:pPr>
            <a:r>
              <a:rPr lang="vi-VN" sz="8300" b="1" dirty="0" smtClean="0">
                <a:solidFill>
                  <a:srgbClr val="000000"/>
                </a:solidFill>
              </a:rPr>
              <a:t>III. TỔNG KẾT</a:t>
            </a:r>
            <a:endParaRPr lang="en-US" sz="8300" b="1" dirty="0">
              <a:solidFill>
                <a:srgbClr val="000000"/>
              </a:solidFill>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71930" y="3736911"/>
            <a:ext cx="4496816" cy="679463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876478" y="1028700"/>
            <a:ext cx="3079240" cy="107773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663090" y="7901731"/>
            <a:ext cx="2874589" cy="100610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34936">
            <a:off x="4488702" y="6545580"/>
            <a:ext cx="2347568" cy="229208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89243">
            <a:off x="14214569" y="2762864"/>
            <a:ext cx="5226946" cy="4761273"/>
          </a:xfrm>
          <a:prstGeom prst="rect">
            <a:avLst/>
          </a:prstGeom>
        </p:spPr>
      </p:pic>
    </p:spTree>
    <p:extLst>
      <p:ext uri="{BB962C8B-B14F-4D97-AF65-F5344CB8AC3E}">
        <p14:creationId xmlns:p14="http://schemas.microsoft.com/office/powerpoint/2010/main" val="9349602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E2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8593">
            <a:off x="3278216" y="3048"/>
            <a:ext cx="13716787" cy="849325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9357"/>
          <a:stretch>
            <a:fillRect/>
          </a:stretch>
        </p:blipFill>
        <p:spPr>
          <a:xfrm flipH="1">
            <a:off x="3886901" y="1028700"/>
            <a:ext cx="12800898" cy="7086599"/>
          </a:xfrm>
          <a:prstGeom prst="rect">
            <a:avLst/>
          </a:prstGeom>
        </p:spPr>
      </p:pic>
      <p:sp>
        <p:nvSpPr>
          <p:cNvPr id="7" name="TextBox 7"/>
          <p:cNvSpPr txBox="1"/>
          <p:nvPr/>
        </p:nvSpPr>
        <p:spPr>
          <a:xfrm>
            <a:off x="7675285" y="1790700"/>
            <a:ext cx="4922648" cy="748923"/>
          </a:xfrm>
          <a:prstGeom prst="rect">
            <a:avLst/>
          </a:prstGeom>
        </p:spPr>
        <p:txBody>
          <a:bodyPr lIns="0" tIns="0" rIns="0" bIns="0" rtlCol="0" anchor="t">
            <a:spAutoFit/>
          </a:bodyPr>
          <a:lstStyle/>
          <a:p>
            <a:pPr algn="ctr">
              <a:lnSpc>
                <a:spcPts val="5600"/>
              </a:lnSpc>
            </a:pPr>
            <a:r>
              <a:rPr lang="vi-VN" sz="6400" b="1" dirty="0" smtClean="0">
                <a:solidFill>
                  <a:srgbClr val="FF0000"/>
                </a:solidFill>
              </a:rPr>
              <a:t>NỘI DUNG</a:t>
            </a:r>
            <a:endParaRPr lang="en-US" sz="6400" b="1" dirty="0">
              <a:solidFill>
                <a:srgbClr val="FF0000"/>
              </a:solidFill>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378935" y="5448300"/>
            <a:ext cx="3314010" cy="516347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667000" y="7810500"/>
            <a:ext cx="2768415" cy="2577142"/>
          </a:xfrm>
          <a:prstGeom prst="rect">
            <a:avLst/>
          </a:prstGeom>
        </p:spPr>
      </p:pic>
      <p:sp>
        <p:nvSpPr>
          <p:cNvPr id="13" name="Rectangle 12"/>
          <p:cNvSpPr/>
          <p:nvPr/>
        </p:nvSpPr>
        <p:spPr>
          <a:xfrm>
            <a:off x="4726409" y="2494330"/>
            <a:ext cx="10820400" cy="385054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smtClean="0"/>
              <a:t>Nhắc </a:t>
            </a:r>
            <a:r>
              <a:rPr lang="vi-VN" sz="4200" dirty="0"/>
              <a:t>nhở về lòng yêu thương bạn bè, rộng ra là lòng yêu thương con người</a:t>
            </a:r>
          </a:p>
          <a:p>
            <a:pPr marL="571500" indent="-571500" algn="just">
              <a:lnSpc>
                <a:spcPct val="150000"/>
              </a:lnSpc>
              <a:buFont typeface="Arial" panose="020B0604020202020204" pitchFamily="34" charset="0"/>
              <a:buChar char="•"/>
            </a:pPr>
            <a:r>
              <a:rPr lang="vi-VN" sz="4200" dirty="0"/>
              <a:t> </a:t>
            </a:r>
            <a:r>
              <a:rPr lang="vi-VN" sz="4200" dirty="0" smtClean="0"/>
              <a:t>Thông </a:t>
            </a:r>
            <a:r>
              <a:rPr lang="vi-VN" sz="4200" dirty="0"/>
              <a:t>cảm, sẻ chia với nỗi đau hoặc lỡ lầm của người khác.</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613842"/>
            <a:ext cx="16390208" cy="905931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78322">
            <a:off x="15107277" y="981227"/>
            <a:ext cx="3005466" cy="100546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20029">
            <a:off x="15857737" y="7564546"/>
            <a:ext cx="2596245" cy="267403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58390" y="1213315"/>
            <a:ext cx="3192952" cy="1538422"/>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346101" y="2800899"/>
            <a:ext cx="2092131" cy="216699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322179">
            <a:off x="4819110" y="7593492"/>
            <a:ext cx="1390298" cy="2289413"/>
          </a:xfrm>
          <a:prstGeom prst="rect">
            <a:avLst/>
          </a:prstGeom>
        </p:spPr>
      </p:pic>
      <p:sp>
        <p:nvSpPr>
          <p:cNvPr id="8" name="TextBox 8"/>
          <p:cNvSpPr txBox="1"/>
          <p:nvPr/>
        </p:nvSpPr>
        <p:spPr>
          <a:xfrm>
            <a:off x="4578884" y="4622339"/>
            <a:ext cx="12050460" cy="1667123"/>
          </a:xfrm>
          <a:prstGeom prst="rect">
            <a:avLst/>
          </a:prstGeom>
        </p:spPr>
        <p:txBody>
          <a:bodyPr wrap="square" lIns="0" tIns="0" rIns="0" bIns="0" rtlCol="0" anchor="t">
            <a:spAutoFit/>
          </a:bodyPr>
          <a:lstStyle/>
          <a:p>
            <a:pPr algn="ctr">
              <a:lnSpc>
                <a:spcPts val="12959"/>
              </a:lnSpc>
            </a:pPr>
            <a:r>
              <a:rPr lang="vi-VN" sz="10799" b="1" dirty="0" smtClean="0">
                <a:solidFill>
                  <a:srgbClr val="626299"/>
                </a:solidFill>
              </a:rPr>
              <a:t>BỐ CỦA XI-MÔNG</a:t>
            </a:r>
            <a:endParaRPr lang="en-US" sz="10799" b="1" dirty="0">
              <a:solidFill>
                <a:srgbClr val="626299"/>
              </a:solidFill>
            </a:endParaRPr>
          </a:p>
        </p:txBody>
      </p:sp>
      <p:sp>
        <p:nvSpPr>
          <p:cNvPr id="9" name="TextBox 9"/>
          <p:cNvSpPr txBox="1"/>
          <p:nvPr/>
        </p:nvSpPr>
        <p:spPr>
          <a:xfrm>
            <a:off x="8658399" y="3195660"/>
            <a:ext cx="3891429" cy="890565"/>
          </a:xfrm>
          <a:prstGeom prst="rect">
            <a:avLst/>
          </a:prstGeom>
        </p:spPr>
        <p:txBody>
          <a:bodyPr wrap="square" lIns="0" tIns="0" rIns="0" bIns="0" rtlCol="0" anchor="t">
            <a:spAutoFit/>
          </a:bodyPr>
          <a:lstStyle/>
          <a:p>
            <a:pPr algn="ctr">
              <a:lnSpc>
                <a:spcPts val="6840"/>
              </a:lnSpc>
            </a:pPr>
            <a:r>
              <a:rPr lang="vi-VN" sz="7200" dirty="0" smtClean="0">
                <a:solidFill>
                  <a:srgbClr val="000000"/>
                </a:solidFill>
              </a:rPr>
              <a:t>Tiết...</a:t>
            </a:r>
            <a:endParaRPr lang="en-US" sz="7200" dirty="0">
              <a:solidFill>
                <a:srgbClr val="000000"/>
              </a:solidFill>
            </a:endParaRPr>
          </a:p>
        </p:txBody>
      </p:sp>
      <p:sp>
        <p:nvSpPr>
          <p:cNvPr id="10" name="TextBox 10"/>
          <p:cNvSpPr txBox="1"/>
          <p:nvPr/>
        </p:nvSpPr>
        <p:spPr>
          <a:xfrm>
            <a:off x="9498687" y="6928289"/>
            <a:ext cx="7111323" cy="671979"/>
          </a:xfrm>
          <a:prstGeom prst="rect">
            <a:avLst/>
          </a:prstGeom>
        </p:spPr>
        <p:txBody>
          <a:bodyPr lIns="0" tIns="0" rIns="0" bIns="0" rtlCol="0" anchor="t">
            <a:spAutoFit/>
          </a:bodyPr>
          <a:lstStyle/>
          <a:p>
            <a:pPr algn="r">
              <a:lnSpc>
                <a:spcPts val="4800"/>
              </a:lnSpc>
            </a:pPr>
            <a:r>
              <a:rPr lang="vi-VN" sz="6400" i="1" dirty="0" smtClean="0">
                <a:solidFill>
                  <a:srgbClr val="000000"/>
                </a:solidFill>
              </a:rPr>
              <a:t>(Mô-pa-xăng)</a:t>
            </a:r>
            <a:endParaRPr lang="en-US" sz="6400" i="1" dirty="0">
              <a:solidFill>
                <a:srgbClr val="000000"/>
              </a:solidFill>
            </a:endParaRPr>
          </a:p>
        </p:txBody>
      </p:sp>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678247" y="3200333"/>
            <a:ext cx="4974749" cy="70883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E2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8593">
            <a:off x="3278216" y="3048"/>
            <a:ext cx="13716787" cy="849325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9357"/>
          <a:stretch>
            <a:fillRect/>
          </a:stretch>
        </p:blipFill>
        <p:spPr>
          <a:xfrm flipH="1">
            <a:off x="3886901" y="1028700"/>
            <a:ext cx="12800898" cy="7086599"/>
          </a:xfrm>
          <a:prstGeom prst="rect">
            <a:avLst/>
          </a:prstGeom>
        </p:spPr>
      </p:pic>
      <p:sp>
        <p:nvSpPr>
          <p:cNvPr id="7" name="TextBox 7"/>
          <p:cNvSpPr txBox="1"/>
          <p:nvPr/>
        </p:nvSpPr>
        <p:spPr>
          <a:xfrm>
            <a:off x="7675284" y="1790700"/>
            <a:ext cx="5431115" cy="718145"/>
          </a:xfrm>
          <a:prstGeom prst="rect">
            <a:avLst/>
          </a:prstGeom>
        </p:spPr>
        <p:txBody>
          <a:bodyPr wrap="square" lIns="0" tIns="0" rIns="0" bIns="0" rtlCol="0" anchor="t">
            <a:spAutoFit/>
          </a:bodyPr>
          <a:lstStyle/>
          <a:p>
            <a:pPr algn="ctr">
              <a:lnSpc>
                <a:spcPts val="5600"/>
              </a:lnSpc>
            </a:pPr>
            <a:r>
              <a:rPr lang="vi-VN" sz="6400" b="1" dirty="0" smtClean="0">
                <a:solidFill>
                  <a:srgbClr val="FF0000"/>
                </a:solidFill>
              </a:rPr>
              <a:t>NGHỆ THUẬT</a:t>
            </a:r>
            <a:endParaRPr lang="en-US" sz="6400" b="1" dirty="0">
              <a:solidFill>
                <a:srgbClr val="FF0000"/>
              </a:solidFill>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378935" y="5448300"/>
            <a:ext cx="3314010" cy="516347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667000" y="7810500"/>
            <a:ext cx="2768415" cy="2577142"/>
          </a:xfrm>
          <a:prstGeom prst="rect">
            <a:avLst/>
          </a:prstGeom>
        </p:spPr>
      </p:pic>
      <p:sp>
        <p:nvSpPr>
          <p:cNvPr id="13" name="Rectangle 12"/>
          <p:cNvSpPr/>
          <p:nvPr/>
        </p:nvSpPr>
        <p:spPr>
          <a:xfrm>
            <a:off x="4726409" y="2494330"/>
            <a:ext cx="10820400" cy="3970318"/>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a:t>Miêu tả tâm lí nhân vật tinh tế, đặc sắc thông qua cử chỉ, lời nói.</a:t>
            </a:r>
          </a:p>
          <a:p>
            <a:pPr marL="571500" indent="-571500" algn="just">
              <a:lnSpc>
                <a:spcPct val="150000"/>
              </a:lnSpc>
              <a:buFont typeface="Arial" panose="020B0604020202020204" pitchFamily="34" charset="0"/>
              <a:buChar char="•"/>
            </a:pPr>
            <a:r>
              <a:rPr lang="vi-VN" sz="4200" dirty="0" smtClean="0"/>
              <a:t>Đối </a:t>
            </a:r>
            <a:r>
              <a:rPr lang="vi-VN" sz="4200" dirty="0"/>
              <a:t>thoại sinh động, chân thực.</a:t>
            </a:r>
          </a:p>
          <a:p>
            <a:pPr marL="571500" indent="-571500" algn="just">
              <a:lnSpc>
                <a:spcPct val="150000"/>
              </a:lnSpc>
              <a:buFont typeface="Arial" panose="020B0604020202020204" pitchFamily="34" charset="0"/>
              <a:buChar char="•"/>
            </a:pPr>
            <a:r>
              <a:rPr lang="vi-VN" sz="4200" dirty="0" smtClean="0"/>
              <a:t>Diễn </a:t>
            </a:r>
            <a:r>
              <a:rPr lang="vi-VN" sz="4200" dirty="0"/>
              <a:t>biến bất ngờ, hợp lí.</a:t>
            </a:r>
          </a:p>
        </p:txBody>
      </p:sp>
    </p:spTree>
    <p:extLst>
      <p:ext uri="{BB962C8B-B14F-4D97-AF65-F5344CB8AC3E}">
        <p14:creationId xmlns:p14="http://schemas.microsoft.com/office/powerpoint/2010/main" val="214332866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954979" y="1181100"/>
            <a:ext cx="9937236" cy="5486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771828" y="598911"/>
            <a:ext cx="7000572" cy="4148880"/>
          </a:xfrm>
          <a:prstGeom prst="rect">
            <a:avLst/>
          </a:prstGeom>
        </p:spPr>
      </p:pic>
      <p:sp>
        <p:nvSpPr>
          <p:cNvPr id="4" name="TextBox 4"/>
          <p:cNvSpPr txBox="1"/>
          <p:nvPr/>
        </p:nvSpPr>
        <p:spPr>
          <a:xfrm>
            <a:off x="1649571" y="2062652"/>
            <a:ext cx="6320193" cy="1056700"/>
          </a:xfrm>
          <a:prstGeom prst="rect">
            <a:avLst/>
          </a:prstGeom>
        </p:spPr>
        <p:txBody>
          <a:bodyPr lIns="0" tIns="0" rIns="0" bIns="0" rtlCol="0" anchor="t">
            <a:spAutoFit/>
          </a:bodyPr>
          <a:lstStyle/>
          <a:p>
            <a:pPr algn="ctr">
              <a:lnSpc>
                <a:spcPts val="8800"/>
              </a:lnSpc>
            </a:pPr>
            <a:r>
              <a:rPr lang="vi-VN" sz="6400" b="1" dirty="0" smtClean="0">
                <a:solidFill>
                  <a:srgbClr val="FFFFFF"/>
                </a:solidFill>
              </a:rPr>
              <a:t>LUYỆN TẬP</a:t>
            </a:r>
            <a:endParaRPr lang="en-US" sz="6400" b="1" dirty="0">
              <a:solidFill>
                <a:srgbClr val="FFFFFF"/>
              </a:solidFill>
            </a:endParaRP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30305" y="4971333"/>
            <a:ext cx="4273085" cy="6104408"/>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80779">
            <a:off x="776666" y="8303712"/>
            <a:ext cx="1571067" cy="514167"/>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61987">
            <a:off x="6045469" y="5550134"/>
            <a:ext cx="1288950" cy="1470984"/>
          </a:xfrm>
          <a:prstGeom prst="rect">
            <a:avLst/>
          </a:prstGeom>
        </p:spPr>
      </p:pic>
      <p:sp>
        <p:nvSpPr>
          <p:cNvPr id="14" name="Rectangle 13"/>
          <p:cNvSpPr/>
          <p:nvPr/>
        </p:nvSpPr>
        <p:spPr>
          <a:xfrm>
            <a:off x="8473249" y="2662789"/>
            <a:ext cx="8529851" cy="2308324"/>
          </a:xfrm>
          <a:prstGeom prst="rect">
            <a:avLst/>
          </a:prstGeom>
        </p:spPr>
        <p:txBody>
          <a:bodyPr wrap="square">
            <a:spAutoFit/>
          </a:bodyPr>
          <a:lstStyle/>
          <a:p>
            <a:pPr algn="just">
              <a:lnSpc>
                <a:spcPct val="150000"/>
              </a:lnSpc>
            </a:pPr>
            <a:r>
              <a:rPr lang="vi-VN" sz="4800" i="1" dirty="0" smtClean="0">
                <a:latin typeface="Arial" panose="020B0604020202020204" pitchFamily="34" charset="0"/>
                <a:ea typeface="Times New Roman" panose="02020603050405020304" pitchFamily="18" charset="0"/>
                <a:cs typeface="Arial" panose="020B0604020202020204" pitchFamily="34" charset="0"/>
              </a:rPr>
              <a:t>	</a:t>
            </a:r>
            <a:r>
              <a:rPr lang="pt-BR" sz="4800" i="1" dirty="0" smtClean="0">
                <a:latin typeface="Arial" panose="020B0604020202020204" pitchFamily="34" charset="0"/>
                <a:ea typeface="Times New Roman" panose="02020603050405020304" pitchFamily="18" charset="0"/>
                <a:cs typeface="Arial" panose="020B0604020202020204" pitchFamily="34" charset="0"/>
              </a:rPr>
              <a:t>Thông </a:t>
            </a:r>
            <a:r>
              <a:rPr lang="pt-BR" sz="4800" i="1" dirty="0">
                <a:latin typeface="Arial" panose="020B0604020202020204" pitchFamily="34" charset="0"/>
                <a:ea typeface="Times New Roman" panose="02020603050405020304" pitchFamily="18" charset="0"/>
                <a:cs typeface="Arial" panose="020B0604020202020204" pitchFamily="34" charset="0"/>
              </a:rPr>
              <a:t>điệp mà tác giả muốn gửi qua văn </a:t>
            </a:r>
            <a:r>
              <a:rPr lang="pt-BR" sz="4800" i="1" dirty="0" smtClean="0">
                <a:latin typeface="Arial" panose="020B0604020202020204" pitchFamily="34" charset="0"/>
                <a:ea typeface="Times New Roman" panose="02020603050405020304" pitchFamily="18" charset="0"/>
                <a:cs typeface="Arial" panose="020B0604020202020204" pitchFamily="34" charset="0"/>
              </a:rPr>
              <a:t>bản</a:t>
            </a:r>
            <a:r>
              <a:rPr lang="vi-VN" sz="4800" i="1" dirty="0" smtClean="0">
                <a:latin typeface="Arial" panose="020B0604020202020204" pitchFamily="34" charset="0"/>
                <a:ea typeface="Times New Roman" panose="02020603050405020304" pitchFamily="18" charset="0"/>
                <a:cs typeface="Arial" panose="020B0604020202020204" pitchFamily="34" charset="0"/>
              </a:rPr>
              <a:t> là gì?</a:t>
            </a:r>
            <a:endParaRPr lang="en-US" sz="4800"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954979" y="1181100"/>
            <a:ext cx="9937236" cy="5486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771828" y="598911"/>
            <a:ext cx="7000572" cy="4148880"/>
          </a:xfrm>
          <a:prstGeom prst="rect">
            <a:avLst/>
          </a:prstGeom>
        </p:spPr>
      </p:pic>
      <p:sp>
        <p:nvSpPr>
          <p:cNvPr id="4" name="TextBox 4"/>
          <p:cNvSpPr txBox="1"/>
          <p:nvPr/>
        </p:nvSpPr>
        <p:spPr>
          <a:xfrm>
            <a:off x="1649571" y="2062652"/>
            <a:ext cx="6320193" cy="1056700"/>
          </a:xfrm>
          <a:prstGeom prst="rect">
            <a:avLst/>
          </a:prstGeom>
        </p:spPr>
        <p:txBody>
          <a:bodyPr lIns="0" tIns="0" rIns="0" bIns="0" rtlCol="0" anchor="t">
            <a:spAutoFit/>
          </a:bodyPr>
          <a:lstStyle/>
          <a:p>
            <a:pPr algn="ctr">
              <a:lnSpc>
                <a:spcPts val="8800"/>
              </a:lnSpc>
            </a:pPr>
            <a:r>
              <a:rPr lang="vi-VN" sz="6400" b="1" dirty="0" smtClean="0">
                <a:solidFill>
                  <a:srgbClr val="FFFFFF"/>
                </a:solidFill>
              </a:rPr>
              <a:t>VẬN DỤNG</a:t>
            </a:r>
            <a:endParaRPr lang="en-US" sz="6400" b="1" dirty="0">
              <a:solidFill>
                <a:srgbClr val="FFFFFF"/>
              </a:solidFill>
            </a:endParaRP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30305" y="4971333"/>
            <a:ext cx="4273085" cy="6104408"/>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80779">
            <a:off x="776666" y="8303712"/>
            <a:ext cx="1571067" cy="514167"/>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61987">
            <a:off x="6045469" y="5550134"/>
            <a:ext cx="1288950" cy="1470984"/>
          </a:xfrm>
          <a:prstGeom prst="rect">
            <a:avLst/>
          </a:prstGeom>
        </p:spPr>
      </p:pic>
      <p:sp>
        <p:nvSpPr>
          <p:cNvPr id="14" name="Rectangle 13"/>
          <p:cNvSpPr/>
          <p:nvPr/>
        </p:nvSpPr>
        <p:spPr>
          <a:xfrm>
            <a:off x="8221714" y="1662142"/>
            <a:ext cx="9480035" cy="4524315"/>
          </a:xfrm>
          <a:prstGeom prst="rect">
            <a:avLst/>
          </a:prstGeom>
        </p:spPr>
        <p:txBody>
          <a:bodyPr wrap="square">
            <a:spAutoFit/>
          </a:bodyPr>
          <a:lstStyle/>
          <a:p>
            <a:pPr algn="just">
              <a:lnSpc>
                <a:spcPct val="150000"/>
              </a:lnSpc>
            </a:pPr>
            <a:r>
              <a:rPr lang="vi-VN" sz="4800" i="1" dirty="0">
                <a:ea typeface="Times New Roman" panose="02020603050405020304" pitchFamily="18" charset="0"/>
                <a:cs typeface="Arial" panose="020B0604020202020204" pitchFamily="34" charset="0"/>
              </a:rPr>
              <a:t>Sau khi chứng kiến câu chuyện cảm động của bé </a:t>
            </a:r>
            <a:r>
              <a:rPr lang="vi-VN" sz="4800" i="1" dirty="0" smtClean="0">
                <a:ea typeface="Times New Roman" panose="02020603050405020304" pitchFamily="18" charset="0"/>
                <a:cs typeface="Arial" panose="020B0604020202020204" pitchFamily="34" charset="0"/>
              </a:rPr>
              <a:t>Xi-mông</a:t>
            </a:r>
            <a:r>
              <a:rPr lang="vi-VN" sz="4800" i="1" dirty="0">
                <a:ea typeface="Times New Roman" panose="02020603050405020304" pitchFamily="18" charset="0"/>
                <a:cs typeface="Arial" panose="020B0604020202020204" pitchFamily="34" charset="0"/>
              </a:rPr>
              <a:t>, em có suy nghĩ gì về tình cảm bạn bè  trong cuộc sống hiện nay?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346253"/>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grpSp>
        <p:nvGrpSpPr>
          <p:cNvPr id="2" name="Group 2"/>
          <p:cNvGrpSpPr/>
          <p:nvPr/>
        </p:nvGrpSpPr>
        <p:grpSpPr>
          <a:xfrm>
            <a:off x="401703" y="594375"/>
            <a:ext cx="17492824" cy="9316913"/>
            <a:chOff x="0" y="0"/>
            <a:chExt cx="3856708" cy="2054134"/>
          </a:xfrm>
        </p:grpSpPr>
        <p:sp>
          <p:nvSpPr>
            <p:cNvPr id="3" name="Freeform 3"/>
            <p:cNvSpPr/>
            <p:nvPr/>
          </p:nvSpPr>
          <p:spPr>
            <a:xfrm>
              <a:off x="0" y="-1270"/>
              <a:ext cx="3857978" cy="2052864"/>
            </a:xfrm>
            <a:custGeom>
              <a:avLst/>
              <a:gdLst/>
              <a:ahLst/>
              <a:cxnLst/>
              <a:rect l="l" t="t" r="r" b="b"/>
              <a:pathLst>
                <a:path w="3857978" h="2052864">
                  <a:moveTo>
                    <a:pt x="3846548" y="27940"/>
                  </a:moveTo>
                  <a:cubicBezTo>
                    <a:pt x="3837658" y="24130"/>
                    <a:pt x="3828768" y="21590"/>
                    <a:pt x="3819878" y="21590"/>
                  </a:cubicBezTo>
                  <a:cubicBezTo>
                    <a:pt x="3793208" y="20320"/>
                    <a:pt x="3736208" y="20320"/>
                    <a:pt x="3673161" y="17780"/>
                  </a:cubicBezTo>
                  <a:cubicBezTo>
                    <a:pt x="3529053" y="12700"/>
                    <a:pt x="3387948" y="6350"/>
                    <a:pt x="3243840" y="3810"/>
                  </a:cubicBezTo>
                  <a:cubicBezTo>
                    <a:pt x="3126753" y="1270"/>
                    <a:pt x="3012668" y="3810"/>
                    <a:pt x="2895580" y="2540"/>
                  </a:cubicBezTo>
                  <a:cubicBezTo>
                    <a:pt x="2844542" y="2540"/>
                    <a:pt x="2793504" y="0"/>
                    <a:pt x="2742466" y="2540"/>
                  </a:cubicBezTo>
                  <a:cubicBezTo>
                    <a:pt x="2619374" y="10160"/>
                    <a:pt x="2496283" y="11430"/>
                    <a:pt x="2370188" y="8890"/>
                  </a:cubicBezTo>
                  <a:cubicBezTo>
                    <a:pt x="2307141" y="7620"/>
                    <a:pt x="2244094" y="7620"/>
                    <a:pt x="2181047" y="7620"/>
                  </a:cubicBezTo>
                  <a:cubicBezTo>
                    <a:pt x="2066962" y="7620"/>
                    <a:pt x="1952877" y="7620"/>
                    <a:pt x="1838792" y="6350"/>
                  </a:cubicBezTo>
                  <a:cubicBezTo>
                    <a:pt x="1718702" y="5080"/>
                    <a:pt x="535819" y="2540"/>
                    <a:pt x="418732" y="1270"/>
                  </a:cubicBezTo>
                  <a:cubicBezTo>
                    <a:pt x="322660" y="0"/>
                    <a:pt x="229591" y="1270"/>
                    <a:pt x="133519" y="1270"/>
                  </a:cubicBezTo>
                  <a:cubicBezTo>
                    <a:pt x="67470" y="1270"/>
                    <a:pt x="33020" y="3810"/>
                    <a:pt x="5080" y="5080"/>
                  </a:cubicBezTo>
                  <a:cubicBezTo>
                    <a:pt x="3810" y="5080"/>
                    <a:pt x="2540" y="7620"/>
                    <a:pt x="0" y="8890"/>
                  </a:cubicBezTo>
                  <a:cubicBezTo>
                    <a:pt x="1270" y="21590"/>
                    <a:pt x="3810" y="34290"/>
                    <a:pt x="5080" y="46990"/>
                  </a:cubicBezTo>
                  <a:cubicBezTo>
                    <a:pt x="15240" y="129509"/>
                    <a:pt x="16510" y="217703"/>
                    <a:pt x="17780" y="304350"/>
                  </a:cubicBezTo>
                  <a:cubicBezTo>
                    <a:pt x="19050" y="392544"/>
                    <a:pt x="17780" y="480738"/>
                    <a:pt x="16510" y="570480"/>
                  </a:cubicBezTo>
                  <a:cubicBezTo>
                    <a:pt x="15240" y="661768"/>
                    <a:pt x="2540" y="1619525"/>
                    <a:pt x="2540" y="1710814"/>
                  </a:cubicBezTo>
                  <a:cubicBezTo>
                    <a:pt x="2540" y="1800555"/>
                    <a:pt x="1270" y="1890297"/>
                    <a:pt x="0" y="1980038"/>
                  </a:cubicBezTo>
                  <a:cubicBezTo>
                    <a:pt x="0" y="1998255"/>
                    <a:pt x="3810" y="2008414"/>
                    <a:pt x="15240" y="2013494"/>
                  </a:cubicBezTo>
                  <a:cubicBezTo>
                    <a:pt x="22860" y="2017305"/>
                    <a:pt x="31750" y="2019844"/>
                    <a:pt x="40640" y="2021114"/>
                  </a:cubicBezTo>
                  <a:cubicBezTo>
                    <a:pt x="130517" y="2026194"/>
                    <a:pt x="244602" y="2030005"/>
                    <a:pt x="358687" y="2035084"/>
                  </a:cubicBezTo>
                  <a:cubicBezTo>
                    <a:pt x="421734" y="2037624"/>
                    <a:pt x="484781" y="2042705"/>
                    <a:pt x="547828" y="2043974"/>
                  </a:cubicBezTo>
                  <a:cubicBezTo>
                    <a:pt x="652907" y="2046514"/>
                    <a:pt x="1823781" y="2047784"/>
                    <a:pt x="1928859" y="2049055"/>
                  </a:cubicBezTo>
                  <a:cubicBezTo>
                    <a:pt x="1943870" y="2049055"/>
                    <a:pt x="1958881" y="2049055"/>
                    <a:pt x="1973893" y="2049055"/>
                  </a:cubicBezTo>
                  <a:cubicBezTo>
                    <a:pt x="2045946" y="2049055"/>
                    <a:pt x="2121002" y="2047784"/>
                    <a:pt x="2193056" y="2047784"/>
                  </a:cubicBezTo>
                  <a:cubicBezTo>
                    <a:pt x="2277119" y="2047784"/>
                    <a:pt x="2358179" y="2049055"/>
                    <a:pt x="2442242" y="2049055"/>
                  </a:cubicBezTo>
                  <a:cubicBezTo>
                    <a:pt x="2565334" y="2049055"/>
                    <a:pt x="2691428" y="2049055"/>
                    <a:pt x="2814520" y="2049055"/>
                  </a:cubicBezTo>
                  <a:cubicBezTo>
                    <a:pt x="2928605" y="2049055"/>
                    <a:pt x="3042690" y="2050324"/>
                    <a:pt x="3156775" y="2051594"/>
                  </a:cubicBezTo>
                  <a:cubicBezTo>
                    <a:pt x="3207813" y="2051594"/>
                    <a:pt x="3261854" y="2052864"/>
                    <a:pt x="3312892" y="2052864"/>
                  </a:cubicBezTo>
                  <a:cubicBezTo>
                    <a:pt x="3478015" y="2051594"/>
                    <a:pt x="3640136" y="2045244"/>
                    <a:pt x="3797018" y="2045244"/>
                  </a:cubicBezTo>
                  <a:cubicBezTo>
                    <a:pt x="3800828" y="2045244"/>
                    <a:pt x="3805908" y="2042705"/>
                    <a:pt x="3809718" y="2040164"/>
                  </a:cubicBezTo>
                  <a:cubicBezTo>
                    <a:pt x="3814798" y="2036355"/>
                    <a:pt x="3817338" y="2030005"/>
                    <a:pt x="3819878" y="2027464"/>
                  </a:cubicBezTo>
                  <a:cubicBezTo>
                    <a:pt x="3821148" y="1969207"/>
                    <a:pt x="3822418" y="1904222"/>
                    <a:pt x="3823688" y="1839237"/>
                  </a:cubicBezTo>
                  <a:cubicBezTo>
                    <a:pt x="3824958" y="1738665"/>
                    <a:pt x="3835118" y="773171"/>
                    <a:pt x="3836388" y="672599"/>
                  </a:cubicBezTo>
                  <a:cubicBezTo>
                    <a:pt x="3836388" y="612256"/>
                    <a:pt x="3837658" y="551912"/>
                    <a:pt x="3838928" y="491569"/>
                  </a:cubicBezTo>
                  <a:cubicBezTo>
                    <a:pt x="3840198" y="426584"/>
                    <a:pt x="3841468" y="361599"/>
                    <a:pt x="3844008" y="296614"/>
                  </a:cubicBezTo>
                  <a:cubicBezTo>
                    <a:pt x="3845278" y="257932"/>
                    <a:pt x="3845278" y="217703"/>
                    <a:pt x="3850358" y="179022"/>
                  </a:cubicBezTo>
                  <a:cubicBezTo>
                    <a:pt x="3855438" y="132604"/>
                    <a:pt x="3857978" y="87733"/>
                    <a:pt x="3856708" y="44450"/>
                  </a:cubicBezTo>
                  <a:cubicBezTo>
                    <a:pt x="3856708" y="38100"/>
                    <a:pt x="3852898" y="30480"/>
                    <a:pt x="3846548" y="27940"/>
                  </a:cubicBezTo>
                  <a:close/>
                </a:path>
              </a:pathLst>
            </a:custGeom>
            <a:solidFill>
              <a:srgbClr val="FFE2ED"/>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4119307" y="669671"/>
            <a:ext cx="10363201" cy="3483229"/>
          </a:xfrm>
          <a:prstGeom prst="rect">
            <a:avLst/>
          </a:prstGeom>
        </p:spPr>
      </p:pic>
      <p:sp>
        <p:nvSpPr>
          <p:cNvPr id="5" name="TextBox 5"/>
          <p:cNvSpPr txBox="1"/>
          <p:nvPr/>
        </p:nvSpPr>
        <p:spPr>
          <a:xfrm>
            <a:off x="5001017" y="1638300"/>
            <a:ext cx="9036967" cy="1477328"/>
          </a:xfrm>
          <a:prstGeom prst="rect">
            <a:avLst/>
          </a:prstGeom>
        </p:spPr>
        <p:txBody>
          <a:bodyPr wrap="square" lIns="0" tIns="0" rIns="0" bIns="0" rtlCol="0" anchor="t">
            <a:spAutoFit/>
          </a:bodyPr>
          <a:lstStyle/>
          <a:p>
            <a:pPr algn="ctr">
              <a:lnSpc>
                <a:spcPct val="150000"/>
              </a:lnSpc>
            </a:pPr>
            <a:r>
              <a:rPr lang="vi-VN" sz="6400" b="1" dirty="0" smtClean="0">
                <a:solidFill>
                  <a:srgbClr val="FFFFFF"/>
                </a:solidFill>
              </a:rPr>
              <a:t>HƯỚNG DẪN VỀ NHÀ</a:t>
            </a:r>
            <a:endParaRPr lang="en-US" sz="6400" b="1" dirty="0">
              <a:solidFill>
                <a:srgbClr val="FFFFFF"/>
              </a:solidFill>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200176" y="3787114"/>
            <a:ext cx="4120658" cy="1059047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432130" y="7429500"/>
            <a:ext cx="1448311" cy="1652852"/>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27475" y="1278243"/>
            <a:ext cx="1188996" cy="1356915"/>
          </a:xfrm>
          <a:prstGeom prst="rect">
            <a:avLst/>
          </a:prstGeom>
        </p:spPr>
      </p:pic>
      <p:sp>
        <p:nvSpPr>
          <p:cNvPr id="21" name="Rectangle 20"/>
          <p:cNvSpPr/>
          <p:nvPr/>
        </p:nvSpPr>
        <p:spPr>
          <a:xfrm>
            <a:off x="4426836" y="4152900"/>
            <a:ext cx="10677018" cy="4602863"/>
          </a:xfrm>
          <a:prstGeom prst="rect">
            <a:avLst/>
          </a:prstGeom>
        </p:spPr>
        <p:txBody>
          <a:bodyPr wrap="square">
            <a:spAutoFit/>
          </a:bodyPr>
          <a:lstStyle/>
          <a:p>
            <a:pPr marL="685800" indent="-685800" algn="just">
              <a:lnSpc>
                <a:spcPct val="200000"/>
              </a:lnSpc>
              <a:spcBef>
                <a:spcPts val="600"/>
              </a:spcBef>
              <a:spcAft>
                <a:spcPts val="600"/>
              </a:spcAft>
              <a:buFont typeface="Wingdings" panose="05000000000000000000" pitchFamily="2" charset="2"/>
              <a:buChar char="§"/>
            </a:pP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bài cũ, trả lời câu hỏi SGK.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200000"/>
              </a:lnSpc>
              <a:spcBef>
                <a:spcPts val="600"/>
              </a:spcBef>
              <a:spcAft>
                <a:spcPts val="600"/>
              </a:spcAft>
              <a:buFont typeface="Wingdings" panose="05000000000000000000" pitchFamily="2" charset="2"/>
              <a:buChar char="§"/>
            </a:pP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Hoàn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thành câu hỏi phần vận dụng.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200000"/>
              </a:lnSpc>
              <a:spcBef>
                <a:spcPts val="600"/>
              </a:spcBef>
              <a:spcAft>
                <a:spcPts val="600"/>
              </a:spcAft>
              <a:buFont typeface="Wingdings" panose="05000000000000000000" pitchFamily="2" charset="2"/>
              <a:buChar char="§"/>
            </a:pP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bị bài </a:t>
            </a: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mới</a:t>
            </a: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0200" y="1963968"/>
            <a:ext cx="15316200" cy="678478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8840" y="1751107"/>
            <a:ext cx="15316200" cy="6784785"/>
          </a:xfrm>
          <a:prstGeom prst="rect">
            <a:avLst/>
          </a:prstGeom>
        </p:spPr>
      </p:pic>
      <p:sp>
        <p:nvSpPr>
          <p:cNvPr id="4" name="TextBox 4"/>
          <p:cNvSpPr txBox="1"/>
          <p:nvPr/>
        </p:nvSpPr>
        <p:spPr>
          <a:xfrm>
            <a:off x="1956139" y="3605627"/>
            <a:ext cx="13801602" cy="3145028"/>
          </a:xfrm>
          <a:prstGeom prst="rect">
            <a:avLst/>
          </a:prstGeom>
        </p:spPr>
        <p:txBody>
          <a:bodyPr wrap="square" lIns="0" tIns="0" rIns="0" bIns="0" rtlCol="0" anchor="t">
            <a:spAutoFit/>
          </a:bodyPr>
          <a:lstStyle/>
          <a:p>
            <a:pPr algn="ctr">
              <a:lnSpc>
                <a:spcPct val="150000"/>
              </a:lnSpc>
            </a:pPr>
            <a:r>
              <a:rPr lang="vi-VN" sz="7200" b="1" dirty="0" smtClean="0">
                <a:solidFill>
                  <a:srgbClr val="000000"/>
                </a:solidFill>
              </a:rPr>
              <a:t>CẢM ƠN CÁC EM ĐÃ</a:t>
            </a:r>
          </a:p>
          <a:p>
            <a:pPr algn="ctr">
              <a:lnSpc>
                <a:spcPct val="150000"/>
              </a:lnSpc>
            </a:pPr>
            <a:r>
              <a:rPr lang="vi-VN" sz="7200" b="1" dirty="0" smtClean="0">
                <a:solidFill>
                  <a:srgbClr val="000000"/>
                </a:solidFill>
              </a:rPr>
              <a:t> LẮNG NGHE BÀI GIẢNG!</a:t>
            </a:r>
            <a:endParaRPr lang="en-US" sz="7200" b="1" dirty="0">
              <a:solidFill>
                <a:srgbClr val="000000"/>
              </a:solidFill>
            </a:endParaRPr>
          </a:p>
        </p:txBody>
      </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90796">
            <a:off x="1898084" y="1186345"/>
            <a:ext cx="1894257" cy="1083413"/>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37095">
            <a:off x="2321954" y="1102817"/>
            <a:ext cx="932706" cy="36078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116198" y="886138"/>
            <a:ext cx="1025746" cy="2792874"/>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97480" y="6993373"/>
            <a:ext cx="2422775" cy="2422775"/>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809615" y="6706140"/>
            <a:ext cx="6664657" cy="3659503"/>
          </a:xfrm>
          <a:prstGeom prst="rect">
            <a:avLst/>
          </a:prstGeom>
        </p:spPr>
      </p:pic>
    </p:spTree>
    <p:extLst>
      <p:ext uri="{BB962C8B-B14F-4D97-AF65-F5344CB8AC3E}">
        <p14:creationId xmlns:p14="http://schemas.microsoft.com/office/powerpoint/2010/main" val="162771308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023481" y="1225611"/>
            <a:ext cx="12003856" cy="72923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34936">
            <a:off x="12743163" y="787891"/>
            <a:ext cx="2347568" cy="2292080"/>
          </a:xfrm>
          <a:prstGeom prst="rect">
            <a:avLst/>
          </a:prstGeom>
        </p:spPr>
      </p:pic>
      <p:sp>
        <p:nvSpPr>
          <p:cNvPr id="4" name="TextBox 4"/>
          <p:cNvSpPr txBox="1"/>
          <p:nvPr/>
        </p:nvSpPr>
        <p:spPr>
          <a:xfrm>
            <a:off x="3944738" y="4067969"/>
            <a:ext cx="10161343" cy="1388393"/>
          </a:xfrm>
          <a:prstGeom prst="rect">
            <a:avLst/>
          </a:prstGeom>
        </p:spPr>
        <p:txBody>
          <a:bodyPr lIns="0" tIns="0" rIns="0" bIns="0" rtlCol="0" anchor="t">
            <a:spAutoFit/>
          </a:bodyPr>
          <a:lstStyle/>
          <a:p>
            <a:pPr algn="ctr">
              <a:lnSpc>
                <a:spcPts val="11620"/>
              </a:lnSpc>
            </a:pPr>
            <a:r>
              <a:rPr lang="vi-VN" sz="8300" b="1" dirty="0" smtClean="0">
                <a:solidFill>
                  <a:srgbClr val="000000"/>
                </a:solidFill>
              </a:rPr>
              <a:t>I. TÌM HIỂU CHUNG</a:t>
            </a:r>
            <a:endParaRPr lang="en-US" sz="8300" b="1" dirty="0">
              <a:solidFill>
                <a:srgbClr val="000000"/>
              </a:solidFill>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71930" y="3736911"/>
            <a:ext cx="4496816" cy="679463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876478" y="1028700"/>
            <a:ext cx="3079240" cy="107773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663090" y="7901731"/>
            <a:ext cx="2874589" cy="100610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34936">
            <a:off x="4488702" y="6545580"/>
            <a:ext cx="2347568" cy="229208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89243">
            <a:off x="14214569" y="2762864"/>
            <a:ext cx="5226946" cy="476127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52257" y="228791"/>
            <a:ext cx="17783485" cy="9829417"/>
          </a:xfrm>
          <a:prstGeom prst="rect">
            <a:avLst/>
          </a:prstGeom>
        </p:spPr>
      </p:pic>
      <p:sp>
        <p:nvSpPr>
          <p:cNvPr id="4" name="TextBox 4"/>
          <p:cNvSpPr txBox="1"/>
          <p:nvPr/>
        </p:nvSpPr>
        <p:spPr>
          <a:xfrm>
            <a:off x="1371600" y="1714500"/>
            <a:ext cx="7882484" cy="1037463"/>
          </a:xfrm>
          <a:prstGeom prst="rect">
            <a:avLst/>
          </a:prstGeom>
        </p:spPr>
        <p:txBody>
          <a:bodyPr lIns="0" tIns="0" rIns="0" bIns="0" rtlCol="0" anchor="t">
            <a:spAutoFit/>
          </a:bodyPr>
          <a:lstStyle/>
          <a:p>
            <a:pPr>
              <a:lnSpc>
                <a:spcPts val="8640"/>
              </a:lnSpc>
            </a:pPr>
            <a:r>
              <a:rPr lang="vi-VN" sz="5600" b="1" dirty="0" smtClean="0">
                <a:solidFill>
                  <a:srgbClr val="FF0000"/>
                </a:solidFill>
              </a:rPr>
              <a:t>NỘI DUNG BÀI HỌC</a:t>
            </a:r>
            <a:endParaRPr lang="en-US" sz="5600" b="1" dirty="0">
              <a:solidFill>
                <a:srgbClr val="FF0000"/>
              </a:solidFill>
            </a:endParaR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320209" y="58615"/>
            <a:ext cx="7315200" cy="4016710"/>
          </a:xfrm>
          <a:prstGeom prst="rect">
            <a:avLst/>
          </a:prstGeom>
        </p:spPr>
      </p:pic>
      <p:sp>
        <p:nvSpPr>
          <p:cNvPr id="11" name="TextBox 10"/>
          <p:cNvSpPr txBox="1"/>
          <p:nvPr/>
        </p:nvSpPr>
        <p:spPr>
          <a:xfrm>
            <a:off x="3011939" y="2749847"/>
            <a:ext cx="6548588" cy="7109639"/>
          </a:xfrm>
          <a:prstGeom prst="rect">
            <a:avLst/>
          </a:prstGeom>
          <a:noFill/>
        </p:spPr>
        <p:txBody>
          <a:bodyPr wrap="none" rtlCol="0">
            <a:spAutoFit/>
          </a:bodyPr>
          <a:lstStyle/>
          <a:p>
            <a:pPr marL="400050" indent="-400050">
              <a:lnSpc>
                <a:spcPct val="150000"/>
              </a:lnSpc>
              <a:buAutoNum type="romanUcPeriod"/>
            </a:pPr>
            <a:r>
              <a:rPr lang="vi-VN" sz="3800" b="1" dirty="0" smtClean="0"/>
              <a:t>TÌM HIỂU CHUNG</a:t>
            </a:r>
          </a:p>
          <a:p>
            <a:pPr>
              <a:lnSpc>
                <a:spcPct val="150000"/>
              </a:lnSpc>
            </a:pPr>
            <a:r>
              <a:rPr lang="vi-VN" sz="3800" dirty="0"/>
              <a:t>	</a:t>
            </a:r>
            <a:r>
              <a:rPr lang="vi-VN" sz="3800" dirty="0" smtClean="0"/>
              <a:t>1. Tác giả</a:t>
            </a:r>
          </a:p>
          <a:p>
            <a:pPr>
              <a:lnSpc>
                <a:spcPct val="150000"/>
              </a:lnSpc>
            </a:pPr>
            <a:r>
              <a:rPr lang="vi-VN" sz="3800" dirty="0"/>
              <a:t>	</a:t>
            </a:r>
            <a:r>
              <a:rPr lang="vi-VN" sz="3800" dirty="0" smtClean="0"/>
              <a:t>2. Tác phẩm</a:t>
            </a:r>
          </a:p>
          <a:p>
            <a:pPr>
              <a:lnSpc>
                <a:spcPct val="150000"/>
              </a:lnSpc>
            </a:pPr>
            <a:r>
              <a:rPr lang="vi-VN" sz="3800" b="1" dirty="0" smtClean="0"/>
              <a:t>II.    ĐỌC HIỂU VĂN BẢN</a:t>
            </a:r>
          </a:p>
          <a:p>
            <a:pPr>
              <a:lnSpc>
                <a:spcPct val="150000"/>
              </a:lnSpc>
            </a:pPr>
            <a:r>
              <a:rPr lang="vi-VN" sz="3800" dirty="0"/>
              <a:t>	</a:t>
            </a:r>
            <a:r>
              <a:rPr lang="vi-VN" sz="3800" dirty="0" smtClean="0"/>
              <a:t>1. Nhân vật Xi-mông</a:t>
            </a:r>
          </a:p>
          <a:p>
            <a:pPr>
              <a:lnSpc>
                <a:spcPct val="150000"/>
              </a:lnSpc>
            </a:pPr>
            <a:r>
              <a:rPr lang="vi-VN" sz="3800" dirty="0"/>
              <a:t>	</a:t>
            </a:r>
            <a:r>
              <a:rPr lang="vi-VN" sz="3800" dirty="0" smtClean="0"/>
              <a:t>2. Nhân vật chị Blăng-sốt</a:t>
            </a:r>
          </a:p>
          <a:p>
            <a:pPr>
              <a:lnSpc>
                <a:spcPct val="150000"/>
              </a:lnSpc>
            </a:pPr>
            <a:r>
              <a:rPr lang="vi-VN" sz="3800" dirty="0"/>
              <a:t>	</a:t>
            </a:r>
            <a:r>
              <a:rPr lang="vi-VN" sz="3800" dirty="0" smtClean="0"/>
              <a:t>3. Nhân vật bác Phi-líp</a:t>
            </a:r>
          </a:p>
          <a:p>
            <a:pPr>
              <a:lnSpc>
                <a:spcPct val="150000"/>
              </a:lnSpc>
            </a:pPr>
            <a:r>
              <a:rPr lang="vi-VN" sz="3800" b="1" dirty="0" smtClean="0"/>
              <a:t>III.    TỔNG KẾT</a:t>
            </a:r>
            <a:endParaRPr lang="en-US" sz="3800" b="1"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1152" y="612216"/>
            <a:ext cx="17436208" cy="963746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9357"/>
          <a:stretch>
            <a:fillRect/>
          </a:stretch>
        </p:blipFill>
        <p:spPr>
          <a:xfrm flipH="1">
            <a:off x="6172199" y="3171632"/>
            <a:ext cx="11874671" cy="610711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704371" y="282121"/>
            <a:ext cx="6879258" cy="235628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843305" y="-1325018"/>
            <a:ext cx="5744010" cy="4114800"/>
          </a:xfrm>
          <a:prstGeom prst="rect">
            <a:avLst/>
          </a:prstGeom>
        </p:spPr>
      </p:pic>
      <p:sp>
        <p:nvSpPr>
          <p:cNvPr id="11" name="TextBox 11"/>
          <p:cNvSpPr txBox="1"/>
          <p:nvPr/>
        </p:nvSpPr>
        <p:spPr>
          <a:xfrm>
            <a:off x="6453413" y="1070189"/>
            <a:ext cx="5110853" cy="929037"/>
          </a:xfrm>
          <a:prstGeom prst="rect">
            <a:avLst/>
          </a:prstGeom>
        </p:spPr>
        <p:txBody>
          <a:bodyPr lIns="0" tIns="0" rIns="0" bIns="0" rtlCol="0" anchor="t">
            <a:spAutoFit/>
          </a:bodyPr>
          <a:lstStyle/>
          <a:p>
            <a:pPr algn="ctr">
              <a:lnSpc>
                <a:spcPts val="7200"/>
              </a:lnSpc>
            </a:pPr>
            <a:r>
              <a:rPr lang="vi-VN" sz="6400" b="1" i="1" dirty="0" smtClean="0">
                <a:solidFill>
                  <a:srgbClr val="000000"/>
                </a:solidFill>
              </a:rPr>
              <a:t>1. Tác giả</a:t>
            </a:r>
            <a:endParaRPr lang="en-US" sz="6400" b="1" i="1" dirty="0">
              <a:solidFill>
                <a:srgbClr val="000000"/>
              </a:solidFill>
            </a:endParaRPr>
          </a:p>
        </p:txBody>
      </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10663" y="996023"/>
            <a:ext cx="2577144" cy="2669359"/>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235805" y="282120"/>
            <a:ext cx="3515914" cy="900524"/>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387295" y="-1762818"/>
            <a:ext cx="5744010" cy="4114800"/>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23007" y="732382"/>
            <a:ext cx="2036293" cy="2109155"/>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49443" y="3319182"/>
            <a:ext cx="4214259" cy="5625283"/>
          </a:xfrm>
          <a:prstGeom prst="rect">
            <a:avLst/>
          </a:prstGeom>
        </p:spPr>
      </p:pic>
      <p:sp>
        <p:nvSpPr>
          <p:cNvPr id="18" name="Rectangle 17"/>
          <p:cNvSpPr/>
          <p:nvPr/>
        </p:nvSpPr>
        <p:spPr>
          <a:xfrm>
            <a:off x="6708791" y="3557678"/>
            <a:ext cx="10356818" cy="4939814"/>
          </a:xfrm>
          <a:prstGeom prst="rect">
            <a:avLst/>
          </a:prstGeom>
        </p:spPr>
        <p:txBody>
          <a:bodyPr wrap="square">
            <a:spAutoFit/>
          </a:bodyPr>
          <a:lstStyle/>
          <a:p>
            <a:pPr algn="just">
              <a:lnSpc>
                <a:spcPct val="150000"/>
              </a:lnSpc>
            </a:pPr>
            <a:r>
              <a:rPr lang="vi-VN" sz="4200" dirty="0">
                <a:solidFill>
                  <a:srgbClr val="000000"/>
                </a:solidFill>
              </a:rPr>
              <a:t>- Mô-pa-xăng (</a:t>
            </a:r>
            <a:r>
              <a:rPr lang="vi-VN" sz="4200" dirty="0" smtClean="0">
                <a:solidFill>
                  <a:srgbClr val="000000"/>
                </a:solidFill>
              </a:rPr>
              <a:t>1850-1893) là </a:t>
            </a:r>
            <a:r>
              <a:rPr lang="vi-VN" sz="4200" dirty="0">
                <a:solidFill>
                  <a:srgbClr val="000000"/>
                </a:solidFill>
              </a:rPr>
              <a:t>nhà văn </a:t>
            </a:r>
            <a:r>
              <a:rPr lang="vi-VN" sz="4200" dirty="0" smtClean="0">
                <a:solidFill>
                  <a:srgbClr val="000000"/>
                </a:solidFill>
              </a:rPr>
              <a:t>người Pháp</a:t>
            </a:r>
            <a:r>
              <a:rPr lang="vi-VN" sz="4200" dirty="0">
                <a:solidFill>
                  <a:srgbClr val="000000"/>
                </a:solidFill>
              </a:rPr>
              <a:t>.</a:t>
            </a:r>
          </a:p>
          <a:p>
            <a:pPr algn="just">
              <a:lnSpc>
                <a:spcPct val="150000"/>
              </a:lnSpc>
            </a:pPr>
            <a:r>
              <a:rPr lang="vi-VN" sz="4200" dirty="0">
                <a:solidFill>
                  <a:srgbClr val="000000"/>
                </a:solidFill>
              </a:rPr>
              <a:t>- Là </a:t>
            </a:r>
            <a:r>
              <a:rPr lang="vi-VN" sz="4200" dirty="0" smtClean="0">
                <a:solidFill>
                  <a:srgbClr val="000000"/>
                </a:solidFill>
              </a:rPr>
              <a:t>tác giả </a:t>
            </a:r>
            <a:r>
              <a:rPr lang="vi-VN" sz="4200" dirty="0">
                <a:solidFill>
                  <a:srgbClr val="000000"/>
                </a:solidFill>
              </a:rPr>
              <a:t>của nhiều tiểu thuyết và hơn 300 truyện ngắn. </a:t>
            </a:r>
            <a:r>
              <a:rPr lang="vi-VN" sz="4200" dirty="0" smtClean="0">
                <a:solidFill>
                  <a:srgbClr val="000000"/>
                </a:solidFill>
              </a:rPr>
              <a:t>Tác phẩm </a:t>
            </a:r>
            <a:r>
              <a:rPr lang="vi-VN" sz="4200" dirty="0">
                <a:solidFill>
                  <a:srgbClr val="000000"/>
                </a:solidFill>
              </a:rPr>
              <a:t>của ông </a:t>
            </a:r>
            <a:r>
              <a:rPr lang="vi-VN" sz="4200" dirty="0" smtClean="0">
                <a:solidFill>
                  <a:srgbClr val="000000"/>
                </a:solidFill>
              </a:rPr>
              <a:t>phản ánh </a:t>
            </a:r>
            <a:r>
              <a:rPr lang="vi-VN" sz="4200" dirty="0">
                <a:solidFill>
                  <a:srgbClr val="000000"/>
                </a:solidFill>
              </a:rPr>
              <a:t>những phương diện xã hội sâu sắc.</a:t>
            </a:r>
            <a:endParaRPr lang="vi-VN" sz="4200" b="0" i="0" dirty="0">
              <a:solidFill>
                <a:srgbClr val="00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1152" y="612216"/>
            <a:ext cx="17436208" cy="963746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9357"/>
          <a:stretch>
            <a:fillRect/>
          </a:stretch>
        </p:blipFill>
        <p:spPr>
          <a:xfrm flipH="1">
            <a:off x="914400" y="2909948"/>
            <a:ext cx="17132470" cy="636879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704371" y="282121"/>
            <a:ext cx="6879258" cy="235628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843305" y="-1325018"/>
            <a:ext cx="5744010" cy="4114800"/>
          </a:xfrm>
          <a:prstGeom prst="rect">
            <a:avLst/>
          </a:prstGeom>
        </p:spPr>
      </p:pic>
      <p:sp>
        <p:nvSpPr>
          <p:cNvPr id="11" name="TextBox 11"/>
          <p:cNvSpPr txBox="1"/>
          <p:nvPr/>
        </p:nvSpPr>
        <p:spPr>
          <a:xfrm>
            <a:off x="6453413" y="1070189"/>
            <a:ext cx="5110853" cy="929037"/>
          </a:xfrm>
          <a:prstGeom prst="rect">
            <a:avLst/>
          </a:prstGeom>
        </p:spPr>
        <p:txBody>
          <a:bodyPr lIns="0" tIns="0" rIns="0" bIns="0" rtlCol="0" anchor="t">
            <a:spAutoFit/>
          </a:bodyPr>
          <a:lstStyle/>
          <a:p>
            <a:pPr algn="ctr">
              <a:lnSpc>
                <a:spcPts val="7200"/>
              </a:lnSpc>
            </a:pPr>
            <a:r>
              <a:rPr lang="vi-VN" sz="6400" b="1" i="1" dirty="0" smtClean="0">
                <a:solidFill>
                  <a:srgbClr val="000000"/>
                </a:solidFill>
              </a:rPr>
              <a:t>2. Tác phẩm</a:t>
            </a:r>
            <a:endParaRPr lang="en-US" sz="6400" b="1" i="1" dirty="0">
              <a:solidFill>
                <a:srgbClr val="000000"/>
              </a:solidFill>
            </a:endParaRPr>
          </a:p>
        </p:txBody>
      </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10663" y="996023"/>
            <a:ext cx="2577144" cy="2669359"/>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235805" y="282120"/>
            <a:ext cx="3515914" cy="900524"/>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387295" y="-1762818"/>
            <a:ext cx="5744010" cy="4114800"/>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23007" y="732382"/>
            <a:ext cx="2036293" cy="2109155"/>
          </a:xfrm>
          <a:prstGeom prst="rect">
            <a:avLst/>
          </a:prstGeom>
        </p:spPr>
      </p:pic>
      <p:sp>
        <p:nvSpPr>
          <p:cNvPr id="18" name="Rectangle 17"/>
          <p:cNvSpPr/>
          <p:nvPr/>
        </p:nvSpPr>
        <p:spPr>
          <a:xfrm>
            <a:off x="1981200" y="3557678"/>
            <a:ext cx="15084409" cy="4939814"/>
          </a:xfrm>
          <a:prstGeom prst="rect">
            <a:avLst/>
          </a:prstGeom>
        </p:spPr>
        <p:txBody>
          <a:bodyPr wrap="square">
            <a:spAutoFit/>
          </a:bodyPr>
          <a:lstStyle/>
          <a:p>
            <a:pPr marL="571500" indent="-571500" algn="just">
              <a:lnSpc>
                <a:spcPct val="150000"/>
              </a:lnSpc>
              <a:buFontTx/>
              <a:buChar char="-"/>
            </a:pPr>
            <a:r>
              <a:rPr lang="vi-VN" sz="4200" dirty="0" smtClean="0">
                <a:solidFill>
                  <a:srgbClr val="000000"/>
                </a:solidFill>
              </a:rPr>
              <a:t>Đoạn trích </a:t>
            </a:r>
            <a:r>
              <a:rPr lang="vi-VN" sz="4200" b="1" i="1" dirty="0" smtClean="0">
                <a:solidFill>
                  <a:srgbClr val="000000"/>
                </a:solidFill>
              </a:rPr>
              <a:t>“Bố </a:t>
            </a:r>
            <a:r>
              <a:rPr lang="vi-VN" sz="4200" b="1" i="1" dirty="0">
                <a:solidFill>
                  <a:srgbClr val="000000"/>
                </a:solidFill>
              </a:rPr>
              <a:t>của xi-mông</a:t>
            </a:r>
            <a:r>
              <a:rPr lang="vi-VN" sz="4200" b="1" i="1" dirty="0" smtClean="0">
                <a:solidFill>
                  <a:srgbClr val="000000"/>
                </a:solidFill>
              </a:rPr>
              <a:t>”</a:t>
            </a:r>
            <a:r>
              <a:rPr lang="vi-VN" sz="4200" dirty="0" smtClean="0">
                <a:solidFill>
                  <a:srgbClr val="000000"/>
                </a:solidFill>
              </a:rPr>
              <a:t> trích </a:t>
            </a:r>
            <a:r>
              <a:rPr lang="vi-VN" sz="4200" dirty="0">
                <a:solidFill>
                  <a:srgbClr val="000000"/>
                </a:solidFill>
              </a:rPr>
              <a:t>từ truyện ngắn cùng tên của Mô-pa-xăng</a:t>
            </a:r>
            <a:r>
              <a:rPr lang="vi-VN" sz="4200" dirty="0" smtClean="0">
                <a:solidFill>
                  <a:srgbClr val="000000"/>
                </a:solidFill>
              </a:rPr>
              <a:t>.</a:t>
            </a:r>
          </a:p>
          <a:p>
            <a:pPr marL="571500" indent="-571500" algn="just">
              <a:lnSpc>
                <a:spcPct val="150000"/>
              </a:lnSpc>
              <a:buFontTx/>
              <a:buChar char="-"/>
            </a:pPr>
            <a:r>
              <a:rPr lang="vi-VN" sz="4200" b="1" i="0" dirty="0" smtClean="0">
                <a:solidFill>
                  <a:srgbClr val="000000"/>
                </a:solidFill>
                <a:effectLst/>
              </a:rPr>
              <a:t>Thể loại: </a:t>
            </a:r>
            <a:r>
              <a:rPr lang="vi-VN" sz="4200" b="0" i="0" dirty="0" smtClean="0">
                <a:solidFill>
                  <a:srgbClr val="000000"/>
                </a:solidFill>
                <a:effectLst/>
              </a:rPr>
              <a:t>truyện ngắn</a:t>
            </a:r>
          </a:p>
          <a:p>
            <a:pPr marL="571500" indent="-571500" algn="just">
              <a:lnSpc>
                <a:spcPct val="150000"/>
              </a:lnSpc>
              <a:buFontTx/>
              <a:buChar char="-"/>
            </a:pPr>
            <a:r>
              <a:rPr lang="vi-VN" sz="4200" b="1" dirty="0">
                <a:solidFill>
                  <a:srgbClr val="000000"/>
                </a:solidFill>
              </a:rPr>
              <a:t>Phương thức biểu đạt chính: </a:t>
            </a:r>
            <a:r>
              <a:rPr lang="vi-VN" sz="4200" dirty="0">
                <a:solidFill>
                  <a:srgbClr val="000000"/>
                </a:solidFill>
              </a:rPr>
              <a:t>Tự </a:t>
            </a:r>
            <a:r>
              <a:rPr lang="vi-VN" sz="4200" dirty="0" smtClean="0">
                <a:solidFill>
                  <a:srgbClr val="000000"/>
                </a:solidFill>
              </a:rPr>
              <a:t>sự</a:t>
            </a:r>
            <a:endParaRPr lang="vi-VN" sz="4200" dirty="0">
              <a:solidFill>
                <a:srgbClr val="000000"/>
              </a:solidFill>
            </a:endParaRPr>
          </a:p>
          <a:p>
            <a:pPr marL="571500" indent="-571500" algn="just">
              <a:lnSpc>
                <a:spcPct val="150000"/>
              </a:lnSpc>
              <a:buFontTx/>
              <a:buChar char="-"/>
            </a:pPr>
            <a:r>
              <a:rPr lang="vi-VN" sz="4200" b="1" i="0" dirty="0" smtClean="0">
                <a:solidFill>
                  <a:srgbClr val="000000"/>
                </a:solidFill>
                <a:effectLst/>
              </a:rPr>
              <a:t>Bố cục: </a:t>
            </a:r>
            <a:r>
              <a:rPr lang="vi-VN" sz="4200" b="0" i="0" dirty="0" smtClean="0">
                <a:solidFill>
                  <a:srgbClr val="000000"/>
                </a:solidFill>
                <a:effectLst/>
              </a:rPr>
              <a:t>4 phần</a:t>
            </a:r>
            <a:endParaRPr lang="vi-VN" sz="4200" b="0" i="0" dirty="0">
              <a:solidFill>
                <a:srgbClr val="000000"/>
              </a:solidFill>
              <a:effectLst/>
            </a:endParaRPr>
          </a:p>
        </p:txBody>
      </p:sp>
    </p:spTree>
    <p:extLst>
      <p:ext uri="{BB962C8B-B14F-4D97-AF65-F5344CB8AC3E}">
        <p14:creationId xmlns:p14="http://schemas.microsoft.com/office/powerpoint/2010/main" val="260659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arn(inVertic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arn(inVertical)">
                                      <p:cBhvr>
                                        <p:cTn id="2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1152" y="612216"/>
            <a:ext cx="17436208" cy="963746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704371" y="282121"/>
            <a:ext cx="6879258" cy="235628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843305" y="-1325018"/>
            <a:ext cx="5744010" cy="4114800"/>
          </a:xfrm>
          <a:prstGeom prst="rect">
            <a:avLst/>
          </a:prstGeom>
        </p:spPr>
      </p:pic>
      <p:sp>
        <p:nvSpPr>
          <p:cNvPr id="11" name="TextBox 11"/>
          <p:cNvSpPr txBox="1"/>
          <p:nvPr/>
        </p:nvSpPr>
        <p:spPr>
          <a:xfrm>
            <a:off x="6453413" y="1070189"/>
            <a:ext cx="5110853" cy="929037"/>
          </a:xfrm>
          <a:prstGeom prst="rect">
            <a:avLst/>
          </a:prstGeom>
        </p:spPr>
        <p:txBody>
          <a:bodyPr lIns="0" tIns="0" rIns="0" bIns="0" rtlCol="0" anchor="t">
            <a:spAutoFit/>
          </a:bodyPr>
          <a:lstStyle/>
          <a:p>
            <a:pPr algn="ctr">
              <a:lnSpc>
                <a:spcPts val="7200"/>
              </a:lnSpc>
            </a:pPr>
            <a:r>
              <a:rPr lang="vi-VN" sz="6400" b="1" i="1" dirty="0" smtClean="0">
                <a:solidFill>
                  <a:srgbClr val="000000"/>
                </a:solidFill>
              </a:rPr>
              <a:t>2. Tác phẩm</a:t>
            </a:r>
            <a:endParaRPr lang="en-US" sz="6400" b="1" i="1" dirty="0">
              <a:solidFill>
                <a:srgbClr val="000000"/>
              </a:solidFill>
            </a:endParaRPr>
          </a:p>
        </p:txBody>
      </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58481" y="522548"/>
            <a:ext cx="2577144" cy="2669359"/>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235805" y="282120"/>
            <a:ext cx="3515914" cy="900524"/>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387295" y="-1762818"/>
            <a:ext cx="5744010" cy="4114800"/>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23007" y="732382"/>
            <a:ext cx="2036293" cy="2109155"/>
          </a:xfrm>
          <a:prstGeom prst="rect">
            <a:avLst/>
          </a:prstGeom>
        </p:spPr>
      </p:pic>
      <p:sp>
        <p:nvSpPr>
          <p:cNvPr id="5" name="Rectangle 4"/>
          <p:cNvSpPr/>
          <p:nvPr/>
        </p:nvSpPr>
        <p:spPr>
          <a:xfrm>
            <a:off x="1143001" y="3464562"/>
            <a:ext cx="16116299" cy="1061829"/>
          </a:xfrm>
          <a:prstGeom prst="rect">
            <a:avLst/>
          </a:prstGeom>
          <a:ln w="38100">
            <a:solidFill>
              <a:srgbClr val="FF0000"/>
            </a:solidFill>
          </a:ln>
        </p:spPr>
        <p:txBody>
          <a:bodyPr wrap="square">
            <a:spAutoFit/>
          </a:bodyPr>
          <a:lstStyle/>
          <a:p>
            <a:pPr marL="571500" indent="-571500">
              <a:lnSpc>
                <a:spcPct val="150000"/>
              </a:lnSpc>
              <a:buFont typeface="Wingdings" panose="05000000000000000000" pitchFamily="2" charset="2"/>
              <a:buChar char="§"/>
            </a:pPr>
            <a:r>
              <a:rPr lang="vi-VN" sz="4200" b="1" dirty="0" smtClean="0">
                <a:solidFill>
                  <a:srgbClr val="000000"/>
                </a:solidFill>
                <a:latin typeface="Arial" panose="020B0604020202020204" pitchFamily="34" charset="0"/>
                <a:cs typeface="Arial" panose="020B0604020202020204" pitchFamily="34" charset="0"/>
              </a:rPr>
              <a:t>Phần 1: </a:t>
            </a:r>
            <a:r>
              <a:rPr lang="en-US" sz="4200" b="1" i="1" dirty="0" smtClean="0">
                <a:solidFill>
                  <a:srgbClr val="000000"/>
                </a:solidFill>
                <a:latin typeface="Arial" panose="020B0604020202020204" pitchFamily="34" charset="0"/>
                <a:cs typeface="Arial" panose="020B0604020202020204" pitchFamily="34" charset="0"/>
              </a:rPr>
              <a:t>Từ </a:t>
            </a:r>
            <a:r>
              <a:rPr lang="en-US" sz="4200" b="1" i="1" dirty="0">
                <a:solidFill>
                  <a:srgbClr val="000000"/>
                </a:solidFill>
                <a:latin typeface="Arial" panose="020B0604020202020204" pitchFamily="34" charset="0"/>
                <a:cs typeface="Arial" panose="020B0604020202020204" pitchFamily="34" charset="0"/>
              </a:rPr>
              <a:t>đầu → </a:t>
            </a:r>
            <a:r>
              <a:rPr lang="vi-VN" sz="4200" b="1" i="1" dirty="0" smtClean="0">
                <a:solidFill>
                  <a:srgbClr val="000000"/>
                </a:solidFill>
                <a:latin typeface="Arial" panose="020B0604020202020204" pitchFamily="34" charset="0"/>
                <a:cs typeface="Arial" panose="020B0604020202020204" pitchFamily="34" charset="0"/>
              </a:rPr>
              <a:t>“</a:t>
            </a:r>
            <a:r>
              <a:rPr lang="en-US" sz="4200" b="1" i="1" dirty="0" smtClean="0">
                <a:solidFill>
                  <a:srgbClr val="000000"/>
                </a:solidFill>
                <a:latin typeface="Arial" panose="020B0604020202020204" pitchFamily="34" charset="0"/>
                <a:cs typeface="Arial" panose="020B0604020202020204" pitchFamily="34" charset="0"/>
              </a:rPr>
              <a:t>khóc </a:t>
            </a:r>
            <a:r>
              <a:rPr lang="en-US" sz="4200" b="1" i="1" dirty="0" err="1" smtClean="0">
                <a:solidFill>
                  <a:srgbClr val="000000"/>
                </a:solidFill>
                <a:latin typeface="Arial" panose="020B0604020202020204" pitchFamily="34" charset="0"/>
                <a:cs typeface="Arial" panose="020B0604020202020204" pitchFamily="34" charset="0"/>
              </a:rPr>
              <a:t>hoài</a:t>
            </a:r>
            <a:r>
              <a:rPr lang="vi-VN" sz="4200" b="1" i="1" dirty="0" smtClean="0">
                <a:solidFill>
                  <a:srgbClr val="000000"/>
                </a:solidFill>
                <a:latin typeface="Arial" panose="020B0604020202020204" pitchFamily="34" charset="0"/>
                <a:cs typeface="Arial" panose="020B0604020202020204" pitchFamily="34" charset="0"/>
              </a:rPr>
              <a:t>”</a:t>
            </a:r>
            <a:r>
              <a:rPr lang="en-US" sz="4200" b="1" i="1" dirty="0" smtClean="0">
                <a:solidFill>
                  <a:srgbClr val="000000"/>
                </a:solidFill>
                <a:latin typeface="Arial" panose="020B0604020202020204" pitchFamily="34" charset="0"/>
                <a:cs typeface="Arial" panose="020B0604020202020204" pitchFamily="34" charset="0"/>
              </a:rPr>
              <a:t> </a:t>
            </a:r>
            <a:r>
              <a:rPr lang="en-US" sz="4200" dirty="0" smtClean="0">
                <a:solidFill>
                  <a:srgbClr val="000000"/>
                </a:solidFill>
                <a:latin typeface="Arial" panose="020B0604020202020204" pitchFamily="34" charset="0"/>
                <a:cs typeface="Arial" panose="020B0604020202020204" pitchFamily="34" charset="0"/>
              </a:rPr>
              <a:t>⇒ </a:t>
            </a:r>
            <a:r>
              <a:rPr lang="en-US" sz="4200" dirty="0">
                <a:solidFill>
                  <a:srgbClr val="000000"/>
                </a:solidFill>
                <a:latin typeface="Arial" panose="020B0604020202020204" pitchFamily="34" charset="0"/>
                <a:cs typeface="Arial" panose="020B0604020202020204" pitchFamily="34" charset="0"/>
              </a:rPr>
              <a:t>tâm </a:t>
            </a:r>
            <a:r>
              <a:rPr lang="en-US" sz="4200" dirty="0" err="1">
                <a:solidFill>
                  <a:srgbClr val="000000"/>
                </a:solidFill>
                <a:latin typeface="Arial" panose="020B0604020202020204" pitchFamily="34" charset="0"/>
                <a:cs typeface="Arial" panose="020B0604020202020204" pitchFamily="34" charset="0"/>
              </a:rPr>
              <a:t>trạng</a:t>
            </a:r>
            <a:r>
              <a:rPr lang="en-US" sz="4200" dirty="0">
                <a:solidFill>
                  <a:srgbClr val="000000"/>
                </a:solidFill>
                <a:latin typeface="Arial" panose="020B0604020202020204" pitchFamily="34" charset="0"/>
                <a:cs typeface="Arial" panose="020B0604020202020204" pitchFamily="34" charset="0"/>
              </a:rPr>
              <a:t> của Xi </a:t>
            </a:r>
            <a:r>
              <a:rPr lang="en-US" sz="4200" dirty="0" err="1">
                <a:solidFill>
                  <a:srgbClr val="000000"/>
                </a:solidFill>
                <a:latin typeface="Arial" panose="020B0604020202020204" pitchFamily="34" charset="0"/>
                <a:cs typeface="Arial" panose="020B0604020202020204" pitchFamily="34" charset="0"/>
              </a:rPr>
              <a:t>mông</a:t>
            </a:r>
            <a:r>
              <a:rPr lang="en-US" sz="4200" dirty="0">
                <a:solidFill>
                  <a:srgbClr val="000000"/>
                </a:solidFill>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
        <p:nvSpPr>
          <p:cNvPr id="14" name="Rectangle 13"/>
          <p:cNvSpPr/>
          <p:nvPr/>
        </p:nvSpPr>
        <p:spPr>
          <a:xfrm>
            <a:off x="1143001" y="5071701"/>
            <a:ext cx="16116299" cy="1061829"/>
          </a:xfrm>
          <a:prstGeom prst="rect">
            <a:avLst/>
          </a:prstGeom>
          <a:ln w="38100">
            <a:solidFill>
              <a:srgbClr val="FF0000"/>
            </a:solidFill>
          </a:ln>
        </p:spPr>
        <p:txBody>
          <a:bodyPr wrap="square">
            <a:spAutoFit/>
          </a:bodyPr>
          <a:lstStyle/>
          <a:p>
            <a:pPr marL="571500" indent="-571500">
              <a:lnSpc>
                <a:spcPct val="150000"/>
              </a:lnSpc>
              <a:buFont typeface="Wingdings" panose="05000000000000000000" pitchFamily="2" charset="2"/>
              <a:buChar char="§"/>
            </a:pPr>
            <a:r>
              <a:rPr lang="vi-VN" sz="4200" b="1" dirty="0" smtClean="0">
                <a:solidFill>
                  <a:srgbClr val="000000"/>
                </a:solidFill>
                <a:latin typeface="Arial" panose="020B0604020202020204" pitchFamily="34" charset="0"/>
                <a:cs typeface="Arial" panose="020B0604020202020204" pitchFamily="34" charset="0"/>
              </a:rPr>
              <a:t>Phần 2: </a:t>
            </a:r>
            <a:r>
              <a:rPr lang="en-US" sz="4200" b="1" i="1" dirty="0">
                <a:solidFill>
                  <a:srgbClr val="000000"/>
                </a:solidFill>
                <a:latin typeface="Arial" panose="020B0604020202020204" pitchFamily="34" charset="0"/>
                <a:cs typeface="Arial" panose="020B0604020202020204" pitchFamily="34" charset="0"/>
              </a:rPr>
              <a:t>Tiếp → </a:t>
            </a:r>
            <a:r>
              <a:rPr lang="vi-VN" sz="4200" b="1" i="1" dirty="0" smtClean="0">
                <a:solidFill>
                  <a:srgbClr val="000000"/>
                </a:solidFill>
                <a:latin typeface="Arial" panose="020B0604020202020204" pitchFamily="34" charset="0"/>
                <a:cs typeface="Arial" panose="020B0604020202020204" pitchFamily="34" charset="0"/>
              </a:rPr>
              <a:t>“</a:t>
            </a:r>
            <a:r>
              <a:rPr lang="en-US" sz="4200" b="1" i="1" dirty="0" smtClean="0">
                <a:solidFill>
                  <a:srgbClr val="000000"/>
                </a:solidFill>
                <a:latin typeface="Arial" panose="020B0604020202020204" pitchFamily="34" charset="0"/>
                <a:cs typeface="Arial" panose="020B0604020202020204" pitchFamily="34" charset="0"/>
              </a:rPr>
              <a:t>ông bố</a:t>
            </a:r>
            <a:r>
              <a:rPr lang="vi-VN" sz="4200" b="1" i="1" dirty="0" smtClean="0">
                <a:solidFill>
                  <a:srgbClr val="000000"/>
                </a:solidFill>
                <a:latin typeface="Arial" panose="020B0604020202020204" pitchFamily="34" charset="0"/>
                <a:cs typeface="Arial" panose="020B0604020202020204" pitchFamily="34" charset="0"/>
              </a:rPr>
              <a:t>”</a:t>
            </a:r>
            <a:r>
              <a:rPr lang="en-US" sz="4200" b="1" i="1" dirty="0" smtClean="0">
                <a:solidFill>
                  <a:srgbClr val="000000"/>
                </a:solidFill>
                <a:latin typeface="Arial" panose="020B0604020202020204" pitchFamily="34" charset="0"/>
                <a:cs typeface="Arial" panose="020B0604020202020204" pitchFamily="34" charset="0"/>
              </a:rPr>
              <a:t> </a:t>
            </a:r>
            <a:r>
              <a:rPr lang="en-US" sz="4200" b="1" dirty="0">
                <a:solidFill>
                  <a:srgbClr val="000000"/>
                </a:solidFill>
                <a:latin typeface="Arial" panose="020B0604020202020204" pitchFamily="34" charset="0"/>
                <a:cs typeface="Arial" panose="020B0604020202020204" pitchFamily="34" charset="0"/>
              </a:rPr>
              <a:t>⇒ </a:t>
            </a:r>
            <a:r>
              <a:rPr lang="en-US" sz="4200" dirty="0">
                <a:solidFill>
                  <a:srgbClr val="000000"/>
                </a:solidFill>
                <a:latin typeface="Arial" panose="020B0604020202020204" pitchFamily="34" charset="0"/>
                <a:cs typeface="Arial" panose="020B0604020202020204" pitchFamily="34" charset="0"/>
              </a:rPr>
              <a:t>Xi </a:t>
            </a:r>
            <a:r>
              <a:rPr lang="en-US" sz="4200" dirty="0" err="1">
                <a:solidFill>
                  <a:srgbClr val="000000"/>
                </a:solidFill>
                <a:latin typeface="Arial" panose="020B0604020202020204" pitchFamily="34" charset="0"/>
                <a:cs typeface="Arial" panose="020B0604020202020204" pitchFamily="34" charset="0"/>
              </a:rPr>
              <a:t>mông</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gặp</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bác</a:t>
            </a:r>
            <a:r>
              <a:rPr lang="en-US" sz="4200" dirty="0">
                <a:solidFill>
                  <a:srgbClr val="000000"/>
                </a:solidFill>
                <a:latin typeface="Arial" panose="020B0604020202020204" pitchFamily="34" charset="0"/>
                <a:cs typeface="Arial" panose="020B0604020202020204" pitchFamily="34" charset="0"/>
              </a:rPr>
              <a:t> Phi </a:t>
            </a:r>
            <a:r>
              <a:rPr lang="en-US" sz="4200" dirty="0" err="1">
                <a:solidFill>
                  <a:srgbClr val="000000"/>
                </a:solidFill>
                <a:latin typeface="Arial" panose="020B0604020202020204" pitchFamily="34" charset="0"/>
                <a:cs typeface="Arial" panose="020B0604020202020204" pitchFamily="34" charset="0"/>
              </a:rPr>
              <a:t>Líp</a:t>
            </a:r>
            <a:r>
              <a:rPr lang="en-US" sz="4200" dirty="0">
                <a:solidFill>
                  <a:srgbClr val="000000"/>
                </a:solidFill>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
        <p:nvSpPr>
          <p:cNvPr id="17" name="Rectangle 16"/>
          <p:cNvSpPr/>
          <p:nvPr/>
        </p:nvSpPr>
        <p:spPr>
          <a:xfrm>
            <a:off x="1143001" y="6559064"/>
            <a:ext cx="16116300" cy="1061829"/>
          </a:xfrm>
          <a:prstGeom prst="rect">
            <a:avLst/>
          </a:prstGeom>
          <a:ln w="38100">
            <a:solidFill>
              <a:srgbClr val="FF0000"/>
            </a:solidFill>
          </a:ln>
        </p:spPr>
        <p:txBody>
          <a:bodyPr wrap="square">
            <a:spAutoFit/>
          </a:bodyPr>
          <a:lstStyle/>
          <a:p>
            <a:pPr marL="571500" indent="-571500">
              <a:lnSpc>
                <a:spcPct val="150000"/>
              </a:lnSpc>
              <a:buFont typeface="Wingdings" panose="05000000000000000000" pitchFamily="2" charset="2"/>
              <a:buChar char="§"/>
            </a:pPr>
            <a:r>
              <a:rPr lang="vi-VN" sz="4200" b="1" dirty="0" smtClean="0">
                <a:solidFill>
                  <a:srgbClr val="000000"/>
                </a:solidFill>
                <a:latin typeface="Arial" panose="020B0604020202020204" pitchFamily="34" charset="0"/>
                <a:cs typeface="Arial" panose="020B0604020202020204" pitchFamily="34" charset="0"/>
              </a:rPr>
              <a:t>Phần 3: </a:t>
            </a:r>
            <a:r>
              <a:rPr lang="vi-VN" sz="4200" b="1" i="1" dirty="0">
                <a:solidFill>
                  <a:srgbClr val="000000"/>
                </a:solidFill>
                <a:cs typeface="Arial" panose="020B0604020202020204" pitchFamily="34" charset="0"/>
              </a:rPr>
              <a:t>Tiếp → </a:t>
            </a:r>
            <a:r>
              <a:rPr lang="vi-VN" sz="4200" b="1" i="1" dirty="0" smtClean="0">
                <a:solidFill>
                  <a:srgbClr val="000000"/>
                </a:solidFill>
                <a:cs typeface="Arial" panose="020B0604020202020204" pitchFamily="34" charset="0"/>
              </a:rPr>
              <a:t>“rất nhanh” </a:t>
            </a:r>
            <a:r>
              <a:rPr lang="vi-VN" sz="4200" dirty="0">
                <a:solidFill>
                  <a:srgbClr val="000000"/>
                </a:solidFill>
                <a:cs typeface="Arial" panose="020B0604020202020204" pitchFamily="34" charset="0"/>
              </a:rPr>
              <a:t>⇒ </a:t>
            </a:r>
            <a:r>
              <a:rPr lang="vi-VN" sz="4200" dirty="0" smtClean="0">
                <a:solidFill>
                  <a:srgbClr val="000000"/>
                </a:solidFill>
                <a:cs typeface="Arial" panose="020B0604020202020204" pitchFamily="34" charset="0"/>
              </a:rPr>
              <a:t>bác </a:t>
            </a:r>
            <a:r>
              <a:rPr lang="vi-VN" sz="4200" dirty="0">
                <a:solidFill>
                  <a:srgbClr val="000000"/>
                </a:solidFill>
                <a:cs typeface="Arial" panose="020B0604020202020204" pitchFamily="34" charset="0"/>
              </a:rPr>
              <a:t>Phi líp đưa Xi mông về nhà.</a:t>
            </a:r>
            <a:endParaRPr lang="en-US" sz="4200" dirty="0">
              <a:latin typeface="Arial" panose="020B0604020202020204" pitchFamily="34" charset="0"/>
              <a:cs typeface="Arial" panose="020B0604020202020204" pitchFamily="34" charset="0"/>
            </a:endParaRPr>
          </a:p>
        </p:txBody>
      </p:sp>
      <p:sp>
        <p:nvSpPr>
          <p:cNvPr id="19" name="Rectangle 18"/>
          <p:cNvSpPr/>
          <p:nvPr/>
        </p:nvSpPr>
        <p:spPr>
          <a:xfrm>
            <a:off x="1143001" y="8046427"/>
            <a:ext cx="16116300" cy="1061829"/>
          </a:xfrm>
          <a:prstGeom prst="rect">
            <a:avLst/>
          </a:prstGeom>
          <a:ln w="38100">
            <a:solidFill>
              <a:srgbClr val="FF0000"/>
            </a:solidFill>
          </a:ln>
        </p:spPr>
        <p:txBody>
          <a:bodyPr wrap="square">
            <a:spAutoFit/>
          </a:bodyPr>
          <a:lstStyle/>
          <a:p>
            <a:pPr marL="571500" indent="-571500">
              <a:lnSpc>
                <a:spcPct val="150000"/>
              </a:lnSpc>
              <a:buFont typeface="Wingdings" panose="05000000000000000000" pitchFamily="2" charset="2"/>
              <a:buChar char="§"/>
            </a:pPr>
            <a:r>
              <a:rPr lang="vi-VN" sz="4200" b="1" dirty="0" smtClean="0">
                <a:solidFill>
                  <a:srgbClr val="000000"/>
                </a:solidFill>
                <a:latin typeface="Arial" panose="020B0604020202020204" pitchFamily="34" charset="0"/>
                <a:cs typeface="Arial" panose="020B0604020202020204" pitchFamily="34" charset="0"/>
              </a:rPr>
              <a:t>Phần 3: </a:t>
            </a:r>
            <a:r>
              <a:rPr lang="vi-VN" sz="4200" b="1" i="1" dirty="0" smtClean="0">
                <a:solidFill>
                  <a:srgbClr val="000000"/>
                </a:solidFill>
                <a:cs typeface="Arial" panose="020B0604020202020204" pitchFamily="34" charset="0"/>
              </a:rPr>
              <a:t>Còn lại </a:t>
            </a:r>
            <a:r>
              <a:rPr lang="vi-VN" sz="4200" dirty="0">
                <a:solidFill>
                  <a:srgbClr val="000000"/>
                </a:solidFill>
                <a:cs typeface="Arial" panose="020B0604020202020204" pitchFamily="34" charset="0"/>
              </a:rPr>
              <a:t>⇒ Ngày hôm sau ở trường.</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52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7"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1152" y="612216"/>
            <a:ext cx="17436208" cy="963746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704371" y="282121"/>
            <a:ext cx="6879258" cy="235628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843305" y="-1325018"/>
            <a:ext cx="5744010" cy="4114800"/>
          </a:xfrm>
          <a:prstGeom prst="rect">
            <a:avLst/>
          </a:prstGeom>
        </p:spPr>
      </p:pic>
      <p:sp>
        <p:nvSpPr>
          <p:cNvPr id="11" name="TextBox 11"/>
          <p:cNvSpPr txBox="1"/>
          <p:nvPr/>
        </p:nvSpPr>
        <p:spPr>
          <a:xfrm>
            <a:off x="6453413" y="1070189"/>
            <a:ext cx="5110853" cy="876522"/>
          </a:xfrm>
          <a:prstGeom prst="rect">
            <a:avLst/>
          </a:prstGeom>
        </p:spPr>
        <p:txBody>
          <a:bodyPr lIns="0" tIns="0" rIns="0" bIns="0" rtlCol="0" anchor="t">
            <a:spAutoFit/>
          </a:bodyPr>
          <a:lstStyle/>
          <a:p>
            <a:pPr algn="ctr">
              <a:lnSpc>
                <a:spcPts val="7200"/>
              </a:lnSpc>
            </a:pPr>
            <a:r>
              <a:rPr lang="vi-VN" sz="5600" b="1" dirty="0" smtClean="0">
                <a:solidFill>
                  <a:srgbClr val="000000"/>
                </a:solidFill>
              </a:rPr>
              <a:t>TÓM TẮT</a:t>
            </a:r>
            <a:endParaRPr lang="en-US" sz="5600" b="1" dirty="0">
              <a:solidFill>
                <a:srgbClr val="000000"/>
              </a:solidFill>
            </a:endParaRPr>
          </a:p>
        </p:txBody>
      </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58481" y="522548"/>
            <a:ext cx="2577144" cy="2669359"/>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235805" y="282120"/>
            <a:ext cx="3515914" cy="900524"/>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387295" y="-1762818"/>
            <a:ext cx="5744010" cy="4114800"/>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23007" y="732382"/>
            <a:ext cx="2036293" cy="2109155"/>
          </a:xfrm>
          <a:prstGeom prst="rect">
            <a:avLst/>
          </a:prstGeom>
        </p:spPr>
      </p:pic>
      <p:sp>
        <p:nvSpPr>
          <p:cNvPr id="3" name="Rectangle 2"/>
          <p:cNvSpPr/>
          <p:nvPr/>
        </p:nvSpPr>
        <p:spPr>
          <a:xfrm>
            <a:off x="1257300" y="2836892"/>
            <a:ext cx="16002000" cy="6740307"/>
          </a:xfrm>
          <a:prstGeom prst="rect">
            <a:avLst/>
          </a:prstGeom>
        </p:spPr>
        <p:txBody>
          <a:bodyPr wrap="square">
            <a:spAutoFit/>
          </a:bodyPr>
          <a:lstStyle/>
          <a:p>
            <a:pPr algn="just">
              <a:lnSpc>
                <a:spcPct val="150000"/>
              </a:lnSpc>
            </a:pPr>
            <a:r>
              <a:rPr lang="vi-VN" sz="3200" dirty="0" smtClean="0">
                <a:solidFill>
                  <a:srgbClr val="000000"/>
                </a:solidFill>
              </a:rPr>
              <a:t>	Xi- mông, </a:t>
            </a:r>
            <a:r>
              <a:rPr lang="vi-VN" sz="3200" dirty="0">
                <a:solidFill>
                  <a:srgbClr val="000000"/>
                </a:solidFill>
              </a:rPr>
              <a:t>con của chị Blang-sốt. Cậu chào đời mà không có bố nên ngày đầu tiên đến lớp cậu bị các bạn xúm vào trêu trọc. Cậu chống cự lại chúng nhưng vì sức yếu nên không chống được. Buồn tủi cậu tìm ra bờ sông tự vẫn . Dòng sông, bãi cỏ và chú nhãi con màu xanh lục xoa dịu nỗi niềm của Xi-mông. Cậu bé đùa một lúc rồi lại òa khóc vì nghĩ đến nỗi niềm của mình. bác Phi-líp tình cờ gặp Xi- mông an ủi cậu và đưa cậu bé về nhà. Để làm vui lòng Xi-mông bác Phi-líp đã nhận làm bố cậu bé trước sự xấu hổ đến tê tái của Blăng-sốt. Bọn trẻ vẫn trêu trọc Xi-mông vì chúng cho rằng chú Phi-líp không phải là bố của cậu bé. xi-mông đã tìm đến lò rèn tâm sự với Phi-líp. Sau đó bác phi-líp đã đến cầu hôn với Blăng-sốt và chị đã đồng ý.</a:t>
            </a:r>
            <a:endParaRPr lang="en-US" sz="3200" dirty="0"/>
          </a:p>
        </p:txBody>
      </p:sp>
    </p:spTree>
    <p:extLst>
      <p:ext uri="{BB962C8B-B14F-4D97-AF65-F5344CB8AC3E}">
        <p14:creationId xmlns:p14="http://schemas.microsoft.com/office/powerpoint/2010/main" val="56413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1481</Words>
  <PresentationFormat>Custom</PresentationFormat>
  <Paragraphs>166</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Wingdings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2021-12-15T15:43:56Z</dcterms:modified>
  <dc:identifier>DAEtUBLhDZE</dc:identifier>
</cp:coreProperties>
</file>