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46" r:id="rId4"/>
    <p:sldId id="354" r:id="rId5"/>
    <p:sldId id="355" r:id="rId6"/>
    <p:sldId id="356" r:id="rId7"/>
    <p:sldId id="357" r:id="rId8"/>
    <p:sldId id="359" r:id="rId9"/>
    <p:sldId id="363" r:id="rId10"/>
    <p:sldId id="340" r:id="rId11"/>
    <p:sldId id="365" r:id="rId12"/>
    <p:sldId id="313" r:id="rId13"/>
    <p:sldId id="333" r:id="rId14"/>
    <p:sldId id="344" r:id="rId15"/>
    <p:sldId id="314" r:id="rId16"/>
    <p:sldId id="33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7193A9"/>
    <a:srgbClr val="800000"/>
    <a:srgbClr val="0000FF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859968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do you like best about Sa Pa? </a:t>
            </a:r>
          </a:p>
          <a:p>
            <a:r>
              <a:rPr lang="en-US" sz="3200" dirty="0"/>
              <a:t>    B: I like its local markets best.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Why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can we find the most beautiful terraced fields? </a:t>
            </a:r>
          </a:p>
          <a:p>
            <a:r>
              <a:rPr lang="en-US" sz="3200" dirty="0"/>
              <a:t>    B: In Mu </a:t>
            </a:r>
            <a:r>
              <a:rPr lang="en-US" sz="3200" dirty="0" err="1"/>
              <a:t>Cang</a:t>
            </a:r>
            <a:r>
              <a:rPr lang="en-US" sz="3200" dirty="0"/>
              <a:t> Chai.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Where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is the </a:t>
            </a:r>
            <a:r>
              <a:rPr lang="en-US" sz="3200" i="1" dirty="0"/>
              <a:t>Ban</a:t>
            </a:r>
            <a:r>
              <a:rPr lang="en-US" sz="3200" dirty="0"/>
              <a:t> Flower Festival? </a:t>
            </a:r>
          </a:p>
          <a:p>
            <a:r>
              <a:rPr lang="en-US" sz="3200" dirty="0"/>
              <a:t>    B: It’s in spring.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When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433129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1247996" y="5791696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969931" y="2878347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126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2374318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A: ______ tall is an average stilt house? </a:t>
            </a:r>
          </a:p>
          <a:p>
            <a:r>
              <a:rPr lang="en-US" sz="3200" dirty="0"/>
              <a:t>    B: About 5 - 6 </a:t>
            </a:r>
            <a:r>
              <a:rPr lang="en-US" sz="3200" dirty="0" err="1"/>
              <a:t>metres</a:t>
            </a:r>
            <a:r>
              <a:rPr lang="en-US" sz="3200" dirty="0"/>
              <a:t> tall.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How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A: ______ festival is more important for the </a:t>
            </a:r>
            <a:r>
              <a:rPr lang="en-US" sz="3200" dirty="0" err="1"/>
              <a:t>Kinh</a:t>
            </a:r>
            <a:r>
              <a:rPr lang="en-US" sz="3200" dirty="0"/>
              <a:t>: the Mid-Autumn </a:t>
            </a:r>
            <a:br>
              <a:rPr lang="en-US" sz="3200" dirty="0"/>
            </a:br>
            <a:r>
              <a:rPr lang="en-US" sz="3200" dirty="0"/>
              <a:t>    or the Lunar New Year? </a:t>
            </a:r>
          </a:p>
          <a:p>
            <a:r>
              <a:rPr lang="en-US" sz="3200" dirty="0"/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A.</a:t>
            </a:r>
            <a:r>
              <a:rPr lang="en-US" sz="3200" dirty="0"/>
              <a:t> What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5314272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246421" y="338328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A5F22-E38B-6447-8E0D-69723784009D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6" y="1231553"/>
            <a:ext cx="99970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872839"/>
            <a:ext cx="7579361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Some minority (1) </a:t>
            </a:r>
            <a:r>
              <a:rPr lang="en-US" sz="3600" b="1" u="sng" dirty="0"/>
              <a:t>groups</a:t>
            </a:r>
            <a:r>
              <a:rPr lang="en-US" sz="3600" dirty="0"/>
              <a:t> are farmers. They do not have much (2) </a:t>
            </a:r>
            <a:r>
              <a:rPr lang="en-US" sz="3600" b="1" u="sng" dirty="0"/>
              <a:t>land</a:t>
            </a:r>
            <a:r>
              <a:rPr lang="en-US" sz="3600" dirty="0"/>
              <a:t> and they use simple farming techniques. After finding an (3) </a:t>
            </a:r>
            <a:r>
              <a:rPr lang="en-US" sz="3600" b="1" u="sng" dirty="0"/>
              <a:t>area</a:t>
            </a:r>
            <a:r>
              <a:rPr lang="en-US" sz="3600" dirty="0"/>
              <a:t> for a garden, the men cut the (4) </a:t>
            </a:r>
            <a:r>
              <a:rPr lang="en-US" sz="3600" b="1" u="sng" dirty="0"/>
              <a:t>trees</a:t>
            </a:r>
            <a:r>
              <a:rPr lang="en-US" sz="3600" dirty="0"/>
              <a:t> down and burn them. The (5) </a:t>
            </a:r>
            <a:r>
              <a:rPr lang="en-US" sz="3600" b="1" u="sng" dirty="0"/>
              <a:t>ash</a:t>
            </a:r>
            <a:r>
              <a:rPr lang="en-US" sz="3600" dirty="0"/>
              <a:t> they collect helps enrich the soil. They then grow a few (6) </a:t>
            </a:r>
            <a:r>
              <a:rPr lang="en-US" sz="3600" b="1" u="sng" dirty="0"/>
              <a:t>crops</a:t>
            </a:r>
            <a:r>
              <a:rPr lang="en-US" sz="3600" dirty="0"/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189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/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/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uncle has _____coffee plantation in </a:t>
            </a:r>
            <a:r>
              <a:rPr lang="en-US" sz="3200" dirty="0" err="1"/>
              <a:t>Kon</a:t>
            </a:r>
            <a:r>
              <a:rPr lang="en-US" sz="3200" dirty="0"/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How ______ information about the Van </a:t>
            </a:r>
            <a:r>
              <a:rPr lang="en-US" sz="3200" dirty="0" err="1"/>
              <a:t>Kieu</a:t>
            </a:r>
            <a:r>
              <a:rPr lang="en-US" sz="3200" dirty="0"/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F4B66"/>
                </a:solidFill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34662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1860063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3496208"/>
            <a:ext cx="4700142" cy="31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92" y="2171544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Learn by heart all the words.</a:t>
            </a:r>
          </a:p>
          <a:p>
            <a:r>
              <a:rPr lang="en-US" sz="3600" dirty="0"/>
              <a:t>- Do exercises in the workbook.</a:t>
            </a:r>
          </a:p>
          <a:p>
            <a:r>
              <a:rPr lang="en-US" sz="3600" dirty="0"/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345949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140288"/>
            <a:ext cx="5834102" cy="11827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Change the sentences into </a:t>
            </a:r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questions. </a:t>
            </a:r>
          </a:p>
          <a:p>
            <a:r>
              <a:rPr lang="en-GB" dirty="0">
                <a:solidFill>
                  <a:schemeClr val="tx1"/>
                </a:solidFill>
              </a:rPr>
              <a:t>Task 2: Choose the correct question word for each question below.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00033" y="520602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6276" y="1240247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42567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YES / NO </a:t>
            </a:r>
            <a:r>
              <a:rPr lang="en-US" b="1" dirty="0">
                <a:solidFill>
                  <a:schemeClr val="tx1"/>
                </a:solidFill>
              </a:rPr>
              <a:t>AND WH-QUESTION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6276" y="3767546"/>
            <a:ext cx="1962546" cy="849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COUNTABLE AND UNCOUNTABLE NOUNS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98822" y="1546350"/>
            <a:ext cx="1668568" cy="8793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617549" y="2734478"/>
            <a:ext cx="1731884" cy="10330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2598822" y="4192270"/>
            <a:ext cx="1716217" cy="109456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97082" y="528683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85721" y="3568095"/>
            <a:ext cx="5834102" cy="124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C or U for the underlined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Fill in each blank with </a:t>
            </a:r>
            <a:r>
              <a:rPr lang="en-US" i="1" dirty="0">
                <a:solidFill>
                  <a:schemeClr val="tx1"/>
                </a:solidFill>
              </a:rPr>
              <a:t>a, much, many, a little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i="1" dirty="0">
                <a:solidFill>
                  <a:schemeClr val="tx1"/>
                </a:solidFill>
              </a:rPr>
              <a:t>a few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Word games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487067" y="2092445"/>
            <a:ext cx="4295554" cy="3678865"/>
          </a:xfrm>
          <a:prstGeom prst="star10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Topic:</a:t>
            </a:r>
          </a:p>
          <a:p>
            <a:pPr algn="ctr"/>
            <a:r>
              <a:rPr lang="en-US" sz="4000" b="1" dirty="0"/>
              <a:t>Ethnic groups of Viet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9546" y="1246276"/>
            <a:ext cx="209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965" y="1742576"/>
            <a:ext cx="346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Communal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546" y="2304058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Wooden statue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46" y="3395437"/>
            <a:ext cx="374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dance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2965" y="3962921"/>
            <a:ext cx="402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 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2966" y="4483612"/>
            <a:ext cx="419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2967" y="5005710"/>
            <a:ext cx="41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2965" y="551521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Five-colour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sticky rice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2966" y="6038437"/>
            <a:ext cx="500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Stilt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966" y="2823373"/>
            <a:ext cx="346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Terraced field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25433" y="1648047"/>
            <a:ext cx="1711841" cy="83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25433" y="2092445"/>
            <a:ext cx="1711841" cy="39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>
            <a:off x="4125433" y="2499661"/>
            <a:ext cx="1834113" cy="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0"/>
            <a:endCxn id="26" idx="1"/>
          </p:cNvCxnSpPr>
          <p:nvPr/>
        </p:nvCxnSpPr>
        <p:spPr>
          <a:xfrm flipV="1">
            <a:off x="4782624" y="3084983"/>
            <a:ext cx="1150342" cy="27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0"/>
            <a:endCxn id="20" idx="1"/>
          </p:cNvCxnSpPr>
          <p:nvPr/>
        </p:nvCxnSpPr>
        <p:spPr>
          <a:xfrm>
            <a:off x="4782624" y="3363456"/>
            <a:ext cx="1176922" cy="2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0"/>
            <a:endCxn id="21" idx="1"/>
          </p:cNvCxnSpPr>
          <p:nvPr/>
        </p:nvCxnSpPr>
        <p:spPr>
          <a:xfrm>
            <a:off x="4782624" y="3363456"/>
            <a:ext cx="1150341" cy="86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4242391" y="4745222"/>
            <a:ext cx="1690575" cy="9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>
            <a:off x="4274288" y="4819993"/>
            <a:ext cx="1658679" cy="44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1"/>
          </p:cNvCxnSpPr>
          <p:nvPr/>
        </p:nvCxnSpPr>
        <p:spPr>
          <a:xfrm>
            <a:off x="4242390" y="4844983"/>
            <a:ext cx="1690575" cy="93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1"/>
          </p:cNvCxnSpPr>
          <p:nvPr/>
        </p:nvCxnSpPr>
        <p:spPr>
          <a:xfrm>
            <a:off x="4242390" y="4842225"/>
            <a:ext cx="1690576" cy="14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955" y="11161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Who’s faster?</a:t>
            </a: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674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harvest </a:t>
            </a:r>
            <a:r>
              <a:rPr lang="en-US" sz="6000" dirty="0"/>
              <a:t>(v)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0074" y="4492342"/>
            <a:ext cx="37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hái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74358" y="3189435"/>
            <a:ext cx="2808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28" y="1887991"/>
            <a:ext cx="6262305" cy="4331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851" y="3300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7284" y="1450035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crop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387" y="4682550"/>
            <a:ext cx="3866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mùa</a:t>
            </a:r>
            <a:r>
              <a:rPr lang="en-US" sz="4800" dirty="0"/>
              <a:t>, </a:t>
            </a:r>
          </a:p>
          <a:p>
            <a:pPr algn="ctr"/>
            <a:r>
              <a:rPr lang="en-US" sz="4800" dirty="0" err="1"/>
              <a:t>vụ</a:t>
            </a:r>
            <a:r>
              <a:rPr lang="en-US" sz="4800" dirty="0"/>
              <a:t> </a:t>
            </a:r>
            <a:r>
              <a:rPr lang="en-US" sz="4800" dirty="0" err="1"/>
              <a:t>trồng</a:t>
            </a:r>
            <a:r>
              <a:rPr lang="en-US" sz="4800" dirty="0"/>
              <a:t> </a:t>
            </a:r>
            <a:r>
              <a:rPr lang="en-US" sz="4800" dirty="0" err="1"/>
              <a:t>trọt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83495" y="3429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4965903" y="1854533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E095D-AEA9-1E4A-904B-9432922BE226}"/>
              </a:ext>
            </a:extLst>
          </p:cNvPr>
          <p:cNvSpPr txBox="1"/>
          <p:nvPr/>
        </p:nvSpPr>
        <p:spPr>
          <a:xfrm>
            <a:off x="397387" y="111613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202" y="3539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82307" y="1076242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waterwheel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01676" y="4950761"/>
            <a:ext cx="373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xe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01676" y="3256141"/>
            <a:ext cx="3376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wɔːtəwiːl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17524"/>
            <a:ext cx="5818705" cy="436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D70B1-384C-5243-8781-10ADB41050C2}"/>
              </a:ext>
            </a:extLst>
          </p:cNvPr>
          <p:cNvSpPr txBox="1"/>
          <p:nvPr/>
        </p:nvSpPr>
        <p:spPr>
          <a:xfrm>
            <a:off x="131207" y="131397"/>
            <a:ext cx="724114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waterwhee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51" y="3366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7" y="2163991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116" y="2838774"/>
            <a:ext cx="105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Do women play an important role in a </a:t>
            </a:r>
            <a:r>
              <a:rPr lang="en-US" sz="3600" dirty="0" err="1">
                <a:solidFill>
                  <a:srgbClr val="EF4B66"/>
                </a:solidFill>
              </a:rPr>
              <a:t>Jrai</a:t>
            </a:r>
            <a:r>
              <a:rPr lang="en-US" sz="3600" dirty="0">
                <a:solidFill>
                  <a:srgbClr val="EF4B66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117" y="379693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116" y="4443264"/>
            <a:ext cx="113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Is </a:t>
            </a:r>
            <a:r>
              <a:rPr lang="en-US" sz="3600" i="1" dirty="0" err="1">
                <a:solidFill>
                  <a:srgbClr val="EF4B66"/>
                </a:solidFill>
              </a:rPr>
              <a:t>mua</a:t>
            </a:r>
            <a:r>
              <a:rPr lang="en-US" sz="3600" i="1" dirty="0">
                <a:solidFill>
                  <a:srgbClr val="EF4B66"/>
                </a:solidFill>
              </a:rPr>
              <a:t> sap</a:t>
            </a:r>
            <a:r>
              <a:rPr lang="en-US" sz="3600" dirty="0">
                <a:solidFill>
                  <a:srgbClr val="EF4B66"/>
                </a:solidFill>
              </a:rPr>
              <a:t> a popular folk dance of the Thai people?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131207" y="131397"/>
            <a:ext cx="72411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131207" y="1721833"/>
            <a:ext cx="111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2703142"/>
            <a:ext cx="1235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have boarding schools for minority students in 1960?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348262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</a:rPr>
              <a:t>Ban</a:t>
            </a:r>
            <a:r>
              <a:rPr lang="en-US" sz="3600" dirty="0">
                <a:solidFill>
                  <a:srgbClr val="002060"/>
                </a:solidFill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</a:rPr>
              <a:t>Dien</a:t>
            </a:r>
            <a:r>
              <a:rPr lang="en-US" sz="3600" dirty="0">
                <a:solidFill>
                  <a:srgbClr val="002060"/>
                </a:solidFill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6" y="39851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Did you attend the </a:t>
            </a:r>
            <a:r>
              <a:rPr lang="en-US" sz="3600" i="1" dirty="0">
                <a:solidFill>
                  <a:srgbClr val="EF4B66"/>
                </a:solidFill>
              </a:rPr>
              <a:t>Ban</a:t>
            </a:r>
            <a:r>
              <a:rPr lang="en-US" sz="3600" dirty="0">
                <a:solidFill>
                  <a:srgbClr val="EF4B66"/>
                </a:solidFill>
              </a:rPr>
              <a:t> Flower Festival in </a:t>
            </a:r>
            <a:r>
              <a:rPr lang="en-US" sz="3600" dirty="0" err="1">
                <a:solidFill>
                  <a:srgbClr val="EF4B66"/>
                </a:solidFill>
              </a:rPr>
              <a:t>Dien</a:t>
            </a:r>
            <a:r>
              <a:rPr lang="en-US" sz="3600" dirty="0">
                <a:solidFill>
                  <a:srgbClr val="EF4B66"/>
                </a:solidFill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4764583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6" y="5267064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F4B66"/>
                </a:solidFill>
              </a:rPr>
              <a:t>→ Will you </a:t>
            </a:r>
            <a:r>
              <a:rPr lang="en-US" sz="3600" dirty="0" err="1">
                <a:solidFill>
                  <a:srgbClr val="EF4B66"/>
                </a:solidFill>
              </a:rPr>
              <a:t>wach</a:t>
            </a:r>
            <a:r>
              <a:rPr lang="en-US" sz="3600" dirty="0">
                <a:solidFill>
                  <a:srgbClr val="EF4B66"/>
                </a:solidFill>
              </a:rPr>
              <a:t> 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728</Words>
  <PresentationFormat>Widescreen</PresentationFormat>
  <Paragraphs>149</Paragraphs>
  <Slides>17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2023-06-12T07:31:10Z</dcterms:modified>
</cp:coreProperties>
</file>