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62" r:id="rId2"/>
    <p:sldId id="263" r:id="rId3"/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306" r:id="rId12"/>
    <p:sldId id="307" r:id="rId13"/>
    <p:sldId id="273" r:id="rId14"/>
    <p:sldId id="274" r:id="rId15"/>
    <p:sldId id="298" r:id="rId16"/>
    <p:sldId id="299" r:id="rId17"/>
    <p:sldId id="300" r:id="rId18"/>
    <p:sldId id="301" r:id="rId19"/>
    <p:sldId id="302" r:id="rId20"/>
    <p:sldId id="303" r:id="rId21"/>
    <p:sldId id="275" r:id="rId22"/>
    <p:sldId id="276" r:id="rId23"/>
    <p:sldId id="278" r:id="rId24"/>
    <p:sldId id="277" r:id="rId25"/>
    <p:sldId id="280" r:id="rId26"/>
    <p:sldId id="282" r:id="rId27"/>
    <p:sldId id="281" r:id="rId28"/>
    <p:sldId id="283" r:id="rId29"/>
    <p:sldId id="284" r:id="rId30"/>
    <p:sldId id="286" r:id="rId31"/>
    <p:sldId id="287" r:id="rId32"/>
    <p:sldId id="289" r:id="rId33"/>
    <p:sldId id="291" r:id="rId34"/>
    <p:sldId id="292" r:id="rId35"/>
    <p:sldId id="293" r:id="rId36"/>
    <p:sldId id="294" r:id="rId37"/>
    <p:sldId id="295" r:id="rId38"/>
    <p:sldId id="272" r:id="rId39"/>
    <p:sldId id="297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33"/>
    <a:srgbClr val="401B5B"/>
    <a:srgbClr val="007E00"/>
    <a:srgbClr val="009900"/>
    <a:srgbClr val="58267E"/>
    <a:srgbClr val="9E78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1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DF7C-E5CD-493A-97FD-E6DB0364ACCD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FF443-2110-4A0B-B82E-9F9817D6D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D6EED-E6C2-48BC-9864-E09DAD06105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slide" Target="slide2.xml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1.png"/><Relationship Id="rId18" Type="http://schemas.openxmlformats.org/officeDocument/2006/relationships/slide" Target="slide8.xml"/><Relationship Id="rId26" Type="http://schemas.microsoft.com/office/2007/relationships/hdphoto" Target="../media/hdphoto15.wdp"/><Relationship Id="rId3" Type="http://schemas.microsoft.com/office/2007/relationships/hdphoto" Target="../media/hdphoto1.wdp"/><Relationship Id="rId21" Type="http://schemas.openxmlformats.org/officeDocument/2006/relationships/image" Target="../media/image24.gif"/><Relationship Id="rId7" Type="http://schemas.openxmlformats.org/officeDocument/2006/relationships/image" Target="../media/image19.png"/><Relationship Id="rId12" Type="http://schemas.openxmlformats.org/officeDocument/2006/relationships/slide" Target="slide6.xml"/><Relationship Id="rId17" Type="http://schemas.microsoft.com/office/2007/relationships/hdphoto" Target="../media/hdphoto12.wdp"/><Relationship Id="rId25" Type="http://schemas.openxmlformats.org/officeDocument/2006/relationships/image" Target="../media/image27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microsoft.com/office/2007/relationships/hdphoto" Target="../media/hdphoto13.wdp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10.wdp"/><Relationship Id="rId24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slide" Target="slide7.xml"/><Relationship Id="rId23" Type="http://schemas.microsoft.com/office/2007/relationships/hdphoto" Target="../media/hdphoto14.wdp"/><Relationship Id="rId28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microsoft.com/office/2007/relationships/hdphoto" Target="../media/hdphoto11.wdp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8.wdp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35" y="3579958"/>
            <a:ext cx="6885214" cy="3079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217384" y="3317867"/>
            <a:ext cx="5630687" cy="307945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368596" y="4445580"/>
            <a:ext cx="1299385" cy="775718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3930" y="4469734"/>
            <a:ext cx="1282103" cy="775718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066665" y="4445785"/>
            <a:ext cx="1286894" cy="775718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904684" y="4462001"/>
            <a:ext cx="1282898" cy="775718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595243" y="4462000"/>
            <a:ext cx="1401866" cy="775718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97" y="3810117"/>
            <a:ext cx="1121321" cy="840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98" y="-35140"/>
            <a:ext cx="6986607" cy="3374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688" y="613430"/>
            <a:ext cx="5092741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35" y="1765058"/>
            <a:ext cx="1152193" cy="5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1" y="3893158"/>
            <a:ext cx="586883" cy="718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36" y="3975652"/>
            <a:ext cx="680911" cy="716714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9378548" y="2204003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4587875" y="1557585"/>
            <a:ext cx="3816350" cy="1604963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4070350" y="2058838"/>
            <a:ext cx="1035050" cy="732235"/>
            <a:chOff x="-250" y="1344"/>
            <a:chExt cx="1451" cy="1451"/>
          </a:xfrm>
        </p:grpSpPr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332" y="1541"/>
              <a:ext cx="272" cy="1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26" descr="GLOB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50" y="1344"/>
              <a:ext cx="1451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3435036" y="1170632"/>
            <a:ext cx="5742302" cy="2613061"/>
            <a:chOff x="1269" y="509"/>
            <a:chExt cx="4550" cy="2927"/>
          </a:xfrm>
        </p:grpSpPr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5188" y="1541"/>
              <a:ext cx="631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Đông chí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3375" y="2712"/>
              <a:ext cx="968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23/9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014" y="509"/>
              <a:ext cx="1329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21/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Xuân phân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269" y="1591"/>
              <a:ext cx="791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22/6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Hạ chí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54"/>
            <p:cNvGrpSpPr>
              <a:grpSpLocks/>
            </p:cNvGrpSpPr>
            <p:nvPr/>
          </p:nvGrpSpPr>
          <p:grpSpPr bwMode="auto">
            <a:xfrm>
              <a:off x="3438" y="1567"/>
              <a:ext cx="528" cy="528"/>
              <a:chOff x="2493" y="1653"/>
              <a:chExt cx="576" cy="576"/>
            </a:xfrm>
          </p:grpSpPr>
          <p:sp>
            <p:nvSpPr>
              <p:cNvPr id="21" name="AutoShape 55"/>
              <p:cNvSpPr>
                <a:spLocks noChangeArrowheads="1"/>
              </p:cNvSpPr>
              <p:nvPr/>
            </p:nvSpPr>
            <p:spPr bwMode="auto">
              <a:xfrm>
                <a:off x="2493" y="1653"/>
                <a:ext cx="576" cy="57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56"/>
              <p:cNvSpPr>
                <a:spLocks noChangeArrowheads="1"/>
              </p:cNvSpPr>
              <p:nvPr/>
            </p:nvSpPr>
            <p:spPr bwMode="auto">
              <a:xfrm>
                <a:off x="2589" y="1748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478970" y="1258974"/>
            <a:ext cx="2865122" cy="31393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hình bên cho biết, Trái Đất th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hiện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th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mấy chuyển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ng? Đó là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chuyển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1234 C 0.00121 0.10309 0.09323 0.19784 0.20746 0.19692 C 0.32204 0.19784 0.41579 0.10309 0.41579 -0.01265 C 0.41579 -0.12839 0.32239 -0.22068 0.20746 -0.22068 C 0.09323 -0.22068 0.00121 -0.12839 0.00121 -0.01234 Z " pathEditMode="relative" rAng="-16200000" ptsTypes="fffff">
                                      <p:cBhvr>
                                        <p:cTn id="11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069" y="1077684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 Đất vừa c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huyển động tự quay quanh trục, </a:t>
            </a:r>
            <a:r>
              <a:rPr lang="pt-B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 chuyển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 quanh Mặt Trời.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4587875" y="1557585"/>
            <a:ext cx="3816350" cy="1604963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4070350" y="2058838"/>
            <a:ext cx="1035050" cy="732235"/>
            <a:chOff x="-250" y="1344"/>
            <a:chExt cx="1451" cy="1451"/>
          </a:xfrm>
        </p:grpSpPr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H="1">
              <a:off x="332" y="1541"/>
              <a:ext cx="272" cy="1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26" descr="GLOBE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50" y="1344"/>
              <a:ext cx="1451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3435036" y="1170632"/>
            <a:ext cx="5742302" cy="2613061"/>
            <a:chOff x="1269" y="509"/>
            <a:chExt cx="4550" cy="2927"/>
          </a:xfrm>
        </p:grpSpPr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5188" y="1541"/>
              <a:ext cx="631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Đông chí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3375" y="2712"/>
              <a:ext cx="968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23/9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014" y="509"/>
              <a:ext cx="1329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21/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Xuân phân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1269" y="1591"/>
              <a:ext cx="791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22/6 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Hạ chí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3438" y="1567"/>
              <a:ext cx="528" cy="528"/>
              <a:chOff x="2493" y="1653"/>
              <a:chExt cx="576" cy="576"/>
            </a:xfrm>
          </p:grpSpPr>
          <p:sp>
            <p:nvSpPr>
              <p:cNvPr id="21" name="AutoShape 55"/>
              <p:cNvSpPr>
                <a:spLocks noChangeArrowheads="1"/>
              </p:cNvSpPr>
              <p:nvPr/>
            </p:nvSpPr>
            <p:spPr bwMode="auto">
              <a:xfrm>
                <a:off x="2493" y="1653"/>
                <a:ext cx="576" cy="576"/>
              </a:xfrm>
              <a:prstGeom prst="star24">
                <a:avLst>
                  <a:gd name="adj" fmla="val 3750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56"/>
              <p:cNvSpPr>
                <a:spLocks noChangeArrowheads="1"/>
              </p:cNvSpPr>
              <p:nvPr/>
            </p:nvSpPr>
            <p:spPr bwMode="auto">
              <a:xfrm>
                <a:off x="2589" y="1748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509451" y="1301430"/>
            <a:ext cx="2965269" cy="31393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SGK và hình bên, em hãy mô tả chuyển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Trái Đất  quanh M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ợi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ý sau: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3673928"/>
          <a:ext cx="8869678" cy="1320995"/>
        </p:xfrm>
        <a:graphic>
          <a:graphicData uri="http://schemas.openxmlformats.org/drawingml/2006/table">
            <a:tbl>
              <a:tblPr/>
              <a:tblGrid>
                <a:gridCol w="1481359"/>
                <a:gridCol w="1786416"/>
                <a:gridCol w="1763562"/>
                <a:gridCol w="2013722"/>
                <a:gridCol w="1824619"/>
              </a:tblGrid>
              <a:tr h="473499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47496"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1234 C 0.00121 0.10309 0.09323 0.19784 0.20746 0.19692 C 0.32204 0.19784 0.41579 0.10309 0.41579 -0.01265 C 0.41579 -0.12839 0.32239 -0.22068 0.20746 -0.22068 C 0.09323 -0.22068 0.00121 -0.12839 0.00121 -0.01234 Z " pathEditMode="relative" rAng="-16200000" ptsTypes="fffff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3673928"/>
          <a:ext cx="8869678" cy="1320995"/>
        </p:xfrm>
        <a:graphic>
          <a:graphicData uri="http://schemas.openxmlformats.org/drawingml/2006/table">
            <a:tbl>
              <a:tblPr/>
              <a:tblGrid>
                <a:gridCol w="1481359"/>
                <a:gridCol w="1954171"/>
                <a:gridCol w="1595807"/>
                <a:gridCol w="1878913"/>
                <a:gridCol w="1959428"/>
              </a:tblGrid>
              <a:tr h="473499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47496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tây sang </a:t>
                      </a:r>
                      <a:r>
                        <a:rPr kumimoji="0" lang="vi-V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175656"/>
            <a:ext cx="6157174" cy="243949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3574" y="1215327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Hướng chuyển động: từ tây sang đông trên quỹ đạo có hình elíp gần tròn.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3673928"/>
          <a:ext cx="8869678" cy="1320995"/>
        </p:xfrm>
        <a:graphic>
          <a:graphicData uri="http://schemas.openxmlformats.org/drawingml/2006/table">
            <a:tbl>
              <a:tblPr/>
              <a:tblGrid>
                <a:gridCol w="1481359"/>
                <a:gridCol w="1954171"/>
                <a:gridCol w="1595807"/>
                <a:gridCol w="1878913"/>
                <a:gridCol w="1959428"/>
              </a:tblGrid>
              <a:tr h="473499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47496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ngày 6 giờ</a:t>
                      </a: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175656"/>
            <a:ext cx="6157174" cy="243949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5058" y="116739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Trái Đất chuyển động một vòng quanh Mặt Trời hết 365 ngày và 6 giờ (một năm).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3673928"/>
          <a:ext cx="8869678" cy="1320995"/>
        </p:xfrm>
        <a:graphic>
          <a:graphicData uri="http://schemas.openxmlformats.org/drawingml/2006/table">
            <a:tbl>
              <a:tblPr/>
              <a:tblGrid>
                <a:gridCol w="1481359"/>
                <a:gridCol w="1954171"/>
                <a:gridCol w="1595807"/>
                <a:gridCol w="1878913"/>
                <a:gridCol w="1959428"/>
              </a:tblGrid>
              <a:tr h="473499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47496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thay </a:t>
                      </a:r>
                      <a:r>
                        <a:rPr kumimoji="0" lang="vi-V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175656"/>
            <a:ext cx="6157174" cy="243949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28217" y="1199832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Trong khi chuyển động trên quỹ đạo, trục Trái Đất luôn giữ nguyên độ nghiêng và hướng nghiêng của trục.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0630" y="3673928"/>
          <a:ext cx="8869678" cy="1320995"/>
        </p:xfrm>
        <a:graphic>
          <a:graphicData uri="http://schemas.openxmlformats.org/drawingml/2006/table">
            <a:tbl>
              <a:tblPr/>
              <a:tblGrid>
                <a:gridCol w="1481359"/>
                <a:gridCol w="1954171"/>
                <a:gridCol w="1595807"/>
                <a:gridCol w="1878913"/>
                <a:gridCol w="1959428"/>
              </a:tblGrid>
              <a:tr h="473499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Quỹ đạo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 nghiêng và độ nghiêng của trục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của chuyển 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47496"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tây sang </a:t>
                      </a:r>
                      <a:r>
                        <a:rPr kumimoji="0" lang="vi-V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ngày 6 giờ</a:t>
                      </a:r>
                      <a:endParaRPr kumimoji="0" lang="vi-V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elip gần tròn</a:t>
                      </a:r>
                      <a:r>
                        <a:rPr kumimoji="0" lang="vi-V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thay </a:t>
                      </a:r>
                      <a:r>
                        <a:rPr kumimoji="0" lang="vi-V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Chuyển </a:t>
                      </a:r>
                      <a:r>
                        <a:rPr kumimoji="0" lang="vi-V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 tịnh tiến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26370" r="21916" b="24148"/>
          <a:stretch/>
        </p:blipFill>
        <p:spPr>
          <a:xfrm>
            <a:off x="2717074" y="1175656"/>
            <a:ext cx="6157174" cy="243949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"/>
            <a:ext cx="9144000" cy="5140990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3" y="339609"/>
            <a:ext cx="8752115" cy="43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5033" y="1277085"/>
            <a:ext cx="695945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 hãy giúp bác thợ mộc tốt bụng xây một cây cầu mới bằng cách trả lời đúng các câu hỏi.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4408864"/>
            <a:ext cx="1541130" cy="4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endParaRPr lang="en-US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2069" y="1077684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pt-B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 Đất vừa c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huyển động tự quay quanh trục, </a:t>
            </a:r>
            <a:r>
              <a:rPr lang="pt-B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 chuyển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 quanh Mặt Trời.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6375" y="201617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Hướng chuyển động: từ tây sang đông trên quỹ đạo có hình elíp gần tròn.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2069" y="295860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Trái Đất chuyển động một vòng quanh Mặt Trời hết 365 ngày và 6 giờ (một năm).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1023" y="393527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Trong khi chuyển động trên quỹ đạo, trục Trái Đất luôn giữ nguyên độ nghiêng và hướng nghiêng của trục.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846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Hệ quả chuyển </a:t>
            </a:r>
            <a:r>
              <a:rPr lang="vi-VN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 của Trái Đất quanh Mặt Trời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95945" y="1479371"/>
            <a:ext cx="8686799" cy="105259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H.2, hoàn thành nội dung bảng d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vào ngày 22/6 và 22/12.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1784" y="3546566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92332" y="2493235"/>
          <a:ext cx="8229598" cy="2415135"/>
        </p:xfrm>
        <a:graphic>
          <a:graphicData uri="http://schemas.openxmlformats.org/drawingml/2006/table">
            <a:tbl>
              <a:tblPr/>
              <a:tblGrid>
                <a:gridCol w="1465613"/>
                <a:gridCol w="2051856"/>
                <a:gridCol w="2051856"/>
                <a:gridCol w="1817031"/>
                <a:gridCol w="843242"/>
              </a:tblGrid>
              <a:tr h="832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Ngày/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Vị trí của nửa cầu so với Mặt Trời</a:t>
                      </a: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Lượng nhiệt và ánh sáng nhận được</a:t>
                      </a: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125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044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48642" y="1165862"/>
          <a:ext cx="8268787" cy="3340822"/>
        </p:xfrm>
        <a:graphic>
          <a:graphicData uri="http://schemas.openxmlformats.org/drawingml/2006/table">
            <a:tbl>
              <a:tblPr/>
              <a:tblGrid>
                <a:gridCol w="1129394"/>
                <a:gridCol w="1868881"/>
                <a:gridCol w="2597573"/>
                <a:gridCol w="1825684"/>
                <a:gridCol w="847255"/>
              </a:tblGrid>
              <a:tr h="7954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Ngày/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Vị trí của nửa cầu so với Mặt Trời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Lượng nhiệt và ánh sáng nhận được</a:t>
                      </a:r>
                      <a:endParaRPr lang="en-US" sz="1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Mùa</a:t>
                      </a:r>
                      <a:endParaRPr lang="en-US" sz="15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634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Ngả về phía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Nhiều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nóng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63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Chếch xa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Ít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lạnh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634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22/12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Bắc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Chếch xa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Ít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lạnh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Nửa cầu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Ngả về phía Mặt Trời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Nhiều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nóng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3000" y="342900"/>
            <a:ext cx="7086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8" descr="mua"/>
          <p:cNvPicPr>
            <a:picLocks noChangeAspect="1" noChangeArrowheads="1"/>
          </p:cNvPicPr>
          <p:nvPr/>
        </p:nvPicPr>
        <p:blipFill>
          <a:blip r:embed="rId3"/>
          <a:srcRect t="6946"/>
          <a:stretch>
            <a:fillRect/>
          </a:stretch>
        </p:blipFill>
        <p:spPr bwMode="auto">
          <a:xfrm>
            <a:off x="2874431" y="1851660"/>
            <a:ext cx="6178129" cy="32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52550" y="1097281"/>
            <a:ext cx="8669381" cy="6955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 ra nhận xét về s</a:t>
            </a:r>
            <a:r>
              <a:rPr lang="vi-VN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phân hóa mùa ở hai bán cầu B</a:t>
            </a:r>
            <a:r>
              <a:rPr lang="vi-VN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và Nam.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12" name="Picture 9" descr="TRAIDAT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ringwrlmed2_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mb/>
    <p:sndAc>
      <p:stSnd>
        <p:snd r:embed="rId2" name="Musica Windows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9438" y="3073556"/>
            <a:ext cx="8660674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Nửa cầu nào ngả về phía </a:t>
            </a:r>
            <a:r>
              <a:rPr lang="sv-S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 Trời, sẽ 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 được nhiều ánh sáng và nhiệt =&gt; mùa nóng.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3692" y="1098135"/>
            <a:ext cx="8660674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Trong khi chuyển động quanh Mặt Trời, có lúc nửa cầu Bắc, có lúc nửa cầu Nam ngả về phía Mặt Trời.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1663" y="2150731"/>
            <a:ext cx="8660674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Nửa cầu </a:t>
            </a:r>
            <a:r>
              <a:rPr lang="sv-S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 không ngả 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 phía Mặt Trời,</a:t>
            </a:r>
            <a:r>
              <a:rPr lang="sv-SE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sẽ</a:t>
            </a:r>
            <a:r>
              <a:rPr kumimoji="0" lang="sv-S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nhận được ít ánh sáng và nhiệt =&gt; mùa lạnh.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3000" y="342900"/>
            <a:ext cx="7086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8" descr="mua"/>
          <p:cNvPicPr>
            <a:picLocks noChangeAspect="1" noChangeArrowheads="1"/>
          </p:cNvPicPr>
          <p:nvPr/>
        </p:nvPicPr>
        <p:blipFill>
          <a:blip r:embed="rId3"/>
          <a:srcRect t="6946"/>
          <a:stretch>
            <a:fillRect/>
          </a:stretch>
        </p:blipFill>
        <p:spPr bwMode="auto">
          <a:xfrm>
            <a:off x="2818436" y="1822269"/>
            <a:ext cx="6234124" cy="327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52550" y="1067889"/>
            <a:ext cx="8695507" cy="69559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>
              <a:lnSpc>
                <a:spcPct val="150000"/>
              </a:lnSpc>
            </a:pP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hiện tượng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 trái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 nhau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2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bán c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ầu?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12" name="Picture 9" descr="TRAIDAT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 descr="ringwrlmed2_b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mb/>
    <p:sndAc>
      <p:stSnd>
        <p:snd r:embed="rId2" name="Musica Windows Star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92AC65-683C-4955-AFC0-BDA2250C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t="28593" r="26500" b="39852"/>
          <a:stretch/>
        </p:blipFill>
        <p:spPr>
          <a:xfrm>
            <a:off x="242049" y="2158253"/>
            <a:ext cx="8633012" cy="248610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269287-1DBF-4FB2-9F14-EA714D362085}"/>
              </a:ext>
            </a:extLst>
          </p:cNvPr>
          <p:cNvSpPr txBox="1"/>
          <p:nvPr/>
        </p:nvSpPr>
        <p:spPr>
          <a:xfrm>
            <a:off x="1571060" y="4680487"/>
            <a:ext cx="531383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H.3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Sự khác biệt về mùa theo vĩ độ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79F05C-052B-4547-8248-170E7EFD5D8D}"/>
              </a:ext>
            </a:extLst>
          </p:cNvPr>
          <p:cNvSpPr txBox="1"/>
          <p:nvPr/>
        </p:nvSpPr>
        <p:spPr>
          <a:xfrm>
            <a:off x="353076" y="1191761"/>
            <a:ext cx="7822736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 t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ợng mùa có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ự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 theo vĩ độ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9" name="Picture 9" descr="TRAIDA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ringwrlmed2_b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a. Mùa trên Trái 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5132" y="1165860"/>
            <a:ext cx="8699862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Mùa ở hai bán cầu luôn trái ng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nhau và khác biệt theo vĩ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Hiện t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 dài ngắn theo mùa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09DB30-9452-426A-9C67-67ABEDF01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5" t="34370" r="21112" b="39119"/>
          <a:stretch/>
        </p:blipFill>
        <p:spPr>
          <a:xfrm>
            <a:off x="209008" y="2841172"/>
            <a:ext cx="8643702" cy="221415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1658995"/>
            <a:ext cx="8686800" cy="769441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indent="450850" algn="just"/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 vào mục 3 và H.4 SGK, GV chia l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thành 4 nhóm: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Các nhóm hoàn thành nhiệm vụ theo bảng d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i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đâ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y.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2374187"/>
            <a:ext cx="2971800" cy="369332"/>
          </a:xfrm>
          <a:prstGeom prst="rect">
            <a:avLst/>
          </a:prstGeom>
          <a:solidFill>
            <a:srgbClr val="FFCC66">
              <a:alpha val="8117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1,3: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22 tháng 6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86400" y="2374187"/>
            <a:ext cx="3200400" cy="369332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2,4: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22 tháng 12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116183" y="1185454"/>
            <a:ext cx="4932317" cy="386999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LUẬN </a:t>
            </a:r>
            <a:r>
              <a:rPr lang="en-US" sz="32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NHÓM: 3 phút</a:t>
            </a:r>
            <a:endParaRPr lang="en-US" sz="32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Hiện t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 dài ngắn theo mùa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09DB30-9452-426A-9C67-67ABEDF01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5" t="34370" r="21112" b="39119"/>
          <a:stretch/>
        </p:blipFill>
        <p:spPr>
          <a:xfrm>
            <a:off x="209008" y="3056708"/>
            <a:ext cx="8643702" cy="199862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1658995"/>
            <a:ext cx="8686800" cy="1107996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indent="450850" algn="just"/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các nhóm hoàn thành nhiệm vụ, GV thay 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nhóm thực hiện nhiệm vụ: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Các nhóm nhận xét chéo, chỉnh sửa, hoàn thiện bài của nhóm khác theo bảng d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ướ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i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đâ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y.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3251" y="2677898"/>
            <a:ext cx="2971800" cy="369332"/>
          </a:xfrm>
          <a:prstGeom prst="rect">
            <a:avLst/>
          </a:prstGeom>
          <a:solidFill>
            <a:srgbClr val="FFCC66">
              <a:alpha val="81175"/>
            </a:srgb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1,3: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Ngày 22 tháng 12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73337" y="2658303"/>
            <a:ext cx="3200400" cy="369332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2,4: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22 tháng 6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116183" y="1185454"/>
            <a:ext cx="4932317" cy="386999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LUẬN </a:t>
            </a:r>
            <a:r>
              <a:rPr lang="en-US" sz="32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NHÓM: 3 phút</a:t>
            </a:r>
            <a:endParaRPr lang="en-US" sz="32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0" y="0"/>
            <a:ext cx="916209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47" y="2988372"/>
            <a:ext cx="8255000" cy="3692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5514439" y="3425214"/>
            <a:ext cx="5941277" cy="3249315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6" y="-21741"/>
            <a:ext cx="826241" cy="63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4" y="-2488"/>
            <a:ext cx="781442" cy="6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9" y="-41687"/>
            <a:ext cx="791253" cy="63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68" y="-11638"/>
            <a:ext cx="753836" cy="6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6" y="-11637"/>
            <a:ext cx="813476" cy="6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11" y="2964832"/>
            <a:ext cx="9528476" cy="288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38586" y="2327494"/>
            <a:ext cx="2348887" cy="1139459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70578" y="4509650"/>
            <a:ext cx="1371059" cy="698422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682848" y="4537248"/>
            <a:ext cx="1352824" cy="698422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74539" y="4511699"/>
            <a:ext cx="1357880" cy="698422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42780" y="4525010"/>
            <a:ext cx="1353663" cy="698422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2423" y="4525009"/>
            <a:ext cx="1479193" cy="698422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6" y="3732907"/>
            <a:ext cx="1183173" cy="8873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6" y="3973039"/>
            <a:ext cx="586883" cy="7185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5" y="4013903"/>
            <a:ext cx="675991" cy="6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063D42BC-B6E6-4471-8D97-A3FA8879D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53461"/>
              </p:ext>
            </p:extLst>
          </p:nvPr>
        </p:nvGraphicFramePr>
        <p:xfrm>
          <a:off x="174570" y="1395582"/>
          <a:ext cx="8799613" cy="2885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783">
                  <a:extLst>
                    <a:ext uri="{9D8B030D-6E8A-4147-A177-3AD203B41FA5}">
                      <a16:colId xmlns:a16="http://schemas.microsoft.com/office/drawing/2014/main" xmlns="" val="2364487953"/>
                    </a:ext>
                  </a:extLst>
                </a:gridCol>
                <a:gridCol w="835735">
                  <a:extLst>
                    <a:ext uri="{9D8B030D-6E8A-4147-A177-3AD203B41FA5}">
                      <a16:colId xmlns:a16="http://schemas.microsoft.com/office/drawing/2014/main" xmlns="" val="2832569043"/>
                    </a:ext>
                  </a:extLst>
                </a:gridCol>
                <a:gridCol w="3137249">
                  <a:extLst>
                    <a:ext uri="{9D8B030D-6E8A-4147-A177-3AD203B41FA5}">
                      <a16:colId xmlns:a16="http://schemas.microsoft.com/office/drawing/2014/main" xmlns="" val="3663318136"/>
                    </a:ext>
                  </a:extLst>
                </a:gridCol>
                <a:gridCol w="607859">
                  <a:extLst>
                    <a:ext uri="{9D8B030D-6E8A-4147-A177-3AD203B41FA5}">
                      <a16:colId xmlns:a16="http://schemas.microsoft.com/office/drawing/2014/main" xmlns="" val="4096493052"/>
                    </a:ext>
                  </a:extLst>
                </a:gridCol>
                <a:gridCol w="2911987">
                  <a:extLst>
                    <a:ext uri="{9D8B030D-6E8A-4147-A177-3AD203B41FA5}">
                      <a16:colId xmlns:a16="http://schemas.microsoft.com/office/drawing/2014/main" xmlns="" val="3194843151"/>
                    </a:ext>
                  </a:extLst>
                </a:gridCol>
              </a:tblGrid>
              <a:tr h="583445"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C1FF9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AFF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FFE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rgbClr val="AFF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6694792"/>
                  </a:ext>
                </a:extLst>
              </a:tr>
              <a:tr h="519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1FF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DAFF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DAFF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rgbClr val="DAFF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rgbClr val="DAF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2763603"/>
                  </a:ext>
                </a:extLst>
              </a:tr>
              <a:tr h="8033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FF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70585782"/>
                  </a:ext>
                </a:extLst>
              </a:tr>
              <a:tr h="9796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FF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8057284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178358-625B-4AB4-AAC9-4962A2C738BC}"/>
              </a:ext>
            </a:extLst>
          </p:cNvPr>
          <p:cNvSpPr txBox="1"/>
          <p:nvPr/>
        </p:nvSpPr>
        <p:spPr>
          <a:xfrm>
            <a:off x="174569" y="2642088"/>
            <a:ext cx="139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 cầu Bắc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B6F1188-2A64-4DAA-BECB-7BDD3349FCFA}"/>
              </a:ext>
            </a:extLst>
          </p:cNvPr>
          <p:cNvCxnSpPr/>
          <p:nvPr/>
        </p:nvCxnSpPr>
        <p:spPr>
          <a:xfrm rot="16200000" flipH="1">
            <a:off x="346925" y="1310312"/>
            <a:ext cx="1067861" cy="13472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6B90EB-7554-4884-A6EE-75039E37C516}"/>
              </a:ext>
            </a:extLst>
          </p:cNvPr>
          <p:cNvSpPr txBox="1"/>
          <p:nvPr/>
        </p:nvSpPr>
        <p:spPr>
          <a:xfrm>
            <a:off x="592779" y="1489193"/>
            <a:ext cx="92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A25129-669E-4742-8AED-0EE9F80EC8A2}"/>
              </a:ext>
            </a:extLst>
          </p:cNvPr>
          <p:cNvSpPr txBox="1"/>
          <p:nvPr/>
        </p:nvSpPr>
        <p:spPr>
          <a:xfrm>
            <a:off x="173054" y="1982524"/>
            <a:ext cx="91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 điểm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7A65EC-477D-40DF-BFF3-D77A54D72BC5}"/>
              </a:ext>
            </a:extLst>
          </p:cNvPr>
          <p:cNvSpPr txBox="1"/>
          <p:nvPr/>
        </p:nvSpPr>
        <p:spPr>
          <a:xfrm>
            <a:off x="2090431" y="1498878"/>
            <a:ext cx="26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 22 tháng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F6B5C7-D0D4-42C5-A5F7-CEB237F62483}"/>
              </a:ext>
            </a:extLst>
          </p:cNvPr>
          <p:cNvSpPr txBox="1"/>
          <p:nvPr/>
        </p:nvSpPr>
        <p:spPr>
          <a:xfrm>
            <a:off x="6364720" y="1498878"/>
            <a:ext cx="26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 22 tháng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D28C2F-CA9D-470D-B2E8-DB47E6ECF0F7}"/>
              </a:ext>
            </a:extLst>
          </p:cNvPr>
          <p:cNvSpPr txBox="1"/>
          <p:nvPr/>
        </p:nvSpPr>
        <p:spPr>
          <a:xfrm>
            <a:off x="1528355" y="2080224"/>
            <a:ext cx="770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215011-DA7D-44AF-8B4F-BC440D3C5446}"/>
              </a:ext>
            </a:extLst>
          </p:cNvPr>
          <p:cNvSpPr txBox="1"/>
          <p:nvPr/>
        </p:nvSpPr>
        <p:spPr>
          <a:xfrm>
            <a:off x="2381059" y="2076676"/>
            <a:ext cx="331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 độ dài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- đêm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C62117-0996-4AA4-A36C-0C580F126827}"/>
              </a:ext>
            </a:extLst>
          </p:cNvPr>
          <p:cNvSpPr txBox="1"/>
          <p:nvPr/>
        </p:nvSpPr>
        <p:spPr>
          <a:xfrm>
            <a:off x="5525481" y="2076677"/>
            <a:ext cx="73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F1F7E29-FA41-45E6-BB13-D20E9B8CE9ED}"/>
              </a:ext>
            </a:extLst>
          </p:cNvPr>
          <p:cNvSpPr txBox="1"/>
          <p:nvPr/>
        </p:nvSpPr>
        <p:spPr>
          <a:xfrm>
            <a:off x="6007604" y="2103307"/>
            <a:ext cx="335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sánh độ dài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- đêm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EBFDA7-AAF2-4D71-833D-80C45072418F}"/>
              </a:ext>
            </a:extLst>
          </p:cNvPr>
          <p:cNvSpPr txBox="1"/>
          <p:nvPr/>
        </p:nvSpPr>
        <p:spPr>
          <a:xfrm>
            <a:off x="174569" y="3579017"/>
            <a:ext cx="134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 cầu Nam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DACB22-C2EE-471A-9F79-2878992A9CD6}"/>
              </a:ext>
            </a:extLst>
          </p:cNvPr>
          <p:cNvSpPr txBox="1"/>
          <p:nvPr/>
        </p:nvSpPr>
        <p:spPr>
          <a:xfrm>
            <a:off x="1502229" y="2647498"/>
            <a:ext cx="85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407BFB3-CCEF-48B0-BDEE-7C08B2E0F6BB}"/>
              </a:ext>
            </a:extLst>
          </p:cNvPr>
          <p:cNvSpPr txBox="1"/>
          <p:nvPr/>
        </p:nvSpPr>
        <p:spPr>
          <a:xfrm>
            <a:off x="1528354" y="3518488"/>
            <a:ext cx="87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082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330ADE4-B7BD-45A4-B5B4-12471F2D8475}"/>
              </a:ext>
            </a:extLst>
          </p:cNvPr>
          <p:cNvSpPr txBox="1"/>
          <p:nvPr/>
        </p:nvSpPr>
        <p:spPr>
          <a:xfrm>
            <a:off x="5479893" y="2586393"/>
            <a:ext cx="84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082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F1F65D-D026-45D6-B78E-C1181609E8F2}"/>
              </a:ext>
            </a:extLst>
          </p:cNvPr>
          <p:cNvSpPr txBox="1"/>
          <p:nvPr/>
        </p:nvSpPr>
        <p:spPr>
          <a:xfrm>
            <a:off x="5447213" y="3487560"/>
            <a:ext cx="927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4FD9772-8889-4786-B559-A9901F5B8118}"/>
              </a:ext>
            </a:extLst>
          </p:cNvPr>
          <p:cNvSpPr txBox="1"/>
          <p:nvPr/>
        </p:nvSpPr>
        <p:spPr>
          <a:xfrm>
            <a:off x="2272938" y="2534861"/>
            <a:ext cx="3331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ngày dài 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8BAD1E5-B07E-43D0-9C51-42EFEE4788ED}"/>
              </a:ext>
            </a:extLst>
          </p:cNvPr>
          <p:cNvSpPr txBox="1"/>
          <p:nvPr/>
        </p:nvSpPr>
        <p:spPr>
          <a:xfrm>
            <a:off x="6150428" y="3379838"/>
            <a:ext cx="2862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ngày dài 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19DFF23-877F-470C-912C-1716746E0C5B}"/>
              </a:ext>
            </a:extLst>
          </p:cNvPr>
          <p:cNvSpPr txBox="1"/>
          <p:nvPr/>
        </p:nvSpPr>
        <p:spPr>
          <a:xfrm>
            <a:off x="2405750" y="3379838"/>
            <a:ext cx="315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ngày ngắn 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4A6DB4A-039C-436E-A523-0B26B0007CB0}"/>
              </a:ext>
            </a:extLst>
          </p:cNvPr>
          <p:cNvSpPr txBox="1"/>
          <p:nvPr/>
        </p:nvSpPr>
        <p:spPr>
          <a:xfrm>
            <a:off x="6150428" y="2426626"/>
            <a:ext cx="28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 gian ngày ngắn h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đêm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Hiện t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 dài ng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 theo mùa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37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318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3" y="798467"/>
            <a:ext cx="664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b. Hiện t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ng ngày -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 dài ng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 theo mùa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-1"/>
            <a:ext cx="9144000" cy="896887"/>
            <a:chOff x="0" y="-72"/>
            <a:chExt cx="5760" cy="69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5760" cy="57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Times New Roman" pitchFamily="18" charset="0"/>
                </a:rPr>
                <a:t>TIẾT </a:t>
              </a:r>
              <a:r>
                <a:rPr lang="en-US" sz="2400" b="1" dirty="0" smtClean="0">
                  <a:latin typeface="Times New Roman" pitchFamily="18" charset="0"/>
                </a:rPr>
                <a:t> - </a:t>
              </a:r>
              <a:r>
                <a:rPr lang="en-US" sz="2400" b="1" dirty="0">
                  <a:latin typeface="Times New Roman" pitchFamily="18" charset="0"/>
                </a:rPr>
                <a:t>BÀI </a:t>
              </a:r>
              <a:r>
                <a:rPr lang="en-US" sz="2400" b="1" dirty="0" smtClean="0">
                  <a:latin typeface="Times New Roman" pitchFamily="18" charset="0"/>
                </a:rPr>
                <a:t>8. CHUYỂN ĐỘNG CỦA TRÁI ĐẤT  </a:t>
              </a:r>
            </a:p>
            <a:p>
              <a:pPr algn="ctr"/>
              <a:r>
                <a:rPr lang="en-US" sz="2400" b="1" dirty="0" smtClean="0">
                  <a:latin typeface="Times New Roman" pitchFamily="18" charset="0"/>
                </a:rPr>
                <a:t>QUANH MẶT TR</a:t>
              </a:r>
              <a:r>
                <a:rPr lang="vi-VN" sz="2400" b="1" dirty="0" smtClean="0">
                  <a:latin typeface="Times New Roman" pitchFamily="18" charset="0"/>
                </a:rPr>
                <a:t>ỜI</a:t>
              </a:r>
              <a:r>
                <a:rPr lang="en-US" sz="2400" b="1" dirty="0" smtClean="0">
                  <a:latin typeface="Times New Roman" pitchFamily="18" charset="0"/>
                </a:rPr>
                <a:t> VÀ HỆ QUẢ </a:t>
              </a:r>
              <a:endParaRPr lang="en-US" sz="2400" b="1" dirty="0">
                <a:latin typeface="Times New Roman" pitchFamily="18" charset="0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162"/>
              <a:ext cx="5760" cy="461"/>
              <a:chOff x="0" y="162"/>
              <a:chExt cx="5760" cy="46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790" y="162"/>
                <a:ext cx="152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endPara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0" y="432"/>
                <a:ext cx="5760" cy="191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  <a:defRPr/>
                </a:pP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 smtClean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 </a:t>
                </a:r>
                <a:r>
                  <a:rPr lang="en-US" sz="10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CC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chemeClr val="fol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r>
                  <a:rPr lang="en-US" sz="1000" dirty="0">
                    <a:solidFill>
                      <a:srgbClr val="FF99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  <a:sym typeface="Wingdings" pitchFamily="2" charset="2"/>
                  </a:rPr>
                  <a:t></a:t>
                </a:r>
                <a:endParaRPr lang="en-US" sz="1000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  <a:sym typeface="Wingdings" pitchFamily="2" charset="2"/>
                </a:endParaRPr>
              </a:p>
            </p:txBody>
          </p:sp>
        </p:grpSp>
        <p:pic>
          <p:nvPicPr>
            <p:cNvPr id="6" name="Picture 9" descr="TRAIDA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2" y="-72"/>
              <a:ext cx="5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ringwrlmed2_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72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9819" y="1146266"/>
            <a:ext cx="88043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Trục Trái Đất nghiêng và không đổi hướng nên độ dài ngày đêm có sự thay đổi theo mùa.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0631" y="2163768"/>
            <a:ext cx="88043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Ngày 22/6: bán cầu Bắc có ngày dài 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đê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m ng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ắ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n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; bán cầu Nam có đêm dài ngày ng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ắn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Ngày 22/12</a:t>
            </a:r>
            <a:r>
              <a:rPr lang="pt-BR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: ng</a:t>
            </a:r>
            <a:r>
              <a:rPr lang="vi-VN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ượ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c lại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7592" y="3910832"/>
            <a:ext cx="88043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Ngày 21/3 và 23/9: Hai nửa cầu có ngày dài bằng đêm.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7703" y="973692"/>
            <a:ext cx="136524" cy="37387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5270" y="747348"/>
            <a:ext cx="5995850" cy="754138"/>
          </a:xfrm>
          <a:prstGeom prst="rect">
            <a:avLst/>
          </a:prstGeom>
          <a:solidFill>
            <a:srgbClr val="9E78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   Chuyển </a:t>
            </a:r>
            <a:r>
              <a:rPr lang="vi-VN" sz="2600" b="1" i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ng của Trái Đất quanh </a:t>
            </a:r>
          </a:p>
          <a:p>
            <a:pPr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   M</a:t>
            </a:r>
            <a:r>
              <a:rPr lang="vi-VN" sz="2600" b="1" i="1" dirty="0" smtClean="0"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 Tr</a:t>
            </a:r>
            <a:r>
              <a:rPr lang="vi-VN" sz="2600" b="1" i="1" dirty="0" smtClean="0"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8332" y="2167201"/>
            <a:ext cx="5982788" cy="739577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 Hiện t</a:t>
            </a:r>
            <a:r>
              <a:rPr lang="vi-VN" sz="2600" b="1" i="1" dirty="0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ng mùa trên Trái Đất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64378" y="754864"/>
            <a:ext cx="835427" cy="685166"/>
          </a:xfrm>
          <a:prstGeom prst="ellipse">
            <a:avLst/>
          </a:prstGeom>
          <a:solidFill>
            <a:srgbClr val="9E78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390503" y="2197934"/>
            <a:ext cx="793348" cy="68516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F6810DC-43DE-49BC-A9CB-2E98ACD99972}"/>
              </a:ext>
            </a:extLst>
          </p:cNvPr>
          <p:cNvSpPr/>
          <p:nvPr/>
        </p:nvSpPr>
        <p:spPr>
          <a:xfrm>
            <a:off x="2965269" y="3872374"/>
            <a:ext cx="5943600" cy="897592"/>
          </a:xfrm>
          <a:prstGeom prst="rect">
            <a:avLst/>
          </a:prstGeom>
          <a:solidFill>
            <a:srgbClr val="7030A0">
              <a:alpha val="71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Hiện t</a:t>
            </a:r>
            <a:r>
              <a:rPr lang="vi-VN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ngày </a:t>
            </a:r>
            <a:r>
              <a:rPr lang="vi-VN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dài ng</a:t>
            </a:r>
            <a:r>
              <a:rPr lang="vi-VN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theo mùa</a:t>
            </a:r>
            <a:endParaRPr lang="en-US" sz="2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283F5D0-FB02-4839-B2B1-00D6DA897F64}"/>
              </a:ext>
            </a:extLst>
          </p:cNvPr>
          <p:cNvSpPr/>
          <p:nvPr/>
        </p:nvSpPr>
        <p:spPr>
          <a:xfrm>
            <a:off x="2364378" y="4069662"/>
            <a:ext cx="832993" cy="671936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Flowchart: Delay 16">
            <a:extLst>
              <a:ext uri="{FF2B5EF4-FFF2-40B4-BE49-F238E27FC236}">
                <a16:creationId xmlns:a16="http://schemas.microsoft.com/office/drawing/2014/main" xmlns="" id="{B326AAA1-171F-4E3C-8CF6-4BA5E193C724}"/>
              </a:ext>
            </a:extLst>
          </p:cNvPr>
          <p:cNvSpPr/>
          <p:nvPr/>
        </p:nvSpPr>
        <p:spPr>
          <a:xfrm>
            <a:off x="0" y="1449977"/>
            <a:ext cx="2385096" cy="3193869"/>
          </a:xfrm>
          <a:prstGeom prst="flowChartDelay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30CE44-77B9-42E7-91B7-581AB77B50FF}"/>
              </a:ext>
            </a:extLst>
          </p:cNvPr>
          <p:cNvSpPr txBox="1"/>
          <p:nvPr/>
        </p:nvSpPr>
        <p:spPr>
          <a:xfrm>
            <a:off x="1" y="1501487"/>
            <a:ext cx="2480062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Chuyển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động của 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Trái Đất quanh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Mặt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Trời và hệ quả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855A3E-DA5B-4983-ADF1-97941BD48C2F}"/>
              </a:ext>
            </a:extLst>
          </p:cNvPr>
          <p:cNvSpPr txBox="1"/>
          <p:nvPr/>
        </p:nvSpPr>
        <p:spPr>
          <a:xfrm>
            <a:off x="858617" y="0"/>
            <a:ext cx="6849132" cy="769076"/>
          </a:xfrm>
          <a:prstGeom prst="rect">
            <a:avLst/>
          </a:prstGeom>
          <a:noFill/>
          <a:ln w="57150">
            <a:noFill/>
          </a:ln>
        </p:spPr>
        <p:txBody>
          <a:bodyPr wrap="square" lIns="91078" tIns="45539" rIns="91078" bIns="45539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LUYỆN </a:t>
            </a:r>
            <a:r>
              <a:rPr lang="en-US" sz="4400" b="1" dirty="0" smtClean="0">
                <a:solidFill>
                  <a:srgbClr val="FF0066"/>
                </a:solidFill>
                <a:latin typeface="Arial" panose="020B0604020202020204" pitchFamily="34" charset="0"/>
                <a:ea typeface="Kids" pitchFamily="2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ea typeface="Kid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349" y="732509"/>
            <a:ext cx="167219" cy="41269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2450" y="50006"/>
            <a:ext cx="7699963" cy="113447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8664" y="1330786"/>
            <a:ext cx="7126496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Chuyển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từ Tây sang Đông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4509" y="2304608"/>
            <a:ext cx="7140651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Thời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 quay 1 vòng là 24 giờ</a:t>
            </a:r>
          </a:p>
        </p:txBody>
      </p:sp>
      <p:sp>
        <p:nvSpPr>
          <p:cNvPr id="6" name="Oval 5"/>
          <p:cNvSpPr/>
          <p:nvPr/>
        </p:nvSpPr>
        <p:spPr>
          <a:xfrm>
            <a:off x="940526" y="1355592"/>
            <a:ext cx="825128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927463" y="2327935"/>
            <a:ext cx="876290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3347" y="3302650"/>
            <a:ext cx="7141812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Luôn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độ nghiêng và không đổi hướng</a:t>
            </a:r>
          </a:p>
        </p:txBody>
      </p:sp>
      <p:sp>
        <p:nvSpPr>
          <p:cNvPr id="9" name="Oval 8"/>
          <p:cNvSpPr/>
          <p:nvPr/>
        </p:nvSpPr>
        <p:spPr>
          <a:xfrm>
            <a:off x="914400" y="3332312"/>
            <a:ext cx="895698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450" y="128012"/>
            <a:ext cx="75248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1. Phát biểu nào 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sau đây đúng với chuyển động của Trái Đất quanh Mặt Trời?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533B47-DBC9-486F-957B-EFE9D905DF0B}"/>
              </a:ext>
            </a:extLst>
          </p:cNvPr>
          <p:cNvSpPr/>
          <p:nvPr/>
        </p:nvSpPr>
        <p:spPr>
          <a:xfrm>
            <a:off x="1293347" y="4278010"/>
            <a:ext cx="7141812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Luôn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độ nghiêng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nghiêng 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thay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2D37B4-CB77-4AD4-A135-D12466E5E1CB}"/>
              </a:ext>
            </a:extLst>
          </p:cNvPr>
          <p:cNvSpPr/>
          <p:nvPr/>
        </p:nvSpPr>
        <p:spPr>
          <a:xfrm>
            <a:off x="992778" y="4307672"/>
            <a:ext cx="817321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770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690" y="732509"/>
            <a:ext cx="167219" cy="41269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0791" y="50006"/>
            <a:ext cx="7699963" cy="113447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7005" y="4289293"/>
            <a:ext cx="3742318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22/12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2850" y="2304608"/>
            <a:ext cx="3749751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21/3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49977" y="4289292"/>
            <a:ext cx="834018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1515292" y="2327935"/>
            <a:ext cx="806803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1689" y="3302650"/>
            <a:ext cx="3750361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23/9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15291" y="3332312"/>
            <a:ext cx="813148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90" y="128012"/>
            <a:ext cx="75248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2. Bán 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cầu Nam của Trái Đất ngả nhiều nhất về phía Mặt Trời vào 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ngày nào d</a:t>
            </a:r>
            <a:r>
              <a:rPr lang="vi-VN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ướ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i </a:t>
            </a:r>
            <a:r>
              <a:rPr lang="vi-VN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đâ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y?</a:t>
            </a:r>
            <a:endParaRPr lang="en-US" sz="2600" b="1" i="1" dirty="0">
              <a:solidFill>
                <a:schemeClr val="bg1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533B47-DBC9-486F-957B-EFE9D905DF0B}"/>
              </a:ext>
            </a:extLst>
          </p:cNvPr>
          <p:cNvSpPr/>
          <p:nvPr/>
        </p:nvSpPr>
        <p:spPr>
          <a:xfrm>
            <a:off x="1811689" y="1313830"/>
            <a:ext cx="3750361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22/6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2D37B4-CB77-4AD4-A135-D12466E5E1CB}"/>
              </a:ext>
            </a:extLst>
          </p:cNvPr>
          <p:cNvSpPr/>
          <p:nvPr/>
        </p:nvSpPr>
        <p:spPr>
          <a:xfrm>
            <a:off x="1476103" y="1343492"/>
            <a:ext cx="852336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027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690" y="732509"/>
            <a:ext cx="167219" cy="41269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0791" y="50006"/>
            <a:ext cx="7699963" cy="113447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1054" y="3284523"/>
            <a:ext cx="4000884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6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6901" y="1411470"/>
            <a:ext cx="4008831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4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</a:p>
        </p:txBody>
      </p:sp>
      <p:sp>
        <p:nvSpPr>
          <p:cNvPr id="6" name="Oval 5"/>
          <p:cNvSpPr/>
          <p:nvPr/>
        </p:nvSpPr>
        <p:spPr>
          <a:xfrm>
            <a:off x="1358537" y="3309328"/>
            <a:ext cx="909508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371601" y="1434797"/>
            <a:ext cx="934545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7767" y="2353694"/>
            <a:ext cx="4009483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5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</a:p>
        </p:txBody>
      </p:sp>
      <p:sp>
        <p:nvSpPr>
          <p:cNvPr id="9" name="Oval 8"/>
          <p:cNvSpPr/>
          <p:nvPr/>
        </p:nvSpPr>
        <p:spPr>
          <a:xfrm>
            <a:off x="1332412" y="2383356"/>
            <a:ext cx="972105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90" y="128012"/>
            <a:ext cx="7524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3. Thời gian Trái Đất chuyển động quanh Mặt Trời 1 vòng là bao lâu?</a:t>
            </a:r>
            <a:endParaRPr lang="en-US" sz="2600" b="1" i="1" dirty="0">
              <a:solidFill>
                <a:schemeClr val="bg1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533B47-DBC9-486F-957B-EFE9D905DF0B}"/>
              </a:ext>
            </a:extLst>
          </p:cNvPr>
          <p:cNvSpPr/>
          <p:nvPr/>
        </p:nvSpPr>
        <p:spPr>
          <a:xfrm>
            <a:off x="1811689" y="4278010"/>
            <a:ext cx="4009483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365 ngày, 7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2D37B4-CB77-4AD4-A135-D12466E5E1CB}"/>
              </a:ext>
            </a:extLst>
          </p:cNvPr>
          <p:cNvSpPr/>
          <p:nvPr/>
        </p:nvSpPr>
        <p:spPr>
          <a:xfrm>
            <a:off x="1449977" y="4307672"/>
            <a:ext cx="878462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3084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690" y="732509"/>
            <a:ext cx="167219" cy="41269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0791" y="50006"/>
            <a:ext cx="7699963" cy="113447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7006" y="3342466"/>
            <a:ext cx="4502807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21/3 và 23/9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2850" y="2380808"/>
            <a:ext cx="4511751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23/9 và 22/6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10789" y="3367272"/>
            <a:ext cx="873206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423851" y="2404135"/>
            <a:ext cx="860144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1689" y="1390030"/>
            <a:ext cx="4512485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Ngày 22/6 và 22/12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84663" y="1419692"/>
            <a:ext cx="899332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790" y="128012"/>
            <a:ext cx="778271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4. Vào 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các ngày nào trong năm, ở cả hai bán cầu đều nhận đ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ợc một l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ợng ánh sáng và nhiệt nh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nhau?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533B47-DBC9-486F-957B-EFE9D905DF0B}"/>
              </a:ext>
            </a:extLst>
          </p:cNvPr>
          <p:cNvSpPr/>
          <p:nvPr/>
        </p:nvSpPr>
        <p:spPr>
          <a:xfrm>
            <a:off x="1811689" y="4278010"/>
            <a:ext cx="4512485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21/3 và 22/12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2D37B4-CB77-4AD4-A135-D12466E5E1CB}"/>
              </a:ext>
            </a:extLst>
          </p:cNvPr>
          <p:cNvSpPr/>
          <p:nvPr/>
        </p:nvSpPr>
        <p:spPr>
          <a:xfrm>
            <a:off x="1397727" y="4307672"/>
            <a:ext cx="886269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035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17" y="732509"/>
            <a:ext cx="167219" cy="41269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6118" y="50006"/>
            <a:ext cx="8139689" cy="1134473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6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2332" y="1330786"/>
            <a:ext cx="7316996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Càng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 xích đạo chênh lệch ngày đêm càng lớn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8176" y="2304608"/>
            <a:ext cx="7316996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Càng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 xích đạo chênh lệch ngày đêm càng lớn</a:t>
            </a:r>
          </a:p>
        </p:txBody>
      </p:sp>
      <p:sp>
        <p:nvSpPr>
          <p:cNvPr id="6" name="Oval 5"/>
          <p:cNvSpPr/>
          <p:nvPr/>
        </p:nvSpPr>
        <p:spPr>
          <a:xfrm>
            <a:off x="927464" y="1355592"/>
            <a:ext cx="884261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914400" y="2327935"/>
            <a:ext cx="897324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7015" y="3302650"/>
            <a:ext cx="7316996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cực, có ngày đêm kéo dài 6 tháng liên tục</a:t>
            </a:r>
          </a:p>
        </p:txBody>
      </p:sp>
      <p:sp>
        <p:nvSpPr>
          <p:cNvPr id="9" name="Oval 8"/>
          <p:cNvSpPr/>
          <p:nvPr/>
        </p:nvSpPr>
        <p:spPr>
          <a:xfrm>
            <a:off x="888274" y="3332312"/>
            <a:ext cx="923450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118" y="128013"/>
            <a:ext cx="7782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Câu 5. Nội 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dung nào sau đây không đúng với hiện t</a:t>
            </a:r>
            <a:r>
              <a:rPr lang="vi-VN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ư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ợng ngày đêm dài ngắn theo mùa?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533B47-DBC9-486F-957B-EFE9D905DF0B}"/>
              </a:ext>
            </a:extLst>
          </p:cNvPr>
          <p:cNvSpPr/>
          <p:nvPr/>
        </p:nvSpPr>
        <p:spPr>
          <a:xfrm>
            <a:off x="1397015" y="4278010"/>
            <a:ext cx="7316996" cy="75413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Ở khu vực xích đạo, ngày đêm luôn bằng nhau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A2D37B4-CB77-4AD4-A135-D12466E5E1CB}"/>
              </a:ext>
            </a:extLst>
          </p:cNvPr>
          <p:cNvSpPr/>
          <p:nvPr/>
        </p:nvSpPr>
        <p:spPr>
          <a:xfrm>
            <a:off x="875212" y="4307672"/>
            <a:ext cx="936513" cy="685166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93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n"/>
          <p:cNvPicPr>
            <a:picLocks noChangeAspect="1" noChangeArrowheads="1"/>
          </p:cNvPicPr>
          <p:nvPr/>
        </p:nvPicPr>
        <p:blipFill>
          <a:blip r:embed="rId2"/>
          <a:srcRect r="22667" b="22667"/>
          <a:stretch>
            <a:fillRect/>
          </a:stretch>
        </p:blipFill>
        <p:spPr bwMode="auto">
          <a:xfrm>
            <a:off x="0" y="-31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" y="3867150"/>
            <a:ext cx="8839200" cy="1143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vi-VN">
              <a:solidFill>
                <a:schemeClr val="bg1"/>
              </a:solidFill>
            </a:endParaRPr>
          </a:p>
        </p:txBody>
      </p:sp>
      <p:sp>
        <p:nvSpPr>
          <p:cNvPr id="15364" name="WordArt 3"/>
          <p:cNvSpPr>
            <a:spLocks noChangeArrowheads="1" noChangeShapeType="1" noTextEdit="1"/>
          </p:cNvSpPr>
          <p:nvPr/>
        </p:nvSpPr>
        <p:spPr bwMode="auto">
          <a:xfrm>
            <a:off x="2362200" y="133351"/>
            <a:ext cx="4648200" cy="42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ahoma"/>
                <a:cs typeface="Tahoma"/>
              </a:rPr>
              <a:t>TRÒ CHƠI Ô CHỮ</a:t>
            </a:r>
            <a:endParaRPr lang="en-US" sz="3600" b="1" kern="1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0000FF"/>
              </a:solidFill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588" y="863601"/>
            <a:ext cx="457200" cy="3381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588" y="1201739"/>
            <a:ext cx="457200" cy="3381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1539876"/>
            <a:ext cx="457200" cy="3365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588" y="1876426"/>
            <a:ext cx="457200" cy="3381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88" y="2217739"/>
            <a:ext cx="457200" cy="3381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9588" y="2555875"/>
            <a:ext cx="457200" cy="3381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9590" y="3046413"/>
            <a:ext cx="587375" cy="3746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TK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989263" y="808038"/>
          <a:ext cx="3200400" cy="342900"/>
        </p:xfrm>
        <a:graphic>
          <a:graphicData uri="http://schemas.openxmlformats.org/drawingml/2006/table">
            <a:tbl>
              <a:tblPr/>
              <a:tblGrid>
                <a:gridCol w="639762"/>
                <a:gridCol w="639763"/>
                <a:gridCol w="641350"/>
                <a:gridCol w="639762"/>
                <a:gridCol w="6397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Ạ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06563" y="1169988"/>
          <a:ext cx="7040562" cy="342900"/>
        </p:xfrm>
        <a:graphic>
          <a:graphicData uri="http://schemas.openxmlformats.org/drawingml/2006/table">
            <a:tbl>
              <a:tblPr/>
              <a:tblGrid>
                <a:gridCol w="639762"/>
                <a:gridCol w="639763"/>
                <a:gridCol w="641350"/>
                <a:gridCol w="639762"/>
                <a:gridCol w="639763"/>
                <a:gridCol w="639762"/>
                <a:gridCol w="639763"/>
                <a:gridCol w="639762"/>
                <a:gridCol w="641350"/>
                <a:gridCol w="639763"/>
                <a:gridCol w="639762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362202" y="1539875"/>
          <a:ext cx="4479925" cy="342900"/>
        </p:xfrm>
        <a:graphic>
          <a:graphicData uri="http://schemas.openxmlformats.org/drawingml/2006/table">
            <a:tbl>
              <a:tblPr/>
              <a:tblGrid>
                <a:gridCol w="639763"/>
                <a:gridCol w="639762"/>
                <a:gridCol w="639763"/>
                <a:gridCol w="641350"/>
                <a:gridCol w="639762"/>
                <a:gridCol w="639763"/>
                <a:gridCol w="639762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Ạ</a:t>
                      </a: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003552" y="1898650"/>
          <a:ext cx="3840163" cy="342900"/>
        </p:xfrm>
        <a:graphic>
          <a:graphicData uri="http://schemas.openxmlformats.org/drawingml/2006/table">
            <a:tbl>
              <a:tblPr/>
              <a:tblGrid>
                <a:gridCol w="639763"/>
                <a:gridCol w="639762"/>
                <a:gridCol w="641350"/>
                <a:gridCol w="639763"/>
                <a:gridCol w="639762"/>
                <a:gridCol w="6397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Ù</a:t>
                      </a: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720850" y="2228850"/>
          <a:ext cx="5759450" cy="342900"/>
        </p:xfrm>
        <a:graphic>
          <a:graphicData uri="http://schemas.openxmlformats.org/drawingml/2006/table">
            <a:tbl>
              <a:tblPr/>
              <a:tblGrid>
                <a:gridCol w="639763"/>
                <a:gridCol w="639762"/>
                <a:gridCol w="639763"/>
                <a:gridCol w="639762"/>
                <a:gridCol w="641350"/>
                <a:gridCol w="639763"/>
                <a:gridCol w="639762"/>
                <a:gridCol w="639763"/>
                <a:gridCol w="639762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Ệ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Ứ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Ơ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706563" y="2595563"/>
          <a:ext cx="5121272" cy="34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159"/>
                <a:gridCol w="640159"/>
                <a:gridCol w="640159"/>
                <a:gridCol w="640159"/>
                <a:gridCol w="640159"/>
                <a:gridCol w="640159"/>
                <a:gridCol w="640159"/>
                <a:gridCol w="640159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</a:t>
                      </a:r>
                      <a:endParaRPr lang="en-US" sz="1400" dirty="0"/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Â</a:t>
                      </a:r>
                      <a:endParaRPr lang="en-US" sz="1400" dirty="0"/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endParaRPr lang="en-US" sz="1400" dirty="0"/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Â</a:t>
                      </a:r>
                      <a:endParaRPr lang="en-US" sz="1400" dirty="0"/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marL="91451" marR="91451" marT="34290" marB="3429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66888" y="3062289"/>
          <a:ext cx="6584950" cy="412750"/>
        </p:xfrm>
        <a:graphic>
          <a:graphicData uri="http://schemas.openxmlformats.org/drawingml/2006/table">
            <a:tbl>
              <a:tblPr/>
              <a:tblGrid>
                <a:gridCol w="823912"/>
                <a:gridCol w="822325"/>
                <a:gridCol w="823913"/>
                <a:gridCol w="822325"/>
                <a:gridCol w="823912"/>
                <a:gridCol w="822325"/>
                <a:gridCol w="823913"/>
                <a:gridCol w="82232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Ị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Ế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91458" marR="91458" marT="34396" marB="3439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005138" y="819150"/>
          <a:ext cx="3200400" cy="342900"/>
        </p:xfrm>
        <a:graphic>
          <a:graphicData uri="http://schemas.openxmlformats.org/drawingml/2006/table">
            <a:tbl>
              <a:tblPr/>
              <a:tblGrid>
                <a:gridCol w="639762"/>
                <a:gridCol w="639763"/>
                <a:gridCol w="641350"/>
                <a:gridCol w="639762"/>
                <a:gridCol w="6397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722438" y="1181100"/>
          <a:ext cx="7040562" cy="342900"/>
        </p:xfrm>
        <a:graphic>
          <a:graphicData uri="http://schemas.openxmlformats.org/drawingml/2006/table">
            <a:tbl>
              <a:tblPr/>
              <a:tblGrid>
                <a:gridCol w="639762"/>
                <a:gridCol w="639763"/>
                <a:gridCol w="641350"/>
                <a:gridCol w="639762"/>
                <a:gridCol w="639763"/>
                <a:gridCol w="639762"/>
                <a:gridCol w="639763"/>
                <a:gridCol w="639762"/>
                <a:gridCol w="641350"/>
                <a:gridCol w="639763"/>
                <a:gridCol w="639762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378077" y="1550988"/>
          <a:ext cx="4479925" cy="342900"/>
        </p:xfrm>
        <a:graphic>
          <a:graphicData uri="http://schemas.openxmlformats.org/drawingml/2006/table">
            <a:tbl>
              <a:tblPr/>
              <a:tblGrid>
                <a:gridCol w="639763"/>
                <a:gridCol w="639762"/>
                <a:gridCol w="639763"/>
                <a:gridCol w="641350"/>
                <a:gridCol w="639762"/>
                <a:gridCol w="639763"/>
                <a:gridCol w="639762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019427" y="1911350"/>
          <a:ext cx="3840163" cy="342900"/>
        </p:xfrm>
        <a:graphic>
          <a:graphicData uri="http://schemas.openxmlformats.org/drawingml/2006/table">
            <a:tbl>
              <a:tblPr/>
              <a:tblGrid>
                <a:gridCol w="639763"/>
                <a:gridCol w="639762"/>
                <a:gridCol w="641350"/>
                <a:gridCol w="639763"/>
                <a:gridCol w="639762"/>
                <a:gridCol w="6397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2" marR="91432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736725" y="2239963"/>
          <a:ext cx="5759450" cy="342900"/>
        </p:xfrm>
        <a:graphic>
          <a:graphicData uri="http://schemas.openxmlformats.org/drawingml/2006/table">
            <a:tbl>
              <a:tblPr/>
              <a:tblGrid>
                <a:gridCol w="639763"/>
                <a:gridCol w="639762"/>
                <a:gridCol w="639763"/>
                <a:gridCol w="639762"/>
                <a:gridCol w="641350"/>
                <a:gridCol w="639763"/>
                <a:gridCol w="639762"/>
                <a:gridCol w="639763"/>
                <a:gridCol w="639762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722440" y="2608263"/>
          <a:ext cx="5121275" cy="342900"/>
        </p:xfrm>
        <a:graphic>
          <a:graphicData uri="http://schemas.openxmlformats.org/drawingml/2006/table">
            <a:tbl>
              <a:tblPr/>
              <a:tblGrid>
                <a:gridCol w="639762"/>
                <a:gridCol w="639763"/>
                <a:gridCol w="641350"/>
                <a:gridCol w="639762"/>
                <a:gridCol w="639763"/>
                <a:gridCol w="639762"/>
                <a:gridCol w="641350"/>
                <a:gridCol w="639763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1" marR="91451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717675" y="3074989"/>
          <a:ext cx="6584950" cy="411163"/>
        </p:xfrm>
        <a:graphic>
          <a:graphicData uri="http://schemas.openxmlformats.org/drawingml/2006/table">
            <a:tbl>
              <a:tblPr/>
              <a:tblGrid>
                <a:gridCol w="823913"/>
                <a:gridCol w="822325"/>
                <a:gridCol w="823912"/>
                <a:gridCol w="822325"/>
                <a:gridCol w="823913"/>
                <a:gridCol w="822325"/>
                <a:gridCol w="823912"/>
                <a:gridCol w="82232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8" marR="91458" marT="34264" marB="3426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1150" y="4156076"/>
            <a:ext cx="86804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9388">
              <a:lnSpc>
                <a:spcPct val="115000"/>
              </a:lnSpc>
              <a:defRPr/>
            </a:pPr>
            <a:r>
              <a:rPr lang="vi-VN" sz="2400">
                <a:solidFill>
                  <a:schemeClr val="bg1"/>
                </a:solidFill>
                <a:latin typeface="+mj-lt"/>
                <a:cs typeface="Times New Roman" pitchFamily="18" charset="0"/>
              </a:rPr>
              <a:t>- Ô số 1: có 5 chữ cái - Tên của ngày 22/6 ở nửa cầu Bắc</a:t>
            </a:r>
            <a:r>
              <a:rPr lang="en-US" sz="240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1152" y="3998913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2: có 11 chữ cái - Hướng chuyển động của Trái Đất quanh Mặt Trời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1152" y="3998913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 Ô số 3: có 7 chữ cái - Đây là khu vực nhận được tia vuông góc và ngày 21/3 và 23/9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1152" y="3998913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 Ô số 4: có 6 chữ cái - Khi nửa cầu Bắc là mùa xuân thì ở nửa cầu Nam là mùa này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1152" y="3998913"/>
            <a:ext cx="837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5: có 9 chữ cái - Do Trái Đất tự quay quanh trục nên các vật chuyển động trên bề mặt Trái Đất bị hiện tượng này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1152" y="4183064"/>
            <a:ext cx="837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- Ô số 6: có 8 chữ cái - Tên của ngày 23/9 ở nửa cầu Nam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11152" y="3943351"/>
            <a:ext cx="8372475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179388">
              <a:lnSpc>
                <a:spcPct val="115000"/>
              </a:lnSpc>
            </a:pPr>
            <a:r>
              <a:rPr lang="en-US" sz="2400">
                <a:solidFill>
                  <a:schemeClr val="bg1"/>
                </a:solidFill>
                <a:cs typeface="Times New Roman" pitchFamily="18" charset="0"/>
              </a:rPr>
              <a:t>Từ khóa </a:t>
            </a:r>
            <a:r>
              <a:rPr lang="vi-VN" sz="2400">
                <a:solidFill>
                  <a:schemeClr val="bg1"/>
                </a:solidFill>
                <a:cs typeface="Times New Roman" pitchFamily="18" charset="0"/>
              </a:rPr>
              <a:t>gồm 8 chữ cái - Tên gọi chuyển động của Trái Đất quanh Mặt Trời.</a:t>
            </a:r>
            <a:endParaRPr lang="en-US" sz="24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21131" y="0"/>
            <a:ext cx="4585064" cy="66620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4" tIns="60922" rIns="121844" bIns="60922" rtlCol="0" anchor="ctr"/>
          <a:lstStyle/>
          <a:p>
            <a:pPr algn="ctr"/>
            <a:r>
              <a:rPr lang="en-US" sz="4262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62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262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2923541" y="-164657"/>
            <a:ext cx="5467754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31003" y="946151"/>
            <a:ext cx="5776529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675" tIns="94768" rIns="94768" bIns="94768" numCol="1" spcCol="2541" anchor="ctr" anchorCtr="0">
            <a:noAutofit/>
          </a:bodyPr>
          <a:lstStyle/>
          <a:p>
            <a:pPr defTabSz="16583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 smtClean="0">
                <a:solidFill>
                  <a:srgbClr val="007E00"/>
                </a:solidFill>
                <a:latin typeface="Times New Roman" pitchFamily="18" charset="0"/>
                <a:cs typeface="Times New Roman" pitchFamily="18" charset="0"/>
              </a:rPr>
              <a:t>Ôn tập bài </a:t>
            </a:r>
            <a:r>
              <a:rPr lang="en-US" sz="3300" b="1" dirty="0">
                <a:solidFill>
                  <a:srgbClr val="007E00"/>
                </a:solidFill>
                <a:latin typeface="Times New Roman" pitchFamily="18" charset="0"/>
                <a:cs typeface="Times New Roman" pitchFamily="18" charset="0"/>
              </a:rPr>
              <a:t>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541418" y="844551"/>
            <a:ext cx="1197114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44" tIns="60922" rIns="121844" bIns="60922"/>
          <a:lstStyle/>
          <a:p>
            <a:pPr algn="ctr">
              <a:spcBef>
                <a:spcPts val="799"/>
              </a:spcBef>
            </a:pPr>
            <a:r>
              <a:rPr lang="en-US" sz="5328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6181" y="2165351"/>
            <a:ext cx="5481351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675" tIns="94768" rIns="94768" bIns="94768" numCol="1" spcCol="2541" anchor="ctr" anchorCtr="0">
            <a:noAutofit/>
          </a:bodyPr>
          <a:lstStyle/>
          <a:p>
            <a:pPr defTabSz="16583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Hoàn thành bài tập SGK</a:t>
            </a:r>
          </a:p>
        </p:txBody>
      </p:sp>
      <p:sp>
        <p:nvSpPr>
          <p:cNvPr id="9" name="Oval 8"/>
          <p:cNvSpPr/>
          <p:nvPr/>
        </p:nvSpPr>
        <p:spPr>
          <a:xfrm>
            <a:off x="1789612" y="2063749"/>
            <a:ext cx="12441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44" tIns="60922" rIns="121844" bIns="60922"/>
          <a:lstStyle/>
          <a:p>
            <a:pPr algn="ctr"/>
            <a:r>
              <a:rPr lang="en-US" sz="5328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31003" y="3384552"/>
            <a:ext cx="5776529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675" tIns="94768" rIns="94768" bIns="94768" numCol="1" spcCol="2541" anchor="ctr" anchorCtr="0">
            <a:noAutofit/>
          </a:bodyPr>
          <a:lstStyle/>
          <a:p>
            <a:pPr defTabSz="16583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 trước bài </a:t>
            </a:r>
            <a:r>
              <a:rPr lang="en-US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54481" y="3282951"/>
            <a:ext cx="1184051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44" tIns="60922" rIns="121844" bIns="60922"/>
          <a:lstStyle/>
          <a:p>
            <a:pPr algn="ctr"/>
            <a:r>
              <a:rPr lang="en-US" sz="4795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"/>
            <a:ext cx="9144000" cy="5140990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4700588"/>
            <a:ext cx="1385200" cy="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5" y="168757"/>
            <a:ext cx="7447011" cy="28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9823" y="833150"/>
            <a:ext cx="540571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Khi giờ gốc (GMT) là 12 giờ thì n</a:t>
            </a:r>
            <a:r>
              <a:rPr lang="vi-VN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 là mấy giờ?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411" y="2828454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A. 7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49342" y="2866194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D. 5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86419" y="2847428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C. 12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615" y="2836665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B</a:t>
            </a:r>
            <a:r>
              <a:rPr lang="en-US" sz="2600" b="1" dirty="0" smtClean="0">
                <a:solidFill>
                  <a:srgbClr val="0000FF"/>
                </a:solidFill>
              </a:rPr>
              <a:t>. 19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4313697"/>
            <a:ext cx="90244" cy="57246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4727921"/>
            <a:ext cx="90244" cy="57246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4533461"/>
            <a:ext cx="90244" cy="57246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4552165"/>
            <a:ext cx="90244" cy="57246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4531303"/>
            <a:ext cx="67794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1639870"/>
            <a:ext cx="609600" cy="457200"/>
          </a:xfrm>
          <a:prstGeom prst="rect">
            <a:avLst/>
          </a:prstGeom>
        </p:spPr>
      </p:pic>
      <p:pic>
        <p:nvPicPr>
          <p:cNvPr id="51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2542572"/>
            <a:ext cx="609600" cy="457200"/>
          </a:xfrm>
          <a:prstGeom prst="rect">
            <a:avLst/>
          </a:prstGeom>
        </p:spPr>
      </p:pic>
      <p:pic>
        <p:nvPicPr>
          <p:cNvPr id="52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0352" y="3384332"/>
            <a:ext cx="609600" cy="457200"/>
          </a:xfrm>
          <a:prstGeom prst="rect">
            <a:avLst/>
          </a:prstGeom>
        </p:spPr>
      </p:pic>
      <p:pic>
        <p:nvPicPr>
          <p:cNvPr id="53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4847" y="3973528"/>
            <a:ext cx="609600" cy="457200"/>
          </a:xfrm>
          <a:prstGeom prst="rect">
            <a:avLst/>
          </a:prstGeom>
        </p:spPr>
      </p:pic>
      <p:pic>
        <p:nvPicPr>
          <p:cNvPr id="54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83699" y="4697152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2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2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2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12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303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"/>
            <a:ext cx="9144000" cy="5140990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4700588"/>
            <a:ext cx="1385200" cy="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5" y="168757"/>
            <a:ext cx="7447011" cy="28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9482" y="782724"/>
            <a:ext cx="539227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Lực làm lệch h</a:t>
            </a:r>
            <a:r>
              <a:rPr lang="vi-VN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của các vật chuyển </a:t>
            </a:r>
            <a:r>
              <a:rPr lang="vi-VN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gọi </a:t>
            </a:r>
            <a:r>
              <a:rPr lang="en-US" sz="28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lực 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4313697"/>
            <a:ext cx="90244" cy="57246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4727921"/>
            <a:ext cx="90244" cy="57246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4533461"/>
            <a:ext cx="90244" cy="57246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4552165"/>
            <a:ext cx="90244" cy="57246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4531303"/>
            <a:ext cx="67794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1639870"/>
            <a:ext cx="609600" cy="4572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2557067" y="2808486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B</a:t>
            </a:r>
            <a:r>
              <a:rPr lang="en-US" sz="2600" b="1" dirty="0" smtClean="0">
                <a:solidFill>
                  <a:srgbClr val="0000FF"/>
                </a:solidFill>
              </a:rPr>
              <a:t>. 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Ma sát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965576" y="2826349"/>
            <a:ext cx="1958046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D. 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Ác-si-mét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905395" y="2807583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C. 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Niu-t</a:t>
            </a:r>
            <a:r>
              <a:rPr lang="vi-VN" sz="2600" b="1" dirty="0" smtClean="0">
                <a:solidFill>
                  <a:srgbClr val="0000FF"/>
                </a:solidFill>
              </a:rPr>
              <a:t>ơ</a:t>
            </a:r>
            <a:r>
              <a:rPr lang="en-US" sz="2600" b="1" dirty="0" smtClean="0">
                <a:solidFill>
                  <a:srgbClr val="0000FF"/>
                </a:solidFill>
              </a:rPr>
              <a:t>n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95100" y="2816286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A</a:t>
            </a:r>
            <a:r>
              <a:rPr lang="en-US" sz="2600" b="1" dirty="0" smtClean="0">
                <a:solidFill>
                  <a:srgbClr val="0000FF"/>
                </a:solidFill>
              </a:rPr>
              <a:t>. 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Cô-ri-ô-lit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60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15176" y="2502727"/>
            <a:ext cx="609600" cy="457200"/>
          </a:xfrm>
          <a:prstGeom prst="rect">
            <a:avLst/>
          </a:prstGeom>
        </p:spPr>
      </p:pic>
      <p:pic>
        <p:nvPicPr>
          <p:cNvPr id="61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5832" y="3344486"/>
            <a:ext cx="609600" cy="457200"/>
          </a:xfrm>
          <a:prstGeom prst="rect">
            <a:avLst/>
          </a:prstGeom>
        </p:spPr>
      </p:pic>
      <p:pic>
        <p:nvPicPr>
          <p:cNvPr id="62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50327" y="3933683"/>
            <a:ext cx="609600" cy="457200"/>
          </a:xfrm>
          <a:prstGeom prst="rect">
            <a:avLst/>
          </a:prstGeom>
        </p:spPr>
      </p:pic>
      <p:pic>
        <p:nvPicPr>
          <p:cNvPr id="63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29179" y="4657307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2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26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126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12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9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"/>
            <a:ext cx="9144000" cy="5140990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4700588"/>
            <a:ext cx="1385200" cy="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5" y="168757"/>
            <a:ext cx="7447011" cy="28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8800" y="833150"/>
            <a:ext cx="547295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Trái Đất tự quay quanh trục một vòng hết bao lâu?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4313697"/>
            <a:ext cx="90244" cy="57246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4727921"/>
            <a:ext cx="90244" cy="57246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4533461"/>
            <a:ext cx="90244" cy="57246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4552165"/>
            <a:ext cx="90244" cy="57246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4531303"/>
            <a:ext cx="67794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1639870"/>
            <a:ext cx="609600" cy="4572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260166" y="2715607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A. 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6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546166" y="2734581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B. 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12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813457" y="2734581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C.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18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965766" y="2734657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D. 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24 giờ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67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86601" y="2417002"/>
            <a:ext cx="609600" cy="457200"/>
          </a:xfrm>
          <a:prstGeom prst="rect">
            <a:avLst/>
          </a:prstGeom>
        </p:spPr>
      </p:pic>
      <p:pic>
        <p:nvPicPr>
          <p:cNvPr id="6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77257" y="3258761"/>
            <a:ext cx="609600" cy="457200"/>
          </a:xfrm>
          <a:prstGeom prst="rect">
            <a:avLst/>
          </a:prstGeom>
        </p:spPr>
      </p:pic>
      <p:pic>
        <p:nvPicPr>
          <p:cNvPr id="69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21752" y="3847958"/>
            <a:ext cx="609600" cy="457200"/>
          </a:xfrm>
          <a:prstGeom prst="rect">
            <a:avLst/>
          </a:prstGeom>
        </p:spPr>
      </p:pic>
      <p:pic>
        <p:nvPicPr>
          <p:cNvPr id="7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0604" y="4571582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2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26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126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126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9" grpId="0" animBg="1"/>
      <p:bldP spid="55" grpId="0" animBg="1"/>
      <p:bldP spid="55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4700588"/>
            <a:ext cx="1385200" cy="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5" y="168757"/>
            <a:ext cx="7447011" cy="28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2588" y="782724"/>
            <a:ext cx="558053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Trái Đất tự quay quanh trục t</a:t>
            </a:r>
            <a:r>
              <a:rPr lang="vi-VN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ưở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</a:t>
            </a:r>
            <a:r>
              <a:rPr lang="vi-VN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</a:t>
            </a:r>
            <a:r>
              <a:rPr lang="en-US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theo chiều từ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0489" y="4313697"/>
            <a:ext cx="90244" cy="57246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71835" y="4727921"/>
            <a:ext cx="90244" cy="57246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68870" y="4533461"/>
            <a:ext cx="90244" cy="57246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399136" y="4552165"/>
            <a:ext cx="90244" cy="57246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681726" y="4531303"/>
            <a:ext cx="67794" cy="4308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1639870"/>
            <a:ext cx="609600" cy="4572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7097204" y="2797890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00FF"/>
                </a:solidFill>
              </a:rPr>
              <a:t>D</a:t>
            </a:r>
            <a:r>
              <a:rPr lang="en-US" sz="2300" b="1" dirty="0" smtClean="0">
                <a:solidFill>
                  <a:srgbClr val="0000FF"/>
                </a:solidFill>
              </a:rPr>
              <a:t>. nam lên bắc</a:t>
            </a:r>
            <a:endParaRPr lang="en-US" sz="2300" b="1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447367" y="2786151"/>
            <a:ext cx="1990163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00FF"/>
                </a:solidFill>
              </a:rPr>
              <a:t>B. bắc xuống nam</a:t>
            </a:r>
            <a:endParaRPr lang="en-US" sz="2300" b="1" dirty="0">
              <a:solidFill>
                <a:srgbClr val="0000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937439" y="2786151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00FF"/>
                </a:solidFill>
              </a:rPr>
              <a:t>C. </a:t>
            </a:r>
            <a:r>
              <a:rPr lang="vi-VN" sz="2300" b="1" dirty="0" smtClean="0">
                <a:solidFill>
                  <a:srgbClr val="0000FF"/>
                </a:solidFill>
              </a:rPr>
              <a:t>đông</a:t>
            </a:r>
            <a:r>
              <a:rPr lang="en-US" sz="2300" b="1" dirty="0" smtClean="0">
                <a:solidFill>
                  <a:srgbClr val="0000FF"/>
                </a:solidFill>
              </a:rPr>
              <a:t> sang tây</a:t>
            </a:r>
            <a:endParaRPr lang="en-US" sz="2300" b="1" dirty="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5495" y="2797890"/>
            <a:ext cx="1815353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0000FF"/>
                </a:solidFill>
              </a:rPr>
              <a:t>A. tây sang </a:t>
            </a:r>
            <a:r>
              <a:rPr lang="vi-VN" sz="2300" b="1" dirty="0" smtClean="0">
                <a:solidFill>
                  <a:srgbClr val="0000FF"/>
                </a:solidFill>
              </a:rPr>
              <a:t>đô</a:t>
            </a:r>
            <a:r>
              <a:rPr lang="en-US" sz="2300" b="1" dirty="0" smtClean="0">
                <a:solidFill>
                  <a:srgbClr val="0000FF"/>
                </a:solidFill>
              </a:rPr>
              <a:t>ng</a:t>
            </a:r>
            <a:endParaRPr lang="en-US" sz="2300" b="1" dirty="0">
              <a:solidFill>
                <a:srgbClr val="0000FF"/>
              </a:solidFill>
            </a:endParaRP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86601" y="2417002"/>
            <a:ext cx="609600" cy="4572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77257" y="3258761"/>
            <a:ext cx="609600" cy="4572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21752" y="3847958"/>
            <a:ext cx="609600" cy="4572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00604" y="4571582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2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2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12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12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"/>
            <a:ext cx="9144000" cy="5140990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4700588"/>
            <a:ext cx="1385200" cy="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3" y="168757"/>
            <a:ext cx="8377517" cy="28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0577" y="782723"/>
            <a:ext cx="6172199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Khi Hà Nội (Việt Nam, múi giờ 7) là 9h, ngày 5/9/2021 thì La-ha-ba-na (Cu Ba, múi giờ 19) sẽ là</a:t>
            </a:r>
            <a:endParaRPr lang="en-US" sz="2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469696" y="1639870"/>
            <a:ext cx="609600" cy="4572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359685" y="2737038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</a:rPr>
              <a:t>A. 7h, ngày 4/9/2021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581835" y="2756013"/>
            <a:ext cx="189265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</a:rPr>
              <a:t>B. 9h, ngày 5/9/2021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048771" y="2755765"/>
            <a:ext cx="1828800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</a:rPr>
              <a:t>D. 9h, ngày 6/9/2021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800601" y="2770169"/>
            <a:ext cx="2017059" cy="58735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FF"/>
                </a:solidFill>
              </a:rPr>
              <a:t>C</a:t>
            </a:r>
            <a:r>
              <a:rPr lang="en-US" sz="2200" b="1" dirty="0" smtClean="0">
                <a:solidFill>
                  <a:srgbClr val="0000FF"/>
                </a:solidFill>
              </a:rPr>
              <a:t>. 21h, ngày 4/9/2021</a:t>
            </a:r>
            <a:endParaRPr lang="en-US" sz="2200" b="1" dirty="0">
              <a:solidFill>
                <a:srgbClr val="0000FF"/>
              </a:solidFill>
            </a:endParaRP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43751" y="2524158"/>
            <a:ext cx="609600" cy="4572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34407" y="3365917"/>
            <a:ext cx="609600" cy="4572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78902" y="3955114"/>
            <a:ext cx="609600" cy="4572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557754" y="467873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2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12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12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12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FCDF97-677B-40FF-90B0-A9667D0A3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6370" r="21916" b="24148"/>
          <a:stretch/>
        </p:blipFill>
        <p:spPr>
          <a:xfrm>
            <a:off x="1" y="1841863"/>
            <a:ext cx="9144000" cy="3299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solidFill>
            <a:srgbClr val="CCFF33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 11, 12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BÀI 8. CHUYỂN ĐỘNG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TRÁI ĐẤT QUANH MẶT TRỜI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HỆ QUẢ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2469</Words>
  <PresentationFormat>On-screen Show (16:9)</PresentationFormat>
  <Paragraphs>429</Paragraphs>
  <Slides>39</Slides>
  <Notes>6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2019-02-03T09:53:26Z</dcterms:created>
  <dcterms:modified xsi:type="dcterms:W3CDTF">2022-09-25T05:15:55Z</dcterms:modified>
</cp:coreProperties>
</file>