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Open Sans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hWMgef4yIZdKI1Ql3ZA9FXiqhR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C1256C-BB50-4905-B2FB-ACC1B6EF20B4}">
  <a:tblStyle styleId="{E6C1256C-BB50-4905-B2FB-ACC1B6EF20B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942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659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140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579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872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744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597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298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803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1408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31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210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3152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6828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016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8118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527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21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7520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2746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9545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5192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2109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36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484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56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"/>
          <p:cNvSpPr txBox="1"/>
          <p:nvPr/>
        </p:nvSpPr>
        <p:spPr>
          <a:xfrm>
            <a:off x="864872" y="15865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well-known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/>
          </a:p>
        </p:txBody>
      </p:sp>
      <p:sp>
        <p:nvSpPr>
          <p:cNvPr id="217" name="Google Shape;217;p10"/>
          <p:cNvSpPr/>
          <p:nvPr/>
        </p:nvSpPr>
        <p:spPr>
          <a:xfrm>
            <a:off x="487066" y="4368261"/>
            <a:ext cx="52727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nổi tiếng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/>
          <p:cNvSpPr/>
          <p:nvPr/>
        </p:nvSpPr>
        <p:spPr>
          <a:xfrm>
            <a:off x="1752112" y="3188113"/>
            <a:ext cx="27426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/ˌwel ˈnəʊn/ </a:t>
            </a:r>
            <a:endParaRPr/>
          </a:p>
        </p:txBody>
      </p:sp>
      <p:pic>
        <p:nvPicPr>
          <p:cNvPr id="219" name="Google Shape;21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0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21" name="Google Shape;22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8067" y="2026790"/>
            <a:ext cx="5206253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"/>
          <p:cNvSpPr txBox="1"/>
          <p:nvPr/>
        </p:nvSpPr>
        <p:spPr>
          <a:xfrm>
            <a:off x="487067" y="159781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royal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/>
          </a:p>
        </p:txBody>
      </p:sp>
      <p:sp>
        <p:nvSpPr>
          <p:cNvPr id="228" name="Google Shape;228;p11"/>
          <p:cNvSpPr/>
          <p:nvPr/>
        </p:nvSpPr>
        <p:spPr>
          <a:xfrm>
            <a:off x="1077185" y="459942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thuộc về hoàng gia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2064742" y="3252090"/>
            <a:ext cx="15712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/ˈrɔɪəl/</a:t>
            </a:r>
            <a:endParaRPr/>
          </a:p>
        </p:txBody>
      </p:sp>
      <p:pic>
        <p:nvPicPr>
          <p:cNvPr id="230" name="Google Shape;23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1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0061" y="2043254"/>
            <a:ext cx="4325769" cy="2879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"/>
          <p:cNvSpPr txBox="1"/>
          <p:nvPr/>
        </p:nvSpPr>
        <p:spPr>
          <a:xfrm>
            <a:off x="643554" y="151678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projector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/>
          </a:p>
        </p:txBody>
      </p:sp>
      <p:sp>
        <p:nvSpPr>
          <p:cNvPr id="239" name="Google Shape;239;p12"/>
          <p:cNvSpPr/>
          <p:nvPr/>
        </p:nvSpPr>
        <p:spPr>
          <a:xfrm>
            <a:off x="1054605" y="442138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máy chiếu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1745387" y="3159757"/>
            <a:ext cx="2827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/prəˈdʒektər/</a:t>
            </a:r>
            <a:endParaRPr/>
          </a:p>
        </p:txBody>
      </p:sp>
      <p:pic>
        <p:nvPicPr>
          <p:cNvPr id="241" name="Google Shape;24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2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43" name="Google Shape;24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892" y="2174226"/>
            <a:ext cx="5001392" cy="2617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" name="Google Shape;249;p13"/>
          <p:cNvGraphicFramePr/>
          <p:nvPr/>
        </p:nvGraphicFramePr>
        <p:xfrm>
          <a:off x="1305721" y="154957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{E6C1256C-BB50-4905-B2FB-ACC1B6EF20B4}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Meaning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found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/faʊnd/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thành lập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well-known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/ˌwelˈnəʊn/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nổi tiếng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3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royal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/ˈrɔɪəl/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thuộc về hoàng gia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projector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/prəˈdʒektər/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máy chiếu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0" name="Google Shape;25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3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PRE-READING</a:t>
            </a:r>
            <a:endParaRPr/>
          </a:p>
        </p:txBody>
      </p:sp>
      <p:sp>
        <p:nvSpPr>
          <p:cNvPr id="259" name="Google Shape;259;p14"/>
          <p:cNvSpPr txBox="1"/>
          <p:nvPr/>
        </p:nvSpPr>
        <p:spPr>
          <a:xfrm>
            <a:off x="978383" y="1372947"/>
            <a:ext cx="105456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pictures and answer the questions.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4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p14"/>
          <p:cNvSpPr/>
          <p:nvPr/>
        </p:nvSpPr>
        <p:spPr>
          <a:xfrm>
            <a:off x="6096000" y="2715990"/>
            <a:ext cx="60960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B7BD"/>
              </a:buClr>
              <a:buSzPts val="2800"/>
              <a:buFont typeface="Noto Sans Symbols"/>
              <a:buChar char="⮚"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What can you see in the pictures?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B7BD"/>
              </a:buClr>
              <a:buSzPts val="2800"/>
              <a:buFont typeface="Noto Sans Symbols"/>
              <a:buChar char="⮚"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What do you know about them?</a:t>
            </a:r>
            <a:endParaRPr/>
          </a:p>
        </p:txBody>
      </p:sp>
      <p:pic>
        <p:nvPicPr>
          <p:cNvPr id="263" name="Google Shape;263;p14"/>
          <p:cNvPicPr preferRelativeResize="0"/>
          <p:nvPr/>
        </p:nvPicPr>
        <p:blipFill rotWithShape="1">
          <a:blip r:embed="rId4">
            <a:alphaModFix/>
          </a:blip>
          <a:srcRect l="2058" t="6247" r="2015"/>
          <a:stretch/>
        </p:blipFill>
        <p:spPr>
          <a:xfrm>
            <a:off x="275193" y="2569234"/>
            <a:ext cx="5616980" cy="284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49306">
            <a:off x="1136063" y="2417847"/>
            <a:ext cx="1911571" cy="807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"/>
          <p:cNvSpPr txBox="1"/>
          <p:nvPr/>
        </p:nvSpPr>
        <p:spPr>
          <a:xfrm>
            <a:off x="1008591" y="1382460"/>
            <a:ext cx="9964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passage and answer the questions.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73" name="Google Shape;27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5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WHILE-READING</a:t>
            </a:r>
            <a:endParaRPr/>
          </a:p>
        </p:txBody>
      </p:sp>
      <p:sp>
        <p:nvSpPr>
          <p:cNvPr id="275" name="Google Shape;275;p15"/>
          <p:cNvSpPr/>
          <p:nvPr/>
        </p:nvSpPr>
        <p:spPr>
          <a:xfrm>
            <a:off x="539852" y="2185649"/>
            <a:ext cx="10414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is Quoc Hoc – Hue?</a:t>
            </a:r>
            <a:endParaRPr/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were some of the well-known students of the school?</a:t>
            </a:r>
            <a:endParaRPr/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students like?</a:t>
            </a:r>
            <a:endParaRPr/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English labs does it have?</a:t>
            </a:r>
            <a:endParaRPr/>
          </a:p>
        </p:txBody>
      </p:sp>
      <p:sp>
        <p:nvSpPr>
          <p:cNvPr id="276" name="Google Shape;276;p15"/>
          <p:cNvSpPr/>
          <p:nvPr/>
        </p:nvSpPr>
        <p:spPr>
          <a:xfrm>
            <a:off x="1008591" y="2605841"/>
            <a:ext cx="19259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It’s in Hue . </a:t>
            </a:r>
            <a:endParaRPr sz="2800" b="1" i="1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/>
          <p:nvPr/>
        </p:nvSpPr>
        <p:spPr>
          <a:xfrm>
            <a:off x="1008591" y="3709068"/>
            <a:ext cx="82895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They were Ho Chi Minh, Vo Nguyen Giap, Xuan Dieu. </a:t>
            </a:r>
            <a:endParaRPr/>
          </a:p>
        </p:txBody>
      </p:sp>
      <p:sp>
        <p:nvSpPr>
          <p:cNvPr id="278" name="Google Shape;278;p15"/>
          <p:cNvSpPr/>
          <p:nvPr/>
        </p:nvSpPr>
        <p:spPr>
          <a:xfrm>
            <a:off x="1008600" y="4751575"/>
            <a:ext cx="625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They were intelligent and hard-working. </a:t>
            </a:r>
            <a:endParaRPr/>
          </a:p>
        </p:txBody>
      </p:sp>
      <p:sp>
        <p:nvSpPr>
          <p:cNvPr id="279" name="Google Shape;279;p15"/>
          <p:cNvSpPr/>
          <p:nvPr/>
        </p:nvSpPr>
        <p:spPr>
          <a:xfrm>
            <a:off x="1096692" y="5770044"/>
            <a:ext cx="36757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It has two English labs.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/>
          <p:nvPr/>
        </p:nvSpPr>
        <p:spPr>
          <a:xfrm>
            <a:off x="831677" y="1320623"/>
            <a:ext cx="114681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passage again and complete the table. Then report it to the class.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6"/>
          <p:cNvSpPr/>
          <p:nvPr/>
        </p:nvSpPr>
        <p:spPr>
          <a:xfrm>
            <a:off x="326076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378861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288" name="Google Shape;28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WHILE-READING</a:t>
            </a:r>
            <a:endParaRPr/>
          </a:p>
        </p:txBody>
      </p:sp>
      <p:graphicFrame>
        <p:nvGraphicFramePr>
          <p:cNvPr id="290" name="Google Shape;290;p16"/>
          <p:cNvGraphicFramePr/>
          <p:nvPr/>
        </p:nvGraphicFramePr>
        <p:xfrm>
          <a:off x="966993" y="221497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{E6C1256C-BB50-4905-B2FB-ACC1B6EF20B4}</a:tableStyleId>
              </a:tblPr>
              <a:tblGrid>
                <a:gridCol w="291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Quoc Hoc - Hue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Location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 facilities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1" name="Google Shape;291;p16"/>
          <p:cNvSpPr/>
          <p:nvPr/>
        </p:nvSpPr>
        <p:spPr>
          <a:xfrm>
            <a:off x="3918390" y="2699340"/>
            <a:ext cx="565090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 the bank of the Huong River, in Hue </a:t>
            </a:r>
            <a:endParaRPr/>
          </a:p>
        </p:txBody>
      </p:sp>
      <p:sp>
        <p:nvSpPr>
          <p:cNvPr id="292" name="Google Shape;292;p16"/>
          <p:cNvSpPr/>
          <p:nvPr/>
        </p:nvSpPr>
        <p:spPr>
          <a:xfrm>
            <a:off x="3929679" y="3191783"/>
            <a:ext cx="409830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Intelligent and hard-working </a:t>
            </a:r>
            <a:endParaRPr/>
          </a:p>
        </p:txBody>
      </p:sp>
      <p:sp>
        <p:nvSpPr>
          <p:cNvPr id="293" name="Google Shape;293;p16"/>
          <p:cNvSpPr/>
          <p:nvPr/>
        </p:nvSpPr>
        <p:spPr>
          <a:xfrm>
            <a:off x="3907100" y="3661648"/>
            <a:ext cx="7837593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Over 50 classrooms (with TVs, projectors, computers), a swimming pool, a library, two English labs, four computer rooms, and many other modern facilities. </a:t>
            </a:r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993855" y="5173740"/>
            <a:ext cx="820128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08A8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name of the school is Quoc Hoc – Hue.</a:t>
            </a:r>
            <a:endParaRPr sz="2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7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7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06" name="Google Shape;306;p17"/>
          <p:cNvCxnSpPr>
            <a:stCxn id="300" idx="3"/>
            <a:endCxn id="301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7" name="Google Shape;307;p17"/>
          <p:cNvCxnSpPr>
            <a:stCxn id="301" idx="1"/>
            <a:endCxn id="302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8" name="Google Shape;308;p1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7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"/>
          <p:cNvSpPr txBox="1"/>
          <p:nvPr/>
        </p:nvSpPr>
        <p:spPr>
          <a:xfrm>
            <a:off x="1092883" y="1312510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Answer the questions with the information in the table.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319" name="Google Shape;31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8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PRE-SPEAKING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5425914" y="2411659"/>
            <a:ext cx="6572596" cy="3181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is the full name of the school?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Where is it?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are the students like?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facilities does the school have?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601" y="2411659"/>
            <a:ext cx="4958102" cy="3259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"/>
          <p:cNvSpPr txBox="1"/>
          <p:nvPr/>
        </p:nvSpPr>
        <p:spPr>
          <a:xfrm>
            <a:off x="1078805" y="1248813"/>
            <a:ext cx="1034555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groups. Tell about your school. You can use the suggestions in Task 4 (full name, location, students, and school facilities).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9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pic>
        <p:nvPicPr>
          <p:cNvPr id="331" name="Google Shape;33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9"/>
          <p:cNvSpPr txBox="1"/>
          <p:nvPr/>
        </p:nvSpPr>
        <p:spPr>
          <a:xfrm>
            <a:off x="487067" y="207665"/>
            <a:ext cx="92942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WHILE-SPEAKING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9"/>
          <p:cNvSpPr/>
          <p:nvPr/>
        </p:nvSpPr>
        <p:spPr>
          <a:xfrm>
            <a:off x="1183195" y="2309019"/>
            <a:ext cx="7418938" cy="149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r>
              <a:rPr lang="en-US" sz="3200">
                <a:solidFill>
                  <a:srgbClr val="4494D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>
                <a:solidFill>
                  <a:srgbClr val="4494D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rgbClr val="4494D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I’d like to talk about my school …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618950" y="237700"/>
            <a:ext cx="1344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3327150" y="229764"/>
            <a:ext cx="67876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VISIT TO A SCHOOL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/>
          </a:p>
        </p:txBody>
      </p:sp>
      <p:grpSp>
        <p:nvGrpSpPr>
          <p:cNvPr id="102" name="Google Shape;102;p2"/>
          <p:cNvGrpSpPr/>
          <p:nvPr/>
        </p:nvGrpSpPr>
        <p:grpSpPr>
          <a:xfrm>
            <a:off x="1966284" y="2467231"/>
            <a:ext cx="8188266" cy="4345463"/>
            <a:chOff x="2784" y="49922"/>
            <a:chExt cx="8188266" cy="4345463"/>
          </a:xfrm>
        </p:grpSpPr>
        <p:sp>
          <p:nvSpPr>
            <p:cNvPr id="103" name="Google Shape;103;p2"/>
            <p:cNvSpPr/>
            <p:nvPr/>
          </p:nvSpPr>
          <p:spPr>
            <a:xfrm>
              <a:off x="2784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87466" y="223741"/>
              <a:ext cx="3324279" cy="2824551"/>
            </a:xfrm>
            <a:prstGeom prst="rect">
              <a:avLst/>
            </a:prstGeom>
            <a:solidFill>
              <a:srgbClr val="FFE2B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READING</a:t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497407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rgbClr val="2E75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682089" y="223741"/>
              <a:ext cx="3324279" cy="2824551"/>
            </a:xfrm>
            <a:prstGeom prst="rect">
              <a:avLst/>
            </a:prstGeom>
            <a:solidFill>
              <a:srgbClr val="E6E9F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solidFill>
              <a:srgbClr val="4371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SPEAKING</a:t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5" name="Google Shape;11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7594" y="2612532"/>
            <a:ext cx="3465240" cy="321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7478" y="2597091"/>
            <a:ext cx="3407891" cy="3247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0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0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0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0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0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0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0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47" name="Google Shape;347;p20"/>
          <p:cNvCxnSpPr>
            <a:stCxn id="340" idx="3"/>
            <a:endCxn id="341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8" name="Google Shape;348;p20"/>
          <p:cNvCxnSpPr>
            <a:stCxn id="341" idx="1"/>
            <a:endCxn id="342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9" name="Google Shape;349;p20"/>
          <p:cNvCxnSpPr>
            <a:stCxn id="342" idx="3"/>
            <a:endCxn id="343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50" name="Google Shape;350;p20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0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1"/>
          <p:cNvSpPr txBox="1"/>
          <p:nvPr/>
        </p:nvSpPr>
        <p:spPr>
          <a:xfrm>
            <a:off x="487066" y="207665"/>
            <a:ext cx="74334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POST-READING &amp; SPEAKING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1"/>
          <p:cNvSpPr txBox="1"/>
          <p:nvPr/>
        </p:nvSpPr>
        <p:spPr>
          <a:xfrm>
            <a:off x="721681" y="1987755"/>
            <a:ext cx="4508241" cy="297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give comments for your friends and vote for the most interesting and informative presentation.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21" descr="O Que é Feedback - Jornada do Gest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4168" y="1463648"/>
            <a:ext cx="6219622" cy="4763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2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2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2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2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2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2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2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76" name="Google Shape;376;p22"/>
          <p:cNvCxnSpPr>
            <a:stCxn id="369" idx="3"/>
            <a:endCxn id="370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7" name="Google Shape;377;p22"/>
          <p:cNvCxnSpPr>
            <a:stCxn id="370" idx="1"/>
            <a:endCxn id="371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8" name="Google Shape;378;p22"/>
          <p:cNvCxnSpPr>
            <a:stCxn id="371" idx="3"/>
            <a:endCxn id="372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79" name="Google Shape;379;p22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2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382" name="Google Shape;382;p22"/>
          <p:cNvSpPr/>
          <p:nvPr/>
        </p:nvSpPr>
        <p:spPr>
          <a:xfrm>
            <a:off x="501067" y="5849687"/>
            <a:ext cx="1950732" cy="62348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3" name="Google Shape;383;p22"/>
          <p:cNvCxnSpPr>
            <a:stCxn id="372" idx="1"/>
            <a:endCxn id="382" idx="0"/>
          </p:cNvCxnSpPr>
          <p:nvPr/>
        </p:nvCxnSpPr>
        <p:spPr>
          <a:xfrm flipH="1">
            <a:off x="1476389" y="5318681"/>
            <a:ext cx="1196400" cy="531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84" name="Google Shape;384;p22"/>
          <p:cNvSpPr/>
          <p:nvPr/>
        </p:nvSpPr>
        <p:spPr>
          <a:xfrm>
            <a:off x="5571275" y="5818947"/>
            <a:ext cx="595989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2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92" name="Google Shape;392;p23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394" name="Google Shape;39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6" name="Google Shape;396;p23"/>
          <p:cNvGrpSpPr/>
          <p:nvPr/>
        </p:nvGrpSpPr>
        <p:grpSpPr>
          <a:xfrm>
            <a:off x="2095376" y="2092107"/>
            <a:ext cx="8188266" cy="4345463"/>
            <a:chOff x="2784" y="49922"/>
            <a:chExt cx="8188266" cy="4345463"/>
          </a:xfrm>
        </p:grpSpPr>
        <p:sp>
          <p:nvSpPr>
            <p:cNvPr id="397" name="Google Shape;397;p23"/>
            <p:cNvSpPr/>
            <p:nvPr/>
          </p:nvSpPr>
          <p:spPr>
            <a:xfrm>
              <a:off x="2784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187466" y="223741"/>
              <a:ext cx="3324279" cy="2824551"/>
            </a:xfrm>
            <a:prstGeom prst="rect">
              <a:avLst/>
            </a:prstGeom>
            <a:solidFill>
              <a:srgbClr val="FFE2B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3"/>
            <p:cNvSpPr txBox="1"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READING</a:t>
              </a:r>
              <a:endParaRPr/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3"/>
            <p:cNvSpPr txBox="1"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4497407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rgbClr val="2E75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4682089" y="223741"/>
              <a:ext cx="3324279" cy="2824551"/>
            </a:xfrm>
            <a:prstGeom prst="rect">
              <a:avLst/>
            </a:prstGeom>
            <a:solidFill>
              <a:srgbClr val="E6E9F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solidFill>
              <a:srgbClr val="4371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3"/>
            <p:cNvSpPr txBox="1"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SPEAKING</a:t>
              </a:r>
              <a:endParaRPr/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3"/>
            <p:cNvSpPr txBox="1"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9" name="Google Shape;40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6686" y="2237408"/>
            <a:ext cx="3465240" cy="321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6570" y="2221967"/>
            <a:ext cx="3407891" cy="3247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417" name="Google Shape;417;p24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4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419" name="Google Shape;41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4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Skills 2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1670" y="3434864"/>
            <a:ext cx="2762736" cy="2762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5"/>
          <p:cNvSpPr/>
          <p:nvPr/>
        </p:nvSpPr>
        <p:spPr>
          <a:xfrm>
            <a:off x="2951748" y="5993141"/>
            <a:ext cx="6096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43420" y="599314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600" b="1" err="1">
                <a:latin typeface="Calibri" panose="020F0502020204030204" pitchFamily="34" charset="0"/>
              </a:rPr>
              <a:t>Website</a:t>
            </a:r>
            <a:r>
              <a:rPr lang="en-GB" sz="1600" b="1" smtClean="0">
                <a:latin typeface="Calibri" panose="020F0502020204030204" pitchFamily="34" charset="0"/>
              </a:rPr>
              <a:t>: </a:t>
            </a:r>
            <a:r>
              <a:rPr lang="en-GB" sz="1600" b="1" i="1" smtClean="0">
                <a:latin typeface="Calibri" panose="020F0502020204030204" pitchFamily="34" charset="0"/>
              </a:rPr>
              <a:t>hoclieu.vn</a:t>
            </a:r>
            <a:endParaRPr lang="en-GB" sz="1600" i="1" dirty="0"/>
          </a:p>
          <a:p>
            <a:pPr algn="ctr"/>
            <a:r>
              <a:rPr lang="en-GB" sz="1600" b="1" dirty="0" err="1">
                <a:latin typeface="Calibri" panose="020F0502020204030204" pitchFamily="34" charset="0"/>
              </a:rPr>
              <a:t>Fanpage</a:t>
            </a:r>
            <a:r>
              <a:rPr lang="en-GB" sz="1600" b="1" dirty="0">
                <a:latin typeface="Calibri" panose="020F0502020204030204" pitchFamily="34" charset="0"/>
              </a:rPr>
              <a:t>: </a:t>
            </a:r>
            <a:r>
              <a:rPr lang="en-GB" sz="1600" b="1" i="1" err="1">
                <a:latin typeface="Calibri" panose="020F0502020204030204" pitchFamily="34" charset="0"/>
              </a:rPr>
              <a:t>facebook.com</a:t>
            </a:r>
            <a:r>
              <a:rPr lang="en-GB" sz="1600" b="1" i="1">
                <a:latin typeface="Calibri" panose="020F0502020204030204" pitchFamily="34" charset="0"/>
              </a:rPr>
              <a:t>/</a:t>
            </a:r>
            <a:r>
              <a:rPr lang="en-GB" sz="1600" b="1" i="1" err="1">
                <a:latin typeface="Calibri" panose="020F0502020204030204" pitchFamily="34" charset="0"/>
              </a:rPr>
              <a:t>www.tienganhglobalsuccess.vn</a:t>
            </a:r>
            <a:r>
              <a:rPr lang="en-GB" sz="1600" b="1" i="1" smtClean="0">
                <a:latin typeface="Calibri" panose="020F0502020204030204" pitchFamily="34" charset="0"/>
              </a:rPr>
              <a:t>/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1823258" y="1914652"/>
            <a:ext cx="9770226" cy="255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reading skill about a famous school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speaking skill: talking about one’s school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138" name="Google Shape;138;p4"/>
          <p:cNvCxnSpPr>
            <a:stCxn id="131" idx="3"/>
            <a:endCxn id="132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9" name="Google Shape;139;p4"/>
          <p:cNvCxnSpPr>
            <a:stCxn id="132" idx="1"/>
            <a:endCxn id="133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0" name="Google Shape;140;p4"/>
          <p:cNvCxnSpPr>
            <a:stCxn id="133" idx="3"/>
            <a:endCxn id="134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1" name="Google Shape;141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144" name="Google Shape;144;p4"/>
          <p:cNvSpPr/>
          <p:nvPr/>
        </p:nvSpPr>
        <p:spPr>
          <a:xfrm>
            <a:off x="501067" y="5849687"/>
            <a:ext cx="1950732" cy="62348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5" name="Google Shape;145;p4"/>
          <p:cNvCxnSpPr>
            <a:stCxn id="134" idx="1"/>
            <a:endCxn id="144" idx="0"/>
          </p:cNvCxnSpPr>
          <p:nvPr/>
        </p:nvCxnSpPr>
        <p:spPr>
          <a:xfrm flipH="1">
            <a:off x="1476389" y="5318681"/>
            <a:ext cx="1196400" cy="531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6" name="Google Shape;146;p4"/>
          <p:cNvSpPr/>
          <p:nvPr/>
        </p:nvSpPr>
        <p:spPr>
          <a:xfrm>
            <a:off x="5571275" y="5818947"/>
            <a:ext cx="595989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622692" y="1303261"/>
            <a:ext cx="1950600" cy="6552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pic>
        <p:nvPicPr>
          <p:cNvPr id="158" name="Google Shape;158;p5" descr="🙋🏻‍♂️ Man Raising Hand: Light Skin Tone Emoj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42" y="3466003"/>
            <a:ext cx="1796996" cy="179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 descr="Person raising hand emoji clipart. Free download transparent .PNG |  Creazill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3422" y="3124139"/>
            <a:ext cx="2138860" cy="213886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/>
          <p:nvPr/>
        </p:nvSpPr>
        <p:spPr>
          <a:xfrm>
            <a:off x="5559032" y="2692911"/>
            <a:ext cx="5519010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introduce the topic of reading.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enhance students’ skills of cooperating with team mates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posters, write the correct school facilities.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533402" y="5724598"/>
            <a:ext cx="33201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playground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5051480" y="5724596"/>
            <a:ext cx="20890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gym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8742744" y="5724596"/>
            <a:ext cx="27735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room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078" y="2171300"/>
            <a:ext cx="3202294" cy="31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0228" y="2812908"/>
            <a:ext cx="3571539" cy="201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8623" y="2175187"/>
            <a:ext cx="3321758" cy="311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2461647" y="5624186"/>
            <a:ext cx="25234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library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7619105" y="5624187"/>
            <a:ext cx="27494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swimming pool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posters, write the correct school facilities.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4976" y="2426310"/>
            <a:ext cx="5076791" cy="285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0638" y="2426310"/>
            <a:ext cx="4646407" cy="285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6" name="Google Shape;196;p8"/>
          <p:cNvCxnSpPr>
            <a:stCxn id="192" idx="3"/>
            <a:endCxn id="193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7" name="Google Shape;197;p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/>
          <p:nvPr/>
        </p:nvSpPr>
        <p:spPr>
          <a:xfrm>
            <a:off x="269554" y="171070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found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44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9"/>
          <p:cNvSpPr/>
          <p:nvPr/>
        </p:nvSpPr>
        <p:spPr>
          <a:xfrm>
            <a:off x="691519" y="457341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thành lập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9"/>
          <p:cNvSpPr/>
          <p:nvPr/>
        </p:nvSpPr>
        <p:spPr>
          <a:xfrm>
            <a:off x="1859711" y="3273975"/>
            <a:ext cx="17145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/faʊnd/</a:t>
            </a:r>
            <a:endParaRPr/>
          </a:p>
        </p:txBody>
      </p:sp>
      <p:pic>
        <p:nvPicPr>
          <p:cNvPr id="208" name="Google Shape;20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9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10" name="Google Shape;210;p9"/>
          <p:cNvPicPr preferRelativeResize="0"/>
          <p:nvPr/>
        </p:nvPicPr>
        <p:blipFill rotWithShape="1">
          <a:blip r:embed="rId4">
            <a:alphaModFix/>
          </a:blip>
          <a:srcRect l="5086"/>
          <a:stretch/>
        </p:blipFill>
        <p:spPr>
          <a:xfrm>
            <a:off x="7303910" y="1472654"/>
            <a:ext cx="4176889" cy="4192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925</Words>
  <Application>Microsoft Office PowerPoint</Application>
  <PresentationFormat>Widescreen</PresentationFormat>
  <Paragraphs>194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Open Sans</vt:lpstr>
      <vt:lpstr>Noto Sans Symbols</vt:lpstr>
      <vt:lpstr>Arial</vt:lpstr>
      <vt:lpstr>Times New Roman</vt:lpstr>
      <vt:lpstr>Courier New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</cp:revision>
  <dcterms:created xsi:type="dcterms:W3CDTF">2020-12-09T02:04:09Z</dcterms:created>
  <dcterms:modified xsi:type="dcterms:W3CDTF">2023-04-19T04:00:41Z</dcterms:modified>
</cp:coreProperties>
</file>