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293" r:id="rId5"/>
    <p:sldId id="366" r:id="rId6"/>
    <p:sldId id="367" r:id="rId7"/>
    <p:sldId id="369" r:id="rId8"/>
    <p:sldId id="368" r:id="rId9"/>
    <p:sldId id="370" r:id="rId10"/>
    <p:sldId id="371" r:id="rId11"/>
    <p:sldId id="372" r:id="rId12"/>
    <p:sldId id="373" r:id="rId13"/>
    <p:sldId id="374" r:id="rId14"/>
    <p:sldId id="375" r:id="rId15"/>
    <p:sldId id="376"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228600" y="-304801"/>
            <a:ext cx="9169179" cy="7187807"/>
          </a:xfrm>
          <a:prstGeom prst="rect">
            <a:avLst/>
          </a:prstGeom>
        </p:spPr>
      </p:pic>
      <p:sp>
        <p:nvSpPr>
          <p:cNvPr id="4" name="TextBox 3"/>
          <p:cNvSpPr txBox="1"/>
          <p:nvPr/>
        </p:nvSpPr>
        <p:spPr>
          <a:xfrm>
            <a:off x="1752600" y="533400"/>
            <a:ext cx="6274594" cy="193899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BẾP HỒNG NGOẠI</a:t>
            </a:r>
            <a:endParaRPr lang="en-US" sz="6000"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Một</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lưu</a:t>
            </a:r>
            <a:r>
              <a:rPr lang="en-US" sz="2800" dirty="0">
                <a:solidFill>
                  <a:srgbClr val="00B050"/>
                </a:solidFill>
                <a:cs typeface="Times New Roman" panose="02020603050405020304" pitchFamily="18" charset="0"/>
              </a:rPr>
              <a:t> ý </a:t>
            </a:r>
            <a:r>
              <a:rPr lang="en-US" sz="2800" dirty="0" err="1">
                <a:solidFill>
                  <a:srgbClr val="00B050"/>
                </a:solidFill>
                <a:cs typeface="Times New Roman" panose="02020603050405020304" pitchFamily="18" charset="0"/>
              </a:rPr>
              <a:t>khi</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51657" y="175756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Đặt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ở </a:t>
            </a:r>
            <a:r>
              <a:rPr lang="en-US" sz="2800" dirty="0" err="1">
                <a:solidFill>
                  <a:srgbClr val="0070C0"/>
                </a:solidFill>
                <a:cs typeface="Times New Roman" panose="02020603050405020304" pitchFamily="18" charset="0"/>
              </a:rPr>
              <a:t>nơi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thoáng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mát</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598489" y="2870289"/>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Không</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t>
            </a:r>
            <a:r>
              <a:rPr lang="en-US" sz="2800" dirty="0" err="1" smtClean="0">
                <a:solidFill>
                  <a:srgbClr val="0070C0"/>
                </a:solidFill>
                <a:cs typeface="Times New Roman" panose="02020603050405020304" pitchFamily="18" charset="0"/>
              </a:rPr>
              <a:t>ược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chạm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tay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trên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bề</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hoặc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vừa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xong</a:t>
            </a:r>
            <a:r>
              <a:rPr lang="en-US" sz="2800" dirty="0">
                <a:solidFill>
                  <a:srgbClr val="0070C0"/>
                </a:solidFill>
                <a:cs typeface="Times New Roman" panose="02020603050405020304" pitchFamily="18" charset="0"/>
              </a:rPr>
              <a:t> </a:t>
            </a:r>
          </a:p>
        </p:txBody>
      </p:sp>
      <p:sp>
        <p:nvSpPr>
          <p:cNvPr id="11" name="Rectangle 1"/>
          <p:cNvSpPr>
            <a:spLocks noChangeArrowheads="1"/>
          </p:cNvSpPr>
          <p:nvPr/>
        </p:nvSpPr>
        <p:spPr bwMode="auto">
          <a:xfrm>
            <a:off x="432126" y="4725481"/>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vệ</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sinh</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sử</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dụng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mềm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chất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tẩy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rửa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phù</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hợp</a:t>
            </a:r>
            <a:r>
              <a:rPr lang="en-US" sz="2800" dirty="0">
                <a:solidFill>
                  <a:srgbClr val="0070C0"/>
                </a:solidFill>
                <a:cs typeface="Times New Roman" panose="02020603050405020304" pitchFamily="18" charset="0"/>
              </a:rPr>
              <a:t> </a:t>
            </a:r>
          </a:p>
        </p:txBody>
      </p:sp>
      <p:pic>
        <p:nvPicPr>
          <p:cNvPr id="58370" name="Picture 2" descr="bếp hồng ngoại tự tắt ,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3" y="2069306"/>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89996"/>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3010" y="629215"/>
            <a:ext cx="6577589"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133600" y="2229504"/>
            <a:ext cx="4876800" cy="3906390"/>
          </a:xfrm>
          <a:prstGeom prst="rect">
            <a:avLst/>
          </a:prstGeom>
        </p:spPr>
      </p:pic>
      <p:pic>
        <p:nvPicPr>
          <p:cNvPr id="10" name="Picture 9"/>
          <p:cNvPicPr>
            <a:picLocks noChangeAspect="1"/>
          </p:cNvPicPr>
          <p:nvPr/>
        </p:nvPicPr>
        <p:blipFill>
          <a:blip r:embed="rId3"/>
          <a:stretch>
            <a:fillRect/>
          </a:stretch>
        </p:blipFill>
        <p:spPr>
          <a:xfrm>
            <a:off x="8482300" y="71438"/>
            <a:ext cx="609600" cy="609600"/>
          </a:xfrm>
          <a:prstGeom prst="rect">
            <a:avLst/>
          </a:prstGeom>
        </p:spPr>
      </p:pic>
    </p:spTree>
    <p:extLst>
      <p:ext uri="{BB962C8B-B14F-4D97-AF65-F5344CB8AC3E}">
        <p14:creationId xmlns:p14="http://schemas.microsoft.com/office/powerpoint/2010/main" val="572083449"/>
      </p:ext>
    </p:extLst>
  </p:cSld>
  <p:clrMapOvr>
    <a:masterClrMapping/>
  </p:clrMapOvr>
  <p:transition spd="slow" advClick="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Kỹ sư  điện là người tốt nghiệp chuyên ngành điện tại Trường đại học. </a:t>
            </a:r>
            <a:r>
              <a:rPr lang="en-US" sz="2800" dirty="0" smtClean="0">
                <a:solidFill>
                  <a:schemeClr val="bg1"/>
                </a:solidFill>
                <a:latin typeface="+mj-lt"/>
              </a:rPr>
              <a:t>C</a:t>
            </a:r>
            <a:r>
              <a:rPr lang="vi-VN" sz="2800" dirty="0" smtClean="0">
                <a:solidFill>
                  <a:schemeClr val="bg1"/>
                </a:solidFill>
                <a:latin typeface="+mj-lt"/>
              </a:rPr>
              <a:t>ông việc chính của người kỹ sư điện là xây dựng, thiết kế thử nghiệm giám sát và phát triển các hệ thống điện</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796708" y="1243878"/>
            <a:ext cx="2724150" cy="3885406"/>
          </a:xfrm>
          <a:prstGeom prst="rect">
            <a:avLst/>
          </a:prstGeom>
        </p:spPr>
      </p:pic>
    </p:spTree>
    <p:extLst>
      <p:ext uri="{BB962C8B-B14F-4D97-AF65-F5344CB8AC3E}">
        <p14:creationId xmlns:p14="http://schemas.microsoft.com/office/powerpoint/2010/main" val="1656242358"/>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41375" y="1765206"/>
            <a:ext cx="7235825"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Dụng</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bị</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điện</a:t>
            </a:r>
            <a:r>
              <a:rPr lang="en-US" sz="2800" dirty="0">
                <a:solidFill>
                  <a:srgbClr val="0070C0"/>
                </a:solidFill>
                <a:latin typeface="Times New Roman" panose="02020603050405020304" pitchFamily="18" charset="0"/>
                <a:ea typeface="Times New Roman" panose="02020603050405020304" pitchFamily="18" charset="0"/>
              </a:rPr>
              <a:t>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4161"/>
            <a:ext cx="5687219" cy="1876687"/>
          </a:xfrm>
          <a:prstGeom prst="rect">
            <a:avLst/>
          </a:prstGeom>
        </p:spPr>
      </p:pic>
      <p:pic>
        <p:nvPicPr>
          <p:cNvPr id="4" name="Picture 3"/>
          <p:cNvPicPr>
            <a:picLocks noChangeAspect="1"/>
          </p:cNvPicPr>
          <p:nvPr/>
        </p:nvPicPr>
        <p:blipFill>
          <a:blip r:embed="rId4"/>
          <a:stretch>
            <a:fillRect/>
          </a:stretch>
        </p:blipFill>
        <p:spPr>
          <a:xfrm>
            <a:off x="7924800" y="207651"/>
            <a:ext cx="609600" cy="609600"/>
          </a:xfrm>
          <a:prstGeom prst="rect">
            <a:avLst/>
          </a:prstGeom>
        </p:spPr>
      </p:pic>
    </p:spTree>
    <p:extLst>
      <p:ext uri="{BB962C8B-B14F-4D97-AF65-F5344CB8AC3E}">
        <p14:creationId xmlns:p14="http://schemas.microsoft.com/office/powerpoint/2010/main" val="88278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766185" y="604196"/>
            <a:ext cx="5500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a:t>
            </a:r>
            <a:r>
              <a:rPr lang="en-US" altLang="en-US" dirty="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39210" y="1373637"/>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5" y="3810000"/>
            <a:ext cx="7847590" cy="3352800"/>
          </a:xfrm>
          <a:prstGeom prst="rect">
            <a:avLst/>
          </a:prstGeom>
        </p:spPr>
      </p:pic>
      <p:sp>
        <p:nvSpPr>
          <p:cNvPr id="7" name="Rectangle 6"/>
          <p:cNvSpPr/>
          <p:nvPr/>
        </p:nvSpPr>
        <p:spPr>
          <a:xfrm>
            <a:off x="843972" y="1969167"/>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39210" y="29232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8190995" y="250829"/>
            <a:ext cx="609600" cy="609600"/>
          </a:xfrm>
          <a:prstGeom prst="rect">
            <a:avLst/>
          </a:prstGeom>
        </p:spPr>
      </p:pic>
    </p:spTree>
    <p:extLst>
      <p:ext uri="{BB962C8B-B14F-4D97-AF65-F5344CB8AC3E}">
        <p14:creationId xmlns:p14="http://schemas.microsoft.com/office/powerpoint/2010/main" val="423361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29387" y="-132245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en-US" dirty="0" smtClean="0"/>
              <a:t>?</a:t>
            </a:r>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1120806" y="3118844"/>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7691502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Nhận</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nêu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chức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bộ</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phận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chính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endParaRPr lang="en-US" sz="3200" dirty="0">
              <a:solidFill>
                <a:srgbClr val="0070C0"/>
              </a:solidFill>
              <a:ea typeface="+mj-ea"/>
              <a:cs typeface="Times New Roman" panose="02020603050405020304" pitchFamily="18" charset="0"/>
            </a:endParaRPr>
          </a:p>
          <a:p>
            <a:r>
              <a:rPr lang="en-US" dirty="0"/>
              <a:t> </a:t>
            </a:r>
          </a:p>
          <a:p>
            <a:r>
              <a:rPr lang="en-US" dirty="0"/>
              <a:t>  </a:t>
            </a:r>
          </a:p>
        </p:txBody>
      </p:sp>
      <p:sp>
        <p:nvSpPr>
          <p:cNvPr id="9" name="Text Box 11"/>
          <p:cNvSpPr txBox="1">
            <a:spLocks noChangeArrowheads="1"/>
          </p:cNvSpPr>
          <p:nvPr/>
        </p:nvSpPr>
        <p:spPr bwMode="auto">
          <a:xfrm>
            <a:off x="609600" y="2895600"/>
            <a:ext cx="815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Vẽ</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sơ</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đồ</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khối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mô</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tả</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lý</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dirty="0"/>
              <a:t> </a:t>
            </a:r>
          </a:p>
        </p:txBody>
      </p:sp>
      <p:sp>
        <p:nvSpPr>
          <p:cNvPr id="10" name="Text Box 11"/>
          <p:cNvSpPr txBox="1">
            <a:spLocks noChangeArrowheads="1"/>
          </p:cNvSpPr>
          <p:nvPr/>
        </p:nvSpPr>
        <p:spPr bwMode="auto">
          <a:xfrm>
            <a:off x="495300" y="43144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Lựa</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endParaRPr lang="en-US" sz="3200" dirty="0">
              <a:solidFill>
                <a:srgbClr val="0070C0"/>
              </a:solidFill>
              <a:ea typeface="+mj-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3276600"/>
            <a:ext cx="8229600" cy="1143000"/>
          </a:xfrm>
        </p:spPr>
        <p:txBody>
          <a:bodyPr>
            <a:noAutofit/>
          </a:bodyPr>
          <a:lstStyle/>
          <a:p>
            <a:r>
              <a:rPr lang="vi-VN" sz="3200" dirty="0">
                <a:solidFill>
                  <a:srgbClr val="0070C0"/>
                </a:solidFill>
              </a:rPr>
              <a:t>Sử dụng bếp điện để đun nấu có những ưu điểm gì so với các loại bếp khác?  </a:t>
            </a:r>
            <a:r>
              <a:rPr lang="en-US" sz="3200" dirty="0" smtClean="0">
                <a:solidFill>
                  <a:srgbClr val="0070C0"/>
                </a:solidFill>
              </a:rPr>
              <a:t> B</a:t>
            </a:r>
            <a:r>
              <a:rPr lang="vi-VN" sz="3200" dirty="0" smtClean="0">
                <a:solidFill>
                  <a:srgbClr val="0070C0"/>
                </a:solidFill>
              </a:rPr>
              <a:t>ếp </a:t>
            </a:r>
            <a:r>
              <a:rPr lang="vi-VN" sz="3200" dirty="0">
                <a:solidFill>
                  <a:srgbClr val="0070C0"/>
                </a:solidFill>
              </a:rPr>
              <a:t>hồng ngoại hoạt động như thế nào?  Làm thế nào để lựa chọn sử dụng bếp hồng ngoại đúng cách tiết kiệm và an toàn?</a:t>
            </a:r>
            <a:r>
              <a:rPr lang="vi-VN" dirty="0"/>
              <a:t/>
            </a:r>
            <a:br>
              <a:rPr lang="vi-VN" dirty="0"/>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2" name="Picture 1"/>
          <p:cNvPicPr>
            <a:picLocks noChangeAspect="1"/>
          </p:cNvPicPr>
          <p:nvPr/>
        </p:nvPicPr>
        <p:blipFill>
          <a:blip r:embed="rId3"/>
          <a:stretch>
            <a:fillRect/>
          </a:stretch>
        </p:blipFill>
        <p:spPr>
          <a:xfrm>
            <a:off x="7696200" y="295788"/>
            <a:ext cx="1143000" cy="694812"/>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214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568117" y="2143441"/>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30382" y="335946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59086" y="4104785"/>
            <a:ext cx="4572000" cy="1384995"/>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b="10176"/>
          <a:stretch/>
        </p:blipFill>
        <p:spPr>
          <a:xfrm>
            <a:off x="3622068" y="1392051"/>
            <a:ext cx="5938464" cy="3243994"/>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26573" y="1297238"/>
            <a:ext cx="7239000" cy="1815882"/>
          </a:xfrm>
          <a:prstGeom prst="rect">
            <a:avLst/>
          </a:prstGeom>
        </p:spPr>
        <p:txBody>
          <a:bodyPr wrap="square">
            <a:spAutoFit/>
          </a:bodyPr>
          <a:lstStyle/>
          <a:p>
            <a:r>
              <a:rPr lang="vi-VN" sz="2800" dirty="0">
                <a:solidFill>
                  <a:srgbClr val="00B050"/>
                </a:solidFill>
                <a:latin typeface="Times New Roman" panose="02020603050405020304" pitchFamily="18" charset="0"/>
              </a:rPr>
              <a:t>  Ngoài bếp hồng </a:t>
            </a:r>
            <a:r>
              <a:rPr lang="vi-VN" sz="2800" dirty="0" smtClean="0">
                <a:solidFill>
                  <a:srgbClr val="00B050"/>
                </a:solidFill>
                <a:latin typeface="Times New Roman" panose="02020603050405020304" pitchFamily="18" charset="0"/>
              </a:rPr>
              <a:t>ngoại</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bếp từ cũng là một loại bếp được sử dụng phổ biến hiện nay.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ếp </a:t>
            </a:r>
            <a:r>
              <a:rPr lang="vi-VN" sz="2800" dirty="0">
                <a:solidFill>
                  <a:srgbClr val="00B050"/>
                </a:solidFill>
                <a:latin typeface="Times New Roman" panose="02020603050405020304" pitchFamily="18" charset="0"/>
              </a:rPr>
              <a:t>từ có cấu tạo tương tự bếp hồng ngoại. </a:t>
            </a:r>
            <a:r>
              <a:rPr lang="en-US" sz="2800" dirty="0" smtClean="0">
                <a:solidFill>
                  <a:srgbClr val="00B050"/>
                </a:solidFill>
                <a:latin typeface="Times New Roman" panose="02020603050405020304" pitchFamily="18" charset="0"/>
              </a:rPr>
              <a:t>Ở </a:t>
            </a:r>
            <a:r>
              <a:rPr lang="vi-VN" sz="2800" dirty="0" smtClean="0">
                <a:solidFill>
                  <a:srgbClr val="00B050"/>
                </a:solidFill>
                <a:latin typeface="Times New Roman" panose="02020603050405020304" pitchFamily="18" charset="0"/>
              </a:rPr>
              <a:t>bếp </a:t>
            </a:r>
            <a:r>
              <a:rPr lang="vi-VN" sz="2800" dirty="0">
                <a:solidFill>
                  <a:srgbClr val="00B050"/>
                </a:solidFill>
                <a:latin typeface="Times New Roman" panose="02020603050405020304" pitchFamily="18" charset="0"/>
              </a:rPr>
              <a:t>từ mâm từ có chức năng cung cấp nhiệt cho bếp</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12436" y="4328198"/>
            <a:ext cx="2619375" cy="1743075"/>
          </a:xfrm>
          <a:prstGeom prst="rect">
            <a:avLst/>
          </a:prstGeom>
        </p:spPr>
      </p:pic>
      <p:pic>
        <p:nvPicPr>
          <p:cNvPr id="2" name="Picture 1"/>
          <p:cNvPicPr>
            <a:picLocks noChangeAspect="1"/>
          </p:cNvPicPr>
          <p:nvPr/>
        </p:nvPicPr>
        <p:blipFill>
          <a:blip r:embed="rId3"/>
          <a:stretch>
            <a:fillRect/>
          </a:stretch>
        </p:blipFill>
        <p:spPr>
          <a:xfrm>
            <a:off x="7983682" y="269947"/>
            <a:ext cx="609600" cy="6096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69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800" b="1" u="sng" dirty="0" smtClean="0">
                <a:solidFill>
                  <a:srgbClr val="339966"/>
                </a:solidFill>
              </a:rPr>
              <a:t>NGUYÊN LÝ LÀM VIỆC</a:t>
            </a:r>
            <a:endParaRPr lang="en-US" altLang="vi-VN" sz="2800" b="1" u="sng" dirty="0">
              <a:solidFill>
                <a:srgbClr val="339966"/>
              </a:solidFill>
            </a:endParaRPr>
          </a:p>
        </p:txBody>
      </p:sp>
      <p:sp>
        <p:nvSpPr>
          <p:cNvPr id="24" name="Rectangle 23"/>
          <p:cNvSpPr/>
          <p:nvPr/>
        </p:nvSpPr>
        <p:spPr>
          <a:xfrm>
            <a:off x="990600" y="800417"/>
            <a:ext cx="4572000" cy="1815882"/>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Khi </a:t>
            </a:r>
            <a:r>
              <a:rPr lang="vi-VN" sz="2800" dirty="0">
                <a:solidFill>
                  <a:srgbClr val="0070C0"/>
                </a:solidFill>
                <a:latin typeface="Times New Roman" panose="02020603050405020304" pitchFamily="18" charset="0"/>
                <a:cs typeface="Times New Roman" panose="02020603050405020304" pitchFamily="18" charset="0"/>
              </a:rPr>
              <a:t>được cấp điện, mâm nhiệt hồng ngoại  nóng lên, truyền nhiệt tới nồi nấu và làm chín thức ăn</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6169"/>
          <a:stretch/>
        </p:blipFill>
        <p:spPr>
          <a:xfrm>
            <a:off x="822444" y="3126463"/>
            <a:ext cx="7487696" cy="3114559"/>
          </a:xfrm>
          <a:prstGeom prst="rect">
            <a:avLst/>
          </a:prstGeom>
        </p:spPr>
      </p:pic>
      <p:pic>
        <p:nvPicPr>
          <p:cNvPr id="2" name="Picture 1"/>
          <p:cNvPicPr>
            <a:picLocks noChangeAspect="1"/>
          </p:cNvPicPr>
          <p:nvPr/>
        </p:nvPicPr>
        <p:blipFill>
          <a:blip r:embed="rId3"/>
          <a:stretch>
            <a:fillRect/>
          </a:stretch>
        </p:blipFill>
        <p:spPr>
          <a:xfrm>
            <a:off x="8005340" y="203200"/>
            <a:ext cx="609600" cy="609600"/>
          </a:xfrm>
          <a:prstGeom prst="rect">
            <a:avLst/>
          </a:prstGeom>
        </p:spPr>
      </p:pic>
    </p:spTree>
    <p:extLst>
      <p:ext uri="{BB962C8B-B14F-4D97-AF65-F5344CB8AC3E}">
        <p14:creationId xmlns:p14="http://schemas.microsoft.com/office/powerpoint/2010/main" val="10732823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sp>
        <p:nvSpPr>
          <p:cNvPr id="14" name="Rectangle 13"/>
          <p:cNvSpPr/>
          <p:nvPr/>
        </p:nvSpPr>
        <p:spPr>
          <a:xfrm>
            <a:off x="1022958" y="1630363"/>
            <a:ext cx="7511442" cy="1815882"/>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Việc lựa chọn bếp hồng ngoại cần quan tâm tâm đến nhu cầu sử dụng điều kiện kinh tế của gia đình để lựa chọn chức năng chiếu sáng công suất thương hiệu của 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 </a:t>
            </a:r>
            <a:r>
              <a:rPr lang="en-US" sz="2800" dirty="0" err="1" smtClean="0">
                <a:solidFill>
                  <a:srgbClr val="8DC7B0"/>
                </a:solidFill>
              </a:rPr>
              <a:t>Lựa</a:t>
            </a:r>
            <a:r>
              <a:rPr lang="en-US" sz="2800" dirty="0" smtClean="0">
                <a:solidFill>
                  <a:srgbClr val="8DC7B0"/>
                </a:solidFill>
              </a:rPr>
              <a:t> </a:t>
            </a:r>
            <a:r>
              <a:rPr lang="en-US" sz="2800" dirty="0" err="1">
                <a:solidFill>
                  <a:srgbClr val="8DC7B0"/>
                </a:solidFill>
              </a:rPr>
              <a:t>chọn</a:t>
            </a:r>
            <a:r>
              <a:rPr lang="en-US" sz="2800" dirty="0">
                <a:solidFill>
                  <a:srgbClr val="8DC7B0"/>
                </a:solidFill>
              </a:rPr>
              <a:t> </a:t>
            </a:r>
            <a:endParaRPr lang="en-US" altLang="vi-VN" sz="2800" dirty="0">
              <a:solidFill>
                <a:srgbClr val="8DC7B0"/>
              </a:solidFill>
            </a:endParaRPr>
          </a:p>
        </p:txBody>
      </p:sp>
      <p:pic>
        <p:nvPicPr>
          <p:cNvPr id="10" name="Picture 9"/>
          <p:cNvPicPr>
            <a:picLocks noChangeAspect="1"/>
          </p:cNvPicPr>
          <p:nvPr/>
        </p:nvPicPr>
        <p:blipFill rotWithShape="1">
          <a:blip r:embed="rId2"/>
          <a:srcRect b="10176"/>
          <a:stretch/>
        </p:blipFill>
        <p:spPr>
          <a:xfrm>
            <a:off x="1447800" y="3614006"/>
            <a:ext cx="5938464" cy="3243994"/>
          </a:xfrm>
          <a:prstGeom prst="rect">
            <a:avLst/>
          </a:prstGeom>
        </p:spPr>
      </p:pic>
      <p:pic>
        <p:nvPicPr>
          <p:cNvPr id="2" name="Picture 1"/>
          <p:cNvPicPr>
            <a:picLocks noChangeAspect="1"/>
          </p:cNvPicPr>
          <p:nvPr/>
        </p:nvPicPr>
        <p:blipFill>
          <a:blip r:embed="rId3"/>
          <a:stretch>
            <a:fillRect/>
          </a:stretch>
        </p:blipFill>
        <p:spPr>
          <a:xfrm>
            <a:off x="7924800" y="342675"/>
            <a:ext cx="609600" cy="609600"/>
          </a:xfrm>
          <a:prstGeom prst="rect">
            <a:avLst/>
          </a:prstGeom>
        </p:spPr>
      </p:pic>
    </p:spTree>
    <p:extLst>
      <p:ext uri="{BB962C8B-B14F-4D97-AF65-F5344CB8AC3E}">
        <p14:creationId xmlns:p14="http://schemas.microsoft.com/office/powerpoint/2010/main" val="12860674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466739" y="1258676"/>
            <a:ext cx="4572000" cy="1384995"/>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745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 </a:t>
            </a:r>
            <a:r>
              <a:rPr lang="en-US" sz="2800" dirty="0" err="1" smtClean="0">
                <a:solidFill>
                  <a:srgbClr val="8DC7B0"/>
                </a:solidFill>
              </a:rPr>
              <a:t>Sử</a:t>
            </a:r>
            <a:r>
              <a:rPr lang="en-US" sz="2800" dirty="0" smtClean="0">
                <a:solidFill>
                  <a:srgbClr val="8DC7B0"/>
                </a:solidFill>
              </a:rPr>
              <a:t> </a:t>
            </a:r>
            <a:r>
              <a:rPr lang="en-US" sz="2800" dirty="0" err="1">
                <a:solidFill>
                  <a:srgbClr val="8DC7B0"/>
                </a:solidFill>
              </a:rPr>
              <a:t>dụng</a:t>
            </a:r>
            <a:endParaRPr lang="en-US" altLang="vi-VN" sz="2800" dirty="0">
              <a:solidFill>
                <a:srgbClr val="8DC7B0"/>
              </a:solidFill>
            </a:endParaRPr>
          </a:p>
        </p:txBody>
      </p:sp>
      <p:sp>
        <p:nvSpPr>
          <p:cNvPr id="10" name="Rectangle 9"/>
          <p:cNvSpPr/>
          <p:nvPr/>
        </p:nvSpPr>
        <p:spPr>
          <a:xfrm>
            <a:off x="865174" y="225271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Chuẩn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9190" y="4905622"/>
            <a:ext cx="4572000" cy="1661993"/>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Tắt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457" y="3367504"/>
            <a:ext cx="4572000" cy="1661993"/>
          </a:xfrm>
          <a:prstGeom prst="rect">
            <a:avLst/>
          </a:prstGeom>
        </p:spPr>
        <p:txBody>
          <a:bodyPr>
            <a:spAutoFit/>
          </a:bodyPr>
          <a:lstStyle/>
          <a:p>
            <a:r>
              <a:rPr lang="vi-VN" dirty="0"/>
              <a:t>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Bật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16864" y="3312428"/>
            <a:ext cx="1863472" cy="1593194"/>
          </a:xfrm>
          <a:prstGeom prst="rect">
            <a:avLst/>
          </a:prstGeom>
        </p:spPr>
      </p:pic>
      <p:pic>
        <p:nvPicPr>
          <p:cNvPr id="56324"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pic>
        <p:nvPicPr>
          <p:cNvPr id="2" name="Picture 1"/>
          <p:cNvPicPr>
            <a:picLocks noChangeAspect="1"/>
          </p:cNvPicPr>
          <p:nvPr/>
        </p:nvPicPr>
        <p:blipFill>
          <a:blip r:embed="rId4"/>
          <a:stretch>
            <a:fillRect/>
          </a:stretch>
        </p:blipFill>
        <p:spPr>
          <a:xfrm>
            <a:off x="8305800" y="160010"/>
            <a:ext cx="609600" cy="609600"/>
          </a:xfrm>
          <a:prstGeom prst="rect">
            <a:avLst/>
          </a:prstGeom>
        </p:spPr>
      </p:pic>
    </p:spTree>
    <p:extLst>
      <p:ext uri="{BB962C8B-B14F-4D97-AF65-F5344CB8AC3E}">
        <p14:creationId xmlns:p14="http://schemas.microsoft.com/office/powerpoint/2010/main" val="210609454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P spid="13" grpId="0"/>
      <p:bldP spid="1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Freeform 19"/>
          <p:cNvSpPr>
            <a:spLocks/>
          </p:cNvSpPr>
          <p:nvPr/>
        </p:nvSpPr>
        <p:spPr bwMode="auto">
          <a:xfrm rot="5400000">
            <a:off x="132371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3722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08794" y="312975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488099" y="3826124"/>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579467" y="4704418"/>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488099" y="5396915"/>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181" t="6048" r="1181" b="11298"/>
          <a:stretch/>
        </p:blipFill>
        <p:spPr>
          <a:xfrm>
            <a:off x="2753083" y="2166500"/>
            <a:ext cx="6230454" cy="4462900"/>
          </a:xfrm>
          <a:prstGeom prst="rect">
            <a:avLst/>
          </a:prstGeom>
        </p:spPr>
      </p:pic>
      <p:pic>
        <p:nvPicPr>
          <p:cNvPr id="2" name="Picture 1"/>
          <p:cNvPicPr>
            <a:picLocks noChangeAspect="1"/>
          </p:cNvPicPr>
          <p:nvPr/>
        </p:nvPicPr>
        <p:blipFill>
          <a:blip r:embed="rId4"/>
          <a:stretch>
            <a:fillRect/>
          </a:stretch>
        </p:blipFill>
        <p:spPr>
          <a:xfrm>
            <a:off x="8229600" y="184011"/>
            <a:ext cx="609600" cy="609600"/>
          </a:xfrm>
          <a:prstGeom prst="rect">
            <a:avLst/>
          </a:prstGeom>
        </p:spPr>
      </p:pic>
    </p:spTree>
    <p:extLst>
      <p:ext uri="{BB962C8B-B14F-4D97-AF65-F5344CB8AC3E}">
        <p14:creationId xmlns:p14="http://schemas.microsoft.com/office/powerpoint/2010/main" val="2211114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826</TotalTime>
  <Words>363</Words>
  <PresentationFormat>On-screen Show (4:3)</PresentationFormat>
  <Paragraphs>57</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Sử dụng bếp điện để đun nấu có những ưu điểm gì so với các loại bếp khác?   Bếp hồng ngoại hoạt động như thế nào?  Làm thế nào để lựa chọn sử dụng bếp hồng ngoại đúng cách tiết kiệm và an toàn?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2013-08-28T08:21:51Z</dcterms:created>
  <dcterms:modified xsi:type="dcterms:W3CDTF">2021-07-07T03:02:02Z</dcterms:modified>
</cp:coreProperties>
</file>