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906000" type="A4"/>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704"/>
  </p:normalViewPr>
  <p:slideViewPr>
    <p:cSldViewPr snapToGrid="0" snapToObjects="1">
      <p:cViewPr varScale="1">
        <p:scale>
          <a:sx n="82" d="100"/>
          <a:sy n="82" d="100"/>
        </p:scale>
        <p:origin x="41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241550" y="685800"/>
            <a:ext cx="237490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7" y="967162"/>
            <a:ext cx="6061587" cy="8259001"/>
          </a:xfrm>
          <a:prstGeom prst="rect">
            <a:avLst/>
          </a:prstGeom>
          <a:blipFill>
            <a:blip r:embed="rId2"/>
            <a:srcRect/>
            <a:stretch>
              <a:fillRect l="-18126" r="-18126"/>
            </a:stretch>
          </a:blipFill>
        </p:spPr>
        <p:txBody>
          <a:bodyPr/>
          <a:lstStyle>
            <a:lvl1pPr>
              <a:defRPr sz="1307"/>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4" y="2475824"/>
            <a:ext cx="1697909" cy="1733833"/>
          </a:xfrm>
          <a:prstGeom prst="rect">
            <a:avLst/>
          </a:prstGeom>
          <a:blipFill>
            <a:blip r:embed="rId2"/>
            <a:srcRect/>
            <a:stretch>
              <a:fillRect l="-1058" r="-1058"/>
            </a:stretch>
          </a:blipFill>
        </p:spPr>
        <p:txBody>
          <a:bodyPr/>
          <a:lstStyle>
            <a:lvl1pPr>
              <a:defRPr sz="1307"/>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799" y="1644653"/>
            <a:ext cx="4595967" cy="4449917"/>
          </a:xfrm>
          <a:prstGeom prst="rect">
            <a:avLst/>
          </a:prstGeom>
          <a:blipFill>
            <a:blip r:embed="rId2"/>
            <a:srcRect/>
            <a:stretch>
              <a:fillRect t="-1641" b="-1641"/>
            </a:stretch>
          </a:blipFill>
        </p:spPr>
        <p:txBody>
          <a:bodyPr/>
          <a:lstStyle>
            <a:lvl1pPr>
              <a:defRPr sz="1307"/>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2" y="499790"/>
            <a:ext cx="5984159" cy="506172"/>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6" y="7204628"/>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2" y="6441548"/>
            <a:ext cx="5984159" cy="460156"/>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Headline Here</a:t>
            </a:r>
          </a:p>
        </p:txBody>
      </p:sp>
      <p:sp>
        <p:nvSpPr>
          <p:cNvPr id="7" name="Text Placeholder 7">
            <a:extLst>
              <a:ext uri="{FF2B5EF4-FFF2-40B4-BE49-F238E27FC236}">
                <a16:creationId xmlns:a16="http://schemas.microsoft.com/office/drawing/2014/main" id="{6E223F2A-5EA8-3745-A339-980DD55AF170}"/>
              </a:ext>
            </a:extLst>
          </p:cNvPr>
          <p:cNvSpPr>
            <a:spLocks noGrp="1"/>
          </p:cNvSpPr>
          <p:nvPr>
            <p:ph type="body" sz="quarter" idx="12" hasCustomPrompt="1"/>
          </p:nvPr>
        </p:nvSpPr>
        <p:spPr>
          <a:xfrm>
            <a:off x="436392" y="7419955"/>
            <a:ext cx="5984159" cy="1986245"/>
          </a:xfrm>
          <a:prstGeom prst="rect">
            <a:avLst/>
          </a:prstGeom>
        </p:spPr>
        <p:txBody>
          <a:bodyPr/>
          <a:lstStyle>
            <a:lvl1pPr>
              <a:defRPr sz="1200">
                <a:solidFill>
                  <a:schemeClr val="tx1"/>
                </a:solidFill>
              </a:defRPr>
            </a:lvl1pPr>
            <a:lvl2pPr>
              <a:defRPr sz="2787"/>
            </a:lvl2pPr>
            <a:lvl3pPr>
              <a:defRPr sz="2787"/>
            </a:lvl3pPr>
            <a:lvl4pPr>
              <a:defRPr sz="2787"/>
            </a:lvl4pPr>
            <a:lvl5pPr>
              <a:defRPr sz="2787"/>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2pPr>
      <a:lvl3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3pPr>
      <a:lvl4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4pPr>
      <a:lvl5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5pPr>
      <a:lvl6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6pPr>
      <a:lvl7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7pPr>
      <a:lvl8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8pPr>
      <a:lvl9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6pPr>
      <a:lvl7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7pPr>
      <a:lvl8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8pPr>
      <a:lvl9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9735" y="5436360"/>
            <a:ext cx="4784009" cy="1897012"/>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5" name="Business Strategy"/>
          <p:cNvSpPr/>
          <p:nvPr/>
        </p:nvSpPr>
        <p:spPr>
          <a:xfrm>
            <a:off x="724849" y="5890518"/>
            <a:ext cx="3507370" cy="4584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310" dirty="0">
                <a:solidFill>
                  <a:schemeClr val="tx1"/>
                </a:solidFill>
              </a:rPr>
              <a:t>Business Strategy</a:t>
            </a:r>
          </a:p>
        </p:txBody>
      </p:sp>
      <p:sp>
        <p:nvSpPr>
          <p:cNvPr id="36" name="Rectangle"/>
          <p:cNvSpPr/>
          <p:nvPr/>
        </p:nvSpPr>
        <p:spPr>
          <a:xfrm>
            <a:off x="403830" y="7333371"/>
            <a:ext cx="4795070" cy="1897012"/>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7" name="Created by ● Alice Johnson"/>
          <p:cNvSpPr/>
          <p:nvPr/>
        </p:nvSpPr>
        <p:spPr>
          <a:xfrm>
            <a:off x="749251" y="6426579"/>
            <a:ext cx="2063065"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Created by ● Alice Johnson</a:t>
            </a:r>
          </a:p>
        </p:txBody>
      </p:sp>
      <p:sp>
        <p:nvSpPr>
          <p:cNvPr id="38" name="Address"/>
          <p:cNvSpPr/>
          <p:nvPr/>
        </p:nvSpPr>
        <p:spPr>
          <a:xfrm>
            <a:off x="749251" y="7780307"/>
            <a:ext cx="136771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Address</a:t>
            </a:r>
          </a:p>
        </p:txBody>
      </p:sp>
      <p:sp>
        <p:nvSpPr>
          <p:cNvPr id="39" name="Phone"/>
          <p:cNvSpPr/>
          <p:nvPr/>
        </p:nvSpPr>
        <p:spPr>
          <a:xfrm>
            <a:off x="2685147" y="7780307"/>
            <a:ext cx="136771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Phone</a:t>
            </a:r>
          </a:p>
        </p:txBody>
      </p:sp>
      <p:sp>
        <p:nvSpPr>
          <p:cNvPr id="40" name="00 Happy Str.,…"/>
          <p:cNvSpPr/>
          <p:nvPr/>
        </p:nvSpPr>
        <p:spPr>
          <a:xfrm>
            <a:off x="750373" y="8104381"/>
            <a:ext cx="1786953" cy="65521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41" name="Office: +1 111-000-000…"/>
          <p:cNvSpPr/>
          <p:nvPr/>
        </p:nvSpPr>
        <p:spPr>
          <a:xfrm>
            <a:off x="2689875" y="8105680"/>
            <a:ext cx="2073992" cy="652617"/>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42" name="Rectangle"/>
          <p:cNvSpPr/>
          <p:nvPr/>
        </p:nvSpPr>
        <p:spPr>
          <a:xfrm>
            <a:off x="4568550" y="5421349"/>
            <a:ext cx="619433" cy="547534"/>
          </a:xfrm>
          <a:prstGeom prst="rect">
            <a:avLst/>
          </a:prstGeom>
          <a:solidFill>
            <a:schemeClr val="accent5"/>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43" name="2"/>
          <p:cNvSpPr/>
          <p:nvPr/>
        </p:nvSpPr>
        <p:spPr>
          <a:xfrm>
            <a:off x="4798062" y="5506377"/>
            <a:ext cx="203582"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787"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Digital Strategy Framework</a:t>
            </a:r>
          </a:p>
        </p:txBody>
      </p:sp>
      <p:sp>
        <p:nvSpPr>
          <p:cNvPr id="280" name="Star"/>
          <p:cNvSpPr/>
          <p:nvPr/>
        </p:nvSpPr>
        <p:spPr>
          <a:xfrm>
            <a:off x="1733399" y="1663177"/>
            <a:ext cx="3313773" cy="3151585"/>
          </a:xfrm>
          <a:prstGeom prst="star5">
            <a:avLst>
              <a:gd name="adj" fmla="val 25000"/>
              <a:gd name="hf" fmla="val 105146"/>
              <a:gd name="vf" fmla="val 110557"/>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1" name="Circle"/>
          <p:cNvSpPr/>
          <p:nvPr/>
        </p:nvSpPr>
        <p:spPr>
          <a:xfrm>
            <a:off x="2723843" y="2738888"/>
            <a:ext cx="1332885" cy="1332886"/>
          </a:xfrm>
          <a:prstGeom prst="ellipse">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2" name="Digital…"/>
          <p:cNvSpPr/>
          <p:nvPr/>
        </p:nvSpPr>
        <p:spPr>
          <a:xfrm>
            <a:off x="2642069" y="3136665"/>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FFFFFF"/>
                </a:solidFill>
                <a:uFillTx/>
                <a:latin typeface="Ubuntu"/>
                <a:ea typeface="Ubuntu"/>
                <a:cs typeface="Ubuntu"/>
                <a:sym typeface="Ubuntu"/>
              </a:defRPr>
            </a:pPr>
            <a:r>
              <a:rPr sz="1307" dirty="0"/>
              <a:t>Digital </a:t>
            </a:r>
          </a:p>
          <a:p>
            <a:pPr marL="0" marR="0" defTabSz="398221">
              <a:lnSpc>
                <a:spcPct val="90000"/>
              </a:lnSpc>
              <a:defRPr sz="3000" b="1">
                <a:solidFill>
                  <a:srgbClr val="FFFFFF"/>
                </a:solidFill>
                <a:uFillTx/>
                <a:latin typeface="Ubuntu"/>
                <a:ea typeface="Ubuntu"/>
                <a:cs typeface="Ubuntu"/>
                <a:sym typeface="Ubuntu"/>
              </a:defRPr>
            </a:pPr>
            <a:r>
              <a:rPr sz="1307" dirty="0"/>
              <a:t>Strategy </a:t>
            </a:r>
          </a:p>
          <a:p>
            <a:pPr marL="0" marR="0" defTabSz="398221">
              <a:lnSpc>
                <a:spcPct val="90000"/>
              </a:lnSpc>
              <a:defRPr sz="3000" b="1">
                <a:solidFill>
                  <a:srgbClr val="FFFFFF"/>
                </a:solidFill>
                <a:uFillTx/>
                <a:latin typeface="Ubuntu"/>
                <a:ea typeface="Ubuntu"/>
                <a:cs typeface="Ubuntu"/>
                <a:sym typeface="Ubuntu"/>
              </a:defRPr>
            </a:pPr>
            <a:r>
              <a:rPr sz="1307" dirty="0"/>
              <a:t>Framework</a:t>
            </a:r>
          </a:p>
        </p:txBody>
      </p:sp>
      <p:sp>
        <p:nvSpPr>
          <p:cNvPr id="283" name="Insight &amp; Opportunities"/>
          <p:cNvSpPr/>
          <p:nvPr/>
        </p:nvSpPr>
        <p:spPr>
          <a:xfrm>
            <a:off x="2267565" y="1385543"/>
            <a:ext cx="232287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84" name="Strategy"/>
          <p:cNvSpPr/>
          <p:nvPr/>
        </p:nvSpPr>
        <p:spPr>
          <a:xfrm>
            <a:off x="5187448" y="2775673"/>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285" name="Execution"/>
          <p:cNvSpPr/>
          <p:nvPr/>
        </p:nvSpPr>
        <p:spPr>
          <a:xfrm>
            <a:off x="4066210" y="4888379"/>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Execution</a:t>
            </a:r>
          </a:p>
        </p:txBody>
      </p:sp>
      <p:sp>
        <p:nvSpPr>
          <p:cNvPr id="286" name="Measurement"/>
          <p:cNvSpPr/>
          <p:nvPr/>
        </p:nvSpPr>
        <p:spPr>
          <a:xfrm>
            <a:off x="1674206" y="4888379"/>
            <a:ext cx="14103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87" name="Optimization"/>
          <p:cNvSpPr/>
          <p:nvPr/>
        </p:nvSpPr>
        <p:spPr>
          <a:xfrm>
            <a:off x="413219" y="2775673"/>
            <a:ext cx="115590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88" name="KPI's/Analytics…"/>
          <p:cNvSpPr/>
          <p:nvPr/>
        </p:nvSpPr>
        <p:spPr>
          <a:xfrm>
            <a:off x="3624152" y="7232860"/>
            <a:ext cx="2828925"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KPI's/Analytics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Usability / A/B Testing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Surveys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Site visitor profiling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Reporting and actions</a:t>
            </a:r>
          </a:p>
        </p:txBody>
      </p:sp>
      <p:sp>
        <p:nvSpPr>
          <p:cNvPr id="289" name="Insight &amp; Opportunities"/>
          <p:cNvSpPr/>
          <p:nvPr/>
        </p:nvSpPr>
        <p:spPr>
          <a:xfrm>
            <a:off x="974234" y="5622726"/>
            <a:ext cx="22596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90" name="Goal Performance…"/>
          <p:cNvSpPr/>
          <p:nvPr/>
        </p:nvSpPr>
        <p:spPr>
          <a:xfrm>
            <a:off x="454699" y="5941013"/>
            <a:ext cx="2779150"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Goal Performance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Insight</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Market/Competitive analysis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journey; current state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value chain analysis</a:t>
            </a:r>
          </a:p>
        </p:txBody>
      </p:sp>
      <p:sp>
        <p:nvSpPr>
          <p:cNvPr id="291" name="Strategy"/>
          <p:cNvSpPr/>
          <p:nvPr/>
        </p:nvSpPr>
        <p:spPr>
          <a:xfrm>
            <a:off x="2271516" y="6940958"/>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292" name="Segmentation,…"/>
          <p:cNvSpPr/>
          <p:nvPr/>
        </p:nvSpPr>
        <p:spPr>
          <a:xfrm>
            <a:off x="404923" y="7229695"/>
            <a:ext cx="2828925"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Segmentation, </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targeting and positioning,</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unique value proposition</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scope/projects/tools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priorities/budgets/timelines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governance/management planning</a:t>
            </a:r>
          </a:p>
        </p:txBody>
      </p:sp>
      <p:sp>
        <p:nvSpPr>
          <p:cNvPr id="293" name="Execution"/>
          <p:cNvSpPr/>
          <p:nvPr/>
        </p:nvSpPr>
        <p:spPr>
          <a:xfrm>
            <a:off x="3624152" y="5622726"/>
            <a:ext cx="96233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Execution</a:t>
            </a:r>
          </a:p>
        </p:txBody>
      </p:sp>
      <p:sp>
        <p:nvSpPr>
          <p:cNvPr id="294" name="Tactical Planning…"/>
          <p:cNvSpPr/>
          <p:nvPr/>
        </p:nvSpPr>
        <p:spPr>
          <a:xfrm>
            <a:off x="3624152" y="5941013"/>
            <a:ext cx="2828925"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Tactical Planning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Product/vendor selection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Design/develop</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Data integration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Launches</a:t>
            </a:r>
          </a:p>
        </p:txBody>
      </p:sp>
      <p:sp>
        <p:nvSpPr>
          <p:cNvPr id="295" name="Measurement"/>
          <p:cNvSpPr/>
          <p:nvPr/>
        </p:nvSpPr>
        <p:spPr>
          <a:xfrm>
            <a:off x="3624152" y="6940958"/>
            <a:ext cx="14103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96" name="Optimization"/>
          <p:cNvSpPr/>
          <p:nvPr/>
        </p:nvSpPr>
        <p:spPr>
          <a:xfrm>
            <a:off x="3624152" y="8248804"/>
            <a:ext cx="115590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97" name="Based on measurement results"/>
          <p:cNvSpPr/>
          <p:nvPr/>
        </p:nvSpPr>
        <p:spPr>
          <a:xfrm>
            <a:off x="3624152" y="8528048"/>
            <a:ext cx="26178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Based on measurement results</a:t>
            </a:r>
          </a:p>
        </p:txBody>
      </p:sp>
      <p:sp>
        <p:nvSpPr>
          <p:cNvPr id="298" name="Line"/>
          <p:cNvSpPr/>
          <p:nvPr/>
        </p:nvSpPr>
        <p:spPr>
          <a:xfrm flipH="1">
            <a:off x="3429000" y="5486736"/>
            <a:ext cx="0" cy="3397937"/>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437055" y="365123"/>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BCG Rule of Three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042527" y="1609725"/>
          <a:ext cx="4772947" cy="4342442"/>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28423" y="2641310"/>
            <a:ext cx="1591620" cy="1591620"/>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0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43926" y="7157975"/>
            <a:ext cx="359357" cy="0"/>
          </a:xfrm>
          <a:prstGeom prst="line">
            <a:avLst/>
          </a:prstGeom>
          <a:ln w="1270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15367"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8" name="Rectangle"/>
          <p:cNvSpPr/>
          <p:nvPr/>
        </p:nvSpPr>
        <p:spPr>
          <a:xfrm>
            <a:off x="3754378"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9" name="Rectangle"/>
          <p:cNvSpPr/>
          <p:nvPr/>
        </p:nvSpPr>
        <p:spPr>
          <a:xfrm>
            <a:off x="413716"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0" name="Rectangle"/>
          <p:cNvSpPr/>
          <p:nvPr/>
        </p:nvSpPr>
        <p:spPr>
          <a:xfrm>
            <a:off x="3752725"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1" name="Rectangle"/>
          <p:cNvSpPr/>
          <p:nvPr/>
        </p:nvSpPr>
        <p:spPr>
          <a:xfrm>
            <a:off x="418186"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2" name="Rectangle"/>
          <p:cNvSpPr/>
          <p:nvPr/>
        </p:nvSpPr>
        <p:spPr>
          <a:xfrm>
            <a:off x="3747992"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3" name="Rectangle"/>
          <p:cNvSpPr/>
          <p:nvPr/>
        </p:nvSpPr>
        <p:spPr>
          <a:xfrm>
            <a:off x="416536" y="6693328"/>
            <a:ext cx="2691558"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4" name="Rectangle"/>
          <p:cNvSpPr/>
          <p:nvPr/>
        </p:nvSpPr>
        <p:spPr>
          <a:xfrm>
            <a:off x="3738809" y="6693328"/>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5" name="Business Process Redesign (BPR)"/>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Business Process Redesign (BPR)</a:t>
            </a:r>
          </a:p>
        </p:txBody>
      </p:sp>
      <p:sp>
        <p:nvSpPr>
          <p:cNvPr id="316" name="Arrow"/>
          <p:cNvSpPr/>
          <p:nvPr/>
        </p:nvSpPr>
        <p:spPr>
          <a:xfrm rot="5400000">
            <a:off x="1482962"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7" name="Arrow"/>
          <p:cNvSpPr/>
          <p:nvPr/>
        </p:nvSpPr>
        <p:spPr>
          <a:xfrm rot="5400000">
            <a:off x="4810056"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8" name="Determine scope and goal"/>
          <p:cNvSpPr/>
          <p:nvPr/>
        </p:nvSpPr>
        <p:spPr>
          <a:xfrm>
            <a:off x="728466" y="1536573"/>
            <a:ext cx="221593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Determine scope and goal</a:t>
            </a:r>
          </a:p>
        </p:txBody>
      </p:sp>
      <p:sp>
        <p:nvSpPr>
          <p:cNvPr id="319" name="Redesign process structure"/>
          <p:cNvSpPr/>
          <p:nvPr/>
        </p:nvSpPr>
        <p:spPr>
          <a:xfrm>
            <a:off x="4147234" y="1531129"/>
            <a:ext cx="21408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Redesign process structure</a:t>
            </a:r>
          </a:p>
        </p:txBody>
      </p:sp>
      <p:grpSp>
        <p:nvGrpSpPr>
          <p:cNvPr id="322" name="Group"/>
          <p:cNvGrpSpPr/>
          <p:nvPr/>
        </p:nvGrpSpPr>
        <p:grpSpPr>
          <a:xfrm>
            <a:off x="251644" y="1433507"/>
            <a:ext cx="359492" cy="359492"/>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1" name="1"/>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grpSp>
      <p:grpSp>
        <p:nvGrpSpPr>
          <p:cNvPr id="325" name="Group"/>
          <p:cNvGrpSpPr/>
          <p:nvPr/>
        </p:nvGrpSpPr>
        <p:grpSpPr>
          <a:xfrm>
            <a:off x="3603215" y="1433507"/>
            <a:ext cx="359492" cy="359492"/>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4" name="2"/>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2</a:t>
              </a:r>
            </a:p>
          </p:txBody>
        </p:sp>
      </p:grpSp>
      <p:sp>
        <p:nvSpPr>
          <p:cNvPr id="326" name="Indicators for Need"/>
          <p:cNvSpPr/>
          <p:nvPr/>
        </p:nvSpPr>
        <p:spPr>
          <a:xfrm>
            <a:off x="872263" y="2801196"/>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Indicators for Need</a:t>
            </a:r>
          </a:p>
        </p:txBody>
      </p:sp>
      <p:sp>
        <p:nvSpPr>
          <p:cNvPr id="327" name="Key Elements"/>
          <p:cNvSpPr/>
          <p:nvPr/>
        </p:nvSpPr>
        <p:spPr>
          <a:xfrm>
            <a:off x="4241255" y="2841755"/>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t>Key Elements</a:t>
            </a:r>
          </a:p>
        </p:txBody>
      </p:sp>
      <p:sp>
        <p:nvSpPr>
          <p:cNvPr id="328" name="Conflicts…"/>
          <p:cNvSpPr/>
          <p:nvPr/>
        </p:nvSpPr>
        <p:spPr>
          <a:xfrm>
            <a:off x="734666" y="3299599"/>
            <a:ext cx="2022877" cy="14480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Conflicts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Meetings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Non-structured communication</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Strategic dialogue</a:t>
            </a:r>
          </a:p>
        </p:txBody>
      </p:sp>
      <p:sp>
        <p:nvSpPr>
          <p:cNvPr id="329" name="Focus on output…"/>
          <p:cNvSpPr/>
          <p:nvPr/>
        </p:nvSpPr>
        <p:spPr>
          <a:xfrm>
            <a:off x="4114223" y="3491430"/>
            <a:ext cx="1968564"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Focus on output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requirements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Critical success factor</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Efficiency</a:t>
            </a:r>
          </a:p>
        </p:txBody>
      </p:sp>
      <p:sp>
        <p:nvSpPr>
          <p:cNvPr id="330" name="Arrow"/>
          <p:cNvSpPr/>
          <p:nvPr/>
        </p:nvSpPr>
        <p:spPr>
          <a:xfrm rot="5400000">
            <a:off x="1482962" y="605062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1" name="Arrow"/>
          <p:cNvSpPr/>
          <p:nvPr/>
        </p:nvSpPr>
        <p:spPr>
          <a:xfrm rot="5400000">
            <a:off x="4798995" y="6043974"/>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2" name="Install management"/>
          <p:cNvSpPr/>
          <p:nvPr/>
        </p:nvSpPr>
        <p:spPr>
          <a:xfrm>
            <a:off x="856994" y="5497764"/>
            <a:ext cx="18106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Install management </a:t>
            </a:r>
          </a:p>
        </p:txBody>
      </p:sp>
      <p:sp>
        <p:nvSpPr>
          <p:cNvPr id="333" name="Implement and integrate"/>
          <p:cNvSpPr/>
          <p:nvPr/>
        </p:nvSpPr>
        <p:spPr>
          <a:xfrm>
            <a:off x="4151935" y="5519403"/>
            <a:ext cx="196856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and integrate</a:t>
            </a:r>
          </a:p>
        </p:txBody>
      </p:sp>
      <p:grpSp>
        <p:nvGrpSpPr>
          <p:cNvPr id="336" name="Group"/>
          <p:cNvGrpSpPr/>
          <p:nvPr/>
        </p:nvGrpSpPr>
        <p:grpSpPr>
          <a:xfrm>
            <a:off x="251644" y="5426126"/>
            <a:ext cx="359492" cy="359492"/>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5" name="3"/>
            <p:cNvSpPr/>
            <p:nvPr/>
          </p:nvSpPr>
          <p:spPr>
            <a:xfrm>
              <a:off x="91622"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grpSp>
      <p:grpSp>
        <p:nvGrpSpPr>
          <p:cNvPr id="339" name="Group"/>
          <p:cNvGrpSpPr/>
          <p:nvPr/>
        </p:nvGrpSpPr>
        <p:grpSpPr>
          <a:xfrm>
            <a:off x="3575562" y="5431656"/>
            <a:ext cx="359492" cy="359492"/>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8" name="4"/>
            <p:cNvSpPr/>
            <p:nvPr/>
          </p:nvSpPr>
          <p:spPr>
            <a:xfrm>
              <a:off x="88901" y="198770"/>
              <a:ext cx="647700" cy="4156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4</a:t>
              </a:r>
            </a:p>
          </p:txBody>
        </p:sp>
      </p:grpSp>
      <p:sp>
        <p:nvSpPr>
          <p:cNvPr id="340" name="Key Elements"/>
          <p:cNvSpPr/>
          <p:nvPr/>
        </p:nvSpPr>
        <p:spPr>
          <a:xfrm>
            <a:off x="888855" y="6880739"/>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1" name="Key Elements"/>
          <p:cNvSpPr/>
          <p:nvPr/>
        </p:nvSpPr>
        <p:spPr>
          <a:xfrm>
            <a:off x="4241255" y="6863701"/>
            <a:ext cx="17145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2" name="Define management tools…"/>
          <p:cNvSpPr/>
          <p:nvPr/>
        </p:nvSpPr>
        <p:spPr>
          <a:xfrm>
            <a:off x="675665" y="7512754"/>
            <a:ext cx="2140879" cy="12670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Define management tools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 measurement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Learning</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Compensation</a:t>
            </a:r>
          </a:p>
        </p:txBody>
      </p:sp>
      <p:sp>
        <p:nvSpPr>
          <p:cNvPr id="343" name="Install management…"/>
          <p:cNvSpPr/>
          <p:nvPr/>
        </p:nvSpPr>
        <p:spPr>
          <a:xfrm>
            <a:off x="4102462" y="7784272"/>
            <a:ext cx="2067511"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Install management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BCG Advantage Matrix</a:t>
            </a:r>
          </a:p>
        </p:txBody>
      </p:sp>
      <p:sp>
        <p:nvSpPr>
          <p:cNvPr id="346" name="Rectangle"/>
          <p:cNvSpPr/>
          <p:nvPr/>
        </p:nvSpPr>
        <p:spPr>
          <a:xfrm>
            <a:off x="1494955" y="2015850"/>
            <a:ext cx="1927791" cy="133484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7" name="Rectangle"/>
          <p:cNvSpPr/>
          <p:nvPr/>
        </p:nvSpPr>
        <p:spPr>
          <a:xfrm>
            <a:off x="3604535" y="2010319"/>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8" name="Rectangle"/>
          <p:cNvSpPr/>
          <p:nvPr/>
        </p:nvSpPr>
        <p:spPr>
          <a:xfrm>
            <a:off x="149495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9" name="Rectangle"/>
          <p:cNvSpPr/>
          <p:nvPr/>
        </p:nvSpPr>
        <p:spPr>
          <a:xfrm>
            <a:off x="360453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50" name="Fragmented"/>
          <p:cNvSpPr/>
          <p:nvPr/>
        </p:nvSpPr>
        <p:spPr>
          <a:xfrm>
            <a:off x="1804177" y="258898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Fragmented</a:t>
            </a:r>
          </a:p>
        </p:txBody>
      </p:sp>
      <p:sp>
        <p:nvSpPr>
          <p:cNvPr id="351" name="Specialized"/>
          <p:cNvSpPr/>
          <p:nvPr/>
        </p:nvSpPr>
        <p:spPr>
          <a:xfrm>
            <a:off x="3911352" y="258898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Specialized</a:t>
            </a:r>
          </a:p>
        </p:txBody>
      </p:sp>
      <p:sp>
        <p:nvSpPr>
          <p:cNvPr id="352" name="Stalemate"/>
          <p:cNvSpPr/>
          <p:nvPr/>
        </p:nvSpPr>
        <p:spPr>
          <a:xfrm>
            <a:off x="1804177" y="412650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Stalemate</a:t>
            </a:r>
          </a:p>
        </p:txBody>
      </p:sp>
      <p:sp>
        <p:nvSpPr>
          <p:cNvPr id="353" name="Volume"/>
          <p:cNvSpPr/>
          <p:nvPr/>
        </p:nvSpPr>
        <p:spPr>
          <a:xfrm>
            <a:off x="3911352" y="412650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Volume</a:t>
            </a:r>
          </a:p>
        </p:txBody>
      </p:sp>
      <p:sp>
        <p:nvSpPr>
          <p:cNvPr id="354" name="Line"/>
          <p:cNvSpPr/>
          <p:nvPr/>
        </p:nvSpPr>
        <p:spPr>
          <a:xfrm flipH="1" flipV="1">
            <a:off x="1202267" y="2341813"/>
            <a:ext cx="0" cy="224137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5" name="Few"/>
          <p:cNvSpPr/>
          <p:nvPr/>
        </p:nvSpPr>
        <p:spPr>
          <a:xfrm>
            <a:off x="907199" y="2030387"/>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Few</a:t>
            </a:r>
          </a:p>
        </p:txBody>
      </p:sp>
      <p:sp>
        <p:nvSpPr>
          <p:cNvPr id="356" name="Many"/>
          <p:cNvSpPr/>
          <p:nvPr/>
        </p:nvSpPr>
        <p:spPr>
          <a:xfrm>
            <a:off x="907199" y="4685097"/>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Many</a:t>
            </a:r>
          </a:p>
        </p:txBody>
      </p:sp>
      <p:sp>
        <p:nvSpPr>
          <p:cNvPr id="357" name="Line"/>
          <p:cNvSpPr/>
          <p:nvPr/>
        </p:nvSpPr>
        <p:spPr>
          <a:xfrm flipV="1">
            <a:off x="2380058" y="5141987"/>
            <a:ext cx="223034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8" name="Small"/>
          <p:cNvSpPr/>
          <p:nvPr/>
        </p:nvSpPr>
        <p:spPr>
          <a:xfrm>
            <a:off x="1491695" y="5050253"/>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Small</a:t>
            </a:r>
          </a:p>
        </p:txBody>
      </p:sp>
      <p:sp>
        <p:nvSpPr>
          <p:cNvPr id="359" name="Large"/>
          <p:cNvSpPr/>
          <p:nvPr/>
        </p:nvSpPr>
        <p:spPr>
          <a:xfrm>
            <a:off x="4942817" y="5050253"/>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Large</a:t>
            </a:r>
          </a:p>
        </p:txBody>
      </p:sp>
      <p:sp>
        <p:nvSpPr>
          <p:cNvPr id="360" name="Size of competitive advantage"/>
          <p:cNvSpPr/>
          <p:nvPr/>
        </p:nvSpPr>
        <p:spPr>
          <a:xfrm>
            <a:off x="2420264" y="5238960"/>
            <a:ext cx="2190136"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Size of competitive advantage</a:t>
            </a:r>
          </a:p>
        </p:txBody>
      </p:sp>
      <p:sp>
        <p:nvSpPr>
          <p:cNvPr id="361" name="Numbers of differentiation opportunities"/>
          <p:cNvSpPr/>
          <p:nvPr/>
        </p:nvSpPr>
        <p:spPr>
          <a:xfrm rot="16200000">
            <a:off x="-203617" y="3267176"/>
            <a:ext cx="226999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363"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Six Sigma Framework</a:t>
            </a:r>
          </a:p>
        </p:txBody>
      </p:sp>
      <p:sp>
        <p:nvSpPr>
          <p:cNvPr id="367" name="Circle"/>
          <p:cNvSpPr/>
          <p:nvPr/>
        </p:nvSpPr>
        <p:spPr>
          <a:xfrm>
            <a:off x="2482259" y="3040678"/>
            <a:ext cx="1893480" cy="1893480"/>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68" name="Shape"/>
          <p:cNvSpPr/>
          <p:nvPr/>
        </p:nvSpPr>
        <p:spPr>
          <a:xfrm>
            <a:off x="3220260" y="3701735"/>
            <a:ext cx="555075" cy="560263"/>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latin typeface="Ubuntu" panose="020B0504030602030204" pitchFamily="34" charset="0"/>
            </a:endParaRPr>
          </a:p>
        </p:txBody>
      </p:sp>
      <p:sp>
        <p:nvSpPr>
          <p:cNvPr id="369" name="6"/>
          <p:cNvSpPr/>
          <p:nvPr/>
        </p:nvSpPr>
        <p:spPr>
          <a:xfrm>
            <a:off x="2902754" y="3116694"/>
            <a:ext cx="747016" cy="10478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839" dirty="0"/>
              <a:t>6</a:t>
            </a:r>
          </a:p>
        </p:txBody>
      </p:sp>
      <p:sp>
        <p:nvSpPr>
          <p:cNvPr id="370" name="SIX SIGMA"/>
          <p:cNvSpPr/>
          <p:nvPr/>
        </p:nvSpPr>
        <p:spPr>
          <a:xfrm>
            <a:off x="2895616" y="4351346"/>
            <a:ext cx="1156838" cy="1763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a:t>SIX SIGMA</a:t>
            </a:r>
          </a:p>
        </p:txBody>
      </p:sp>
      <p:sp>
        <p:nvSpPr>
          <p:cNvPr id="371" name="Circle"/>
          <p:cNvSpPr/>
          <p:nvPr/>
        </p:nvSpPr>
        <p:spPr>
          <a:xfrm>
            <a:off x="1654834" y="2202879"/>
            <a:ext cx="3548330" cy="3548328"/>
          </a:xfrm>
          <a:prstGeom prst="ellipse">
            <a:avLst/>
          </a:prstGeom>
          <a:ln w="1270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2" name="Circle"/>
          <p:cNvSpPr/>
          <p:nvPr/>
        </p:nvSpPr>
        <p:spPr>
          <a:xfrm>
            <a:off x="3937386"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3" name="Circle"/>
          <p:cNvSpPr/>
          <p:nvPr/>
        </p:nvSpPr>
        <p:spPr>
          <a:xfrm>
            <a:off x="1481285"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4" name="Circle"/>
          <p:cNvSpPr/>
          <p:nvPr/>
        </p:nvSpPr>
        <p:spPr>
          <a:xfrm>
            <a:off x="454433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5" name="Circle"/>
          <p:cNvSpPr/>
          <p:nvPr/>
        </p:nvSpPr>
        <p:spPr>
          <a:xfrm>
            <a:off x="85075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6" name="Circle"/>
          <p:cNvSpPr/>
          <p:nvPr/>
        </p:nvSpPr>
        <p:spPr>
          <a:xfrm>
            <a:off x="2697546" y="139879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7" name="Control"/>
          <p:cNvSpPr/>
          <p:nvPr/>
        </p:nvSpPr>
        <p:spPr>
          <a:xfrm>
            <a:off x="981729" y="3344418"/>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378" name="Measure"/>
          <p:cNvSpPr/>
          <p:nvPr/>
        </p:nvSpPr>
        <p:spPr>
          <a:xfrm>
            <a:off x="4742568" y="3344418"/>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379" name="Analyze"/>
          <p:cNvSpPr/>
          <p:nvPr/>
        </p:nvSpPr>
        <p:spPr>
          <a:xfrm>
            <a:off x="4128666" y="5346512"/>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Analyze</a:t>
            </a:r>
          </a:p>
        </p:txBody>
      </p:sp>
      <p:sp>
        <p:nvSpPr>
          <p:cNvPr id="380" name="Improve"/>
          <p:cNvSpPr/>
          <p:nvPr/>
        </p:nvSpPr>
        <p:spPr>
          <a:xfrm>
            <a:off x="1645407" y="5346512"/>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381" name="Define"/>
          <p:cNvSpPr/>
          <p:nvPr/>
        </p:nvSpPr>
        <p:spPr>
          <a:xfrm>
            <a:off x="2873210" y="2039186"/>
            <a:ext cx="11171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83"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437055" y="365124"/>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Nadler-Tushman Congruence Framework</a:t>
            </a:r>
          </a:p>
        </p:txBody>
      </p:sp>
      <p:sp>
        <p:nvSpPr>
          <p:cNvPr id="387" name="Rectangle"/>
          <p:cNvSpPr/>
          <p:nvPr/>
        </p:nvSpPr>
        <p:spPr>
          <a:xfrm>
            <a:off x="2945579" y="351567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8" name="Rectangle"/>
          <p:cNvSpPr/>
          <p:nvPr/>
        </p:nvSpPr>
        <p:spPr>
          <a:xfrm>
            <a:off x="2945579" y="609295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9" name="Rectangle"/>
          <p:cNvSpPr/>
          <p:nvPr/>
        </p:nvSpPr>
        <p:spPr>
          <a:xfrm>
            <a:off x="1716897"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0" name="Rectangle"/>
          <p:cNvSpPr/>
          <p:nvPr/>
        </p:nvSpPr>
        <p:spPr>
          <a:xfrm>
            <a:off x="4137504"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1" name="Polygon"/>
          <p:cNvSpPr/>
          <p:nvPr/>
        </p:nvSpPr>
        <p:spPr>
          <a:xfrm rot="16200000">
            <a:off x="1707110" y="3091938"/>
            <a:ext cx="3443780" cy="397653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392" name="Culture"/>
          <p:cNvSpPr/>
          <p:nvPr/>
        </p:nvSpPr>
        <p:spPr>
          <a:xfrm>
            <a:off x="3076225" y="3643073"/>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Culture</a:t>
            </a:r>
          </a:p>
        </p:txBody>
      </p:sp>
      <p:sp>
        <p:nvSpPr>
          <p:cNvPr id="393" name="People"/>
          <p:cNvSpPr/>
          <p:nvPr/>
        </p:nvSpPr>
        <p:spPr>
          <a:xfrm>
            <a:off x="3076225" y="6231415"/>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394" name="Work"/>
          <p:cNvSpPr/>
          <p:nvPr/>
        </p:nvSpPr>
        <p:spPr>
          <a:xfrm>
            <a:off x="1859483" y="4992550"/>
            <a:ext cx="72451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Work</a:t>
            </a:r>
          </a:p>
        </p:txBody>
      </p:sp>
      <p:sp>
        <p:nvSpPr>
          <p:cNvPr id="395" name="Structure"/>
          <p:cNvSpPr/>
          <p:nvPr/>
        </p:nvSpPr>
        <p:spPr>
          <a:xfrm>
            <a:off x="4172239" y="4992585"/>
            <a:ext cx="907324" cy="180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Structure</a:t>
            </a:r>
          </a:p>
        </p:txBody>
      </p:sp>
      <p:sp>
        <p:nvSpPr>
          <p:cNvPr id="396" name="Line"/>
          <p:cNvSpPr/>
          <p:nvPr/>
        </p:nvSpPr>
        <p:spPr>
          <a:xfrm flipH="1" flipV="1">
            <a:off x="3434951" y="4576269"/>
            <a:ext cx="0" cy="99441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7" name="Line"/>
          <p:cNvSpPr/>
          <p:nvPr/>
        </p:nvSpPr>
        <p:spPr>
          <a:xfrm flipV="1">
            <a:off x="2926436" y="5084822"/>
            <a:ext cx="999884"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8" name="Line"/>
          <p:cNvSpPr/>
          <p:nvPr/>
        </p:nvSpPr>
        <p:spPr>
          <a:xfrm flipH="1" flipV="1">
            <a:off x="2253345" y="5476177"/>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9" name="Line"/>
          <p:cNvSpPr/>
          <p:nvPr/>
        </p:nvSpPr>
        <p:spPr>
          <a:xfrm flipH="1">
            <a:off x="4103223" y="5480702"/>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0" name="Line"/>
          <p:cNvSpPr/>
          <p:nvPr/>
        </p:nvSpPr>
        <p:spPr>
          <a:xfrm>
            <a:off x="4104770" y="3758784"/>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1" name="Line"/>
          <p:cNvSpPr/>
          <p:nvPr/>
        </p:nvSpPr>
        <p:spPr>
          <a:xfrm flipV="1">
            <a:off x="2253707" y="3756127"/>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2" name="Transformation Process"/>
          <p:cNvSpPr/>
          <p:nvPr/>
        </p:nvSpPr>
        <p:spPr>
          <a:xfrm>
            <a:off x="1759931" y="6917215"/>
            <a:ext cx="33294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Transformation Process</a:t>
            </a:r>
          </a:p>
        </p:txBody>
      </p:sp>
      <p:sp>
        <p:nvSpPr>
          <p:cNvPr id="403" name="Rectangle"/>
          <p:cNvSpPr/>
          <p:nvPr/>
        </p:nvSpPr>
        <p:spPr>
          <a:xfrm>
            <a:off x="2498401" y="1275764"/>
            <a:ext cx="1852304" cy="398206"/>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4" name="Rectangle"/>
          <p:cNvSpPr/>
          <p:nvPr/>
        </p:nvSpPr>
        <p:spPr>
          <a:xfrm>
            <a:off x="2497548" y="1762460"/>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5" name="Inputs"/>
          <p:cNvSpPr/>
          <p:nvPr/>
        </p:nvSpPr>
        <p:spPr>
          <a:xfrm>
            <a:off x="2687766" y="1397631"/>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Inputs</a:t>
            </a:r>
          </a:p>
        </p:txBody>
      </p:sp>
      <p:sp>
        <p:nvSpPr>
          <p:cNvPr id="406" name="Environment…"/>
          <p:cNvSpPr/>
          <p:nvPr/>
        </p:nvSpPr>
        <p:spPr>
          <a:xfrm>
            <a:off x="2672614" y="1874583"/>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Resources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History</a:t>
            </a:r>
          </a:p>
        </p:txBody>
      </p:sp>
      <p:sp>
        <p:nvSpPr>
          <p:cNvPr id="407" name="Rectangle"/>
          <p:cNvSpPr/>
          <p:nvPr/>
        </p:nvSpPr>
        <p:spPr>
          <a:xfrm>
            <a:off x="2498401" y="7869317"/>
            <a:ext cx="1852304" cy="39820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8" name="Rectangle"/>
          <p:cNvSpPr/>
          <p:nvPr/>
        </p:nvSpPr>
        <p:spPr>
          <a:xfrm>
            <a:off x="2497548" y="8356014"/>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9" name="Outputs"/>
          <p:cNvSpPr/>
          <p:nvPr/>
        </p:nvSpPr>
        <p:spPr>
          <a:xfrm>
            <a:off x="2687766" y="799118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Outputs</a:t>
            </a:r>
          </a:p>
        </p:txBody>
      </p:sp>
      <p:sp>
        <p:nvSpPr>
          <p:cNvPr id="410" name="Organizational…"/>
          <p:cNvSpPr/>
          <p:nvPr/>
        </p:nvSpPr>
        <p:spPr>
          <a:xfrm>
            <a:off x="2672614" y="8468137"/>
            <a:ext cx="150433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Organizational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Group</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Individual</a:t>
            </a:r>
          </a:p>
        </p:txBody>
      </p:sp>
      <p:sp>
        <p:nvSpPr>
          <p:cNvPr id="412" name="Line"/>
          <p:cNvSpPr/>
          <p:nvPr/>
        </p:nvSpPr>
        <p:spPr>
          <a:xfrm>
            <a:off x="3424781" y="7279932"/>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3" name="Strategy"/>
          <p:cNvSpPr/>
          <p:nvPr/>
        </p:nvSpPr>
        <p:spPr>
          <a:xfrm>
            <a:off x="3615463" y="2834534"/>
            <a:ext cx="8793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414" name="Line"/>
          <p:cNvSpPr/>
          <p:nvPr/>
        </p:nvSpPr>
        <p:spPr>
          <a:xfrm flipH="1">
            <a:off x="980375" y="2125501"/>
            <a:ext cx="0" cy="657405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5" name="Line"/>
          <p:cNvSpPr/>
          <p:nvPr/>
        </p:nvSpPr>
        <p:spPr>
          <a:xfrm flipH="1">
            <a:off x="985538" y="8699550"/>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6" name="Line"/>
          <p:cNvSpPr/>
          <p:nvPr/>
        </p:nvSpPr>
        <p:spPr>
          <a:xfrm flipH="1">
            <a:off x="985538" y="2139335"/>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7" name="Feedback"/>
          <p:cNvSpPr/>
          <p:nvPr/>
        </p:nvSpPr>
        <p:spPr>
          <a:xfrm rot="16200000">
            <a:off x="-135653" y="5005324"/>
            <a:ext cx="172945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4781" y="2744263"/>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219508" y="1648437"/>
          <a:ext cx="4418985"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536915" y="2964249"/>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22" name="Shape"/>
          <p:cNvSpPr/>
          <p:nvPr/>
        </p:nvSpPr>
        <p:spPr>
          <a:xfrm>
            <a:off x="2970776" y="3350602"/>
            <a:ext cx="918088" cy="1028700"/>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2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26" name="2. Effects Analysis"/>
          <p:cNvSpPr/>
          <p:nvPr/>
        </p:nvSpPr>
        <p:spPr>
          <a:xfrm>
            <a:off x="4406261" y="4090649"/>
            <a:ext cx="98022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Effects Analysis</a:t>
            </a:r>
          </a:p>
        </p:txBody>
      </p:sp>
      <p:sp>
        <p:nvSpPr>
          <p:cNvPr id="427" name="3. Trend Exploration"/>
          <p:cNvSpPr/>
          <p:nvPr/>
        </p:nvSpPr>
        <p:spPr>
          <a:xfrm>
            <a:off x="2825101" y="5153216"/>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Trend Exploration</a:t>
            </a:r>
          </a:p>
        </p:txBody>
      </p:sp>
      <p:sp>
        <p:nvSpPr>
          <p:cNvPr id="428" name="4. Scenario Development"/>
          <p:cNvSpPr/>
          <p:nvPr/>
        </p:nvSpPr>
        <p:spPr>
          <a:xfrm>
            <a:off x="1345133" y="4090649"/>
            <a:ext cx="12188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Scenario Development</a:t>
            </a:r>
          </a:p>
        </p:txBody>
      </p:sp>
      <p:sp>
        <p:nvSpPr>
          <p:cNvPr id="429" name="5. Evaluation of the Scenario"/>
          <p:cNvSpPr/>
          <p:nvPr/>
        </p:nvSpPr>
        <p:spPr>
          <a:xfrm>
            <a:off x="1876075" y="2447842"/>
            <a:ext cx="12188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5. Evaluation of the Scenario</a:t>
            </a:r>
          </a:p>
        </p:txBody>
      </p:sp>
      <p:sp>
        <p:nvSpPr>
          <p:cNvPr id="430" name="1. Problem Analysis"/>
          <p:cNvSpPr/>
          <p:nvPr/>
        </p:nvSpPr>
        <p:spPr>
          <a:xfrm>
            <a:off x="3752670" y="2447842"/>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Eight Step Scenario Planning Process</a:t>
            </a:r>
          </a:p>
        </p:txBody>
      </p:sp>
      <p:sp>
        <p:nvSpPr>
          <p:cNvPr id="433" name="Line"/>
          <p:cNvSpPr/>
          <p:nvPr/>
        </p:nvSpPr>
        <p:spPr>
          <a:xfrm>
            <a:off x="1142715" y="1654877"/>
            <a:ext cx="1547424" cy="104992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4" name="Line"/>
          <p:cNvSpPr/>
          <p:nvPr/>
        </p:nvSpPr>
        <p:spPr>
          <a:xfrm>
            <a:off x="1139231" y="4834274"/>
            <a:ext cx="1703631" cy="1106938"/>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5" name="Line"/>
          <p:cNvSpPr/>
          <p:nvPr/>
        </p:nvSpPr>
        <p:spPr>
          <a:xfrm>
            <a:off x="4009922" y="4837244"/>
            <a:ext cx="1552305"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6" name="Line"/>
          <p:cNvSpPr/>
          <p:nvPr/>
        </p:nvSpPr>
        <p:spPr>
          <a:xfrm>
            <a:off x="1897980" y="2347323"/>
            <a:ext cx="643185" cy="41936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7" name="Line"/>
          <p:cNvSpPr/>
          <p:nvPr/>
        </p:nvSpPr>
        <p:spPr>
          <a:xfrm>
            <a:off x="4302810" y="2399055"/>
            <a:ext cx="683467" cy="459599"/>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8" name="Line"/>
          <p:cNvSpPr/>
          <p:nvPr/>
        </p:nvSpPr>
        <p:spPr>
          <a:xfrm>
            <a:off x="4128492" y="1667598"/>
            <a:ext cx="1649934" cy="1200769"/>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9" name="Line"/>
          <p:cNvSpPr/>
          <p:nvPr/>
        </p:nvSpPr>
        <p:spPr>
          <a:xfrm flipH="1">
            <a:off x="3208858"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0" name="Line"/>
          <p:cNvSpPr/>
          <p:nvPr/>
        </p:nvSpPr>
        <p:spPr>
          <a:xfrm flipH="1">
            <a:off x="3415021"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1" name="Line"/>
          <p:cNvSpPr/>
          <p:nvPr/>
        </p:nvSpPr>
        <p:spPr>
          <a:xfrm flipH="1">
            <a:off x="3643307"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2" name="Line"/>
          <p:cNvSpPr/>
          <p:nvPr/>
        </p:nvSpPr>
        <p:spPr>
          <a:xfrm>
            <a:off x="3415418" y="2652706"/>
            <a:ext cx="0" cy="96579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3" name="Line"/>
          <p:cNvSpPr/>
          <p:nvPr/>
        </p:nvSpPr>
        <p:spPr>
          <a:xfrm flipH="1">
            <a:off x="1141451" y="3273835"/>
            <a:ext cx="0" cy="977585"/>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4" name="Line"/>
          <p:cNvSpPr/>
          <p:nvPr/>
        </p:nvSpPr>
        <p:spPr>
          <a:xfrm flipH="1">
            <a:off x="558663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7" name="Line"/>
          <p:cNvSpPr/>
          <p:nvPr/>
        </p:nvSpPr>
        <p:spPr>
          <a:xfrm flipV="1">
            <a:off x="3326360" y="1879772"/>
            <a:ext cx="0" cy="294961"/>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8" name="Line"/>
          <p:cNvSpPr/>
          <p:nvPr/>
        </p:nvSpPr>
        <p:spPr>
          <a:xfrm flipV="1">
            <a:off x="3508335" y="1879773"/>
            <a:ext cx="0" cy="29496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9" name="Line"/>
          <p:cNvSpPr/>
          <p:nvPr/>
        </p:nvSpPr>
        <p:spPr>
          <a:xfrm>
            <a:off x="1897980" y="3273834"/>
            <a:ext cx="595539" cy="4778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0" name="Line"/>
          <p:cNvSpPr/>
          <p:nvPr/>
        </p:nvSpPr>
        <p:spPr>
          <a:xfrm>
            <a:off x="1878454" y="3946442"/>
            <a:ext cx="613902" cy="45904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1" name="Line"/>
          <p:cNvSpPr/>
          <p:nvPr/>
        </p:nvSpPr>
        <p:spPr>
          <a:xfrm>
            <a:off x="4009922" y="4837244"/>
            <a:ext cx="1737801"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2" name="Line"/>
          <p:cNvSpPr/>
          <p:nvPr/>
        </p:nvSpPr>
        <p:spPr>
          <a:xfrm>
            <a:off x="4009922" y="4837244"/>
            <a:ext cx="1923296"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5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56" name="6. Scenarios"/>
          <p:cNvSpPr/>
          <p:nvPr/>
        </p:nvSpPr>
        <p:spPr>
          <a:xfrm>
            <a:off x="2804291" y="5835131"/>
            <a:ext cx="121886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 Scenarios</a:t>
            </a:r>
          </a:p>
        </p:txBody>
      </p:sp>
      <p:sp>
        <p:nvSpPr>
          <p:cNvPr id="457" name="7. Implications and Options"/>
          <p:cNvSpPr/>
          <p:nvPr/>
        </p:nvSpPr>
        <p:spPr>
          <a:xfrm>
            <a:off x="5172549" y="4319971"/>
            <a:ext cx="12188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 Implications and Options</a:t>
            </a:r>
          </a:p>
        </p:txBody>
      </p:sp>
      <p:sp>
        <p:nvSpPr>
          <p:cNvPr id="458" name="8. Early Indicators"/>
          <p:cNvSpPr/>
          <p:nvPr/>
        </p:nvSpPr>
        <p:spPr>
          <a:xfrm>
            <a:off x="4557515" y="2966035"/>
            <a:ext cx="18145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 Early Indicators</a:t>
            </a:r>
          </a:p>
        </p:txBody>
      </p:sp>
      <p:sp>
        <p:nvSpPr>
          <p:cNvPr id="459" name="5. Scenario Logics"/>
          <p:cNvSpPr/>
          <p:nvPr/>
        </p:nvSpPr>
        <p:spPr>
          <a:xfrm>
            <a:off x="2605350" y="3751776"/>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 Scenario Logics</a:t>
            </a:r>
          </a:p>
        </p:txBody>
      </p:sp>
      <p:sp>
        <p:nvSpPr>
          <p:cNvPr id="460" name="2. Key Factors"/>
          <p:cNvSpPr/>
          <p:nvPr/>
        </p:nvSpPr>
        <p:spPr>
          <a:xfrm>
            <a:off x="2605350" y="2314787"/>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Key Factors</a:t>
            </a:r>
          </a:p>
        </p:txBody>
      </p:sp>
      <p:sp>
        <p:nvSpPr>
          <p:cNvPr id="461" name="1. Focal Issue"/>
          <p:cNvSpPr/>
          <p:nvPr/>
        </p:nvSpPr>
        <p:spPr>
          <a:xfrm>
            <a:off x="2605350" y="1556650"/>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 Focal Issue</a:t>
            </a:r>
          </a:p>
        </p:txBody>
      </p:sp>
      <p:sp>
        <p:nvSpPr>
          <p:cNvPr id="462" name="3. External Forces"/>
          <p:cNvSpPr/>
          <p:nvPr/>
        </p:nvSpPr>
        <p:spPr>
          <a:xfrm>
            <a:off x="328175" y="2896595"/>
            <a:ext cx="162780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External Forces</a:t>
            </a:r>
          </a:p>
        </p:txBody>
      </p:sp>
      <p:sp>
        <p:nvSpPr>
          <p:cNvPr id="463" name="4. Critical Uncertainties"/>
          <p:cNvSpPr/>
          <p:nvPr/>
        </p:nvSpPr>
        <p:spPr>
          <a:xfrm>
            <a:off x="328175" y="4357761"/>
            <a:ext cx="162780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79059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994552"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TQM Model</a:t>
            </a:r>
          </a:p>
        </p:txBody>
      </p:sp>
      <p:sp>
        <p:nvSpPr>
          <p:cNvPr id="466" name="Circle"/>
          <p:cNvSpPr/>
          <p:nvPr/>
        </p:nvSpPr>
        <p:spPr>
          <a:xfrm>
            <a:off x="1795334" y="2325591"/>
            <a:ext cx="3247839" cy="3247838"/>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7" name="Circle"/>
          <p:cNvSpPr/>
          <p:nvPr/>
        </p:nvSpPr>
        <p:spPr>
          <a:xfrm>
            <a:off x="2317646" y="2862148"/>
            <a:ext cx="2203214" cy="2203209"/>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8" name="Circle"/>
          <p:cNvSpPr/>
          <p:nvPr/>
        </p:nvSpPr>
        <p:spPr>
          <a:xfrm>
            <a:off x="2747277" y="3287032"/>
            <a:ext cx="1343948" cy="1343947"/>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9" name="TQM"/>
          <p:cNvSpPr/>
          <p:nvPr/>
        </p:nvSpPr>
        <p:spPr>
          <a:xfrm>
            <a:off x="2931464" y="3745386"/>
            <a:ext cx="1058015" cy="410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787"/>
              <a:t>TQM </a:t>
            </a:r>
          </a:p>
        </p:txBody>
      </p:sp>
      <p:sp>
        <p:nvSpPr>
          <p:cNvPr id="470" name="Circle"/>
          <p:cNvSpPr/>
          <p:nvPr/>
        </p:nvSpPr>
        <p:spPr>
          <a:xfrm>
            <a:off x="3884583"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1" name="Circle"/>
          <p:cNvSpPr/>
          <p:nvPr/>
        </p:nvSpPr>
        <p:spPr>
          <a:xfrm>
            <a:off x="1659362"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2" name="Circle"/>
          <p:cNvSpPr/>
          <p:nvPr/>
        </p:nvSpPr>
        <p:spPr>
          <a:xfrm>
            <a:off x="4440132"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3" name="Circle"/>
          <p:cNvSpPr/>
          <p:nvPr/>
        </p:nvSpPr>
        <p:spPr>
          <a:xfrm>
            <a:off x="1059350"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4" name="Circle"/>
          <p:cNvSpPr/>
          <p:nvPr/>
        </p:nvSpPr>
        <p:spPr>
          <a:xfrm>
            <a:off x="2749741" y="158960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5" name="Control"/>
          <p:cNvSpPr/>
          <p:nvPr/>
        </p:nvSpPr>
        <p:spPr>
          <a:xfrm>
            <a:off x="1218792" y="3360317"/>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476" name="Measure"/>
          <p:cNvSpPr/>
          <p:nvPr/>
        </p:nvSpPr>
        <p:spPr>
          <a:xfrm>
            <a:off x="4598994" y="3360317"/>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477" name="Analyze"/>
          <p:cNvSpPr/>
          <p:nvPr/>
        </p:nvSpPr>
        <p:spPr>
          <a:xfrm>
            <a:off x="4042825" y="5190962"/>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Analyze</a:t>
            </a:r>
          </a:p>
        </p:txBody>
      </p:sp>
      <p:sp>
        <p:nvSpPr>
          <p:cNvPr id="478" name="Improve"/>
          <p:cNvSpPr/>
          <p:nvPr/>
        </p:nvSpPr>
        <p:spPr>
          <a:xfrm>
            <a:off x="1815688" y="5190962"/>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479" name="Define"/>
          <p:cNvSpPr/>
          <p:nvPr/>
        </p:nvSpPr>
        <p:spPr>
          <a:xfrm>
            <a:off x="2910718" y="2165698"/>
            <a:ext cx="1022192" cy="188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8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D'Aveni's 7S Framework</a:t>
            </a:r>
          </a:p>
        </p:txBody>
      </p:sp>
      <p:sp>
        <p:nvSpPr>
          <p:cNvPr id="492" name="Line"/>
          <p:cNvSpPr/>
          <p:nvPr/>
        </p:nvSpPr>
        <p:spPr>
          <a:xfrm flipH="1" flipV="1">
            <a:off x="4245500" y="4140471"/>
            <a:ext cx="969678" cy="31736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3" name="Circle"/>
          <p:cNvSpPr/>
          <p:nvPr/>
        </p:nvSpPr>
        <p:spPr>
          <a:xfrm>
            <a:off x="2794044" y="3600685"/>
            <a:ext cx="1172498" cy="1172497"/>
          </a:xfrm>
          <a:prstGeom prst="ellipse">
            <a:avLst/>
          </a:prstGeom>
          <a:solidFill>
            <a:schemeClr val="accent3"/>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94" name="Line"/>
          <p:cNvSpPr/>
          <p:nvPr/>
        </p:nvSpPr>
        <p:spPr>
          <a:xfrm flipH="1" flipV="1">
            <a:off x="4441055"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5" name="Line"/>
          <p:cNvSpPr/>
          <p:nvPr/>
        </p:nvSpPr>
        <p:spPr>
          <a:xfrm>
            <a:off x="3381949" y="2799921"/>
            <a:ext cx="0" cy="55634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6" name="Line"/>
          <p:cNvSpPr/>
          <p:nvPr/>
        </p:nvSpPr>
        <p:spPr>
          <a:xfrm flipV="1">
            <a:off x="2690200" y="5537685"/>
            <a:ext cx="1418126"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7" name="Market…"/>
          <p:cNvSpPr/>
          <p:nvPr/>
        </p:nvSpPr>
        <p:spPr>
          <a:xfrm>
            <a:off x="2724506" y="3983959"/>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Market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Disruption</a:t>
            </a:r>
          </a:p>
        </p:txBody>
      </p:sp>
      <p:sp>
        <p:nvSpPr>
          <p:cNvPr id="509" name="Line"/>
          <p:cNvSpPr/>
          <p:nvPr/>
        </p:nvSpPr>
        <p:spPr>
          <a:xfrm flipV="1">
            <a:off x="1563136"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0" name="Line"/>
          <p:cNvSpPr/>
          <p:nvPr/>
        </p:nvSpPr>
        <p:spPr>
          <a:xfrm flipV="1">
            <a:off x="1524422" y="4140470"/>
            <a:ext cx="969678" cy="31736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1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8" name="Rectangle"/>
          <p:cNvSpPr/>
          <p:nvPr/>
        </p:nvSpPr>
        <p:spPr>
          <a:xfrm>
            <a:off x="413574"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9" name="Rectangle"/>
          <p:cNvSpPr/>
          <p:nvPr/>
        </p:nvSpPr>
        <p:spPr>
          <a:xfrm>
            <a:off x="413574"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9" name="Capabilities"/>
          <p:cNvSpPr/>
          <p:nvPr/>
        </p:nvSpPr>
        <p:spPr>
          <a:xfrm>
            <a:off x="780485" y="453350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Capabilities</a:t>
            </a:r>
          </a:p>
        </p:txBody>
      </p:sp>
      <p:sp>
        <p:nvSpPr>
          <p:cNvPr id="502" name="Speed"/>
          <p:cNvSpPr/>
          <p:nvPr/>
        </p:nvSpPr>
        <p:spPr>
          <a:xfrm>
            <a:off x="553383" y="5360527"/>
            <a:ext cx="17649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Speed</a:t>
            </a:r>
          </a:p>
        </p:txBody>
      </p:sp>
      <p:sp>
        <p:nvSpPr>
          <p:cNvPr id="503" name="Surprise"/>
          <p:cNvSpPr/>
          <p:nvPr/>
        </p:nvSpPr>
        <p:spPr>
          <a:xfrm>
            <a:off x="830260" y="5576222"/>
            <a:ext cx="12112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Surprise</a:t>
            </a:r>
          </a:p>
        </p:txBody>
      </p:sp>
      <p:sp>
        <p:nvSpPr>
          <p:cNvPr id="490" name="Rectangle"/>
          <p:cNvSpPr/>
          <p:nvPr/>
        </p:nvSpPr>
        <p:spPr>
          <a:xfrm>
            <a:off x="4399841"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1" name="Rectangle"/>
          <p:cNvSpPr/>
          <p:nvPr/>
        </p:nvSpPr>
        <p:spPr>
          <a:xfrm>
            <a:off x="4399841"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04" name="Tactics"/>
          <p:cNvSpPr/>
          <p:nvPr/>
        </p:nvSpPr>
        <p:spPr>
          <a:xfrm>
            <a:off x="4766753" y="453350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Tactics</a:t>
            </a:r>
          </a:p>
        </p:txBody>
      </p:sp>
      <p:sp>
        <p:nvSpPr>
          <p:cNvPr id="505" name="Shifting the Rules"/>
          <p:cNvSpPr/>
          <p:nvPr/>
        </p:nvSpPr>
        <p:spPr>
          <a:xfrm>
            <a:off x="4512386" y="4981489"/>
            <a:ext cx="18194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Shifting the Rules</a:t>
            </a:r>
          </a:p>
        </p:txBody>
      </p:sp>
      <p:sp>
        <p:nvSpPr>
          <p:cNvPr id="506" name="Signaling"/>
          <p:cNvSpPr/>
          <p:nvPr/>
        </p:nvSpPr>
        <p:spPr>
          <a:xfrm>
            <a:off x="4628098" y="5208246"/>
            <a:ext cx="15880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Signaling</a:t>
            </a:r>
          </a:p>
        </p:txBody>
      </p:sp>
      <p:sp>
        <p:nvSpPr>
          <p:cNvPr id="507" name="Simultaneous…"/>
          <p:cNvSpPr/>
          <p:nvPr/>
        </p:nvSpPr>
        <p:spPr>
          <a:xfrm>
            <a:off x="4650241" y="5462487"/>
            <a:ext cx="154378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Simultaneous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and Sequential</a:t>
            </a:r>
          </a:p>
        </p:txBody>
      </p:sp>
      <p:sp>
        <p:nvSpPr>
          <p:cNvPr id="508" name="Strategic Thrusts"/>
          <p:cNvSpPr/>
          <p:nvPr/>
        </p:nvSpPr>
        <p:spPr>
          <a:xfrm>
            <a:off x="4597549" y="5897737"/>
            <a:ext cx="164917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Strategic Thrusts</a:t>
            </a:r>
          </a:p>
        </p:txBody>
      </p:sp>
      <p:sp>
        <p:nvSpPr>
          <p:cNvPr id="485" name="Rectangle"/>
          <p:cNvSpPr/>
          <p:nvPr/>
        </p:nvSpPr>
        <p:spPr>
          <a:xfrm>
            <a:off x="2265133" y="1292355"/>
            <a:ext cx="2230320" cy="326308"/>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6" name="Rectangle"/>
          <p:cNvSpPr/>
          <p:nvPr/>
        </p:nvSpPr>
        <p:spPr>
          <a:xfrm>
            <a:off x="2265133" y="1696092"/>
            <a:ext cx="2230320" cy="1172498"/>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8" name="Vision"/>
          <p:cNvSpPr/>
          <p:nvPr/>
        </p:nvSpPr>
        <p:spPr>
          <a:xfrm>
            <a:off x="2735567" y="137550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Vision</a:t>
            </a:r>
          </a:p>
        </p:txBody>
      </p:sp>
      <p:sp>
        <p:nvSpPr>
          <p:cNvPr id="500" name="Stakeholder Satisfaction"/>
          <p:cNvSpPr/>
          <p:nvPr/>
        </p:nvSpPr>
        <p:spPr>
          <a:xfrm>
            <a:off x="2376075" y="2017063"/>
            <a:ext cx="2029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Stakeholder Satisfaction</a:t>
            </a:r>
          </a:p>
        </p:txBody>
      </p:sp>
      <p:sp>
        <p:nvSpPr>
          <p:cNvPr id="501" name="Strategic Soothsaying"/>
          <p:cNvSpPr/>
          <p:nvPr/>
        </p:nvSpPr>
        <p:spPr>
          <a:xfrm>
            <a:off x="2376075" y="2238289"/>
            <a:ext cx="2029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131545" y="1713200"/>
            <a:ext cx="4595967" cy="4357717"/>
          </a:xfrm>
          <a:prstGeom prst="rect">
            <a:avLst/>
          </a:prstGeom>
          <a:solidFill>
            <a:schemeClr val="accent4"/>
          </a:solidFill>
          <a:ln w="12700">
            <a:miter lim="400000"/>
          </a:ln>
        </p:spPr>
        <p:txBody>
          <a:bodyPr lIns="22123" tIns="22123" rIns="22123" bIns="22123" anchor="ctr"/>
          <a:lstStyle/>
          <a:p>
            <a:pPr marL="0" marR="0" defTabSz="359505">
              <a:defRPr sz="5600">
                <a:solidFill>
                  <a:srgbClr val="FFFFFF"/>
                </a:solidFill>
                <a:effectLst>
                  <a:outerShdw blurRad="38100" dist="12700" dir="5400000" rotWithShape="0">
                    <a:srgbClr val="000000">
                      <a:alpha val="50000"/>
                    </a:srgbClr>
                  </a:outerShdw>
                </a:effectLst>
                <a:uFillTx/>
              </a:defRPr>
            </a:pPr>
            <a:endParaRPr sz="2439" dirty="0">
              <a:solidFill>
                <a:schemeClr val="tx1"/>
              </a:solidFill>
              <a:latin typeface="Ubuntu" panose="020B0504030602030204" pitchFamily="34" charset="0"/>
            </a:endParaRPr>
          </a:p>
        </p:txBody>
      </p:sp>
      <p:sp>
        <p:nvSpPr>
          <p:cNvPr id="50" name="Square"/>
          <p:cNvSpPr/>
          <p:nvPr/>
        </p:nvSpPr>
        <p:spPr>
          <a:xfrm>
            <a:off x="2463307" y="2371241"/>
            <a:ext cx="1938212" cy="1945073"/>
          </a:xfrm>
          <a:prstGeom prst="rect">
            <a:avLst/>
          </a:prstGeom>
          <a:solidFill>
            <a:srgbClr val="FFFFFF"/>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7" name="Introduction"/>
          <p:cNvSpPr/>
          <p:nvPr/>
        </p:nvSpPr>
        <p:spPr>
          <a:xfrm>
            <a:off x="437449"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Introduction</a:t>
            </a:r>
          </a:p>
        </p:txBody>
      </p:sp>
      <p:sp>
        <p:nvSpPr>
          <p:cNvPr id="4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49" name="Line"/>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 name="Alice Johnson"/>
          <p:cNvSpPr/>
          <p:nvPr/>
        </p:nvSpPr>
        <p:spPr>
          <a:xfrm>
            <a:off x="2873287" y="4614693"/>
            <a:ext cx="1112484"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307" dirty="0">
                <a:solidFill>
                  <a:schemeClr val="tx1"/>
                </a:solidFill>
              </a:rPr>
              <a:t>Alice Johnson</a:t>
            </a:r>
          </a:p>
        </p:txBody>
      </p:sp>
      <p:sp>
        <p:nvSpPr>
          <p:cNvPr id="52" name="Head of Marketing Dept."/>
          <p:cNvSpPr/>
          <p:nvPr/>
        </p:nvSpPr>
        <p:spPr>
          <a:xfrm>
            <a:off x="2489368" y="4876654"/>
            <a:ext cx="1880323" cy="201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307">
                <a:solidFill>
                  <a:schemeClr val="tx1"/>
                </a:solidFill>
              </a:rPr>
              <a:t>Head of Marketing Dept.</a:t>
            </a:r>
          </a:p>
        </p:txBody>
      </p:sp>
      <p:sp>
        <p:nvSpPr>
          <p:cNvPr id="54" name="AliceJohnson@strategy.com"/>
          <p:cNvSpPr/>
          <p:nvPr/>
        </p:nvSpPr>
        <p:spPr>
          <a:xfrm>
            <a:off x="2342693" y="5178818"/>
            <a:ext cx="2173672"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Experience Curve</a:t>
            </a:r>
          </a:p>
        </p:txBody>
      </p:sp>
      <p:sp>
        <p:nvSpPr>
          <p:cNvPr id="516" name="Line"/>
          <p:cNvSpPr/>
          <p:nvPr/>
        </p:nvSpPr>
        <p:spPr>
          <a:xfrm flipH="1">
            <a:off x="1371600" y="1811594"/>
            <a:ext cx="1" cy="3234376"/>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7" name="Line"/>
          <p:cNvSpPr/>
          <p:nvPr/>
        </p:nvSpPr>
        <p:spPr>
          <a:xfrm flipH="1" flipV="1">
            <a:off x="1369361" y="5032669"/>
            <a:ext cx="448720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8" name="C1"/>
          <p:cNvSpPr/>
          <p:nvPr/>
        </p:nvSpPr>
        <p:spPr>
          <a:xfrm>
            <a:off x="1071366" y="3338887"/>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C1</a:t>
            </a:r>
          </a:p>
        </p:txBody>
      </p:sp>
      <p:sp>
        <p:nvSpPr>
          <p:cNvPr id="519" name="Line"/>
          <p:cNvSpPr/>
          <p:nvPr/>
        </p:nvSpPr>
        <p:spPr>
          <a:xfrm flipV="1">
            <a:off x="1410315" y="3432073"/>
            <a:ext cx="1120339"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0" name="Line"/>
          <p:cNvSpPr/>
          <p:nvPr/>
        </p:nvSpPr>
        <p:spPr>
          <a:xfrm>
            <a:off x="2530654" y="3423368"/>
            <a:ext cx="0" cy="1573044"/>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1" name="Line"/>
          <p:cNvSpPr/>
          <p:nvPr/>
        </p:nvSpPr>
        <p:spPr>
          <a:xfrm flipV="1">
            <a:off x="1410315" y="4355690"/>
            <a:ext cx="2785173"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2" name="Line"/>
          <p:cNvSpPr/>
          <p:nvPr/>
        </p:nvSpPr>
        <p:spPr>
          <a:xfrm>
            <a:off x="4195488" y="4358317"/>
            <a:ext cx="0" cy="638095"/>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3" name="C2"/>
          <p:cNvSpPr/>
          <p:nvPr/>
        </p:nvSpPr>
        <p:spPr>
          <a:xfrm>
            <a:off x="1071366" y="4262505"/>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C2</a:t>
            </a:r>
          </a:p>
        </p:txBody>
      </p:sp>
      <p:sp>
        <p:nvSpPr>
          <p:cNvPr id="524" name="X1"/>
          <p:cNvSpPr/>
          <p:nvPr/>
        </p:nvSpPr>
        <p:spPr>
          <a:xfrm>
            <a:off x="2387660" y="5097633"/>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X1</a:t>
            </a:r>
          </a:p>
        </p:txBody>
      </p:sp>
      <p:sp>
        <p:nvSpPr>
          <p:cNvPr id="525" name="X2"/>
          <p:cNvSpPr/>
          <p:nvPr/>
        </p:nvSpPr>
        <p:spPr>
          <a:xfrm>
            <a:off x="4063445" y="5097633"/>
            <a:ext cx="2820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X2</a:t>
            </a:r>
          </a:p>
        </p:txBody>
      </p:sp>
      <p:sp>
        <p:nvSpPr>
          <p:cNvPr id="526" name="Line"/>
          <p:cNvSpPr/>
          <p:nvPr/>
        </p:nvSpPr>
        <p:spPr>
          <a:xfrm>
            <a:off x="1804287" y="1855925"/>
            <a:ext cx="3854860" cy="2743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27" name="Cumulative quantity of units produced"/>
          <p:cNvSpPr/>
          <p:nvPr/>
        </p:nvSpPr>
        <p:spPr>
          <a:xfrm>
            <a:off x="1493274" y="5383823"/>
            <a:ext cx="39378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Cumulative quantity of units produced</a:t>
            </a:r>
          </a:p>
        </p:txBody>
      </p:sp>
      <p:sp>
        <p:nvSpPr>
          <p:cNvPr id="528" name="Cost per one unit produced"/>
          <p:cNvSpPr/>
          <p:nvPr/>
        </p:nvSpPr>
        <p:spPr>
          <a:xfrm rot="16200000">
            <a:off x="-478737" y="3779936"/>
            <a:ext cx="267385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30"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Tipping Point Leadership</a:t>
            </a:r>
          </a:p>
        </p:txBody>
      </p:sp>
      <p:sp>
        <p:nvSpPr>
          <p:cNvPr id="534" name="Rectangle"/>
          <p:cNvSpPr/>
          <p:nvPr/>
        </p:nvSpPr>
        <p:spPr>
          <a:xfrm>
            <a:off x="2173543" y="181409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5" name="Rectangle"/>
          <p:cNvSpPr/>
          <p:nvPr/>
        </p:nvSpPr>
        <p:spPr>
          <a:xfrm>
            <a:off x="2173543" y="2217829"/>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6" name="Cognitive Hurdle"/>
          <p:cNvSpPr/>
          <p:nvPr/>
        </p:nvSpPr>
        <p:spPr>
          <a:xfrm>
            <a:off x="2503942" y="1897245"/>
            <a:ext cx="186382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Cognitive Hurdle</a:t>
            </a:r>
          </a:p>
        </p:txBody>
      </p:sp>
      <p:sp>
        <p:nvSpPr>
          <p:cNvPr id="537" name="Put managers face-to-face with problems and customers. Find new ways to communicate."/>
          <p:cNvSpPr/>
          <p:nvPr/>
        </p:nvSpPr>
        <p:spPr>
          <a:xfrm>
            <a:off x="2420983" y="2438734"/>
            <a:ext cx="2029747"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managers face-to-face with problems and customers. Find new ways to communicate.</a:t>
            </a:r>
          </a:p>
        </p:txBody>
      </p:sp>
      <p:sp>
        <p:nvSpPr>
          <p:cNvPr id="538" name="Rectangle"/>
          <p:cNvSpPr/>
          <p:nvPr/>
        </p:nvSpPr>
        <p:spPr>
          <a:xfrm>
            <a:off x="2173543" y="7237003"/>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9" name="Rectangle"/>
          <p:cNvSpPr/>
          <p:nvPr/>
        </p:nvSpPr>
        <p:spPr>
          <a:xfrm>
            <a:off x="2173543" y="7640741"/>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0" name="Motivational Hurdle"/>
          <p:cNvSpPr/>
          <p:nvPr/>
        </p:nvSpPr>
        <p:spPr>
          <a:xfrm>
            <a:off x="2324196" y="7320156"/>
            <a:ext cx="22233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Motivational Hurdle</a:t>
            </a:r>
          </a:p>
        </p:txBody>
      </p:sp>
      <p:sp>
        <p:nvSpPr>
          <p:cNvPr id="541" name="Put the stage lights on and frame the challenge to match the organization’s various levels."/>
          <p:cNvSpPr/>
          <p:nvPr/>
        </p:nvSpPr>
        <p:spPr>
          <a:xfrm>
            <a:off x="2420983" y="7861645"/>
            <a:ext cx="2029747"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the stage lights on and frame the challenge to match the organization’s various levels.</a:t>
            </a:r>
          </a:p>
        </p:txBody>
      </p:sp>
      <p:sp>
        <p:nvSpPr>
          <p:cNvPr id="542" name="Rectangle"/>
          <p:cNvSpPr/>
          <p:nvPr/>
        </p:nvSpPr>
        <p:spPr>
          <a:xfrm>
            <a:off x="403737"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3" name="Rectangle"/>
          <p:cNvSpPr/>
          <p:nvPr/>
        </p:nvSpPr>
        <p:spPr>
          <a:xfrm>
            <a:off x="403737"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4" name="Resource Hurdle"/>
          <p:cNvSpPr/>
          <p:nvPr/>
        </p:nvSpPr>
        <p:spPr>
          <a:xfrm>
            <a:off x="787285" y="4571426"/>
            <a:ext cx="167025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 Hurdle</a:t>
            </a:r>
          </a:p>
        </p:txBody>
      </p:sp>
      <p:sp>
        <p:nvSpPr>
          <p:cNvPr id="545" name="Focus on the hot spots and bargain with partner organizations."/>
          <p:cNvSpPr/>
          <p:nvPr/>
        </p:nvSpPr>
        <p:spPr>
          <a:xfrm>
            <a:off x="651176" y="5203420"/>
            <a:ext cx="202974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Focus on the hot spots and bargain with partner organizations.</a:t>
            </a:r>
          </a:p>
        </p:txBody>
      </p:sp>
      <p:sp>
        <p:nvSpPr>
          <p:cNvPr id="546" name="Rectangle"/>
          <p:cNvSpPr/>
          <p:nvPr/>
        </p:nvSpPr>
        <p:spPr>
          <a:xfrm>
            <a:off x="3904635"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7" name="Rectangle"/>
          <p:cNvSpPr/>
          <p:nvPr/>
        </p:nvSpPr>
        <p:spPr>
          <a:xfrm>
            <a:off x="3904635"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8" name="Political Hurdle"/>
          <p:cNvSpPr/>
          <p:nvPr/>
        </p:nvSpPr>
        <p:spPr>
          <a:xfrm>
            <a:off x="4511567" y="457142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Political Hurdle</a:t>
            </a:r>
          </a:p>
        </p:txBody>
      </p:sp>
      <p:sp>
        <p:nvSpPr>
          <p:cNvPr id="549" name="Identify and silence internal opponents; isolate external ones."/>
          <p:cNvSpPr/>
          <p:nvPr/>
        </p:nvSpPr>
        <p:spPr>
          <a:xfrm>
            <a:off x="4152075" y="5203420"/>
            <a:ext cx="202974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and silence internal opponents; isolate external ones.</a:t>
            </a:r>
          </a:p>
        </p:txBody>
      </p:sp>
      <p:sp>
        <p:nvSpPr>
          <p:cNvPr id="550" name="Line"/>
          <p:cNvSpPr/>
          <p:nvPr/>
        </p:nvSpPr>
        <p:spPr>
          <a:xfrm rot="73431">
            <a:off x="4751009" y="3620921"/>
            <a:ext cx="731999" cy="549605"/>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1" name="Line"/>
          <p:cNvSpPr/>
          <p:nvPr/>
        </p:nvSpPr>
        <p:spPr>
          <a:xfrm rot="16923842">
            <a:off x="1288539" y="3629566"/>
            <a:ext cx="753984" cy="53167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2" name="Line"/>
          <p:cNvSpPr/>
          <p:nvPr/>
        </p:nvSpPr>
        <p:spPr>
          <a:xfrm rot="10915820">
            <a:off x="1274490" y="6377724"/>
            <a:ext cx="712792" cy="52650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3" name="Line"/>
          <p:cNvSpPr/>
          <p:nvPr/>
        </p:nvSpPr>
        <p:spPr>
          <a:xfrm rot="5831393">
            <a:off x="4803287" y="6341215"/>
            <a:ext cx="680478" cy="58786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Niche Strategy</a:t>
            </a:r>
          </a:p>
        </p:txBody>
      </p:sp>
      <p:sp>
        <p:nvSpPr>
          <p:cNvPr id="556" name="Circle"/>
          <p:cNvSpPr/>
          <p:nvPr/>
        </p:nvSpPr>
        <p:spPr>
          <a:xfrm>
            <a:off x="1047422" y="1959319"/>
            <a:ext cx="3692055" cy="3694003"/>
          </a:xfrm>
          <a:prstGeom prst="ellipse">
            <a:avLst/>
          </a:pr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7" name="Oval"/>
          <p:cNvSpPr/>
          <p:nvPr/>
        </p:nvSpPr>
        <p:spPr>
          <a:xfrm>
            <a:off x="2290597" y="1486668"/>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8" name="Shape"/>
          <p:cNvSpPr/>
          <p:nvPr/>
        </p:nvSpPr>
        <p:spPr>
          <a:xfrm>
            <a:off x="2405706" y="1590776"/>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9" name="Oval"/>
          <p:cNvSpPr/>
          <p:nvPr/>
        </p:nvSpPr>
        <p:spPr>
          <a:xfrm>
            <a:off x="3671903" y="2512132"/>
            <a:ext cx="2319916"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0" name="Shape"/>
          <p:cNvSpPr/>
          <p:nvPr/>
        </p:nvSpPr>
        <p:spPr>
          <a:xfrm>
            <a:off x="3787012" y="2627301"/>
            <a:ext cx="2090555" cy="20916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1" name="Oval"/>
          <p:cNvSpPr/>
          <p:nvPr/>
        </p:nvSpPr>
        <p:spPr>
          <a:xfrm>
            <a:off x="2290597" y="3755962"/>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2" name="Shape"/>
          <p:cNvSpPr/>
          <p:nvPr/>
        </p:nvSpPr>
        <p:spPr>
          <a:xfrm>
            <a:off x="2405706" y="3871132"/>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3" name="Profitable Niche"/>
          <p:cNvSpPr/>
          <p:nvPr/>
        </p:nvSpPr>
        <p:spPr>
          <a:xfrm>
            <a:off x="1176380" y="3681940"/>
            <a:ext cx="1526459" cy="1769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Profitable Niche</a:t>
            </a:r>
          </a:p>
        </p:txBody>
      </p:sp>
      <p:sp>
        <p:nvSpPr>
          <p:cNvPr id="564" name="Low Competition"/>
          <p:cNvSpPr/>
          <p:nvPr/>
        </p:nvSpPr>
        <p:spPr>
          <a:xfrm>
            <a:off x="2625409" y="2510658"/>
            <a:ext cx="1526459" cy="1769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Low Competition</a:t>
            </a:r>
          </a:p>
        </p:txBody>
      </p:sp>
      <p:sp>
        <p:nvSpPr>
          <p:cNvPr id="565" name="Hight Market Demand"/>
          <p:cNvSpPr/>
          <p:nvPr/>
        </p:nvSpPr>
        <p:spPr>
          <a:xfrm>
            <a:off x="4118684" y="3445337"/>
            <a:ext cx="1526459"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Hight Market Demand</a:t>
            </a:r>
          </a:p>
        </p:txBody>
      </p:sp>
      <p:sp>
        <p:nvSpPr>
          <p:cNvPr id="566" name="Hight Income…"/>
          <p:cNvSpPr/>
          <p:nvPr/>
        </p:nvSpPr>
        <p:spPr>
          <a:xfrm>
            <a:off x="2686247" y="4689732"/>
            <a:ext cx="1526459"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Hight Income</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6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Fishbone Diagram</a:t>
            </a:r>
          </a:p>
        </p:txBody>
      </p:sp>
      <p:sp>
        <p:nvSpPr>
          <p:cNvPr id="572" name="Rounded Rectangle"/>
          <p:cNvSpPr/>
          <p:nvPr/>
        </p:nvSpPr>
        <p:spPr>
          <a:xfrm>
            <a:off x="634552"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573" name="Shape"/>
          <p:cNvSpPr/>
          <p:nvPr/>
        </p:nvSpPr>
        <p:spPr>
          <a:xfrm rot="16200000">
            <a:off x="3012853" y="623218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4" name="Shape"/>
          <p:cNvSpPr/>
          <p:nvPr/>
        </p:nvSpPr>
        <p:spPr>
          <a:xfrm rot="16200000">
            <a:off x="3017071" y="4218092"/>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5" name="Shape"/>
          <p:cNvSpPr/>
          <p:nvPr/>
        </p:nvSpPr>
        <p:spPr>
          <a:xfrm rot="16200000">
            <a:off x="3012853" y="215152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6" name="Shape"/>
          <p:cNvSpPr/>
          <p:nvPr/>
        </p:nvSpPr>
        <p:spPr>
          <a:xfrm rot="16200000">
            <a:off x="193709" y="5623237"/>
            <a:ext cx="6470861" cy="13894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7" name="Shape"/>
          <p:cNvSpPr/>
          <p:nvPr/>
        </p:nvSpPr>
        <p:spPr>
          <a:xfrm rot="16200000">
            <a:off x="3000199" y="2048559"/>
            <a:ext cx="849710" cy="109522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8" name="Line"/>
          <p:cNvSpPr/>
          <p:nvPr/>
        </p:nvSpPr>
        <p:spPr>
          <a:xfrm rot="16200000">
            <a:off x="1778820" y="435260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79" name="Line"/>
          <p:cNvSpPr/>
          <p:nvPr/>
        </p:nvSpPr>
        <p:spPr>
          <a:xfrm rot="16200000">
            <a:off x="2293170" y="409266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0" name="Line"/>
          <p:cNvSpPr/>
          <p:nvPr/>
        </p:nvSpPr>
        <p:spPr>
          <a:xfrm rot="16200000">
            <a:off x="3438942" y="4092395"/>
            <a:ext cx="111481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1" name="Line"/>
          <p:cNvSpPr/>
          <p:nvPr/>
        </p:nvSpPr>
        <p:spPr>
          <a:xfrm rot="16200000">
            <a:off x="3929019" y="4339463"/>
            <a:ext cx="1163364"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3" name="Line"/>
          <p:cNvSpPr/>
          <p:nvPr/>
        </p:nvSpPr>
        <p:spPr>
          <a:xfrm flipV="1">
            <a:off x="2348218" y="5840606"/>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4" name="Line"/>
          <p:cNvSpPr/>
          <p:nvPr/>
        </p:nvSpPr>
        <p:spPr>
          <a:xfrm flipV="1">
            <a:off x="2862568" y="5580665"/>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5" name="Line"/>
          <p:cNvSpPr/>
          <p:nvPr/>
        </p:nvSpPr>
        <p:spPr>
          <a:xfrm flipV="1">
            <a:off x="3996351" y="5586856"/>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6" name="Line"/>
          <p:cNvSpPr/>
          <p:nvPr/>
        </p:nvSpPr>
        <p:spPr>
          <a:xfrm flipV="1">
            <a:off x="4510701" y="5815182"/>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7" name="Line"/>
          <p:cNvSpPr/>
          <p:nvPr/>
        </p:nvSpPr>
        <p:spPr>
          <a:xfrm flipV="1">
            <a:off x="2348218" y="785556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8" name="Line"/>
          <p:cNvSpPr/>
          <p:nvPr/>
        </p:nvSpPr>
        <p:spPr>
          <a:xfrm flipV="1">
            <a:off x="2862568" y="761594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9" name="Line"/>
          <p:cNvSpPr/>
          <p:nvPr/>
        </p:nvSpPr>
        <p:spPr>
          <a:xfrm flipV="1">
            <a:off x="3996351" y="7622134"/>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0" name="Line"/>
          <p:cNvSpPr/>
          <p:nvPr/>
        </p:nvSpPr>
        <p:spPr>
          <a:xfrm flipV="1">
            <a:off x="4510701" y="7850459"/>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1" name="Cause 1"/>
          <p:cNvSpPr/>
          <p:nvPr/>
        </p:nvSpPr>
        <p:spPr>
          <a:xfrm rot="16200000">
            <a:off x="1452340" y="8784720"/>
            <a:ext cx="13328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2" name="Cause 2"/>
          <p:cNvSpPr/>
          <p:nvPr/>
        </p:nvSpPr>
        <p:spPr>
          <a:xfrm rot="16200000">
            <a:off x="1850546" y="8651985"/>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3" name="Cause 3"/>
          <p:cNvSpPr/>
          <p:nvPr/>
        </p:nvSpPr>
        <p:spPr>
          <a:xfrm rot="16200000">
            <a:off x="2223865" y="8533076"/>
            <a:ext cx="17587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4" name="Cause 1"/>
          <p:cNvSpPr/>
          <p:nvPr/>
        </p:nvSpPr>
        <p:spPr>
          <a:xfrm rot="16200000">
            <a:off x="1308544" y="6898770"/>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5" name="Cause 2"/>
          <p:cNvSpPr/>
          <p:nvPr/>
        </p:nvSpPr>
        <p:spPr>
          <a:xfrm rot="16200000">
            <a:off x="1850546" y="6622238"/>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6" name="Cause 3"/>
          <p:cNvSpPr/>
          <p:nvPr/>
        </p:nvSpPr>
        <p:spPr>
          <a:xfrm rot="16200000">
            <a:off x="2378724" y="6348471"/>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7" name="Cause 1"/>
          <p:cNvSpPr/>
          <p:nvPr/>
        </p:nvSpPr>
        <p:spPr>
          <a:xfrm rot="16200000">
            <a:off x="1363850" y="4808186"/>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8" name="Cause 2"/>
          <p:cNvSpPr/>
          <p:nvPr/>
        </p:nvSpPr>
        <p:spPr>
          <a:xfrm rot="16200000">
            <a:off x="1914149" y="4523358"/>
            <a:ext cx="138266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9" name="Cause 3"/>
          <p:cNvSpPr/>
          <p:nvPr/>
        </p:nvSpPr>
        <p:spPr>
          <a:xfrm rot="16200000">
            <a:off x="2378724" y="4313193"/>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0" name="Cause 1"/>
          <p:cNvSpPr/>
          <p:nvPr/>
        </p:nvSpPr>
        <p:spPr>
          <a:xfrm rot="16200000">
            <a:off x="2859889" y="8544137"/>
            <a:ext cx="17587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1" name="Cause 1"/>
          <p:cNvSpPr/>
          <p:nvPr/>
        </p:nvSpPr>
        <p:spPr>
          <a:xfrm rot="16200000">
            <a:off x="3039635" y="6334645"/>
            <a:ext cx="13992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2" name="Cause 1"/>
          <p:cNvSpPr/>
          <p:nvPr/>
        </p:nvSpPr>
        <p:spPr>
          <a:xfrm rot="16200000">
            <a:off x="3039635" y="4299367"/>
            <a:ext cx="13992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3" name="Cause 2"/>
          <p:cNvSpPr/>
          <p:nvPr/>
        </p:nvSpPr>
        <p:spPr>
          <a:xfrm rot="16200000">
            <a:off x="3482087" y="8651985"/>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4" name="Cause 2"/>
          <p:cNvSpPr/>
          <p:nvPr/>
        </p:nvSpPr>
        <p:spPr>
          <a:xfrm rot="16200000">
            <a:off x="3482087" y="6622238"/>
            <a:ext cx="15098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5" name="Cause 2"/>
          <p:cNvSpPr/>
          <p:nvPr/>
        </p:nvSpPr>
        <p:spPr>
          <a:xfrm rot="16200000">
            <a:off x="3512506" y="4556542"/>
            <a:ext cx="144902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6" name="Cause 3"/>
          <p:cNvSpPr/>
          <p:nvPr/>
        </p:nvSpPr>
        <p:spPr>
          <a:xfrm rot="16200000">
            <a:off x="4107050" y="8784720"/>
            <a:ext cx="13328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7" name="Cause 3"/>
          <p:cNvSpPr/>
          <p:nvPr/>
        </p:nvSpPr>
        <p:spPr>
          <a:xfrm rot="16200000">
            <a:off x="3963253" y="6898770"/>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8" name="Cause 3"/>
          <p:cNvSpPr/>
          <p:nvPr/>
        </p:nvSpPr>
        <p:spPr>
          <a:xfrm rot="16200000">
            <a:off x="3990906" y="4835839"/>
            <a:ext cx="156517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9" name="Line"/>
          <p:cNvSpPr/>
          <p:nvPr/>
        </p:nvSpPr>
        <p:spPr>
          <a:xfrm flipH="1">
            <a:off x="423687" y="2054551"/>
            <a:ext cx="600875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0" name="Line"/>
          <p:cNvSpPr/>
          <p:nvPr/>
        </p:nvSpPr>
        <p:spPr>
          <a:xfrm flipH="1" flipV="1">
            <a:off x="425556" y="1273199"/>
            <a:ext cx="0" cy="783277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1" name="Problem…"/>
          <p:cNvSpPr/>
          <p:nvPr/>
        </p:nvSpPr>
        <p:spPr>
          <a:xfrm>
            <a:off x="2729374" y="1480022"/>
            <a:ext cx="139925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Problem</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Quality/Feature</a:t>
            </a:r>
          </a:p>
        </p:txBody>
      </p:sp>
      <p:sp>
        <p:nvSpPr>
          <p:cNvPr id="612" name="Cause"/>
          <p:cNvSpPr/>
          <p:nvPr/>
        </p:nvSpPr>
        <p:spPr>
          <a:xfrm rot="16200000">
            <a:off x="-569639" y="5491754"/>
            <a:ext cx="162047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Cause</a:t>
            </a:r>
          </a:p>
        </p:txBody>
      </p:sp>
      <p:sp>
        <p:nvSpPr>
          <p:cNvPr id="613" name="Effect"/>
          <p:cNvSpPr/>
          <p:nvPr/>
        </p:nvSpPr>
        <p:spPr>
          <a:xfrm rot="16200000">
            <a:off x="-223674" y="1531812"/>
            <a:ext cx="9285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Effect</a:t>
            </a:r>
          </a:p>
        </p:txBody>
      </p:sp>
      <p:sp>
        <p:nvSpPr>
          <p:cNvPr id="614" name="Description 3"/>
          <p:cNvSpPr/>
          <p:nvPr/>
        </p:nvSpPr>
        <p:spPr>
          <a:xfrm>
            <a:off x="688191" y="3822411"/>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5" name="Rounded Rectangle"/>
          <p:cNvSpPr/>
          <p:nvPr/>
        </p:nvSpPr>
        <p:spPr>
          <a:xfrm>
            <a:off x="634552"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6" name="Description 3"/>
          <p:cNvSpPr/>
          <p:nvPr/>
        </p:nvSpPr>
        <p:spPr>
          <a:xfrm>
            <a:off x="688191" y="5888177"/>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7" name="Rounded Rectangle"/>
          <p:cNvSpPr/>
          <p:nvPr/>
        </p:nvSpPr>
        <p:spPr>
          <a:xfrm>
            <a:off x="634552"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8" name="Description 3"/>
          <p:cNvSpPr/>
          <p:nvPr/>
        </p:nvSpPr>
        <p:spPr>
          <a:xfrm>
            <a:off x="688191" y="7898636"/>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Description 3</a:t>
            </a:r>
          </a:p>
        </p:txBody>
      </p:sp>
      <p:sp>
        <p:nvSpPr>
          <p:cNvPr id="619" name="Rounded Rectangle"/>
          <p:cNvSpPr/>
          <p:nvPr/>
        </p:nvSpPr>
        <p:spPr>
          <a:xfrm>
            <a:off x="5003101"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0" name="Description 3"/>
          <p:cNvSpPr/>
          <p:nvPr/>
        </p:nvSpPr>
        <p:spPr>
          <a:xfrm>
            <a:off x="5056740" y="3822411"/>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1" name="Rounded Rectangle"/>
          <p:cNvSpPr/>
          <p:nvPr/>
        </p:nvSpPr>
        <p:spPr>
          <a:xfrm>
            <a:off x="5003101"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2" name="Description 3"/>
          <p:cNvSpPr/>
          <p:nvPr/>
        </p:nvSpPr>
        <p:spPr>
          <a:xfrm>
            <a:off x="5056740" y="5888177"/>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3" name="Rounded Rectangle"/>
          <p:cNvSpPr/>
          <p:nvPr/>
        </p:nvSpPr>
        <p:spPr>
          <a:xfrm>
            <a:off x="5003101"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4" name="Description 3"/>
          <p:cNvSpPr/>
          <p:nvPr/>
        </p:nvSpPr>
        <p:spPr>
          <a:xfrm>
            <a:off x="5056740" y="7898636"/>
            <a:ext cx="11592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First Mover Advantage Model</a:t>
            </a:r>
          </a:p>
        </p:txBody>
      </p:sp>
      <p:sp>
        <p:nvSpPr>
          <p:cNvPr id="627" name="Rectangle"/>
          <p:cNvSpPr/>
          <p:nvPr/>
        </p:nvSpPr>
        <p:spPr>
          <a:xfrm>
            <a:off x="1434118" y="2151854"/>
            <a:ext cx="1927791" cy="133484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8" name="Rectangle"/>
          <p:cNvSpPr/>
          <p:nvPr/>
        </p:nvSpPr>
        <p:spPr>
          <a:xfrm>
            <a:off x="3543698" y="2146323"/>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9" name="Rectangle"/>
          <p:cNvSpPr/>
          <p:nvPr/>
        </p:nvSpPr>
        <p:spPr>
          <a:xfrm>
            <a:off x="1434118" y="3681681"/>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0" name="Rectangle"/>
          <p:cNvSpPr/>
          <p:nvPr/>
        </p:nvSpPr>
        <p:spPr>
          <a:xfrm>
            <a:off x="3543698" y="3681681"/>
            <a:ext cx="1927791" cy="134057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1" name="Calm Waters"/>
          <p:cNvSpPr/>
          <p:nvPr/>
        </p:nvSpPr>
        <p:spPr>
          <a:xfrm>
            <a:off x="1743339" y="272498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Calm Waters</a:t>
            </a:r>
          </a:p>
        </p:txBody>
      </p:sp>
      <p:sp>
        <p:nvSpPr>
          <p:cNvPr id="632" name="Market Leads"/>
          <p:cNvSpPr/>
          <p:nvPr/>
        </p:nvSpPr>
        <p:spPr>
          <a:xfrm>
            <a:off x="3850515" y="272498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 Leads</a:t>
            </a:r>
          </a:p>
        </p:txBody>
      </p:sp>
      <p:sp>
        <p:nvSpPr>
          <p:cNvPr id="633" name="Technology Leads"/>
          <p:cNvSpPr/>
          <p:nvPr/>
        </p:nvSpPr>
        <p:spPr>
          <a:xfrm>
            <a:off x="1743339" y="4172000"/>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Technology Leads</a:t>
            </a:r>
          </a:p>
        </p:txBody>
      </p:sp>
      <p:sp>
        <p:nvSpPr>
          <p:cNvPr id="634" name="Rough Seas"/>
          <p:cNvSpPr/>
          <p:nvPr/>
        </p:nvSpPr>
        <p:spPr>
          <a:xfrm>
            <a:off x="3850515" y="4262505"/>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Rough Seas</a:t>
            </a:r>
          </a:p>
        </p:txBody>
      </p:sp>
      <p:sp>
        <p:nvSpPr>
          <p:cNvPr id="635" name="Line"/>
          <p:cNvSpPr/>
          <p:nvPr/>
        </p:nvSpPr>
        <p:spPr>
          <a:xfrm flipH="1" flipV="1">
            <a:off x="1089984" y="2472591"/>
            <a:ext cx="0" cy="227253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6" name="Slow"/>
          <p:cNvSpPr/>
          <p:nvPr/>
        </p:nvSpPr>
        <p:spPr>
          <a:xfrm>
            <a:off x="794834" y="2166391"/>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37" name="Fast"/>
          <p:cNvSpPr/>
          <p:nvPr/>
        </p:nvSpPr>
        <p:spPr>
          <a:xfrm>
            <a:off x="794834" y="4821100"/>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38" name="Line"/>
          <p:cNvSpPr/>
          <p:nvPr/>
        </p:nvSpPr>
        <p:spPr>
          <a:xfrm>
            <a:off x="2061262" y="5357452"/>
            <a:ext cx="277956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9" name="Slow"/>
          <p:cNvSpPr/>
          <p:nvPr/>
        </p:nvSpPr>
        <p:spPr>
          <a:xfrm>
            <a:off x="1430928" y="5266946"/>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40" name="Fast"/>
          <p:cNvSpPr/>
          <p:nvPr/>
        </p:nvSpPr>
        <p:spPr>
          <a:xfrm>
            <a:off x="4887511" y="5266946"/>
            <a:ext cx="5862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41" name="Market Growth"/>
          <p:cNvSpPr/>
          <p:nvPr/>
        </p:nvSpPr>
        <p:spPr>
          <a:xfrm>
            <a:off x="2354476" y="5484778"/>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Market Growth</a:t>
            </a:r>
          </a:p>
        </p:txBody>
      </p:sp>
      <p:sp>
        <p:nvSpPr>
          <p:cNvPr id="642" name="Technology Evolution"/>
          <p:cNvSpPr/>
          <p:nvPr/>
        </p:nvSpPr>
        <p:spPr>
          <a:xfrm rot="16200000">
            <a:off x="-222805" y="3516002"/>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44"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31464" y="2193156"/>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8" name="Rectangle"/>
          <p:cNvSpPr/>
          <p:nvPr/>
        </p:nvSpPr>
        <p:spPr>
          <a:xfrm>
            <a:off x="2631464" y="2681137"/>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9" name="Rectangle"/>
          <p:cNvSpPr/>
          <p:nvPr/>
        </p:nvSpPr>
        <p:spPr>
          <a:xfrm>
            <a:off x="2631464" y="5665219"/>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0" name="Rectangle"/>
          <p:cNvSpPr/>
          <p:nvPr/>
        </p:nvSpPr>
        <p:spPr>
          <a:xfrm>
            <a:off x="2631464" y="6153200"/>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1" name="Rectangle"/>
          <p:cNvSpPr/>
          <p:nvPr/>
        </p:nvSpPr>
        <p:spPr>
          <a:xfrm>
            <a:off x="400972"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2" name="Rectangle"/>
          <p:cNvSpPr/>
          <p:nvPr/>
        </p:nvSpPr>
        <p:spPr>
          <a:xfrm>
            <a:off x="400970"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3" name="Rectangle"/>
          <p:cNvSpPr/>
          <p:nvPr/>
        </p:nvSpPr>
        <p:spPr>
          <a:xfrm>
            <a:off x="4840145"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4" name="Rectangle"/>
          <p:cNvSpPr/>
          <p:nvPr/>
        </p:nvSpPr>
        <p:spPr>
          <a:xfrm>
            <a:off x="4840142"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5" name="Balanced Scorecard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Balanced Scorecard Framework</a:t>
            </a:r>
          </a:p>
        </p:txBody>
      </p:sp>
      <p:sp>
        <p:nvSpPr>
          <p:cNvPr id="656" name="Customer"/>
          <p:cNvSpPr/>
          <p:nvPr/>
        </p:nvSpPr>
        <p:spPr>
          <a:xfrm>
            <a:off x="402296" y="417116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a:t>
            </a:r>
          </a:p>
        </p:txBody>
      </p:sp>
      <p:sp>
        <p:nvSpPr>
          <p:cNvPr id="657" name="To achieve our vision, how you should appear to our customers"/>
          <p:cNvSpPr/>
          <p:nvPr/>
        </p:nvSpPr>
        <p:spPr>
          <a:xfrm>
            <a:off x="548028" y="4927558"/>
            <a:ext cx="1307698"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you should appear to our customers</a:t>
            </a:r>
          </a:p>
        </p:txBody>
      </p:sp>
      <p:sp>
        <p:nvSpPr>
          <p:cNvPr id="658" name="Internal Processes"/>
          <p:cNvSpPr/>
          <p:nvPr/>
        </p:nvSpPr>
        <p:spPr>
          <a:xfrm>
            <a:off x="4906290" y="417116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Internal Processes</a:t>
            </a:r>
          </a:p>
        </p:txBody>
      </p:sp>
      <p:sp>
        <p:nvSpPr>
          <p:cNvPr id="659" name="To satisfy our shareholders and customers, what business processes should we excel at?"/>
          <p:cNvSpPr/>
          <p:nvPr/>
        </p:nvSpPr>
        <p:spPr>
          <a:xfrm>
            <a:off x="4987200" y="4746546"/>
            <a:ext cx="1307698" cy="10860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satisfy our shareholders and customers, what business processes should we excel at?</a:t>
            </a:r>
          </a:p>
        </p:txBody>
      </p:sp>
      <p:sp>
        <p:nvSpPr>
          <p:cNvPr id="660" name="Learning &amp; Growth"/>
          <p:cNvSpPr/>
          <p:nvPr/>
        </p:nvSpPr>
        <p:spPr>
          <a:xfrm>
            <a:off x="2680201" y="5775050"/>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Learning &amp; Growth</a:t>
            </a:r>
          </a:p>
        </p:txBody>
      </p:sp>
      <p:sp>
        <p:nvSpPr>
          <p:cNvPr id="661" name="To achieve our vision, how will we sustain our ability to change and improve?"/>
          <p:cNvSpPr/>
          <p:nvPr/>
        </p:nvSpPr>
        <p:spPr>
          <a:xfrm>
            <a:off x="2750586" y="6434081"/>
            <a:ext cx="1363564"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will we sustain our ability to change and improve?</a:t>
            </a:r>
          </a:p>
        </p:txBody>
      </p:sp>
      <p:sp>
        <p:nvSpPr>
          <p:cNvPr id="662" name="Financial"/>
          <p:cNvSpPr/>
          <p:nvPr/>
        </p:nvSpPr>
        <p:spPr>
          <a:xfrm>
            <a:off x="2680201" y="2321449"/>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a:t>
            </a:r>
          </a:p>
        </p:txBody>
      </p:sp>
      <p:sp>
        <p:nvSpPr>
          <p:cNvPr id="663" name="To succeed…"/>
          <p:cNvSpPr/>
          <p:nvPr/>
        </p:nvSpPr>
        <p:spPr>
          <a:xfrm>
            <a:off x="2822787" y="2939731"/>
            <a:ext cx="1219162" cy="905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To succeed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financially, how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should we appear to our shareholders?</a:t>
            </a:r>
          </a:p>
        </p:txBody>
      </p:sp>
      <p:sp>
        <p:nvSpPr>
          <p:cNvPr id="664" name="Rectangle"/>
          <p:cNvSpPr/>
          <p:nvPr/>
        </p:nvSpPr>
        <p:spPr>
          <a:xfrm>
            <a:off x="2607700" y="4755933"/>
            <a:ext cx="1746907" cy="409268"/>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65" name="Vision &amp; Strategy"/>
          <p:cNvSpPr/>
          <p:nvPr/>
        </p:nvSpPr>
        <p:spPr>
          <a:xfrm>
            <a:off x="2719050" y="4870061"/>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Vision &amp; Strategy</a:t>
            </a:r>
          </a:p>
        </p:txBody>
      </p:sp>
      <p:sp>
        <p:nvSpPr>
          <p:cNvPr id="666" name="Line"/>
          <p:cNvSpPr/>
          <p:nvPr/>
        </p:nvSpPr>
        <p:spPr>
          <a:xfrm flipH="1">
            <a:off x="2259876"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8" name="Line"/>
          <p:cNvSpPr/>
          <p:nvPr/>
        </p:nvSpPr>
        <p:spPr>
          <a:xfrm flipH="1" flipV="1">
            <a:off x="3432368" y="4367870"/>
            <a:ext cx="0" cy="289848"/>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9" name="Line"/>
          <p:cNvSpPr/>
          <p:nvPr/>
        </p:nvSpPr>
        <p:spPr>
          <a:xfrm>
            <a:off x="3432368" y="5240459"/>
            <a:ext cx="0" cy="28165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0" name="Line"/>
          <p:cNvSpPr/>
          <p:nvPr/>
        </p:nvSpPr>
        <p:spPr>
          <a:xfrm flipH="1" flipV="1">
            <a:off x="1128852"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1" name="Line"/>
          <p:cNvSpPr/>
          <p:nvPr/>
        </p:nvSpPr>
        <p:spPr>
          <a:xfrm>
            <a:off x="1128851" y="3442547"/>
            <a:ext cx="1258035"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2" name="Line"/>
          <p:cNvSpPr/>
          <p:nvPr/>
        </p:nvSpPr>
        <p:spPr>
          <a:xfrm flipH="1" flipV="1">
            <a:off x="5680573"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3" name="Line"/>
          <p:cNvSpPr/>
          <p:nvPr/>
        </p:nvSpPr>
        <p:spPr>
          <a:xfrm>
            <a:off x="4468139" y="3442499"/>
            <a:ext cx="1219438"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4" name="Line"/>
          <p:cNvSpPr/>
          <p:nvPr/>
        </p:nvSpPr>
        <p:spPr>
          <a:xfrm flipH="1" flipV="1">
            <a:off x="5680573" y="6307054"/>
            <a:ext cx="0" cy="41929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5" name="Line"/>
          <p:cNvSpPr/>
          <p:nvPr/>
        </p:nvSpPr>
        <p:spPr>
          <a:xfrm>
            <a:off x="4477851" y="6716641"/>
            <a:ext cx="1202722"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6" name="Line"/>
          <p:cNvSpPr/>
          <p:nvPr/>
        </p:nvSpPr>
        <p:spPr>
          <a:xfrm flipH="1" flipV="1">
            <a:off x="1139924" y="6297342"/>
            <a:ext cx="0" cy="40729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7" name="Line"/>
          <p:cNvSpPr/>
          <p:nvPr/>
        </p:nvSpPr>
        <p:spPr>
          <a:xfrm>
            <a:off x="1129844" y="6716676"/>
            <a:ext cx="1257042"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96594"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VMOST Analysis Model</a:t>
            </a:r>
          </a:p>
        </p:txBody>
      </p:sp>
      <p:sp>
        <p:nvSpPr>
          <p:cNvPr id="680" name="Triangle"/>
          <p:cNvSpPr/>
          <p:nvPr/>
        </p:nvSpPr>
        <p:spPr>
          <a:xfrm>
            <a:off x="1115738" y="1753522"/>
            <a:ext cx="4618089" cy="37442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81" name="Line"/>
          <p:cNvSpPr/>
          <p:nvPr/>
        </p:nvSpPr>
        <p:spPr>
          <a:xfrm flipV="1">
            <a:off x="2449186" y="3094589"/>
            <a:ext cx="1959710" cy="7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2" name="Line"/>
          <p:cNvSpPr/>
          <p:nvPr/>
        </p:nvSpPr>
        <p:spPr>
          <a:xfrm flipV="1">
            <a:off x="1952935" y="3946071"/>
            <a:ext cx="2952212" cy="22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3" name="Line"/>
          <p:cNvSpPr/>
          <p:nvPr/>
        </p:nvSpPr>
        <p:spPr>
          <a:xfrm flipV="1">
            <a:off x="1538739" y="4753314"/>
            <a:ext cx="3791665" cy="319"/>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4" name="VM"/>
          <p:cNvSpPr/>
          <p:nvPr/>
        </p:nvSpPr>
        <p:spPr>
          <a:xfrm>
            <a:off x="3282171" y="2169549"/>
            <a:ext cx="293125" cy="7720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VM</a:t>
            </a:r>
          </a:p>
        </p:txBody>
      </p:sp>
      <p:sp>
        <p:nvSpPr>
          <p:cNvPr id="685" name="O"/>
          <p:cNvSpPr/>
          <p:nvPr/>
        </p:nvSpPr>
        <p:spPr>
          <a:xfrm>
            <a:off x="3094129" y="3324883"/>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O</a:t>
            </a:r>
          </a:p>
        </p:txBody>
      </p:sp>
      <p:sp>
        <p:nvSpPr>
          <p:cNvPr id="686" name="S"/>
          <p:cNvSpPr/>
          <p:nvPr/>
        </p:nvSpPr>
        <p:spPr>
          <a:xfrm>
            <a:off x="3094129" y="4148949"/>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S</a:t>
            </a:r>
          </a:p>
        </p:txBody>
      </p:sp>
      <p:sp>
        <p:nvSpPr>
          <p:cNvPr id="687" name="T"/>
          <p:cNvSpPr/>
          <p:nvPr/>
        </p:nvSpPr>
        <p:spPr>
          <a:xfrm>
            <a:off x="3094129" y="4928770"/>
            <a:ext cx="669209" cy="386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T</a:t>
            </a:r>
          </a:p>
        </p:txBody>
      </p:sp>
      <p:sp>
        <p:nvSpPr>
          <p:cNvPr id="688" name="Rectangle"/>
          <p:cNvSpPr/>
          <p:nvPr/>
        </p:nvSpPr>
        <p:spPr>
          <a:xfrm>
            <a:off x="3836679" y="24359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89" name="Vision &amp; Mission"/>
          <p:cNvSpPr/>
          <p:nvPr/>
        </p:nvSpPr>
        <p:spPr>
          <a:xfrm>
            <a:off x="4020513" y="2531413"/>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Vision &amp; Mission</a:t>
            </a:r>
          </a:p>
        </p:txBody>
      </p:sp>
      <p:sp>
        <p:nvSpPr>
          <p:cNvPr id="690" name="Rectangle"/>
          <p:cNvSpPr/>
          <p:nvPr/>
        </p:nvSpPr>
        <p:spPr>
          <a:xfrm>
            <a:off x="3836679" y="3326348"/>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1" name="Objectives"/>
          <p:cNvSpPr/>
          <p:nvPr/>
        </p:nvSpPr>
        <p:spPr>
          <a:xfrm>
            <a:off x="4020513" y="342184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Objectives</a:t>
            </a:r>
          </a:p>
        </p:txBody>
      </p:sp>
      <p:sp>
        <p:nvSpPr>
          <p:cNvPr id="692" name="Rectangle"/>
          <p:cNvSpPr/>
          <p:nvPr/>
        </p:nvSpPr>
        <p:spPr>
          <a:xfrm>
            <a:off x="3836679" y="41504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3" name="Strategy"/>
          <p:cNvSpPr/>
          <p:nvPr/>
        </p:nvSpPr>
        <p:spPr>
          <a:xfrm>
            <a:off x="4020513" y="425144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Strategy</a:t>
            </a:r>
          </a:p>
        </p:txBody>
      </p:sp>
      <p:sp>
        <p:nvSpPr>
          <p:cNvPr id="694" name="Rectangle"/>
          <p:cNvSpPr/>
          <p:nvPr/>
        </p:nvSpPr>
        <p:spPr>
          <a:xfrm>
            <a:off x="3836679" y="4935766"/>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5" name="Tactics"/>
          <p:cNvSpPr/>
          <p:nvPr/>
        </p:nvSpPr>
        <p:spPr>
          <a:xfrm>
            <a:off x="4020513" y="5036796"/>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97"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TBL Triple Bottom Line Strategy</a:t>
            </a:r>
          </a:p>
        </p:txBody>
      </p:sp>
      <p:sp>
        <p:nvSpPr>
          <p:cNvPr id="701" name="Shape"/>
          <p:cNvSpPr/>
          <p:nvPr/>
        </p:nvSpPr>
        <p:spPr>
          <a:xfrm rot="15894">
            <a:off x="943528" y="3398968"/>
            <a:ext cx="2309068" cy="278238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2" name="Shape"/>
          <p:cNvSpPr/>
          <p:nvPr/>
        </p:nvSpPr>
        <p:spPr>
          <a:xfrm rot="21533139">
            <a:off x="3567664" y="3382603"/>
            <a:ext cx="2347912" cy="279747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3" name="Shape"/>
          <p:cNvSpPr/>
          <p:nvPr/>
        </p:nvSpPr>
        <p:spPr>
          <a:xfrm>
            <a:off x="2819555" y="4637776"/>
            <a:ext cx="1202730" cy="1222336"/>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4" name="Shape"/>
          <p:cNvSpPr/>
          <p:nvPr/>
        </p:nvSpPr>
        <p:spPr>
          <a:xfrm>
            <a:off x="1898805" y="1451371"/>
            <a:ext cx="3009700" cy="171578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5" name="Shape"/>
          <p:cNvSpPr/>
          <p:nvPr/>
        </p:nvSpPr>
        <p:spPr>
          <a:xfrm>
            <a:off x="1921824"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6" name="Shape"/>
          <p:cNvSpPr/>
          <p:nvPr/>
        </p:nvSpPr>
        <p:spPr>
          <a:xfrm>
            <a:off x="3556155"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7" name="Shape"/>
          <p:cNvSpPr/>
          <p:nvPr/>
        </p:nvSpPr>
        <p:spPr>
          <a:xfrm>
            <a:off x="2825309" y="3434421"/>
            <a:ext cx="1194318" cy="11505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8" name="People"/>
          <p:cNvSpPr/>
          <p:nvPr/>
        </p:nvSpPr>
        <p:spPr>
          <a:xfrm>
            <a:off x="2764296" y="2182983"/>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709" name="Planet"/>
          <p:cNvSpPr/>
          <p:nvPr/>
        </p:nvSpPr>
        <p:spPr>
          <a:xfrm>
            <a:off x="1116164" y="48376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Planet</a:t>
            </a:r>
          </a:p>
        </p:txBody>
      </p:sp>
      <p:sp>
        <p:nvSpPr>
          <p:cNvPr id="710" name="Profit"/>
          <p:cNvSpPr/>
          <p:nvPr/>
        </p:nvSpPr>
        <p:spPr>
          <a:xfrm>
            <a:off x="4429020" y="48376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a:t>
            </a:r>
          </a:p>
        </p:txBody>
      </p:sp>
      <p:sp>
        <p:nvSpPr>
          <p:cNvPr id="711" name="Bearable"/>
          <p:cNvSpPr/>
          <p:nvPr/>
        </p:nvSpPr>
        <p:spPr>
          <a:xfrm>
            <a:off x="1801964" y="34660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Bearable</a:t>
            </a:r>
          </a:p>
        </p:txBody>
      </p:sp>
      <p:sp>
        <p:nvSpPr>
          <p:cNvPr id="712" name="Equitable"/>
          <p:cNvSpPr/>
          <p:nvPr/>
        </p:nvSpPr>
        <p:spPr>
          <a:xfrm>
            <a:off x="3710036" y="3466092"/>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Equitable</a:t>
            </a:r>
          </a:p>
        </p:txBody>
      </p:sp>
      <p:sp>
        <p:nvSpPr>
          <p:cNvPr id="713" name="Sustainable"/>
          <p:cNvSpPr/>
          <p:nvPr/>
        </p:nvSpPr>
        <p:spPr>
          <a:xfrm>
            <a:off x="2764296" y="4052341"/>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Sustainable</a:t>
            </a:r>
          </a:p>
        </p:txBody>
      </p:sp>
      <p:sp>
        <p:nvSpPr>
          <p:cNvPr id="714" name="Viable"/>
          <p:cNvSpPr/>
          <p:nvPr/>
        </p:nvSpPr>
        <p:spPr>
          <a:xfrm>
            <a:off x="2764296" y="5136347"/>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71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Benchmarking Process</a:t>
            </a:r>
          </a:p>
        </p:txBody>
      </p:sp>
      <p:sp>
        <p:nvSpPr>
          <p:cNvPr id="720" name="Planning"/>
          <p:cNvSpPr/>
          <p:nvPr/>
        </p:nvSpPr>
        <p:spPr>
          <a:xfrm>
            <a:off x="2391156" y="7685144"/>
            <a:ext cx="211149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Planning</a:t>
            </a:r>
          </a:p>
        </p:txBody>
      </p:sp>
      <p:sp>
        <p:nvSpPr>
          <p:cNvPr id="721" name="Analyses"/>
          <p:cNvSpPr/>
          <p:nvPr/>
        </p:nvSpPr>
        <p:spPr>
          <a:xfrm>
            <a:off x="2791523" y="619253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Analyses</a:t>
            </a:r>
          </a:p>
        </p:txBody>
      </p:sp>
      <p:sp>
        <p:nvSpPr>
          <p:cNvPr id="722" name="Outcomes"/>
          <p:cNvSpPr/>
          <p:nvPr/>
        </p:nvSpPr>
        <p:spPr>
          <a:xfrm>
            <a:off x="2791523" y="4623834"/>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Outcomes</a:t>
            </a:r>
          </a:p>
        </p:txBody>
      </p:sp>
      <p:sp>
        <p:nvSpPr>
          <p:cNvPr id="723" name="Implementation"/>
          <p:cNvSpPr/>
          <p:nvPr/>
        </p:nvSpPr>
        <p:spPr>
          <a:xfrm>
            <a:off x="2791523" y="2904660"/>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Implementation</a:t>
            </a:r>
          </a:p>
        </p:txBody>
      </p:sp>
      <p:sp>
        <p:nvSpPr>
          <p:cNvPr id="724" name="Completion"/>
          <p:cNvSpPr/>
          <p:nvPr/>
        </p:nvSpPr>
        <p:spPr>
          <a:xfrm>
            <a:off x="2791523" y="1490626"/>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Completion</a:t>
            </a:r>
          </a:p>
        </p:txBody>
      </p:sp>
      <p:sp>
        <p:nvSpPr>
          <p:cNvPr id="725" name="What is to be benchmarked?…"/>
          <p:cNvSpPr/>
          <p:nvPr/>
        </p:nvSpPr>
        <p:spPr>
          <a:xfrm>
            <a:off x="454825" y="7973896"/>
            <a:ext cx="598415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What is to be benchmarked?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Who to benchmark against?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Methodology &amp; Data</a:t>
            </a:r>
          </a:p>
        </p:txBody>
      </p:sp>
      <p:sp>
        <p:nvSpPr>
          <p:cNvPr id="726" name="Gap analysis…"/>
          <p:cNvSpPr/>
          <p:nvPr/>
        </p:nvSpPr>
        <p:spPr>
          <a:xfrm>
            <a:off x="454825" y="6485781"/>
            <a:ext cx="59841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Gap analysis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Future performance projections</a:t>
            </a:r>
          </a:p>
        </p:txBody>
      </p:sp>
      <p:sp>
        <p:nvSpPr>
          <p:cNvPr id="727" name="Communication and organizational buy-in…"/>
          <p:cNvSpPr/>
          <p:nvPr/>
        </p:nvSpPr>
        <p:spPr>
          <a:xfrm>
            <a:off x="432702" y="4873242"/>
            <a:ext cx="602840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Communication and organizational buy-in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Goal setting</a:t>
            </a:r>
          </a:p>
        </p:txBody>
      </p:sp>
      <p:sp>
        <p:nvSpPr>
          <p:cNvPr id="728" name="Action Plan…"/>
          <p:cNvSpPr/>
          <p:nvPr/>
        </p:nvSpPr>
        <p:spPr>
          <a:xfrm>
            <a:off x="432702" y="3184433"/>
            <a:ext cx="6028405"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Action Plan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Implement &amp; monitor progress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Review and recalibrate</a:t>
            </a:r>
          </a:p>
        </p:txBody>
      </p:sp>
      <p:sp>
        <p:nvSpPr>
          <p:cNvPr id="729" name="Gained leadership in the industry…"/>
          <p:cNvSpPr/>
          <p:nvPr/>
        </p:nvSpPr>
        <p:spPr>
          <a:xfrm>
            <a:off x="454825" y="1786014"/>
            <a:ext cx="59841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Gained leadership in the 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New practiced fully integrated in the company</a:t>
            </a:r>
          </a:p>
        </p:txBody>
      </p:sp>
      <p:sp>
        <p:nvSpPr>
          <p:cNvPr id="730" name="Triangle"/>
          <p:cNvSpPr/>
          <p:nvPr/>
        </p:nvSpPr>
        <p:spPr>
          <a:xfrm rot="8100000">
            <a:off x="3283694" y="8743860"/>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1" name="Triangle"/>
          <p:cNvSpPr/>
          <p:nvPr/>
        </p:nvSpPr>
        <p:spPr>
          <a:xfrm rot="8100000">
            <a:off x="3283694" y="7134182"/>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2" name="Triangle"/>
          <p:cNvSpPr/>
          <p:nvPr/>
        </p:nvSpPr>
        <p:spPr>
          <a:xfrm rot="8100000">
            <a:off x="3283694" y="554141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3" name="Triangle"/>
          <p:cNvSpPr/>
          <p:nvPr/>
        </p:nvSpPr>
        <p:spPr>
          <a:xfrm rot="8100000">
            <a:off x="3283694" y="394244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4" name="Triangle"/>
          <p:cNvSpPr/>
          <p:nvPr/>
        </p:nvSpPr>
        <p:spPr>
          <a:xfrm rot="8100000">
            <a:off x="3283694" y="2343789"/>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5" name="Line"/>
          <p:cNvSpPr/>
          <p:nvPr/>
        </p:nvSpPr>
        <p:spPr>
          <a:xfrm>
            <a:off x="783613" y="9043882"/>
            <a:ext cx="5383731"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6" name="Line"/>
          <p:cNvSpPr/>
          <p:nvPr/>
        </p:nvSpPr>
        <p:spPr>
          <a:xfrm>
            <a:off x="1139209" y="7445130"/>
            <a:ext cx="4649353"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7" name="Line"/>
          <p:cNvSpPr/>
          <p:nvPr/>
        </p:nvSpPr>
        <p:spPr>
          <a:xfrm>
            <a:off x="1487272" y="5846378"/>
            <a:ext cx="397880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8" name="Line"/>
          <p:cNvSpPr/>
          <p:nvPr/>
        </p:nvSpPr>
        <p:spPr>
          <a:xfrm>
            <a:off x="1856191" y="4247625"/>
            <a:ext cx="321365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9" name="Line"/>
          <p:cNvSpPr/>
          <p:nvPr/>
        </p:nvSpPr>
        <p:spPr>
          <a:xfrm>
            <a:off x="2281320" y="2648873"/>
            <a:ext cx="2321159"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215289" y="1576538"/>
          <a:ext cx="4418986"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532696" y="2892350"/>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744" name="Performance…"/>
          <p:cNvSpPr/>
          <p:nvPr/>
        </p:nvSpPr>
        <p:spPr>
          <a:xfrm>
            <a:off x="3707933" y="2270900"/>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Management</a:t>
            </a:r>
          </a:p>
        </p:txBody>
      </p:sp>
      <p:sp>
        <p:nvSpPr>
          <p:cNvPr id="745" name="Competency…"/>
          <p:cNvSpPr/>
          <p:nvPr/>
        </p:nvSpPr>
        <p:spPr>
          <a:xfrm>
            <a:off x="2789845" y="3526357"/>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Competency</a:t>
            </a:r>
          </a:p>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Framework</a:t>
            </a:r>
          </a:p>
        </p:txBody>
      </p:sp>
      <p:sp>
        <p:nvSpPr>
          <p:cNvPr id="746" name="Career Development"/>
          <p:cNvSpPr/>
          <p:nvPr/>
        </p:nvSpPr>
        <p:spPr>
          <a:xfrm>
            <a:off x="2800907" y="5069407"/>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Career Development</a:t>
            </a:r>
          </a:p>
        </p:txBody>
      </p:sp>
      <p:sp>
        <p:nvSpPr>
          <p:cNvPr id="747" name="Succession…"/>
          <p:cNvSpPr/>
          <p:nvPr/>
        </p:nvSpPr>
        <p:spPr>
          <a:xfrm>
            <a:off x="1351878" y="3990931"/>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Succession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Planning</a:t>
            </a:r>
          </a:p>
        </p:txBody>
      </p:sp>
      <p:sp>
        <p:nvSpPr>
          <p:cNvPr id="748" name="Recruitment…"/>
          <p:cNvSpPr/>
          <p:nvPr/>
        </p:nvSpPr>
        <p:spPr>
          <a:xfrm>
            <a:off x="1882820" y="2270900"/>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Recruitment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&amp; Selection</a:t>
            </a:r>
          </a:p>
        </p:txBody>
      </p:sp>
      <p:sp>
        <p:nvSpPr>
          <p:cNvPr id="749" name="Training &amp; Development"/>
          <p:cNvSpPr/>
          <p:nvPr/>
        </p:nvSpPr>
        <p:spPr>
          <a:xfrm>
            <a:off x="4233344" y="3990931"/>
            <a:ext cx="1266518" cy="447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Training</a:t>
            </a:r>
            <a:br>
              <a:rPr sz="1307" dirty="0">
                <a:solidFill>
                  <a:schemeClr val="tx1"/>
                </a:solidFill>
              </a:rPr>
            </a:br>
            <a:r>
              <a:rPr sz="1307" dirty="0">
                <a:solidFill>
                  <a:schemeClr val="tx1"/>
                </a:solidFill>
              </a:rPr>
              <a:t>&amp; Development</a:t>
            </a:r>
          </a:p>
        </p:txBody>
      </p:sp>
      <p:sp>
        <p:nvSpPr>
          <p:cNvPr id="750" name="Arrow"/>
          <p:cNvSpPr/>
          <p:nvPr/>
        </p:nvSpPr>
        <p:spPr>
          <a:xfrm rot="4318934">
            <a:off x="4620340" y="3173059"/>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1" name="Arrow"/>
          <p:cNvSpPr/>
          <p:nvPr/>
        </p:nvSpPr>
        <p:spPr>
          <a:xfrm rot="8619518">
            <a:off x="4011233" y="4799371"/>
            <a:ext cx="436921" cy="553065"/>
          </a:xfrm>
          <a:prstGeom prst="rightArrow">
            <a:avLst>
              <a:gd name="adj1" fmla="val 32000"/>
              <a:gd name="adj2" fmla="val 55696"/>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2" name="Arrow"/>
          <p:cNvSpPr/>
          <p:nvPr/>
        </p:nvSpPr>
        <p:spPr>
          <a:xfrm rot="12964814">
            <a:off x="2218617" y="4671550"/>
            <a:ext cx="442452" cy="553065"/>
          </a:xfrm>
          <a:prstGeom prst="rightArrow">
            <a:avLst>
              <a:gd name="adj1" fmla="val 32000"/>
              <a:gd name="adj2" fmla="val 5500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3" name="Arrow"/>
          <p:cNvSpPr/>
          <p:nvPr/>
        </p:nvSpPr>
        <p:spPr>
          <a:xfrm rot="17316775">
            <a:off x="1836516" y="2937786"/>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4" name="Arrow"/>
          <p:cNvSpPr/>
          <p:nvPr/>
        </p:nvSpPr>
        <p:spPr>
          <a:xfrm rot="102264">
            <a:off x="3330702" y="2001527"/>
            <a:ext cx="425860" cy="553065"/>
          </a:xfrm>
          <a:prstGeom prst="rightArrow">
            <a:avLst>
              <a:gd name="adj1" fmla="val 32000"/>
              <a:gd name="adj2" fmla="val 57143"/>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5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437449"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Strategy Overview</a:t>
            </a:r>
          </a:p>
        </p:txBody>
      </p:sp>
      <p:sp>
        <p:nvSpPr>
          <p:cNvPr id="58"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Diffusion of Innovation</a:t>
            </a:r>
          </a:p>
        </p:txBody>
      </p:sp>
      <p:sp>
        <p:nvSpPr>
          <p:cNvPr id="760" name="2.5 %…"/>
          <p:cNvSpPr/>
          <p:nvPr/>
        </p:nvSpPr>
        <p:spPr>
          <a:xfrm>
            <a:off x="486042" y="4606999"/>
            <a:ext cx="821042"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2.5 %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Innovators </a:t>
            </a:r>
          </a:p>
        </p:txBody>
      </p:sp>
      <p:sp>
        <p:nvSpPr>
          <p:cNvPr id="761" name="13.5 %…"/>
          <p:cNvSpPr/>
          <p:nvPr/>
        </p:nvSpPr>
        <p:spPr>
          <a:xfrm>
            <a:off x="1423266" y="4603833"/>
            <a:ext cx="966317"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13.5 %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Adopters</a:t>
            </a:r>
          </a:p>
        </p:txBody>
      </p:sp>
      <p:sp>
        <p:nvSpPr>
          <p:cNvPr id="762" name="34 %…"/>
          <p:cNvSpPr/>
          <p:nvPr/>
        </p:nvSpPr>
        <p:spPr>
          <a:xfrm>
            <a:off x="2603740" y="4603833"/>
            <a:ext cx="821042"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3" name="34 %…"/>
          <p:cNvSpPr/>
          <p:nvPr/>
        </p:nvSpPr>
        <p:spPr>
          <a:xfrm>
            <a:off x="3864210" y="4603833"/>
            <a:ext cx="906162"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Late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4" name="16 %…"/>
          <p:cNvSpPr/>
          <p:nvPr/>
        </p:nvSpPr>
        <p:spPr>
          <a:xfrm>
            <a:off x="5193276" y="4606999"/>
            <a:ext cx="108953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16 %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Laggards</a:t>
            </a:r>
          </a:p>
        </p:txBody>
      </p:sp>
      <p:sp>
        <p:nvSpPr>
          <p:cNvPr id="765" name="Line"/>
          <p:cNvSpPr/>
          <p:nvPr/>
        </p:nvSpPr>
        <p:spPr>
          <a:xfrm flipH="1" flipV="1">
            <a:off x="3647348" y="1616395"/>
            <a:ext cx="0" cy="404688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6" name="Line"/>
          <p:cNvSpPr/>
          <p:nvPr/>
        </p:nvSpPr>
        <p:spPr>
          <a:xfrm flipV="1">
            <a:off x="4998389" y="3171728"/>
            <a:ext cx="0" cy="249154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7" name="Line"/>
          <p:cNvSpPr/>
          <p:nvPr/>
        </p:nvSpPr>
        <p:spPr>
          <a:xfrm flipH="1" flipV="1">
            <a:off x="2400850" y="2627835"/>
            <a:ext cx="0" cy="303544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8" name="Line"/>
          <p:cNvSpPr/>
          <p:nvPr/>
        </p:nvSpPr>
        <p:spPr>
          <a:xfrm flipH="1" flipV="1">
            <a:off x="1376262" y="4055552"/>
            <a:ext cx="0" cy="1598011"/>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9" name="Line"/>
          <p:cNvSpPr/>
          <p:nvPr/>
        </p:nvSpPr>
        <p:spPr>
          <a:xfrm>
            <a:off x="410384" y="5658055"/>
            <a:ext cx="5203356"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70" name="→Time"/>
          <p:cNvSpPr/>
          <p:nvPr/>
        </p:nvSpPr>
        <p:spPr>
          <a:xfrm>
            <a:off x="5716111" y="5544784"/>
            <a:ext cx="70014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7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774" name="Line"/>
          <p:cNvSpPr/>
          <p:nvPr/>
        </p:nvSpPr>
        <p:spPr>
          <a:xfrm>
            <a:off x="400885" y="1616396"/>
            <a:ext cx="6039675" cy="27480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1932478" y="5005628"/>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7" name="Rectangle"/>
          <p:cNvSpPr/>
          <p:nvPr/>
        </p:nvSpPr>
        <p:spPr>
          <a:xfrm>
            <a:off x="1932478" y="4069784"/>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8" name="Rectangle"/>
          <p:cNvSpPr/>
          <p:nvPr/>
        </p:nvSpPr>
        <p:spPr>
          <a:xfrm>
            <a:off x="1932478" y="3133940"/>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9" name="The Resource-Based View"/>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Resource-Based View</a:t>
            </a:r>
          </a:p>
        </p:txBody>
      </p:sp>
      <p:sp>
        <p:nvSpPr>
          <p:cNvPr id="780" name="Rectangle"/>
          <p:cNvSpPr/>
          <p:nvPr/>
        </p:nvSpPr>
        <p:spPr>
          <a:xfrm>
            <a:off x="1932478" y="2198096"/>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81" name="Strategy"/>
          <p:cNvSpPr/>
          <p:nvPr/>
        </p:nvSpPr>
        <p:spPr>
          <a:xfrm>
            <a:off x="2408287" y="230465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783" name="Competitive Advantage"/>
          <p:cNvSpPr/>
          <p:nvPr/>
        </p:nvSpPr>
        <p:spPr>
          <a:xfrm>
            <a:off x="2128989" y="3243517"/>
            <a:ext cx="206293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Competitive Advantage</a:t>
            </a:r>
          </a:p>
        </p:txBody>
      </p:sp>
      <p:sp>
        <p:nvSpPr>
          <p:cNvPr id="784" name="Capabilities"/>
          <p:cNvSpPr/>
          <p:nvPr/>
        </p:nvSpPr>
        <p:spPr>
          <a:xfrm>
            <a:off x="2408287" y="4185076"/>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Capabilities</a:t>
            </a:r>
          </a:p>
        </p:txBody>
      </p:sp>
      <p:sp>
        <p:nvSpPr>
          <p:cNvPr id="785" name="Resources"/>
          <p:cNvSpPr/>
          <p:nvPr/>
        </p:nvSpPr>
        <p:spPr>
          <a:xfrm>
            <a:off x="2408287" y="511422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Resources</a:t>
            </a:r>
          </a:p>
        </p:txBody>
      </p:sp>
      <p:sp>
        <p:nvSpPr>
          <p:cNvPr id="787" name="Line"/>
          <p:cNvSpPr/>
          <p:nvPr/>
        </p:nvSpPr>
        <p:spPr>
          <a:xfrm flipH="1" flipV="1">
            <a:off x="3163982" y="4602286"/>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8" name="Line"/>
          <p:cNvSpPr/>
          <p:nvPr/>
        </p:nvSpPr>
        <p:spPr>
          <a:xfrm flipV="1">
            <a:off x="4538955" y="5207482"/>
            <a:ext cx="117057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9" name="Line"/>
          <p:cNvSpPr/>
          <p:nvPr/>
        </p:nvSpPr>
        <p:spPr>
          <a:xfrm flipH="1" flipV="1">
            <a:off x="5709527" y="2368975"/>
            <a:ext cx="0" cy="283850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0" name="Line"/>
          <p:cNvSpPr/>
          <p:nvPr/>
        </p:nvSpPr>
        <p:spPr>
          <a:xfrm flipV="1">
            <a:off x="4538955" y="2386853"/>
            <a:ext cx="118588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1" name="Circle"/>
          <p:cNvSpPr/>
          <p:nvPr/>
        </p:nvSpPr>
        <p:spPr>
          <a:xfrm>
            <a:off x="5472573" y="3578635"/>
            <a:ext cx="481166"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2" name="5"/>
          <p:cNvSpPr/>
          <p:nvPr/>
        </p:nvSpPr>
        <p:spPr>
          <a:xfrm>
            <a:off x="5567780" y="3726033"/>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a:t>
            </a:r>
          </a:p>
        </p:txBody>
      </p:sp>
      <p:sp>
        <p:nvSpPr>
          <p:cNvPr id="793" name="Circle"/>
          <p:cNvSpPr/>
          <p:nvPr/>
        </p:nvSpPr>
        <p:spPr>
          <a:xfrm>
            <a:off x="960480" y="216279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4" name="4"/>
          <p:cNvSpPr/>
          <p:nvPr/>
        </p:nvSpPr>
        <p:spPr>
          <a:xfrm>
            <a:off x="1055687" y="2310187"/>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4</a:t>
            </a:r>
          </a:p>
        </p:txBody>
      </p:sp>
      <p:sp>
        <p:nvSpPr>
          <p:cNvPr id="795" name="Circle"/>
          <p:cNvSpPr/>
          <p:nvPr/>
        </p:nvSpPr>
        <p:spPr>
          <a:xfrm>
            <a:off x="960480" y="3064285"/>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6" name="3"/>
          <p:cNvSpPr/>
          <p:nvPr/>
        </p:nvSpPr>
        <p:spPr>
          <a:xfrm>
            <a:off x="1065399" y="3221395"/>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3</a:t>
            </a:r>
          </a:p>
        </p:txBody>
      </p:sp>
      <p:sp>
        <p:nvSpPr>
          <p:cNvPr id="797" name="Circle"/>
          <p:cNvSpPr/>
          <p:nvPr/>
        </p:nvSpPr>
        <p:spPr>
          <a:xfrm>
            <a:off x="960480" y="404874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8" name="2"/>
          <p:cNvSpPr/>
          <p:nvPr/>
        </p:nvSpPr>
        <p:spPr>
          <a:xfrm>
            <a:off x="1065399" y="4196137"/>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2</a:t>
            </a:r>
          </a:p>
        </p:txBody>
      </p:sp>
      <p:sp>
        <p:nvSpPr>
          <p:cNvPr id="799" name="Circle"/>
          <p:cNvSpPr/>
          <p:nvPr/>
        </p:nvSpPr>
        <p:spPr>
          <a:xfrm>
            <a:off x="960480" y="4972357"/>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00" name="1"/>
          <p:cNvSpPr/>
          <p:nvPr/>
        </p:nvSpPr>
        <p:spPr>
          <a:xfrm>
            <a:off x="1065399" y="5119755"/>
            <a:ext cx="28759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02"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63982" y="3650475"/>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63982" y="2727802"/>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Profit Pools</a:t>
            </a:r>
          </a:p>
        </p:txBody>
      </p:sp>
      <p:sp>
        <p:nvSpPr>
          <p:cNvPr id="806" name="Line"/>
          <p:cNvSpPr/>
          <p:nvPr/>
        </p:nvSpPr>
        <p:spPr>
          <a:xfrm flipH="1">
            <a:off x="1249239" y="1886361"/>
            <a:ext cx="0" cy="293342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7" name="Line"/>
          <p:cNvSpPr/>
          <p:nvPr/>
        </p:nvSpPr>
        <p:spPr>
          <a:xfrm flipH="1">
            <a:off x="1004366" y="3943664"/>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8" name="Line"/>
          <p:cNvSpPr/>
          <p:nvPr/>
        </p:nvSpPr>
        <p:spPr>
          <a:xfrm flipH="1">
            <a:off x="1004366" y="3262841"/>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9" name="Line"/>
          <p:cNvSpPr/>
          <p:nvPr/>
        </p:nvSpPr>
        <p:spPr>
          <a:xfrm flipH="1">
            <a:off x="1004365" y="2582019"/>
            <a:ext cx="25582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0" name="Line"/>
          <p:cNvSpPr/>
          <p:nvPr/>
        </p:nvSpPr>
        <p:spPr>
          <a:xfrm flipH="1">
            <a:off x="1004366" y="1901196"/>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1" name="Rectangle"/>
          <p:cNvSpPr/>
          <p:nvPr/>
        </p:nvSpPr>
        <p:spPr>
          <a:xfrm>
            <a:off x="5513075" y="3288816"/>
            <a:ext cx="736145" cy="1332886"/>
          </a:xfrm>
          <a:prstGeom prst="rect">
            <a:avLst/>
          </a:prstGeom>
          <a:solidFill>
            <a:srgbClr val="FFFFFF"/>
          </a:solidFill>
          <a:ln w="25400" cap="flat">
            <a:solidFill>
              <a:schemeClr val="accent1"/>
            </a:solidFill>
            <a:prstDash val="solid"/>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2" name="Rectangle"/>
          <p:cNvSpPr/>
          <p:nvPr/>
        </p:nvSpPr>
        <p:spPr>
          <a:xfrm>
            <a:off x="1261796" y="2168817"/>
            <a:ext cx="566047" cy="2452070"/>
          </a:xfrm>
          <a:prstGeom prst="rect">
            <a:avLst/>
          </a:prstGeom>
          <a:solidFill>
            <a:schemeClr val="accent5"/>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3" name="Rectangle"/>
          <p:cNvSpPr/>
          <p:nvPr/>
        </p:nvSpPr>
        <p:spPr>
          <a:xfrm>
            <a:off x="1827875" y="3896373"/>
            <a:ext cx="1557736" cy="724515"/>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4" name="Rectangle"/>
          <p:cNvSpPr/>
          <p:nvPr/>
        </p:nvSpPr>
        <p:spPr>
          <a:xfrm>
            <a:off x="3385643" y="4261102"/>
            <a:ext cx="1557799" cy="359785"/>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5" name="Rectangle"/>
          <p:cNvSpPr/>
          <p:nvPr/>
        </p:nvSpPr>
        <p:spPr>
          <a:xfrm>
            <a:off x="4944632" y="2532779"/>
            <a:ext cx="596730" cy="2097821"/>
          </a:xfrm>
          <a:prstGeom prst="rect">
            <a:avLst/>
          </a:prstGeom>
          <a:solidFill>
            <a:schemeClr val="accent1"/>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7" name="0"/>
          <p:cNvSpPr/>
          <p:nvPr/>
        </p:nvSpPr>
        <p:spPr>
          <a:xfrm>
            <a:off x="712570" y="4884963"/>
            <a:ext cx="582586" cy="1881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18" name="Line"/>
          <p:cNvSpPr/>
          <p:nvPr/>
        </p:nvSpPr>
        <p:spPr>
          <a:xfrm>
            <a:off x="4094597" y="4729204"/>
            <a:ext cx="0" cy="96076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9" name="Line"/>
          <p:cNvSpPr/>
          <p:nvPr/>
        </p:nvSpPr>
        <p:spPr>
          <a:xfrm>
            <a:off x="1000063" y="4624487"/>
            <a:ext cx="525383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0" name="Line"/>
          <p:cNvSpPr/>
          <p:nvPr/>
        </p:nvSpPr>
        <p:spPr>
          <a:xfrm>
            <a:off x="6254352" y="4616127"/>
            <a:ext cx="0" cy="203654"/>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1" name="Line"/>
          <p:cNvSpPr/>
          <p:nvPr/>
        </p:nvSpPr>
        <p:spPr>
          <a:xfrm flipH="1">
            <a:off x="1448066" y="4729204"/>
            <a:ext cx="0" cy="966259"/>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2" name="Line"/>
          <p:cNvSpPr/>
          <p:nvPr/>
        </p:nvSpPr>
        <p:spPr>
          <a:xfrm>
            <a:off x="2400952" y="4729204"/>
            <a:ext cx="0" cy="55231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3" name="Line"/>
          <p:cNvSpPr/>
          <p:nvPr/>
        </p:nvSpPr>
        <p:spPr>
          <a:xfrm>
            <a:off x="5232673" y="4729204"/>
            <a:ext cx="0" cy="30020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4" name="Line"/>
          <p:cNvSpPr/>
          <p:nvPr/>
        </p:nvSpPr>
        <p:spPr>
          <a:xfrm>
            <a:off x="5882520" y="4819781"/>
            <a:ext cx="0" cy="746955"/>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5" name="Share of Industry Revenue"/>
          <p:cNvSpPr/>
          <p:nvPr/>
        </p:nvSpPr>
        <p:spPr>
          <a:xfrm>
            <a:off x="2451957" y="1710875"/>
            <a:ext cx="235004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Share of Industry Revenue </a:t>
            </a:r>
          </a:p>
        </p:txBody>
      </p:sp>
      <p:sp>
        <p:nvSpPr>
          <p:cNvPr id="826" name="40%"/>
          <p:cNvSpPr/>
          <p:nvPr/>
        </p:nvSpPr>
        <p:spPr>
          <a:xfrm>
            <a:off x="493618" y="1813715"/>
            <a:ext cx="41995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40%</a:t>
            </a:r>
          </a:p>
        </p:txBody>
      </p:sp>
      <p:sp>
        <p:nvSpPr>
          <p:cNvPr id="827" name="30"/>
          <p:cNvSpPr/>
          <p:nvPr/>
        </p:nvSpPr>
        <p:spPr>
          <a:xfrm>
            <a:off x="657746" y="2491512"/>
            <a:ext cx="25582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30</a:t>
            </a:r>
          </a:p>
        </p:txBody>
      </p:sp>
      <p:sp>
        <p:nvSpPr>
          <p:cNvPr id="828" name="20"/>
          <p:cNvSpPr/>
          <p:nvPr/>
        </p:nvSpPr>
        <p:spPr>
          <a:xfrm>
            <a:off x="657746" y="3161511"/>
            <a:ext cx="25582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20</a:t>
            </a:r>
          </a:p>
        </p:txBody>
      </p:sp>
      <p:sp>
        <p:nvSpPr>
          <p:cNvPr id="829" name="10"/>
          <p:cNvSpPr/>
          <p:nvPr/>
        </p:nvSpPr>
        <p:spPr>
          <a:xfrm>
            <a:off x="648092" y="3845797"/>
            <a:ext cx="26547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a:t>
            </a:r>
          </a:p>
        </p:txBody>
      </p:sp>
      <p:sp>
        <p:nvSpPr>
          <p:cNvPr id="830" name="0"/>
          <p:cNvSpPr/>
          <p:nvPr/>
        </p:nvSpPr>
        <p:spPr>
          <a:xfrm>
            <a:off x="712899" y="4509306"/>
            <a:ext cx="20066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31" name="Profit Margin"/>
          <p:cNvSpPr/>
          <p:nvPr/>
        </p:nvSpPr>
        <p:spPr>
          <a:xfrm rot="16200000">
            <a:off x="-166737" y="3167162"/>
            <a:ext cx="135341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Margin</a:t>
            </a:r>
          </a:p>
        </p:txBody>
      </p:sp>
      <p:sp>
        <p:nvSpPr>
          <p:cNvPr id="832" name="Product…"/>
          <p:cNvSpPr/>
          <p:nvPr/>
        </p:nvSpPr>
        <p:spPr>
          <a:xfrm>
            <a:off x="1017733" y="5803758"/>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1</a:t>
            </a:r>
          </a:p>
        </p:txBody>
      </p:sp>
      <p:sp>
        <p:nvSpPr>
          <p:cNvPr id="833" name="Product…"/>
          <p:cNvSpPr/>
          <p:nvPr/>
        </p:nvSpPr>
        <p:spPr>
          <a:xfrm>
            <a:off x="1970618" y="5421178"/>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2</a:t>
            </a:r>
          </a:p>
        </p:txBody>
      </p:sp>
      <p:sp>
        <p:nvSpPr>
          <p:cNvPr id="834" name="Product…"/>
          <p:cNvSpPr/>
          <p:nvPr/>
        </p:nvSpPr>
        <p:spPr>
          <a:xfrm>
            <a:off x="3664263" y="5773333"/>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3</a:t>
            </a:r>
          </a:p>
        </p:txBody>
      </p:sp>
      <p:sp>
        <p:nvSpPr>
          <p:cNvPr id="835" name="Product…"/>
          <p:cNvSpPr/>
          <p:nvPr/>
        </p:nvSpPr>
        <p:spPr>
          <a:xfrm>
            <a:off x="4802338" y="5121091"/>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4</a:t>
            </a:r>
          </a:p>
        </p:txBody>
      </p:sp>
      <p:sp>
        <p:nvSpPr>
          <p:cNvPr id="836" name="Product…"/>
          <p:cNvSpPr/>
          <p:nvPr/>
        </p:nvSpPr>
        <p:spPr>
          <a:xfrm>
            <a:off x="5452186" y="5675031"/>
            <a:ext cx="86066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5</a:t>
            </a:r>
          </a:p>
        </p:txBody>
      </p:sp>
      <p:sp>
        <p:nvSpPr>
          <p:cNvPr id="837" name="100%"/>
          <p:cNvSpPr/>
          <p:nvPr/>
        </p:nvSpPr>
        <p:spPr>
          <a:xfrm>
            <a:off x="5968590" y="4877493"/>
            <a:ext cx="58258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39"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Coopetition Value Net Model</a:t>
            </a:r>
          </a:p>
        </p:txBody>
      </p:sp>
      <p:sp>
        <p:nvSpPr>
          <p:cNvPr id="843" name="Polygon"/>
          <p:cNvSpPr/>
          <p:nvPr/>
        </p:nvSpPr>
        <p:spPr>
          <a:xfrm>
            <a:off x="4495319"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4" name="Polygon"/>
          <p:cNvSpPr/>
          <p:nvPr/>
        </p:nvSpPr>
        <p:spPr>
          <a:xfrm>
            <a:off x="2674387" y="1496347"/>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5" name="Polygon"/>
          <p:cNvSpPr/>
          <p:nvPr/>
        </p:nvSpPr>
        <p:spPr>
          <a:xfrm>
            <a:off x="944645"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6" name="Polygon"/>
          <p:cNvSpPr/>
          <p:nvPr/>
        </p:nvSpPr>
        <p:spPr>
          <a:xfrm>
            <a:off x="2684100" y="4527140"/>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7" name="Customers"/>
          <p:cNvSpPr/>
          <p:nvPr/>
        </p:nvSpPr>
        <p:spPr>
          <a:xfrm>
            <a:off x="2672488" y="2265942"/>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Customers</a:t>
            </a:r>
          </a:p>
        </p:txBody>
      </p:sp>
      <p:sp>
        <p:nvSpPr>
          <p:cNvPr id="848" name="Company"/>
          <p:cNvSpPr/>
          <p:nvPr/>
        </p:nvSpPr>
        <p:spPr>
          <a:xfrm>
            <a:off x="2992079" y="3808992"/>
            <a:ext cx="86831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Company</a:t>
            </a:r>
          </a:p>
        </p:txBody>
      </p:sp>
      <p:sp>
        <p:nvSpPr>
          <p:cNvPr id="849" name="Suppliers"/>
          <p:cNvSpPr/>
          <p:nvPr/>
        </p:nvSpPr>
        <p:spPr>
          <a:xfrm>
            <a:off x="2672488" y="5335450"/>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Suppliers</a:t>
            </a:r>
          </a:p>
        </p:txBody>
      </p:sp>
      <p:sp>
        <p:nvSpPr>
          <p:cNvPr id="850" name="Competitors"/>
          <p:cNvSpPr/>
          <p:nvPr/>
        </p:nvSpPr>
        <p:spPr>
          <a:xfrm>
            <a:off x="946926" y="383111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Competitors</a:t>
            </a:r>
          </a:p>
        </p:txBody>
      </p:sp>
      <p:sp>
        <p:nvSpPr>
          <p:cNvPr id="851" name="Complementors"/>
          <p:cNvSpPr/>
          <p:nvPr/>
        </p:nvSpPr>
        <p:spPr>
          <a:xfrm>
            <a:off x="4503131" y="3831115"/>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Complementors</a:t>
            </a:r>
          </a:p>
        </p:txBody>
      </p:sp>
      <p:sp>
        <p:nvSpPr>
          <p:cNvPr id="853" name="Line"/>
          <p:cNvSpPr/>
          <p:nvPr/>
        </p:nvSpPr>
        <p:spPr>
          <a:xfrm flipH="1">
            <a:off x="1854244" y="2314609"/>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4" name="Line"/>
          <p:cNvSpPr/>
          <p:nvPr/>
        </p:nvSpPr>
        <p:spPr>
          <a:xfrm>
            <a:off x="4376783" y="2331202"/>
            <a:ext cx="595009" cy="59500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5" name="Line"/>
          <p:cNvSpPr/>
          <p:nvPr/>
        </p:nvSpPr>
        <p:spPr>
          <a:xfrm flipV="1">
            <a:off x="4355956" y="4873815"/>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6" name="Line"/>
          <p:cNvSpPr/>
          <p:nvPr/>
        </p:nvSpPr>
        <p:spPr>
          <a:xfrm flipH="1" flipV="1">
            <a:off x="1854244" y="4916940"/>
            <a:ext cx="603480" cy="60348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7" name="Line"/>
          <p:cNvSpPr/>
          <p:nvPr/>
        </p:nvSpPr>
        <p:spPr>
          <a:xfrm flipV="1">
            <a:off x="3952928"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8" name="Line"/>
          <p:cNvSpPr/>
          <p:nvPr/>
        </p:nvSpPr>
        <p:spPr>
          <a:xfrm>
            <a:off x="3426234" y="4100954"/>
            <a:ext cx="0" cy="313955"/>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9" name="Line"/>
          <p:cNvSpPr/>
          <p:nvPr/>
        </p:nvSpPr>
        <p:spPr>
          <a:xfrm>
            <a:off x="3426234" y="3409623"/>
            <a:ext cx="0" cy="32542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6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02911"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989986" y="1595898"/>
            <a:ext cx="4916745" cy="36225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5" name="Triangle"/>
          <p:cNvSpPr/>
          <p:nvPr/>
        </p:nvSpPr>
        <p:spPr>
          <a:xfrm>
            <a:off x="1825762" y="2379157"/>
            <a:ext cx="3245192" cy="23917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6" name="System Lock-in"/>
          <p:cNvSpPr/>
          <p:nvPr/>
        </p:nvSpPr>
        <p:spPr>
          <a:xfrm>
            <a:off x="2653130" y="1275957"/>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System Lock-in</a:t>
            </a:r>
          </a:p>
        </p:txBody>
      </p:sp>
      <p:sp>
        <p:nvSpPr>
          <p:cNvPr id="867" name="Customer Solutions"/>
          <p:cNvSpPr/>
          <p:nvPr/>
        </p:nvSpPr>
        <p:spPr>
          <a:xfrm>
            <a:off x="308137" y="5449579"/>
            <a:ext cx="133841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Solutions</a:t>
            </a:r>
          </a:p>
        </p:txBody>
      </p:sp>
      <p:sp>
        <p:nvSpPr>
          <p:cNvPr id="868" name="Best Product"/>
          <p:cNvSpPr/>
          <p:nvPr/>
        </p:nvSpPr>
        <p:spPr>
          <a:xfrm>
            <a:off x="5501412" y="5449579"/>
            <a:ext cx="84065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Best Product</a:t>
            </a:r>
          </a:p>
        </p:txBody>
      </p:sp>
      <p:sp>
        <p:nvSpPr>
          <p:cNvPr id="869" name="Circle"/>
          <p:cNvSpPr/>
          <p:nvPr/>
        </p:nvSpPr>
        <p:spPr>
          <a:xfrm>
            <a:off x="3329449" y="1551653"/>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0" name="Circle"/>
          <p:cNvSpPr/>
          <p:nvPr/>
        </p:nvSpPr>
        <p:spPr>
          <a:xfrm>
            <a:off x="579611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1" name="Circle"/>
          <p:cNvSpPr/>
          <p:nvPr/>
        </p:nvSpPr>
        <p:spPr>
          <a:xfrm>
            <a:off x="91255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2" name="Circle"/>
          <p:cNvSpPr/>
          <p:nvPr/>
        </p:nvSpPr>
        <p:spPr>
          <a:xfrm>
            <a:off x="213344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3" name="Circle"/>
          <p:cNvSpPr/>
          <p:nvPr/>
        </p:nvSpPr>
        <p:spPr>
          <a:xfrm>
            <a:off x="335433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4" name="Circle"/>
          <p:cNvSpPr/>
          <p:nvPr/>
        </p:nvSpPr>
        <p:spPr>
          <a:xfrm>
            <a:off x="457522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5" name="Circle"/>
          <p:cNvSpPr/>
          <p:nvPr/>
        </p:nvSpPr>
        <p:spPr>
          <a:xfrm>
            <a:off x="5198807" y="4228750"/>
            <a:ext cx="243349"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6" name="Circle"/>
          <p:cNvSpPr/>
          <p:nvPr/>
        </p:nvSpPr>
        <p:spPr>
          <a:xfrm>
            <a:off x="3965473"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7" name="Circle"/>
          <p:cNvSpPr/>
          <p:nvPr/>
        </p:nvSpPr>
        <p:spPr>
          <a:xfrm>
            <a:off x="2085053" y="3285510"/>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8" name="Circle"/>
          <p:cNvSpPr/>
          <p:nvPr/>
        </p:nvSpPr>
        <p:spPr>
          <a:xfrm>
            <a:off x="2676832"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9" name="Circle"/>
          <p:cNvSpPr/>
          <p:nvPr/>
        </p:nvSpPr>
        <p:spPr>
          <a:xfrm>
            <a:off x="1465621" y="423401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80" name="Proprietary…"/>
          <p:cNvSpPr/>
          <p:nvPr/>
        </p:nvSpPr>
        <p:spPr>
          <a:xfrm>
            <a:off x="4375926" y="2335705"/>
            <a:ext cx="111719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Proprietary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Standard</a:t>
            </a:r>
          </a:p>
        </p:txBody>
      </p:sp>
      <p:sp>
        <p:nvSpPr>
          <p:cNvPr id="881" name="Low costs"/>
          <p:cNvSpPr/>
          <p:nvPr/>
        </p:nvSpPr>
        <p:spPr>
          <a:xfrm>
            <a:off x="5575540" y="4259918"/>
            <a:ext cx="84065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costs</a:t>
            </a:r>
          </a:p>
        </p:txBody>
      </p:sp>
      <p:sp>
        <p:nvSpPr>
          <p:cNvPr id="882" name="Dominant…"/>
          <p:cNvSpPr/>
          <p:nvPr/>
        </p:nvSpPr>
        <p:spPr>
          <a:xfrm>
            <a:off x="1504355" y="2339178"/>
            <a:ext cx="99668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Dominant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exchange</a:t>
            </a:r>
          </a:p>
        </p:txBody>
      </p:sp>
      <p:sp>
        <p:nvSpPr>
          <p:cNvPr id="883" name="Exclusive…"/>
          <p:cNvSpPr/>
          <p:nvPr/>
        </p:nvSpPr>
        <p:spPr>
          <a:xfrm>
            <a:off x="846338" y="3207906"/>
            <a:ext cx="106171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Exclusive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channel</a:t>
            </a:r>
          </a:p>
        </p:txBody>
      </p:sp>
      <p:sp>
        <p:nvSpPr>
          <p:cNvPr id="884" name="Horizontal…"/>
          <p:cNvSpPr/>
          <p:nvPr/>
        </p:nvSpPr>
        <p:spPr>
          <a:xfrm>
            <a:off x="405139" y="4130699"/>
            <a:ext cx="90681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Horizontal</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breadth</a:t>
            </a:r>
          </a:p>
        </p:txBody>
      </p:sp>
      <p:sp>
        <p:nvSpPr>
          <p:cNvPr id="885" name="Redefining Customer Relationship"/>
          <p:cNvSpPr/>
          <p:nvPr/>
        </p:nvSpPr>
        <p:spPr>
          <a:xfrm>
            <a:off x="1696526" y="5447564"/>
            <a:ext cx="111719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Redefining Customer Relationship</a:t>
            </a:r>
          </a:p>
        </p:txBody>
      </p:sp>
      <p:sp>
        <p:nvSpPr>
          <p:cNvPr id="886" name="Customer…"/>
          <p:cNvSpPr/>
          <p:nvPr/>
        </p:nvSpPr>
        <p:spPr>
          <a:xfrm>
            <a:off x="2926996" y="5449580"/>
            <a:ext cx="1117191"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Integration</a:t>
            </a:r>
          </a:p>
        </p:txBody>
      </p:sp>
      <p:sp>
        <p:nvSpPr>
          <p:cNvPr id="887" name="Differentiation"/>
          <p:cNvSpPr/>
          <p:nvPr/>
        </p:nvSpPr>
        <p:spPr>
          <a:xfrm>
            <a:off x="4047049" y="5452744"/>
            <a:ext cx="129970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888" name="Delta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90"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92" name="Enabled through…"/>
          <p:cNvSpPr/>
          <p:nvPr/>
        </p:nvSpPr>
        <p:spPr>
          <a:xfrm>
            <a:off x="2723843" y="3672004"/>
            <a:ext cx="1504335"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Enabled through</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effective use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Distinctive capability Model</a:t>
            </a:r>
          </a:p>
        </p:txBody>
      </p:sp>
      <p:sp>
        <p:nvSpPr>
          <p:cNvPr id="895" name="Shape"/>
          <p:cNvSpPr/>
          <p:nvPr/>
        </p:nvSpPr>
        <p:spPr>
          <a:xfrm rot="17460441">
            <a:off x="1227660" y="1567690"/>
            <a:ext cx="2277870" cy="2159419"/>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6" name="Shape"/>
          <p:cNvSpPr/>
          <p:nvPr/>
        </p:nvSpPr>
        <p:spPr>
          <a:xfrm rot="17460441">
            <a:off x="2282917" y="3635910"/>
            <a:ext cx="2155070" cy="216423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7" name="Shape"/>
          <p:cNvSpPr/>
          <p:nvPr/>
        </p:nvSpPr>
        <p:spPr>
          <a:xfrm rot="17460441">
            <a:off x="3780666" y="1727618"/>
            <a:ext cx="1952623" cy="2131104"/>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8" name="Circle"/>
          <p:cNvSpPr/>
          <p:nvPr/>
        </p:nvSpPr>
        <p:spPr>
          <a:xfrm>
            <a:off x="2299442" y="2413422"/>
            <a:ext cx="2146896" cy="2146895"/>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899" name="Reputation"/>
          <p:cNvSpPr/>
          <p:nvPr/>
        </p:nvSpPr>
        <p:spPr>
          <a:xfrm>
            <a:off x="3933392" y="2532493"/>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Reputation</a:t>
            </a:r>
          </a:p>
        </p:txBody>
      </p:sp>
      <p:sp>
        <p:nvSpPr>
          <p:cNvPr id="900" name="Architecture"/>
          <p:cNvSpPr/>
          <p:nvPr/>
        </p:nvSpPr>
        <p:spPr>
          <a:xfrm>
            <a:off x="1171168" y="2477186"/>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Architecture</a:t>
            </a:r>
          </a:p>
        </p:txBody>
      </p:sp>
      <p:sp>
        <p:nvSpPr>
          <p:cNvPr id="901" name="Innovation"/>
          <p:cNvSpPr/>
          <p:nvPr/>
        </p:nvSpPr>
        <p:spPr>
          <a:xfrm>
            <a:off x="2487953" y="4924983"/>
            <a:ext cx="1635729" cy="20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a:t>
            </a:r>
          </a:p>
        </p:txBody>
      </p:sp>
      <p:sp>
        <p:nvSpPr>
          <p:cNvPr id="902" name="Shape"/>
          <p:cNvSpPr/>
          <p:nvPr/>
        </p:nvSpPr>
        <p:spPr>
          <a:xfrm>
            <a:off x="2689583" y="2999760"/>
            <a:ext cx="1365113" cy="116112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3" name="Shape"/>
          <p:cNvSpPr/>
          <p:nvPr/>
        </p:nvSpPr>
        <p:spPr>
          <a:xfrm>
            <a:off x="2793424" y="2825361"/>
            <a:ext cx="408254" cy="40682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05"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Bottom of the pyramid model (BOP) </a:t>
            </a:r>
          </a:p>
        </p:txBody>
      </p:sp>
      <p:sp>
        <p:nvSpPr>
          <p:cNvPr id="909" name="Rectangle"/>
          <p:cNvSpPr/>
          <p:nvPr/>
        </p:nvSpPr>
        <p:spPr>
          <a:xfrm>
            <a:off x="1046566" y="4775674"/>
            <a:ext cx="4761565" cy="602654"/>
          </a:xfrm>
          <a:prstGeom prst="rect">
            <a:avLst/>
          </a:prstGeom>
          <a:solidFill>
            <a:schemeClr val="accent1"/>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0" name="Rectangle"/>
          <p:cNvSpPr/>
          <p:nvPr/>
        </p:nvSpPr>
        <p:spPr>
          <a:xfrm>
            <a:off x="1046566" y="4117730"/>
            <a:ext cx="4761565" cy="602655"/>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1" name="Rectangle"/>
          <p:cNvSpPr/>
          <p:nvPr/>
        </p:nvSpPr>
        <p:spPr>
          <a:xfrm>
            <a:off x="1046566" y="3360266"/>
            <a:ext cx="4761565" cy="696647"/>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2" name="Triangle"/>
          <p:cNvSpPr/>
          <p:nvPr/>
        </p:nvSpPr>
        <p:spPr>
          <a:xfrm>
            <a:off x="1955875" y="2303821"/>
            <a:ext cx="2947834" cy="30750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3" name="Line"/>
          <p:cNvSpPr/>
          <p:nvPr/>
        </p:nvSpPr>
        <p:spPr>
          <a:xfrm flipV="1">
            <a:off x="2804160" y="3328733"/>
            <a:ext cx="1233545"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4" name="Line"/>
          <p:cNvSpPr/>
          <p:nvPr/>
        </p:nvSpPr>
        <p:spPr>
          <a:xfrm flipV="1">
            <a:off x="2387600" y="4082241"/>
            <a:ext cx="2102668"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5" name="Line"/>
          <p:cNvSpPr/>
          <p:nvPr/>
        </p:nvSpPr>
        <p:spPr>
          <a:xfrm flipV="1">
            <a:off x="2092960" y="4749630"/>
            <a:ext cx="2704237"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6" name="Levels"/>
          <p:cNvSpPr/>
          <p:nvPr/>
        </p:nvSpPr>
        <p:spPr>
          <a:xfrm>
            <a:off x="2710496" y="1921758"/>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Levels</a:t>
            </a:r>
          </a:p>
        </p:txBody>
      </p:sp>
      <p:sp>
        <p:nvSpPr>
          <p:cNvPr id="917" name="Annual Income"/>
          <p:cNvSpPr/>
          <p:nvPr/>
        </p:nvSpPr>
        <p:spPr>
          <a:xfrm>
            <a:off x="1039762" y="2922805"/>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Annual Income</a:t>
            </a:r>
          </a:p>
        </p:txBody>
      </p:sp>
      <p:sp>
        <p:nvSpPr>
          <p:cNvPr id="918" name="Population in millions"/>
          <p:cNvSpPr/>
          <p:nvPr/>
        </p:nvSpPr>
        <p:spPr>
          <a:xfrm>
            <a:off x="4036424" y="2922721"/>
            <a:ext cx="1792876"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Population in millions</a:t>
            </a:r>
          </a:p>
        </p:txBody>
      </p:sp>
      <p:sp>
        <p:nvSpPr>
          <p:cNvPr id="919" name="&gt; $ 20 K"/>
          <p:cNvSpPr/>
          <p:nvPr/>
        </p:nvSpPr>
        <p:spPr>
          <a:xfrm>
            <a:off x="1122360" y="3619146"/>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&gt; $ 20 K</a:t>
            </a:r>
          </a:p>
        </p:txBody>
      </p:sp>
      <p:sp>
        <p:nvSpPr>
          <p:cNvPr id="920" name="$ 1.5K - 20 K"/>
          <p:cNvSpPr/>
          <p:nvPr/>
        </p:nvSpPr>
        <p:spPr>
          <a:xfrm>
            <a:off x="1122360" y="4310263"/>
            <a:ext cx="1437008" cy="2044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$ 1.5K - 20 K</a:t>
            </a:r>
          </a:p>
        </p:txBody>
      </p:sp>
      <p:sp>
        <p:nvSpPr>
          <p:cNvPr id="921" name="Less then…"/>
          <p:cNvSpPr/>
          <p:nvPr/>
        </p:nvSpPr>
        <p:spPr>
          <a:xfrm>
            <a:off x="1121770" y="4863157"/>
            <a:ext cx="1438187" cy="3980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Less then </a:t>
            </a:r>
          </a:p>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$ 1.5 K</a:t>
            </a:r>
          </a:p>
        </p:txBody>
      </p:sp>
      <p:sp>
        <p:nvSpPr>
          <p:cNvPr id="922" name="4.000"/>
          <p:cNvSpPr/>
          <p:nvPr/>
        </p:nvSpPr>
        <p:spPr>
          <a:xfrm>
            <a:off x="5072516" y="4973652"/>
            <a:ext cx="64135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4.000</a:t>
            </a:r>
          </a:p>
        </p:txBody>
      </p:sp>
      <p:sp>
        <p:nvSpPr>
          <p:cNvPr id="923" name="1.500-1.750"/>
          <p:cNvSpPr/>
          <p:nvPr/>
        </p:nvSpPr>
        <p:spPr>
          <a:xfrm>
            <a:off x="4761555" y="4315709"/>
            <a:ext cx="95231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1.500-1.750</a:t>
            </a:r>
          </a:p>
        </p:txBody>
      </p:sp>
      <p:sp>
        <p:nvSpPr>
          <p:cNvPr id="924" name="75 - 100"/>
          <p:cNvSpPr/>
          <p:nvPr/>
        </p:nvSpPr>
        <p:spPr>
          <a:xfrm>
            <a:off x="4761555" y="3613534"/>
            <a:ext cx="952314" cy="2045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75 - 100</a:t>
            </a:r>
          </a:p>
        </p:txBody>
      </p:sp>
      <p:sp>
        <p:nvSpPr>
          <p:cNvPr id="925" name="Arrow"/>
          <p:cNvSpPr/>
          <p:nvPr/>
        </p:nvSpPr>
        <p:spPr>
          <a:xfrm rot="5400000">
            <a:off x="3227634" y="3532502"/>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6" name="Arrow"/>
          <p:cNvSpPr/>
          <p:nvPr/>
        </p:nvSpPr>
        <p:spPr>
          <a:xfrm rot="5400000">
            <a:off x="3227634" y="4229147"/>
            <a:ext cx="398084" cy="412994"/>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7" name="Arrow"/>
          <p:cNvSpPr/>
          <p:nvPr/>
        </p:nvSpPr>
        <p:spPr>
          <a:xfrm rot="5400000">
            <a:off x="3227634" y="4859447"/>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29"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Open Innovation Framework</a:t>
            </a:r>
          </a:p>
        </p:txBody>
      </p:sp>
      <p:sp>
        <p:nvSpPr>
          <p:cNvPr id="933" name="Shape"/>
          <p:cNvSpPr/>
          <p:nvPr/>
        </p:nvSpPr>
        <p:spPr>
          <a:xfrm rot="16200000">
            <a:off x="1635677" y="2063754"/>
            <a:ext cx="3788492" cy="3097162"/>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6592" tIns="16592" rIns="16592" bIns="16592" anchor="ctr"/>
          <a:lstStyle/>
          <a:p>
            <a:pPr marL="0" marR="0" algn="l"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34" name="Circle"/>
          <p:cNvSpPr/>
          <p:nvPr/>
        </p:nvSpPr>
        <p:spPr>
          <a:xfrm>
            <a:off x="455555"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5" name="Circle"/>
          <p:cNvSpPr/>
          <p:nvPr/>
        </p:nvSpPr>
        <p:spPr>
          <a:xfrm>
            <a:off x="1219507" y="399896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6" name="Circle"/>
          <p:cNvSpPr/>
          <p:nvPr/>
        </p:nvSpPr>
        <p:spPr>
          <a:xfrm>
            <a:off x="373319" y="455755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7" name="Circle"/>
          <p:cNvSpPr/>
          <p:nvPr/>
        </p:nvSpPr>
        <p:spPr>
          <a:xfrm>
            <a:off x="1518162" y="360628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8" name="Circle"/>
          <p:cNvSpPr/>
          <p:nvPr/>
        </p:nvSpPr>
        <p:spPr>
          <a:xfrm>
            <a:off x="772210" y="384410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9" name="Circle"/>
          <p:cNvSpPr/>
          <p:nvPr/>
        </p:nvSpPr>
        <p:spPr>
          <a:xfrm>
            <a:off x="373319" y="2220795"/>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0" name="Circle"/>
          <p:cNvSpPr/>
          <p:nvPr/>
        </p:nvSpPr>
        <p:spPr>
          <a:xfrm>
            <a:off x="1151060" y="300446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1" name="Circle"/>
          <p:cNvSpPr/>
          <p:nvPr/>
        </p:nvSpPr>
        <p:spPr>
          <a:xfrm>
            <a:off x="660912"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2" name="Circle"/>
          <p:cNvSpPr/>
          <p:nvPr/>
        </p:nvSpPr>
        <p:spPr>
          <a:xfrm>
            <a:off x="1462856"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3" name="Circle"/>
          <p:cNvSpPr/>
          <p:nvPr/>
        </p:nvSpPr>
        <p:spPr>
          <a:xfrm>
            <a:off x="1378737" y="481734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4" name="Circle"/>
          <p:cNvSpPr/>
          <p:nvPr/>
        </p:nvSpPr>
        <p:spPr>
          <a:xfrm>
            <a:off x="789959" y="501660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5" name="Circle"/>
          <p:cNvSpPr/>
          <p:nvPr/>
        </p:nvSpPr>
        <p:spPr>
          <a:xfrm>
            <a:off x="951970" y="233423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6" name="Circle"/>
          <p:cNvSpPr/>
          <p:nvPr/>
        </p:nvSpPr>
        <p:spPr>
          <a:xfrm>
            <a:off x="937444" y="443035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7" name="Line"/>
          <p:cNvSpPr/>
          <p:nvPr/>
        </p:nvSpPr>
        <p:spPr>
          <a:xfrm flipV="1">
            <a:off x="1109737" y="3403320"/>
            <a:ext cx="689871" cy="25592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48" name="Circle"/>
          <p:cNvSpPr/>
          <p:nvPr/>
        </p:nvSpPr>
        <p:spPr>
          <a:xfrm>
            <a:off x="2104410" y="420359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9" name="Circle"/>
          <p:cNvSpPr/>
          <p:nvPr/>
        </p:nvSpPr>
        <p:spPr>
          <a:xfrm>
            <a:off x="2386473" y="356757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0" name="Circle"/>
          <p:cNvSpPr/>
          <p:nvPr/>
        </p:nvSpPr>
        <p:spPr>
          <a:xfrm>
            <a:off x="3055681" y="30366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1" name="Circle"/>
          <p:cNvSpPr/>
          <p:nvPr/>
        </p:nvSpPr>
        <p:spPr>
          <a:xfrm>
            <a:off x="2447310" y="29426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2" name="Circle"/>
          <p:cNvSpPr/>
          <p:nvPr/>
        </p:nvSpPr>
        <p:spPr>
          <a:xfrm>
            <a:off x="2812333" y="40653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3" name="Circle"/>
          <p:cNvSpPr/>
          <p:nvPr/>
        </p:nvSpPr>
        <p:spPr>
          <a:xfrm>
            <a:off x="358662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4" name="Circle"/>
          <p:cNvSpPr/>
          <p:nvPr/>
        </p:nvSpPr>
        <p:spPr>
          <a:xfrm>
            <a:off x="444387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5" name="Circle"/>
          <p:cNvSpPr/>
          <p:nvPr/>
        </p:nvSpPr>
        <p:spPr>
          <a:xfrm>
            <a:off x="546704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6" name="Circle"/>
          <p:cNvSpPr/>
          <p:nvPr/>
        </p:nvSpPr>
        <p:spPr>
          <a:xfrm>
            <a:off x="4587670" y="2566527"/>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7" name="Circle"/>
          <p:cNvSpPr/>
          <p:nvPr/>
        </p:nvSpPr>
        <p:spPr>
          <a:xfrm>
            <a:off x="4615323" y="43142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8" name="Circle"/>
          <p:cNvSpPr/>
          <p:nvPr/>
        </p:nvSpPr>
        <p:spPr>
          <a:xfrm>
            <a:off x="2557923" y="563050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9" name="Circle"/>
          <p:cNvSpPr/>
          <p:nvPr/>
        </p:nvSpPr>
        <p:spPr>
          <a:xfrm>
            <a:off x="3879748" y="4684764"/>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0" name="Circle"/>
          <p:cNvSpPr/>
          <p:nvPr/>
        </p:nvSpPr>
        <p:spPr>
          <a:xfrm>
            <a:off x="2867639" y="174246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1" name="Circle"/>
          <p:cNvSpPr/>
          <p:nvPr/>
        </p:nvSpPr>
        <p:spPr>
          <a:xfrm>
            <a:off x="2192901" y="231764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2" name="Circle"/>
          <p:cNvSpPr/>
          <p:nvPr/>
        </p:nvSpPr>
        <p:spPr>
          <a:xfrm>
            <a:off x="3503664" y="2245749"/>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3" name="Ideas"/>
          <p:cNvSpPr/>
          <p:nvPr/>
        </p:nvSpPr>
        <p:spPr>
          <a:xfrm>
            <a:off x="456278" y="3120563"/>
            <a:ext cx="57108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Ideas</a:t>
            </a:r>
          </a:p>
        </p:txBody>
      </p:sp>
      <p:sp>
        <p:nvSpPr>
          <p:cNvPr id="964" name="Corporate Limit"/>
          <p:cNvSpPr/>
          <p:nvPr/>
        </p:nvSpPr>
        <p:spPr>
          <a:xfrm rot="19409196">
            <a:off x="2576450" y="4817491"/>
            <a:ext cx="134947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Corporate Limit</a:t>
            </a:r>
          </a:p>
        </p:txBody>
      </p:sp>
      <p:sp>
        <p:nvSpPr>
          <p:cNvPr id="965" name="Alternative Market"/>
          <p:cNvSpPr/>
          <p:nvPr/>
        </p:nvSpPr>
        <p:spPr>
          <a:xfrm>
            <a:off x="3742667" y="1989410"/>
            <a:ext cx="203527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Alternative Market</a:t>
            </a:r>
          </a:p>
        </p:txBody>
      </p:sp>
      <p:sp>
        <p:nvSpPr>
          <p:cNvPr id="966" name="Other Industry Markets"/>
          <p:cNvSpPr/>
          <p:nvPr/>
        </p:nvSpPr>
        <p:spPr>
          <a:xfrm>
            <a:off x="4516958" y="4642504"/>
            <a:ext cx="191524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Other Industry Markets </a:t>
            </a:r>
          </a:p>
        </p:txBody>
      </p:sp>
      <p:sp>
        <p:nvSpPr>
          <p:cNvPr id="967" name="Markets"/>
          <p:cNvSpPr/>
          <p:nvPr/>
        </p:nvSpPr>
        <p:spPr>
          <a:xfrm>
            <a:off x="5825811" y="3521828"/>
            <a:ext cx="69529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Markets</a:t>
            </a:r>
          </a:p>
        </p:txBody>
      </p:sp>
      <p:sp>
        <p:nvSpPr>
          <p:cNvPr id="968" name="Line"/>
          <p:cNvSpPr/>
          <p:nvPr/>
        </p:nvSpPr>
        <p:spPr>
          <a:xfrm flipV="1">
            <a:off x="4801524" y="3613089"/>
            <a:ext cx="571356"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69" name="Line"/>
          <p:cNvSpPr/>
          <p:nvPr/>
        </p:nvSpPr>
        <p:spPr>
          <a:xfrm flipV="1">
            <a:off x="3982988" y="3613088"/>
            <a:ext cx="35166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0" name="Line"/>
          <p:cNvSpPr/>
          <p:nvPr/>
        </p:nvSpPr>
        <p:spPr>
          <a:xfrm flipV="1">
            <a:off x="2824830" y="3613089"/>
            <a:ext cx="55527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1" name="Line"/>
          <p:cNvSpPr/>
          <p:nvPr/>
        </p:nvSpPr>
        <p:spPr>
          <a:xfrm flipV="1">
            <a:off x="2497723" y="2010164"/>
            <a:ext cx="313061" cy="27836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2" name="Line"/>
          <p:cNvSpPr/>
          <p:nvPr/>
        </p:nvSpPr>
        <p:spPr>
          <a:xfrm>
            <a:off x="3166278" y="2022977"/>
            <a:ext cx="289555" cy="214952"/>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3" name="Line"/>
          <p:cNvSpPr/>
          <p:nvPr/>
        </p:nvSpPr>
        <p:spPr>
          <a:xfrm>
            <a:off x="3650002" y="2621998"/>
            <a:ext cx="4" cy="39231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4" name="Circle"/>
          <p:cNvSpPr/>
          <p:nvPr/>
        </p:nvSpPr>
        <p:spPr>
          <a:xfrm>
            <a:off x="3503664" y="309193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5" name="Line"/>
          <p:cNvSpPr/>
          <p:nvPr/>
        </p:nvSpPr>
        <p:spPr>
          <a:xfrm>
            <a:off x="2315784" y="4565639"/>
            <a:ext cx="302112" cy="985233"/>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6" name="Line"/>
          <p:cNvSpPr/>
          <p:nvPr/>
        </p:nvSpPr>
        <p:spPr>
          <a:xfrm flipV="1">
            <a:off x="2948180" y="4953562"/>
            <a:ext cx="900977" cy="661085"/>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7" name="Line"/>
          <p:cNvSpPr/>
          <p:nvPr/>
        </p:nvSpPr>
        <p:spPr>
          <a:xfrm flipH="1" flipV="1">
            <a:off x="3843236" y="3864846"/>
            <a:ext cx="233196" cy="73769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8" name="Line"/>
          <p:cNvSpPr/>
          <p:nvPr/>
        </p:nvSpPr>
        <p:spPr>
          <a:xfrm flipV="1">
            <a:off x="4634829" y="2950212"/>
            <a:ext cx="54567" cy="38850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9" name="Line"/>
          <p:cNvSpPr/>
          <p:nvPr/>
        </p:nvSpPr>
        <p:spPr>
          <a:xfrm>
            <a:off x="4615055" y="3886315"/>
            <a:ext cx="71990" cy="385656"/>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437055" y="359593"/>
            <a:ext cx="5984159" cy="686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Business Process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988" name="Shape"/>
          <p:cNvSpPr/>
          <p:nvPr/>
        </p:nvSpPr>
        <p:spPr>
          <a:xfrm>
            <a:off x="2694852" y="4134835"/>
            <a:ext cx="1320125" cy="11526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89" name="Shape"/>
          <p:cNvSpPr/>
          <p:nvPr/>
        </p:nvSpPr>
        <p:spPr>
          <a:xfrm>
            <a:off x="3142201" y="4408477"/>
            <a:ext cx="1744759" cy="8762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0" name="Shape"/>
          <p:cNvSpPr/>
          <p:nvPr/>
        </p:nvSpPr>
        <p:spPr>
          <a:xfrm>
            <a:off x="3734525" y="3164653"/>
            <a:ext cx="1152556" cy="13226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1" name="Shape"/>
          <p:cNvSpPr/>
          <p:nvPr/>
        </p:nvSpPr>
        <p:spPr>
          <a:xfrm>
            <a:off x="4012047" y="2289829"/>
            <a:ext cx="875455" cy="17464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2" name="Shape"/>
          <p:cNvSpPr/>
          <p:nvPr/>
        </p:nvSpPr>
        <p:spPr>
          <a:xfrm>
            <a:off x="2765267" y="2289829"/>
            <a:ext cx="1321218" cy="11534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3" name="Shape"/>
          <p:cNvSpPr/>
          <p:nvPr/>
        </p:nvSpPr>
        <p:spPr>
          <a:xfrm>
            <a:off x="1895421" y="2289829"/>
            <a:ext cx="1744756" cy="8762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4" name="Shape"/>
          <p:cNvSpPr/>
          <p:nvPr/>
        </p:nvSpPr>
        <p:spPr>
          <a:xfrm>
            <a:off x="1895422" y="3090023"/>
            <a:ext cx="1152558" cy="13164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5" name="Shape"/>
          <p:cNvSpPr/>
          <p:nvPr/>
        </p:nvSpPr>
        <p:spPr>
          <a:xfrm>
            <a:off x="1895422" y="3537801"/>
            <a:ext cx="875456" cy="17481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7" name="1"/>
          <p:cNvSpPr/>
          <p:nvPr/>
        </p:nvSpPr>
        <p:spPr>
          <a:xfrm>
            <a:off x="3474628" y="2459356"/>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sp>
        <p:nvSpPr>
          <p:cNvPr id="998" name="2"/>
          <p:cNvSpPr/>
          <p:nvPr/>
        </p:nvSpPr>
        <p:spPr>
          <a:xfrm>
            <a:off x="4271041" y="2962645"/>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a:t>
            </a:r>
          </a:p>
        </p:txBody>
      </p:sp>
      <p:sp>
        <p:nvSpPr>
          <p:cNvPr id="999" name="3"/>
          <p:cNvSpPr/>
          <p:nvPr/>
        </p:nvSpPr>
        <p:spPr>
          <a:xfrm>
            <a:off x="4287633" y="4090897"/>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sp>
        <p:nvSpPr>
          <p:cNvPr id="1000" name="4"/>
          <p:cNvSpPr/>
          <p:nvPr/>
        </p:nvSpPr>
        <p:spPr>
          <a:xfrm>
            <a:off x="3762222" y="4787758"/>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a:t>
            </a:r>
          </a:p>
        </p:txBody>
      </p:sp>
      <p:sp>
        <p:nvSpPr>
          <p:cNvPr id="1001" name="5"/>
          <p:cNvSpPr/>
          <p:nvPr/>
        </p:nvSpPr>
        <p:spPr>
          <a:xfrm>
            <a:off x="2888380" y="4870718"/>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5</a:t>
            </a:r>
          </a:p>
        </p:txBody>
      </p:sp>
      <p:sp>
        <p:nvSpPr>
          <p:cNvPr id="1002" name="6"/>
          <p:cNvSpPr/>
          <p:nvPr/>
        </p:nvSpPr>
        <p:spPr>
          <a:xfrm>
            <a:off x="2103028" y="431212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a:t>
            </a:r>
          </a:p>
        </p:txBody>
      </p:sp>
      <p:sp>
        <p:nvSpPr>
          <p:cNvPr id="1003" name="7"/>
          <p:cNvSpPr/>
          <p:nvPr/>
        </p:nvSpPr>
        <p:spPr>
          <a:xfrm>
            <a:off x="1975823" y="337191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7</a:t>
            </a:r>
          </a:p>
        </p:txBody>
      </p:sp>
      <p:sp>
        <p:nvSpPr>
          <p:cNvPr id="1004" name="8"/>
          <p:cNvSpPr/>
          <p:nvPr/>
        </p:nvSpPr>
        <p:spPr>
          <a:xfrm>
            <a:off x="2512296" y="2603153"/>
            <a:ext cx="41479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a:t>
            </a:r>
          </a:p>
        </p:txBody>
      </p:sp>
      <p:sp>
        <p:nvSpPr>
          <p:cNvPr id="1005" name="Develop Vision and Objectives"/>
          <p:cNvSpPr/>
          <p:nvPr/>
        </p:nvSpPr>
        <p:spPr>
          <a:xfrm>
            <a:off x="2498469" y="1649868"/>
            <a:ext cx="1786398"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Develop Vision and Objectives</a:t>
            </a:r>
          </a:p>
        </p:txBody>
      </p:sp>
      <p:sp>
        <p:nvSpPr>
          <p:cNvPr id="1006" name="Understanding…"/>
          <p:cNvSpPr/>
          <p:nvPr/>
        </p:nvSpPr>
        <p:spPr>
          <a:xfrm>
            <a:off x="4611176" y="2079243"/>
            <a:ext cx="1321824"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Understanding</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Existing Processes</a:t>
            </a:r>
          </a:p>
        </p:txBody>
      </p:sp>
      <p:sp>
        <p:nvSpPr>
          <p:cNvPr id="1007" name="Identify Process for Re-design"/>
          <p:cNvSpPr/>
          <p:nvPr/>
        </p:nvSpPr>
        <p:spPr>
          <a:xfrm>
            <a:off x="5086811" y="3506149"/>
            <a:ext cx="111719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Process for Re-design</a:t>
            </a:r>
          </a:p>
        </p:txBody>
      </p:sp>
      <p:sp>
        <p:nvSpPr>
          <p:cNvPr id="1008" name="Identify Change Levels"/>
          <p:cNvSpPr/>
          <p:nvPr/>
        </p:nvSpPr>
        <p:spPr>
          <a:xfrm>
            <a:off x="4611176" y="4935071"/>
            <a:ext cx="1321824"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Change Levels</a:t>
            </a:r>
          </a:p>
        </p:txBody>
      </p:sp>
      <p:sp>
        <p:nvSpPr>
          <p:cNvPr id="1009" name="Implement the New Process"/>
          <p:cNvSpPr/>
          <p:nvPr/>
        </p:nvSpPr>
        <p:spPr>
          <a:xfrm>
            <a:off x="2730756" y="5554503"/>
            <a:ext cx="1321824"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the New Process</a:t>
            </a:r>
          </a:p>
        </p:txBody>
      </p:sp>
      <p:sp>
        <p:nvSpPr>
          <p:cNvPr id="1010" name="Make New Process Operational"/>
          <p:cNvSpPr/>
          <p:nvPr/>
        </p:nvSpPr>
        <p:spPr>
          <a:xfrm>
            <a:off x="994134" y="4844565"/>
            <a:ext cx="1321824"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Make New Process Operational</a:t>
            </a:r>
          </a:p>
        </p:txBody>
      </p:sp>
      <p:sp>
        <p:nvSpPr>
          <p:cNvPr id="1011" name="Evaluate the New Process"/>
          <p:cNvSpPr/>
          <p:nvPr/>
        </p:nvSpPr>
        <p:spPr>
          <a:xfrm>
            <a:off x="764612" y="3511679"/>
            <a:ext cx="93467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Evaluate the New Process</a:t>
            </a:r>
          </a:p>
        </p:txBody>
      </p:sp>
      <p:sp>
        <p:nvSpPr>
          <p:cNvPr id="1012" name="Ongoing Continuous Improvement"/>
          <p:cNvSpPr/>
          <p:nvPr/>
        </p:nvSpPr>
        <p:spPr>
          <a:xfrm>
            <a:off x="1041144" y="2079242"/>
            <a:ext cx="1227803"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Porter's three generic strategies</a:t>
            </a:r>
          </a:p>
        </p:txBody>
      </p:sp>
      <p:sp>
        <p:nvSpPr>
          <p:cNvPr id="1015" name="Rectangle"/>
          <p:cNvSpPr/>
          <p:nvPr/>
        </p:nvSpPr>
        <p:spPr>
          <a:xfrm>
            <a:off x="1416324"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6" name="Rectangle"/>
          <p:cNvSpPr/>
          <p:nvPr/>
        </p:nvSpPr>
        <p:spPr>
          <a:xfrm>
            <a:off x="3440540"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7" name="Rectangle"/>
          <p:cNvSpPr/>
          <p:nvPr/>
        </p:nvSpPr>
        <p:spPr>
          <a:xfrm>
            <a:off x="1416324" y="4605002"/>
            <a:ext cx="4042902" cy="989986"/>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8" name="Differentiation"/>
          <p:cNvSpPr/>
          <p:nvPr/>
        </p:nvSpPr>
        <p:spPr>
          <a:xfrm>
            <a:off x="1815238" y="3496818"/>
            <a:ext cx="131076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1019" name="Overall Cost…"/>
          <p:cNvSpPr/>
          <p:nvPr/>
        </p:nvSpPr>
        <p:spPr>
          <a:xfrm>
            <a:off x="3795209" y="3406314"/>
            <a:ext cx="1310763"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Overall Cost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Leadership</a:t>
            </a:r>
          </a:p>
        </p:txBody>
      </p:sp>
      <p:sp>
        <p:nvSpPr>
          <p:cNvPr id="1020" name="Industry…"/>
          <p:cNvSpPr/>
          <p:nvPr/>
        </p:nvSpPr>
        <p:spPr>
          <a:xfrm>
            <a:off x="579139" y="2764759"/>
            <a:ext cx="76876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Target</a:t>
            </a:r>
          </a:p>
        </p:txBody>
      </p:sp>
      <p:sp>
        <p:nvSpPr>
          <p:cNvPr id="1021" name="Strategic Target"/>
          <p:cNvSpPr/>
          <p:nvPr/>
        </p:nvSpPr>
        <p:spPr>
          <a:xfrm rot="16200000">
            <a:off x="219928" y="4016072"/>
            <a:ext cx="146134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Target</a:t>
            </a:r>
          </a:p>
        </p:txBody>
      </p:sp>
      <p:sp>
        <p:nvSpPr>
          <p:cNvPr id="1022" name="Particular Segment…"/>
          <p:cNvSpPr/>
          <p:nvPr/>
        </p:nvSpPr>
        <p:spPr>
          <a:xfrm>
            <a:off x="579139" y="5005180"/>
            <a:ext cx="76876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Particular Segment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Only</a:t>
            </a:r>
          </a:p>
        </p:txBody>
      </p:sp>
      <p:sp>
        <p:nvSpPr>
          <p:cNvPr id="1023" name="Uniqueness Perceived…"/>
          <p:cNvSpPr/>
          <p:nvPr/>
        </p:nvSpPr>
        <p:spPr>
          <a:xfrm>
            <a:off x="1439154" y="2117673"/>
            <a:ext cx="18804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Uniqueness Perceived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by the Customer</a:t>
            </a:r>
          </a:p>
        </p:txBody>
      </p:sp>
      <p:sp>
        <p:nvSpPr>
          <p:cNvPr id="1024" name="Low Cost Position"/>
          <p:cNvSpPr/>
          <p:nvPr/>
        </p:nvSpPr>
        <p:spPr>
          <a:xfrm>
            <a:off x="3551860" y="2208178"/>
            <a:ext cx="188042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 Position</a:t>
            </a:r>
          </a:p>
        </p:txBody>
      </p:sp>
      <p:sp>
        <p:nvSpPr>
          <p:cNvPr id="1025" name="Focus"/>
          <p:cNvSpPr/>
          <p:nvPr/>
        </p:nvSpPr>
        <p:spPr>
          <a:xfrm>
            <a:off x="2343414" y="4995623"/>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Focus</a:t>
            </a:r>
          </a:p>
        </p:txBody>
      </p:sp>
      <p:sp>
        <p:nvSpPr>
          <p:cNvPr id="1026" name="Strategic Advantage"/>
          <p:cNvSpPr/>
          <p:nvPr/>
        </p:nvSpPr>
        <p:spPr>
          <a:xfrm>
            <a:off x="2343415" y="1787849"/>
            <a:ext cx="21901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Advantage</a:t>
            </a:r>
          </a:p>
        </p:txBody>
      </p:sp>
      <p:sp>
        <p:nvSpPr>
          <p:cNvPr id="1027" name="Rectangle"/>
          <p:cNvSpPr/>
          <p:nvPr/>
        </p:nvSpPr>
        <p:spPr>
          <a:xfrm>
            <a:off x="1404784" y="4502560"/>
            <a:ext cx="4070555" cy="188042"/>
          </a:xfrm>
          <a:prstGeom prst="rect">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8" name="Rectangle"/>
          <p:cNvSpPr/>
          <p:nvPr/>
        </p:nvSpPr>
        <p:spPr>
          <a:xfrm>
            <a:off x="2431197" y="4381011"/>
            <a:ext cx="2018686" cy="420329"/>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29" name="Stuck in the middle"/>
          <p:cNvSpPr/>
          <p:nvPr/>
        </p:nvSpPr>
        <p:spPr>
          <a:xfrm>
            <a:off x="2478915" y="4503396"/>
            <a:ext cx="191913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1031"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Action Plan</a:t>
            </a:r>
          </a:p>
        </p:txBody>
      </p:sp>
      <p:sp>
        <p:nvSpPr>
          <p:cNvPr id="63" name="Line"/>
          <p:cNvSpPr/>
          <p:nvPr/>
        </p:nvSpPr>
        <p:spPr>
          <a:xfrm flipH="1" flipV="1">
            <a:off x="3722773" y="2784252"/>
            <a:ext cx="270938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4" name="Rectangle"/>
          <p:cNvSpPr/>
          <p:nvPr/>
        </p:nvSpPr>
        <p:spPr>
          <a:xfrm rot="5400000">
            <a:off x="2692283" y="1836907"/>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5" name="Rectangle"/>
          <p:cNvSpPr/>
          <p:nvPr/>
        </p:nvSpPr>
        <p:spPr>
          <a:xfrm rot="5400000">
            <a:off x="2692283" y="3418410"/>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6" name="Rectangle"/>
          <p:cNvSpPr/>
          <p:nvPr/>
        </p:nvSpPr>
        <p:spPr>
          <a:xfrm rot="5400000">
            <a:off x="2692283" y="4999913"/>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7" name="Rectangle"/>
          <p:cNvSpPr/>
          <p:nvPr/>
        </p:nvSpPr>
        <p:spPr>
          <a:xfrm rot="5400000">
            <a:off x="2692283" y="6581415"/>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8" name="Rectangle"/>
          <p:cNvSpPr/>
          <p:nvPr/>
        </p:nvSpPr>
        <p:spPr>
          <a:xfrm rot="5400000">
            <a:off x="2692283" y="8162918"/>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9" name="Line"/>
          <p:cNvSpPr/>
          <p:nvPr/>
        </p:nvSpPr>
        <p:spPr>
          <a:xfrm flipH="1">
            <a:off x="3722773" y="5950222"/>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0" name="Line"/>
          <p:cNvSpPr/>
          <p:nvPr/>
        </p:nvSpPr>
        <p:spPr>
          <a:xfrm flipH="1">
            <a:off x="3711711" y="9116193"/>
            <a:ext cx="264016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1" name="Line"/>
          <p:cNvSpPr/>
          <p:nvPr/>
        </p:nvSpPr>
        <p:spPr>
          <a:xfrm flipH="1">
            <a:off x="420978" y="7523367"/>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2" name="Line"/>
          <p:cNvSpPr/>
          <p:nvPr/>
        </p:nvSpPr>
        <p:spPr>
          <a:xfrm flipH="1" flipV="1">
            <a:off x="420978" y="4355690"/>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3" name="Action One"/>
          <p:cNvSpPr/>
          <p:nvPr/>
        </p:nvSpPr>
        <p:spPr>
          <a:xfrm>
            <a:off x="3865313" y="1299335"/>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One</a:t>
            </a:r>
          </a:p>
        </p:txBody>
      </p:sp>
      <p:sp>
        <p:nvSpPr>
          <p:cNvPr id="74" name="Action Three"/>
          <p:cNvSpPr/>
          <p:nvPr/>
        </p:nvSpPr>
        <p:spPr>
          <a:xfrm>
            <a:off x="3865313" y="4411840"/>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Three</a:t>
            </a:r>
          </a:p>
        </p:txBody>
      </p:sp>
      <p:sp>
        <p:nvSpPr>
          <p:cNvPr id="75" name="Action Five"/>
          <p:cNvSpPr/>
          <p:nvPr/>
        </p:nvSpPr>
        <p:spPr>
          <a:xfrm>
            <a:off x="3865313" y="7645933"/>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Five</a:t>
            </a:r>
          </a:p>
        </p:txBody>
      </p:sp>
      <p:sp>
        <p:nvSpPr>
          <p:cNvPr id="76" name="Action Two"/>
          <p:cNvSpPr/>
          <p:nvPr/>
        </p:nvSpPr>
        <p:spPr>
          <a:xfrm>
            <a:off x="1012018" y="2789949"/>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Two</a:t>
            </a:r>
          </a:p>
        </p:txBody>
      </p:sp>
      <p:sp>
        <p:nvSpPr>
          <p:cNvPr id="77" name="Action Four"/>
          <p:cNvSpPr/>
          <p:nvPr/>
        </p:nvSpPr>
        <p:spPr>
          <a:xfrm>
            <a:off x="1012018" y="5955919"/>
            <a:ext cx="2030661"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Four</a:t>
            </a:r>
          </a:p>
        </p:txBody>
      </p:sp>
      <p:sp>
        <p:nvSpPr>
          <p:cNvPr id="78" name="3 / 2 / 20XX"/>
          <p:cNvSpPr/>
          <p:nvPr/>
        </p:nvSpPr>
        <p:spPr>
          <a:xfrm rot="5400000">
            <a:off x="2958217" y="1871014"/>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79" name="3 / 2 / 20XX"/>
          <p:cNvSpPr/>
          <p:nvPr/>
        </p:nvSpPr>
        <p:spPr>
          <a:xfrm rot="5400000">
            <a:off x="2958217" y="3463981"/>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0" name="3 / 2 / 20XX"/>
          <p:cNvSpPr/>
          <p:nvPr/>
        </p:nvSpPr>
        <p:spPr>
          <a:xfrm rot="5400000">
            <a:off x="2958217" y="5004861"/>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1" name="3 / 2 / 20XX"/>
          <p:cNvSpPr/>
          <p:nvPr/>
        </p:nvSpPr>
        <p:spPr>
          <a:xfrm rot="5400000">
            <a:off x="2958217" y="6582464"/>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2" name="3 / 2 / 20XX"/>
          <p:cNvSpPr/>
          <p:nvPr/>
        </p:nvSpPr>
        <p:spPr>
          <a:xfrm rot="5400000">
            <a:off x="2958217" y="8160067"/>
            <a:ext cx="999498" cy="160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3" name="Lorem ipsum, or lipsum as it is sometimes known, is dummy text used in laying out print, graphic or web designs."/>
          <p:cNvSpPr/>
          <p:nvPr/>
        </p:nvSpPr>
        <p:spPr>
          <a:xfrm>
            <a:off x="3850860" y="1673184"/>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50860" y="4757097"/>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50860" y="7953298"/>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454619" y="3142280"/>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454619" y="6312973"/>
            <a:ext cx="2592324" cy="1014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428351" y="691535"/>
            <a:ext cx="5992862"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Contacts</a:t>
            </a:r>
          </a:p>
        </p:txBody>
      </p:sp>
      <p:sp>
        <p:nvSpPr>
          <p:cNvPr id="1035" name="Rectangle"/>
          <p:cNvSpPr/>
          <p:nvPr/>
        </p:nvSpPr>
        <p:spPr>
          <a:xfrm>
            <a:off x="1433750" y="1364137"/>
            <a:ext cx="3982065" cy="7732836"/>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6" name="Rectangle"/>
          <p:cNvSpPr/>
          <p:nvPr/>
        </p:nvSpPr>
        <p:spPr>
          <a:xfrm>
            <a:off x="1433750" y="9185463"/>
            <a:ext cx="3982065" cy="718984"/>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7" name="E-mail:"/>
          <p:cNvSpPr/>
          <p:nvPr/>
        </p:nvSpPr>
        <p:spPr>
          <a:xfrm>
            <a:off x="2830145" y="5879781"/>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E-mail:</a:t>
            </a:r>
          </a:p>
        </p:txBody>
      </p:sp>
      <p:sp>
        <p:nvSpPr>
          <p:cNvPr id="1038" name="Address:"/>
          <p:cNvSpPr/>
          <p:nvPr/>
        </p:nvSpPr>
        <p:spPr>
          <a:xfrm>
            <a:off x="2830145" y="3015295"/>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Address:</a:t>
            </a:r>
          </a:p>
        </p:txBody>
      </p:sp>
      <p:sp>
        <p:nvSpPr>
          <p:cNvPr id="1039" name="Phone:"/>
          <p:cNvSpPr/>
          <p:nvPr/>
        </p:nvSpPr>
        <p:spPr>
          <a:xfrm>
            <a:off x="2830145" y="4416259"/>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Phone:</a:t>
            </a:r>
          </a:p>
        </p:txBody>
      </p:sp>
      <p:sp>
        <p:nvSpPr>
          <p:cNvPr id="1040" name="Social:"/>
          <p:cNvSpPr/>
          <p:nvPr/>
        </p:nvSpPr>
        <p:spPr>
          <a:xfrm>
            <a:off x="2830145" y="6918372"/>
            <a:ext cx="1178028" cy="201145"/>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Social:</a:t>
            </a:r>
          </a:p>
        </p:txBody>
      </p:sp>
      <p:sp>
        <p:nvSpPr>
          <p:cNvPr id="1041" name="00 Happy Str.,…"/>
          <p:cNvSpPr/>
          <p:nvPr/>
        </p:nvSpPr>
        <p:spPr>
          <a:xfrm>
            <a:off x="2224843" y="3310951"/>
            <a:ext cx="2380310" cy="6424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1042" name="Office: +1 111-000-000…"/>
          <p:cNvSpPr/>
          <p:nvPr/>
        </p:nvSpPr>
        <p:spPr>
          <a:xfrm>
            <a:off x="2224843" y="4711915"/>
            <a:ext cx="2380310" cy="6424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1043" name="contact@email.com"/>
          <p:cNvSpPr/>
          <p:nvPr/>
        </p:nvSpPr>
        <p:spPr>
          <a:xfrm>
            <a:off x="2224843" y="6145535"/>
            <a:ext cx="2380310" cy="1999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contact@email.com</a:t>
            </a:r>
          </a:p>
        </p:txBody>
      </p:sp>
      <p:sp>
        <p:nvSpPr>
          <p:cNvPr id="1044" name="facebook.com/yourpage"/>
          <p:cNvSpPr/>
          <p:nvPr/>
        </p:nvSpPr>
        <p:spPr>
          <a:xfrm>
            <a:off x="2224843" y="7180350"/>
            <a:ext cx="2380310" cy="1999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392809" y="691535"/>
            <a:ext cx="6028404"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Goals &amp; Objectives</a:t>
            </a:r>
          </a:p>
        </p:txBody>
      </p:sp>
      <p:sp>
        <p:nvSpPr>
          <p:cNvPr id="90" name="Square"/>
          <p:cNvSpPr/>
          <p:nvPr/>
        </p:nvSpPr>
        <p:spPr>
          <a:xfrm>
            <a:off x="420329" y="162964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 name="Shape"/>
          <p:cNvSpPr/>
          <p:nvPr/>
        </p:nvSpPr>
        <p:spPr>
          <a:xfrm>
            <a:off x="614094" y="1834936"/>
            <a:ext cx="403738" cy="403738"/>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2" name="Reliability"/>
          <p:cNvSpPr/>
          <p:nvPr/>
        </p:nvSpPr>
        <p:spPr>
          <a:xfrm>
            <a:off x="1527989" y="1471795"/>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Reliability</a:t>
            </a:r>
          </a:p>
        </p:txBody>
      </p:sp>
      <p:sp>
        <p:nvSpPr>
          <p:cNvPr id="93" name="Square"/>
          <p:cNvSpPr/>
          <p:nvPr/>
        </p:nvSpPr>
        <p:spPr>
          <a:xfrm>
            <a:off x="420329" y="4271085"/>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 name="Best Services"/>
          <p:cNvSpPr/>
          <p:nvPr/>
        </p:nvSpPr>
        <p:spPr>
          <a:xfrm>
            <a:off x="1527989" y="4039547"/>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Best Services</a:t>
            </a:r>
          </a:p>
        </p:txBody>
      </p:sp>
      <p:sp>
        <p:nvSpPr>
          <p:cNvPr id="95" name="Shape"/>
          <p:cNvSpPr/>
          <p:nvPr/>
        </p:nvSpPr>
        <p:spPr>
          <a:xfrm>
            <a:off x="702392" y="4473916"/>
            <a:ext cx="232287" cy="431391"/>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6" name="Square"/>
          <p:cNvSpPr/>
          <p:nvPr/>
        </p:nvSpPr>
        <p:spPr>
          <a:xfrm>
            <a:off x="420329" y="6886253"/>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 name="Profit Increasing"/>
          <p:cNvSpPr/>
          <p:nvPr/>
        </p:nvSpPr>
        <p:spPr>
          <a:xfrm>
            <a:off x="1527989" y="6654715"/>
            <a:ext cx="189701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Increasing</a:t>
            </a:r>
          </a:p>
        </p:txBody>
      </p:sp>
      <p:sp>
        <p:nvSpPr>
          <p:cNvPr id="98" name="Shape"/>
          <p:cNvSpPr/>
          <p:nvPr/>
        </p:nvSpPr>
        <p:spPr>
          <a:xfrm>
            <a:off x="624963" y="7137897"/>
            <a:ext cx="387145" cy="282063"/>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9" name="Excellence"/>
          <p:cNvSpPr/>
          <p:nvPr/>
        </p:nvSpPr>
        <p:spPr>
          <a:xfrm>
            <a:off x="3333763" y="2755671"/>
            <a:ext cx="20574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Excellence</a:t>
            </a:r>
          </a:p>
        </p:txBody>
      </p:sp>
      <p:sp>
        <p:nvSpPr>
          <p:cNvPr id="100" name="Shape"/>
          <p:cNvSpPr/>
          <p:nvPr/>
        </p:nvSpPr>
        <p:spPr>
          <a:xfrm>
            <a:off x="5776759" y="3143257"/>
            <a:ext cx="492227" cy="40373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1" name="Square"/>
          <p:cNvSpPr/>
          <p:nvPr/>
        </p:nvSpPr>
        <p:spPr>
          <a:xfrm>
            <a:off x="5635728" y="2952439"/>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 name="Happy Customers"/>
          <p:cNvSpPr/>
          <p:nvPr/>
        </p:nvSpPr>
        <p:spPr>
          <a:xfrm>
            <a:off x="3333763" y="5356219"/>
            <a:ext cx="205740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Happy Customers</a:t>
            </a:r>
          </a:p>
        </p:txBody>
      </p:sp>
      <p:sp>
        <p:nvSpPr>
          <p:cNvPr id="103" name="Shape"/>
          <p:cNvSpPr/>
          <p:nvPr/>
        </p:nvSpPr>
        <p:spPr>
          <a:xfrm>
            <a:off x="5768463" y="5833078"/>
            <a:ext cx="453513" cy="32630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4" name="Square"/>
          <p:cNvSpPr/>
          <p:nvPr/>
        </p:nvSpPr>
        <p:spPr>
          <a:xfrm>
            <a:off x="5635728" y="5573138"/>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5" name="Innovations"/>
          <p:cNvSpPr/>
          <p:nvPr/>
        </p:nvSpPr>
        <p:spPr>
          <a:xfrm>
            <a:off x="3173374" y="7955056"/>
            <a:ext cx="21790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Innovations</a:t>
            </a:r>
          </a:p>
        </p:txBody>
      </p:sp>
      <p:sp>
        <p:nvSpPr>
          <p:cNvPr id="106" name="Shape"/>
          <p:cNvSpPr/>
          <p:nvPr/>
        </p:nvSpPr>
        <p:spPr>
          <a:xfrm>
            <a:off x="5815535" y="8354226"/>
            <a:ext cx="453513" cy="453513"/>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7" name="Square"/>
          <p:cNvSpPr/>
          <p:nvPr/>
        </p:nvSpPr>
        <p:spPr>
          <a:xfrm>
            <a:off x="5635728" y="818830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527989" y="1860403"/>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527989" y="4433773"/>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527989" y="7067148"/>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486475" y="3102108"/>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486475" y="5722807"/>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486475" y="8343506"/>
            <a:ext cx="4904689" cy="491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435701"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6" name="Rectangle"/>
          <p:cNvSpPr/>
          <p:nvPr/>
        </p:nvSpPr>
        <p:spPr>
          <a:xfrm>
            <a:off x="407341" y="5317671"/>
            <a:ext cx="6034881" cy="3154874"/>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7" name="Kaplan &amp; Norton Strategy Ma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18" name="Rectangle"/>
          <p:cNvSpPr/>
          <p:nvPr/>
        </p:nvSpPr>
        <p:spPr>
          <a:xfrm>
            <a:off x="419503"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9" name="Line"/>
          <p:cNvSpPr/>
          <p:nvPr/>
        </p:nvSpPr>
        <p:spPr>
          <a:xfrm>
            <a:off x="421244" y="4893648"/>
            <a:ext cx="6020979"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0" name="Line"/>
          <p:cNvSpPr/>
          <p:nvPr/>
        </p:nvSpPr>
        <p:spPr>
          <a:xfrm>
            <a:off x="421244" y="8929771"/>
            <a:ext cx="6016661"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1" name="Rectangle"/>
          <p:cNvSpPr/>
          <p:nvPr/>
        </p:nvSpPr>
        <p:spPr>
          <a:xfrm>
            <a:off x="2864290" y="1829920"/>
            <a:ext cx="1280920" cy="857582"/>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2" name="Rectangle"/>
          <p:cNvSpPr/>
          <p:nvPr/>
        </p:nvSpPr>
        <p:spPr>
          <a:xfrm>
            <a:off x="92077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3" name="Rectangle"/>
          <p:cNvSpPr/>
          <p:nvPr/>
        </p:nvSpPr>
        <p:spPr>
          <a:xfrm>
            <a:off x="206604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4" name="Rectangle"/>
          <p:cNvSpPr/>
          <p:nvPr/>
        </p:nvSpPr>
        <p:spPr>
          <a:xfrm>
            <a:off x="387968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5" name="Rectangle"/>
          <p:cNvSpPr/>
          <p:nvPr/>
        </p:nvSpPr>
        <p:spPr>
          <a:xfrm>
            <a:off x="502495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nvGrpSpPr>
          <p:cNvPr id="132" name="Group"/>
          <p:cNvGrpSpPr/>
          <p:nvPr/>
        </p:nvGrpSpPr>
        <p:grpSpPr>
          <a:xfrm>
            <a:off x="485905" y="6924927"/>
            <a:ext cx="5886191" cy="713813"/>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sp>
        <p:nvSpPr>
          <p:cNvPr id="133" name="Line"/>
          <p:cNvSpPr/>
          <p:nvPr/>
        </p:nvSpPr>
        <p:spPr>
          <a:xfrm flipV="1">
            <a:off x="1267227"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4" name="Line"/>
          <p:cNvSpPr/>
          <p:nvPr/>
        </p:nvSpPr>
        <p:spPr>
          <a:xfrm flipV="1">
            <a:off x="2434224"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5" name="Line"/>
          <p:cNvSpPr/>
          <p:nvPr/>
        </p:nvSpPr>
        <p:spPr>
          <a:xfrm flipH="1" flipV="1">
            <a:off x="4367463"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6" name="Line"/>
          <p:cNvSpPr/>
          <p:nvPr/>
        </p:nvSpPr>
        <p:spPr>
          <a:xfrm flipH="1" flipV="1">
            <a:off x="4328005"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7" name="Line"/>
          <p:cNvSpPr/>
          <p:nvPr/>
        </p:nvSpPr>
        <p:spPr>
          <a:xfrm flipH="1" flipV="1">
            <a:off x="1420604"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8" name="Line"/>
          <p:cNvSpPr/>
          <p:nvPr/>
        </p:nvSpPr>
        <p:spPr>
          <a:xfrm flipH="1" flipV="1">
            <a:off x="2569355"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9" name="Line"/>
          <p:cNvSpPr/>
          <p:nvPr/>
        </p:nvSpPr>
        <p:spPr>
          <a:xfrm flipH="1" flipV="1">
            <a:off x="4382988"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0" name="Line"/>
          <p:cNvSpPr/>
          <p:nvPr/>
        </p:nvSpPr>
        <p:spPr>
          <a:xfrm flipH="1" flipV="1">
            <a:off x="5528257"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2" name="Long-Term…"/>
          <p:cNvSpPr/>
          <p:nvPr/>
        </p:nvSpPr>
        <p:spPr>
          <a:xfrm>
            <a:off x="2853884" y="1987194"/>
            <a:ext cx="1280919"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503307">
              <a:lnSpc>
                <a:spcPct val="90000"/>
              </a:lnSpc>
              <a:defRPr sz="3000">
                <a:solidFill>
                  <a:srgbClr val="FFFFFF"/>
                </a:solidFill>
                <a:uFillTx/>
                <a:latin typeface="Ubuntu"/>
                <a:ea typeface="Ubuntu"/>
                <a:cs typeface="Ubuntu"/>
                <a:sym typeface="Ubuntu"/>
              </a:defRPr>
            </a:pPr>
            <a:r>
              <a:rPr sz="1307"/>
              <a:t>Long-Term</a:t>
            </a:r>
          </a:p>
          <a:p>
            <a:pPr marL="0" marR="0" defTabSz="503307">
              <a:lnSpc>
                <a:spcPct val="90000"/>
              </a:lnSpc>
              <a:defRPr sz="3000">
                <a:solidFill>
                  <a:srgbClr val="FFFFFF"/>
                </a:solidFill>
                <a:uFillTx/>
                <a:latin typeface="Ubuntu"/>
                <a:ea typeface="Ubuntu"/>
                <a:cs typeface="Ubuntu"/>
                <a:sym typeface="Ubuntu"/>
              </a:defRPr>
            </a:pPr>
            <a:r>
              <a:rPr sz="1307"/>
              <a:t>Shareholder Value</a:t>
            </a:r>
          </a:p>
        </p:txBody>
      </p:sp>
      <p:sp>
        <p:nvSpPr>
          <p:cNvPr id="143" name="Growth Strategy"/>
          <p:cNvSpPr/>
          <p:nvPr/>
        </p:nvSpPr>
        <p:spPr>
          <a:xfrm>
            <a:off x="4601216" y="1441312"/>
            <a:ext cx="16711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Growth Strategy </a:t>
            </a:r>
          </a:p>
        </p:txBody>
      </p:sp>
      <p:sp>
        <p:nvSpPr>
          <p:cNvPr id="144" name="Productivity Strategy"/>
          <p:cNvSpPr/>
          <p:nvPr/>
        </p:nvSpPr>
        <p:spPr>
          <a:xfrm>
            <a:off x="509593" y="1441312"/>
            <a:ext cx="167117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Productivity Strategy </a:t>
            </a:r>
          </a:p>
        </p:txBody>
      </p:sp>
      <p:sp>
        <p:nvSpPr>
          <p:cNvPr id="145" name="Enhance…"/>
          <p:cNvSpPr/>
          <p:nvPr/>
        </p:nvSpPr>
        <p:spPr>
          <a:xfrm>
            <a:off x="5115381"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Enhance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Value</a:t>
            </a:r>
          </a:p>
        </p:txBody>
      </p:sp>
      <p:sp>
        <p:nvSpPr>
          <p:cNvPr id="146" name="Expand Revenue…"/>
          <p:cNvSpPr/>
          <p:nvPr/>
        </p:nvSpPr>
        <p:spPr>
          <a:xfrm>
            <a:off x="3960864" y="3460954"/>
            <a:ext cx="849380"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Expand Revenue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p:txBody>
      </p:sp>
      <p:sp>
        <p:nvSpPr>
          <p:cNvPr id="147" name="Increase Asset…"/>
          <p:cNvSpPr/>
          <p:nvPr/>
        </p:nvSpPr>
        <p:spPr>
          <a:xfrm>
            <a:off x="2159322"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Increase Asset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Utilization</a:t>
            </a:r>
          </a:p>
        </p:txBody>
      </p:sp>
      <p:sp>
        <p:nvSpPr>
          <p:cNvPr id="148" name="Improve Cost…"/>
          <p:cNvSpPr/>
          <p:nvPr/>
        </p:nvSpPr>
        <p:spPr>
          <a:xfrm>
            <a:off x="997029" y="3551459"/>
            <a:ext cx="825196"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Improve Cost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Structure</a:t>
            </a:r>
          </a:p>
        </p:txBody>
      </p:sp>
      <p:sp>
        <p:nvSpPr>
          <p:cNvPr id="149" name="Rectangle"/>
          <p:cNvSpPr/>
          <p:nvPr/>
        </p:nvSpPr>
        <p:spPr>
          <a:xfrm>
            <a:off x="4453638"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0" name="Rectangle"/>
          <p:cNvSpPr/>
          <p:nvPr/>
        </p:nvSpPr>
        <p:spPr>
          <a:xfrm>
            <a:off x="1957679"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1" name="Customer Value Proposition"/>
          <p:cNvSpPr/>
          <p:nvPr/>
        </p:nvSpPr>
        <p:spPr>
          <a:xfrm>
            <a:off x="2702623" y="5434679"/>
            <a:ext cx="167117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Value Proposition</a:t>
            </a:r>
          </a:p>
        </p:txBody>
      </p:sp>
      <p:sp>
        <p:nvSpPr>
          <p:cNvPr id="152" name="Partnership"/>
          <p:cNvSpPr/>
          <p:nvPr/>
        </p:nvSpPr>
        <p:spPr>
          <a:xfrm>
            <a:off x="4419105" y="6416290"/>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Partnership</a:t>
            </a:r>
          </a:p>
        </p:txBody>
      </p:sp>
      <p:sp>
        <p:nvSpPr>
          <p:cNvPr id="153" name="Availability"/>
          <p:cNvSpPr/>
          <p:nvPr/>
        </p:nvSpPr>
        <p:spPr>
          <a:xfrm>
            <a:off x="1923146" y="6401807"/>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Availability</a:t>
            </a:r>
          </a:p>
        </p:txBody>
      </p:sp>
      <p:sp>
        <p:nvSpPr>
          <p:cNvPr id="154" name="Price"/>
          <p:cNvSpPr/>
          <p:nvPr/>
        </p:nvSpPr>
        <p:spPr>
          <a:xfrm>
            <a:off x="620376" y="7191091"/>
            <a:ext cx="595053"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Price</a:t>
            </a:r>
          </a:p>
        </p:txBody>
      </p:sp>
      <p:sp>
        <p:nvSpPr>
          <p:cNvPr id="155" name="Quality"/>
          <p:cNvSpPr/>
          <p:nvPr/>
        </p:nvSpPr>
        <p:spPr>
          <a:xfrm>
            <a:off x="1566476" y="7191091"/>
            <a:ext cx="73851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Quality</a:t>
            </a:r>
          </a:p>
        </p:txBody>
      </p:sp>
      <p:sp>
        <p:nvSpPr>
          <p:cNvPr id="156" name="Selection"/>
          <p:cNvSpPr/>
          <p:nvPr/>
        </p:nvSpPr>
        <p:spPr>
          <a:xfrm>
            <a:off x="2531205" y="7191091"/>
            <a:ext cx="82519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Selection</a:t>
            </a:r>
          </a:p>
        </p:txBody>
      </p:sp>
      <p:sp>
        <p:nvSpPr>
          <p:cNvPr id="157" name="Functionality"/>
          <p:cNvSpPr/>
          <p:nvPr/>
        </p:nvSpPr>
        <p:spPr>
          <a:xfrm>
            <a:off x="3551934" y="7100586"/>
            <a:ext cx="73851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307">
                <a:solidFill>
                  <a:schemeClr val="tx1"/>
                </a:solidFill>
              </a:rPr>
              <a:t>Functionality</a:t>
            </a:r>
          </a:p>
        </p:txBody>
      </p:sp>
      <p:sp>
        <p:nvSpPr>
          <p:cNvPr id="158" name="Service"/>
          <p:cNvSpPr/>
          <p:nvPr/>
        </p:nvSpPr>
        <p:spPr>
          <a:xfrm>
            <a:off x="4561254" y="7191327"/>
            <a:ext cx="73851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Service</a:t>
            </a:r>
          </a:p>
        </p:txBody>
      </p:sp>
      <p:sp>
        <p:nvSpPr>
          <p:cNvPr id="159" name="Brand"/>
          <p:cNvSpPr/>
          <p:nvPr/>
        </p:nvSpPr>
        <p:spPr>
          <a:xfrm>
            <a:off x="5537391" y="7191327"/>
            <a:ext cx="71464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Brand</a:t>
            </a:r>
          </a:p>
        </p:txBody>
      </p:sp>
      <p:sp>
        <p:nvSpPr>
          <p:cNvPr id="160" name="Product / Service Attributes"/>
          <p:cNvSpPr/>
          <p:nvPr/>
        </p:nvSpPr>
        <p:spPr>
          <a:xfrm>
            <a:off x="1722584" y="7736569"/>
            <a:ext cx="1417395"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 / Service Attributes</a:t>
            </a:r>
          </a:p>
        </p:txBody>
      </p:sp>
      <p:sp>
        <p:nvSpPr>
          <p:cNvPr id="161" name="Relationship"/>
          <p:cNvSpPr/>
          <p:nvPr/>
        </p:nvSpPr>
        <p:spPr>
          <a:xfrm>
            <a:off x="4414832" y="7739734"/>
            <a:ext cx="101174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Relationship</a:t>
            </a:r>
          </a:p>
        </p:txBody>
      </p:sp>
      <p:sp>
        <p:nvSpPr>
          <p:cNvPr id="162" name="Image"/>
          <p:cNvSpPr/>
          <p:nvPr/>
        </p:nvSpPr>
        <p:spPr>
          <a:xfrm>
            <a:off x="5537391" y="7739734"/>
            <a:ext cx="71464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Image</a:t>
            </a:r>
          </a:p>
        </p:txBody>
      </p:sp>
      <p:sp>
        <p:nvSpPr>
          <p:cNvPr id="163" name="Financial Perspective"/>
          <p:cNvSpPr/>
          <p:nvPr/>
        </p:nvSpPr>
        <p:spPr>
          <a:xfrm rot="16200000">
            <a:off x="-857711" y="3192747"/>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 Perspective</a:t>
            </a:r>
          </a:p>
        </p:txBody>
      </p:sp>
      <p:sp>
        <p:nvSpPr>
          <p:cNvPr id="164" name="Customer Perspective"/>
          <p:cNvSpPr/>
          <p:nvPr/>
        </p:nvSpPr>
        <p:spPr>
          <a:xfrm rot="16200000">
            <a:off x="-857711" y="6804602"/>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Perspective</a:t>
            </a:r>
          </a:p>
        </p:txBody>
      </p:sp>
      <p:sp>
        <p:nvSpPr>
          <p:cNvPr id="165" name="Line"/>
          <p:cNvSpPr/>
          <p:nvPr/>
        </p:nvSpPr>
        <p:spPr>
          <a:xfrm flipH="1" flipV="1">
            <a:off x="1420604"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6" name="Line"/>
          <p:cNvSpPr/>
          <p:nvPr/>
        </p:nvSpPr>
        <p:spPr>
          <a:xfrm flipH="1" flipV="1">
            <a:off x="2569355"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7" name="Line"/>
          <p:cNvSpPr/>
          <p:nvPr/>
        </p:nvSpPr>
        <p:spPr>
          <a:xfrm flipH="1" flipV="1">
            <a:off x="4382988"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8" name="Line"/>
          <p:cNvSpPr/>
          <p:nvPr/>
        </p:nvSpPr>
        <p:spPr>
          <a:xfrm flipH="1" flipV="1">
            <a:off x="5528257"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484800" y="1572023"/>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484800" y="5486102"/>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71" name="Kaplan &amp; Norton Strategy Map"/>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72" name="Internal Perspective"/>
          <p:cNvSpPr/>
          <p:nvPr/>
        </p:nvSpPr>
        <p:spPr>
          <a:xfrm rot="16200000">
            <a:off x="-857711" y="3491670"/>
            <a:ext cx="221294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Internal Perspective</a:t>
            </a:r>
          </a:p>
        </p:txBody>
      </p:sp>
      <p:sp>
        <p:nvSpPr>
          <p:cNvPr id="173" name="Learning and Growth Perspective"/>
          <p:cNvSpPr/>
          <p:nvPr/>
        </p:nvSpPr>
        <p:spPr>
          <a:xfrm rot="16200000">
            <a:off x="-1244597" y="7278154"/>
            <a:ext cx="298671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Learning and Growth Perspective</a:t>
            </a:r>
          </a:p>
        </p:txBody>
      </p:sp>
      <p:sp>
        <p:nvSpPr>
          <p:cNvPr id="174" name="Rectangle"/>
          <p:cNvSpPr/>
          <p:nvPr/>
        </p:nvSpPr>
        <p:spPr>
          <a:xfrm>
            <a:off x="48563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5" name="Rectangle"/>
          <p:cNvSpPr/>
          <p:nvPr/>
        </p:nvSpPr>
        <p:spPr>
          <a:xfrm>
            <a:off x="1990528"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6" name="Rectangle"/>
          <p:cNvSpPr/>
          <p:nvPr/>
        </p:nvSpPr>
        <p:spPr>
          <a:xfrm>
            <a:off x="3500080"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7" name="Rectangle"/>
          <p:cNvSpPr/>
          <p:nvPr/>
        </p:nvSpPr>
        <p:spPr>
          <a:xfrm>
            <a:off x="500497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8" name="Rectangle"/>
          <p:cNvSpPr/>
          <p:nvPr/>
        </p:nvSpPr>
        <p:spPr>
          <a:xfrm>
            <a:off x="484800"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9" name="Rectangle"/>
          <p:cNvSpPr/>
          <p:nvPr/>
        </p:nvSpPr>
        <p:spPr>
          <a:xfrm>
            <a:off x="1989695"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0" name="Rectangle"/>
          <p:cNvSpPr/>
          <p:nvPr/>
        </p:nvSpPr>
        <p:spPr>
          <a:xfrm>
            <a:off x="3499249"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1" name="Rectangle"/>
          <p:cNvSpPr/>
          <p:nvPr/>
        </p:nvSpPr>
        <p:spPr>
          <a:xfrm>
            <a:off x="5004141"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3" name="Operations Management Processes"/>
          <p:cNvSpPr/>
          <p:nvPr/>
        </p:nvSpPr>
        <p:spPr>
          <a:xfrm>
            <a:off x="623869" y="1945715"/>
            <a:ext cx="1099821" cy="7724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Operations Management Processes</a:t>
            </a:r>
          </a:p>
        </p:txBody>
      </p:sp>
      <p:sp>
        <p:nvSpPr>
          <p:cNvPr id="184" name="Customer…"/>
          <p:cNvSpPr/>
          <p:nvPr/>
        </p:nvSpPr>
        <p:spPr>
          <a:xfrm>
            <a:off x="2136122" y="1945715"/>
            <a:ext cx="1099821" cy="7724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Customer</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Management Processes</a:t>
            </a:r>
          </a:p>
        </p:txBody>
      </p:sp>
      <p:sp>
        <p:nvSpPr>
          <p:cNvPr id="185" name="Innovation…"/>
          <p:cNvSpPr/>
          <p:nvPr/>
        </p:nvSpPr>
        <p:spPr>
          <a:xfrm>
            <a:off x="3636245" y="2071054"/>
            <a:ext cx="1099821" cy="521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Innovation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Processes</a:t>
            </a:r>
          </a:p>
        </p:txBody>
      </p:sp>
      <p:sp>
        <p:nvSpPr>
          <p:cNvPr id="186" name="Regulatory…"/>
          <p:cNvSpPr/>
          <p:nvPr/>
        </p:nvSpPr>
        <p:spPr>
          <a:xfrm>
            <a:off x="5120194" y="2071054"/>
            <a:ext cx="1181424" cy="521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Regulatory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and Social Processes</a:t>
            </a:r>
          </a:p>
        </p:txBody>
      </p:sp>
      <p:sp>
        <p:nvSpPr>
          <p:cNvPr id="187" name="• Supply…"/>
          <p:cNvSpPr/>
          <p:nvPr/>
        </p:nvSpPr>
        <p:spPr>
          <a:xfrm>
            <a:off x="574093" y="3526803"/>
            <a:ext cx="1244411"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Supply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Production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Distribution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117">
                <a:solidFill>
                  <a:schemeClr val="tx1"/>
                </a:solidFill>
              </a:rPr>
              <a:t> Risk Management </a:t>
            </a:r>
          </a:p>
        </p:txBody>
      </p:sp>
      <p:sp>
        <p:nvSpPr>
          <p:cNvPr id="188" name="• Selection…"/>
          <p:cNvSpPr/>
          <p:nvPr/>
        </p:nvSpPr>
        <p:spPr>
          <a:xfrm>
            <a:off x="2140165" y="3526803"/>
            <a:ext cx="1169516"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Selection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Acquisition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Retention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Growth</a:t>
            </a:r>
          </a:p>
        </p:txBody>
      </p:sp>
      <p:sp>
        <p:nvSpPr>
          <p:cNvPr id="189" name="• Opportunity ID…"/>
          <p:cNvSpPr/>
          <p:nvPr/>
        </p:nvSpPr>
        <p:spPr>
          <a:xfrm>
            <a:off x="3554944" y="3540711"/>
            <a:ext cx="1244412"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Opportunity ID</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R&amp;D Portfolio</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26">
                <a:solidFill>
                  <a:schemeClr val="tx1"/>
                </a:solidFill>
              </a:rPr>
              <a:t> Design|Develop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Launch</a:t>
            </a:r>
          </a:p>
        </p:txBody>
      </p:sp>
      <p:sp>
        <p:nvSpPr>
          <p:cNvPr id="190" name="• Environment…"/>
          <p:cNvSpPr/>
          <p:nvPr/>
        </p:nvSpPr>
        <p:spPr>
          <a:xfrm>
            <a:off x="5067211" y="3526803"/>
            <a:ext cx="1287390" cy="10231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Environment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Safety &amp; Health</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Employment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Community</a:t>
            </a:r>
          </a:p>
        </p:txBody>
      </p:sp>
      <p:sp>
        <p:nvSpPr>
          <p:cNvPr id="195" name="Rectangle"/>
          <p:cNvSpPr/>
          <p:nvPr/>
        </p:nvSpPr>
        <p:spPr>
          <a:xfrm>
            <a:off x="484800"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6" name="Rectangle"/>
          <p:cNvSpPr/>
          <p:nvPr/>
        </p:nvSpPr>
        <p:spPr>
          <a:xfrm>
            <a:off x="1989695"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7" name="Rectangle"/>
          <p:cNvSpPr/>
          <p:nvPr/>
        </p:nvSpPr>
        <p:spPr>
          <a:xfrm>
            <a:off x="3499249"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8" name="Rectangle"/>
          <p:cNvSpPr/>
          <p:nvPr/>
        </p:nvSpPr>
        <p:spPr>
          <a:xfrm>
            <a:off x="5004141"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9" name="Rectangle"/>
          <p:cNvSpPr/>
          <p:nvPr/>
        </p:nvSpPr>
        <p:spPr>
          <a:xfrm>
            <a:off x="412641" y="6106734"/>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0" name="Rectangle"/>
          <p:cNvSpPr/>
          <p:nvPr/>
        </p:nvSpPr>
        <p:spPr>
          <a:xfrm>
            <a:off x="412641" y="6884547"/>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1" name="Rectangle"/>
          <p:cNvSpPr/>
          <p:nvPr/>
        </p:nvSpPr>
        <p:spPr>
          <a:xfrm>
            <a:off x="412641" y="7662361"/>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2" name="Human Capital"/>
          <p:cNvSpPr/>
          <p:nvPr/>
        </p:nvSpPr>
        <p:spPr>
          <a:xfrm>
            <a:off x="2055253" y="6252133"/>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Human Capital</a:t>
            </a:r>
          </a:p>
        </p:txBody>
      </p:sp>
      <p:sp>
        <p:nvSpPr>
          <p:cNvPr id="203" name="Information Capital"/>
          <p:cNvSpPr/>
          <p:nvPr/>
        </p:nvSpPr>
        <p:spPr>
          <a:xfrm>
            <a:off x="2055253" y="7029946"/>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Information Capital</a:t>
            </a:r>
          </a:p>
        </p:txBody>
      </p:sp>
      <p:sp>
        <p:nvSpPr>
          <p:cNvPr id="204" name="Organizational Capital"/>
          <p:cNvSpPr/>
          <p:nvPr/>
        </p:nvSpPr>
        <p:spPr>
          <a:xfrm>
            <a:off x="2055253" y="7783949"/>
            <a:ext cx="2721248"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Organizational Capital</a:t>
            </a:r>
          </a:p>
        </p:txBody>
      </p:sp>
      <p:sp>
        <p:nvSpPr>
          <p:cNvPr id="205" name="Culture"/>
          <p:cNvSpPr/>
          <p:nvPr/>
        </p:nvSpPr>
        <p:spPr>
          <a:xfrm>
            <a:off x="648129"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Culture</a:t>
            </a:r>
          </a:p>
        </p:txBody>
      </p:sp>
      <p:sp>
        <p:nvSpPr>
          <p:cNvPr id="206" name="Leadership"/>
          <p:cNvSpPr/>
          <p:nvPr/>
        </p:nvSpPr>
        <p:spPr>
          <a:xfrm>
            <a:off x="2152295" y="8418898"/>
            <a:ext cx="1031083"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Leadership</a:t>
            </a:r>
          </a:p>
        </p:txBody>
      </p:sp>
      <p:sp>
        <p:nvSpPr>
          <p:cNvPr id="207" name="Alignment"/>
          <p:cNvSpPr/>
          <p:nvPr/>
        </p:nvSpPr>
        <p:spPr>
          <a:xfrm>
            <a:off x="3660505"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Alignment</a:t>
            </a:r>
          </a:p>
        </p:txBody>
      </p:sp>
      <p:sp>
        <p:nvSpPr>
          <p:cNvPr id="208" name="Teamwork"/>
          <p:cNvSpPr/>
          <p:nvPr/>
        </p:nvSpPr>
        <p:spPr>
          <a:xfrm>
            <a:off x="5164672" y="8418898"/>
            <a:ext cx="1031082" cy="2711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Teamwork</a:t>
            </a:r>
          </a:p>
        </p:txBody>
      </p:sp>
      <p:sp>
        <p:nvSpPr>
          <p:cNvPr id="210" name="Line"/>
          <p:cNvSpPr/>
          <p:nvPr/>
        </p:nvSpPr>
        <p:spPr>
          <a:xfrm flipH="1" flipV="1">
            <a:off x="1125709"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1" name="Line"/>
          <p:cNvSpPr/>
          <p:nvPr/>
        </p:nvSpPr>
        <p:spPr>
          <a:xfrm flipH="1" flipV="1">
            <a:off x="2662740"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2" name="Line"/>
          <p:cNvSpPr/>
          <p:nvPr/>
        </p:nvSpPr>
        <p:spPr>
          <a:xfrm flipH="1" flipV="1">
            <a:off x="4172292" y="1368608"/>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3" name="Line"/>
          <p:cNvSpPr/>
          <p:nvPr/>
        </p:nvSpPr>
        <p:spPr>
          <a:xfrm flipH="1" flipV="1">
            <a:off x="5681759" y="1368608"/>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125709"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662740"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72292" y="5302111"/>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681759" y="5302111"/>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Canvas</a:t>
            </a:r>
          </a:p>
        </p:txBody>
      </p:sp>
      <p:sp>
        <p:nvSpPr>
          <p:cNvPr id="216" name="Offering Level"/>
          <p:cNvSpPr/>
          <p:nvPr/>
        </p:nvSpPr>
        <p:spPr>
          <a:xfrm rot="16199996">
            <a:off x="244263" y="3199721"/>
            <a:ext cx="1161436" cy="287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Offering Level</a:t>
            </a:r>
          </a:p>
        </p:txBody>
      </p:sp>
      <p:sp>
        <p:nvSpPr>
          <p:cNvPr id="217" name="Competing Factors"/>
          <p:cNvSpPr/>
          <p:nvPr/>
        </p:nvSpPr>
        <p:spPr>
          <a:xfrm rot="21599998">
            <a:off x="2744114" y="5113324"/>
            <a:ext cx="1708970" cy="287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Competing Factors</a:t>
            </a:r>
          </a:p>
        </p:txBody>
      </p:sp>
      <p:sp>
        <p:nvSpPr>
          <p:cNvPr id="218" name="Line"/>
          <p:cNvSpPr/>
          <p:nvPr/>
        </p:nvSpPr>
        <p:spPr>
          <a:xfrm flipH="1">
            <a:off x="1055842" y="1792574"/>
            <a:ext cx="0" cy="3253177"/>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9" name="Line"/>
          <p:cNvSpPr/>
          <p:nvPr/>
        </p:nvSpPr>
        <p:spPr>
          <a:xfrm flipH="1" flipV="1">
            <a:off x="1053603" y="5032449"/>
            <a:ext cx="4822371" cy="0"/>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267028" y="2234966"/>
          <a:ext cx="4535117" cy="3080432"/>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700301" y="1502494"/>
            <a:ext cx="7134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Hight</a:t>
            </a:r>
          </a:p>
        </p:txBody>
      </p:sp>
      <p:sp>
        <p:nvSpPr>
          <p:cNvPr id="222" name="Low"/>
          <p:cNvSpPr/>
          <p:nvPr/>
        </p:nvSpPr>
        <p:spPr>
          <a:xfrm>
            <a:off x="700301" y="5163781"/>
            <a:ext cx="713454"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a:t>
            </a:r>
          </a:p>
        </p:txBody>
      </p:sp>
      <p:sp>
        <p:nvSpPr>
          <p:cNvPr id="223" name="Blue Ocean Strategic Move"/>
          <p:cNvSpPr/>
          <p:nvPr/>
        </p:nvSpPr>
        <p:spPr>
          <a:xfrm>
            <a:off x="4780472" y="2493972"/>
            <a:ext cx="15375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Blue Ocean Strategic Move</a:t>
            </a:r>
          </a:p>
        </p:txBody>
      </p:sp>
      <p:sp>
        <p:nvSpPr>
          <p:cNvPr id="224" name="Industry…"/>
          <p:cNvSpPr/>
          <p:nvPr/>
        </p:nvSpPr>
        <p:spPr>
          <a:xfrm>
            <a:off x="4728027" y="4075226"/>
            <a:ext cx="153752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Industry </a:t>
            </a:r>
          </a:p>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226" name="Write Your Heading Here"/>
          <p:cNvSpPr/>
          <p:nvPr/>
        </p:nvSpPr>
        <p:spPr>
          <a:xfrm>
            <a:off x="412646" y="6527442"/>
            <a:ext cx="6033765"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419633" y="6454280"/>
            <a:ext cx="29798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30" name="Rectangle"/>
          <p:cNvSpPr/>
          <p:nvPr/>
        </p:nvSpPr>
        <p:spPr>
          <a:xfrm>
            <a:off x="433322" y="7043594"/>
            <a:ext cx="2979824"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1" name="Rectangle"/>
          <p:cNvSpPr/>
          <p:nvPr/>
        </p:nvSpPr>
        <p:spPr>
          <a:xfrm>
            <a:off x="3502311" y="7043594"/>
            <a:ext cx="2924993"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2" name="Rectangle"/>
          <p:cNvSpPr/>
          <p:nvPr/>
        </p:nvSpPr>
        <p:spPr>
          <a:xfrm>
            <a:off x="433322" y="7759484"/>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3" name="Rectangle"/>
          <p:cNvSpPr/>
          <p:nvPr/>
        </p:nvSpPr>
        <p:spPr>
          <a:xfrm>
            <a:off x="3502311" y="7759484"/>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4" name="Rectangle"/>
          <p:cNvSpPr/>
          <p:nvPr/>
        </p:nvSpPr>
        <p:spPr>
          <a:xfrm>
            <a:off x="433322" y="8469939"/>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5" name="Rectangle"/>
          <p:cNvSpPr/>
          <p:nvPr/>
        </p:nvSpPr>
        <p:spPr>
          <a:xfrm>
            <a:off x="3502311" y="8469939"/>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6" name="Rectangle"/>
          <p:cNvSpPr/>
          <p:nvPr/>
        </p:nvSpPr>
        <p:spPr>
          <a:xfrm>
            <a:off x="422156" y="2946018"/>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7" name="Rectangle"/>
          <p:cNvSpPr/>
          <p:nvPr/>
        </p:nvSpPr>
        <p:spPr>
          <a:xfrm>
            <a:off x="422156" y="3913912"/>
            <a:ext cx="1716506" cy="88390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8" name="Rectangle"/>
          <p:cNvSpPr/>
          <p:nvPr/>
        </p:nvSpPr>
        <p:spPr>
          <a:xfrm>
            <a:off x="422156" y="4893805"/>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9" name="Rectangle"/>
          <p:cNvSpPr/>
          <p:nvPr/>
        </p:nvSpPr>
        <p:spPr>
          <a:xfrm>
            <a:off x="2224216" y="2946033"/>
            <a:ext cx="2345207" cy="88389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0" name="Rectangle"/>
          <p:cNvSpPr/>
          <p:nvPr/>
        </p:nvSpPr>
        <p:spPr>
          <a:xfrm>
            <a:off x="2224216" y="3913917"/>
            <a:ext cx="2345207" cy="1847216"/>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2" name="Rectangle"/>
          <p:cNvSpPr/>
          <p:nvPr/>
        </p:nvSpPr>
        <p:spPr>
          <a:xfrm>
            <a:off x="4654975" y="2946018"/>
            <a:ext cx="1780869" cy="883903"/>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3" name="Rectangle"/>
          <p:cNvSpPr/>
          <p:nvPr/>
        </p:nvSpPr>
        <p:spPr>
          <a:xfrm>
            <a:off x="4654975" y="3913912"/>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4" name="Rectangle"/>
          <p:cNvSpPr/>
          <p:nvPr/>
        </p:nvSpPr>
        <p:spPr>
          <a:xfrm>
            <a:off x="4654975" y="4893805"/>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6" name="Arrow"/>
          <p:cNvSpPr/>
          <p:nvPr/>
        </p:nvSpPr>
        <p:spPr>
          <a:xfrm>
            <a:off x="414945" y="1757430"/>
            <a:ext cx="6019674"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7" name="Formulation"/>
          <p:cNvSpPr/>
          <p:nvPr/>
        </p:nvSpPr>
        <p:spPr>
          <a:xfrm>
            <a:off x="2669724" y="190759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Formulation</a:t>
            </a:r>
          </a:p>
        </p:txBody>
      </p:sp>
      <p:sp>
        <p:nvSpPr>
          <p:cNvPr id="248" name="Arrow"/>
          <p:cNvSpPr/>
          <p:nvPr/>
        </p:nvSpPr>
        <p:spPr>
          <a:xfrm>
            <a:off x="420762" y="2336513"/>
            <a:ext cx="1751213"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9" name="Arrow"/>
          <p:cNvSpPr/>
          <p:nvPr/>
        </p:nvSpPr>
        <p:spPr>
          <a:xfrm>
            <a:off x="2225041" y="2336513"/>
            <a:ext cx="235485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0" name="Arrow"/>
          <p:cNvSpPr/>
          <p:nvPr/>
        </p:nvSpPr>
        <p:spPr>
          <a:xfrm>
            <a:off x="4632958" y="2336513"/>
            <a:ext cx="180428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1" name="Remote…"/>
          <p:cNvSpPr/>
          <p:nvPr/>
        </p:nvSpPr>
        <p:spPr>
          <a:xfrm>
            <a:off x="577262" y="3097040"/>
            <a:ext cx="1355650"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Remote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External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2" name="Industry…"/>
          <p:cNvSpPr/>
          <p:nvPr/>
        </p:nvSpPr>
        <p:spPr>
          <a:xfrm>
            <a:off x="577262" y="4183898"/>
            <a:ext cx="135565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3" name="Internal…"/>
          <p:cNvSpPr/>
          <p:nvPr/>
        </p:nvSpPr>
        <p:spPr>
          <a:xfrm>
            <a:off x="577262" y="5137987"/>
            <a:ext cx="1355650"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Assessment</a:t>
            </a:r>
          </a:p>
        </p:txBody>
      </p:sp>
      <p:sp>
        <p:nvSpPr>
          <p:cNvPr id="254" name="Guiding…"/>
          <p:cNvSpPr/>
          <p:nvPr/>
        </p:nvSpPr>
        <p:spPr>
          <a:xfrm>
            <a:off x="4891066" y="3182015"/>
            <a:ext cx="101763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Guiding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Policies</a:t>
            </a:r>
          </a:p>
        </p:txBody>
      </p:sp>
      <p:sp>
        <p:nvSpPr>
          <p:cNvPr id="255" name="Objectives…"/>
          <p:cNvSpPr/>
          <p:nvPr/>
        </p:nvSpPr>
        <p:spPr>
          <a:xfrm>
            <a:off x="4891066" y="4002051"/>
            <a:ext cx="1106129"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Objectives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Corporate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Business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Functional</a:t>
            </a:r>
          </a:p>
        </p:txBody>
      </p:sp>
      <p:sp>
        <p:nvSpPr>
          <p:cNvPr id="256" name="Measures &amp;…"/>
          <p:cNvSpPr/>
          <p:nvPr/>
        </p:nvSpPr>
        <p:spPr>
          <a:xfrm>
            <a:off x="4883655" y="5137984"/>
            <a:ext cx="101763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Measures &amp;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Scorecards</a:t>
            </a:r>
          </a:p>
        </p:txBody>
      </p:sp>
      <p:sp>
        <p:nvSpPr>
          <p:cNvPr id="257" name="Arrow"/>
          <p:cNvSpPr/>
          <p:nvPr/>
        </p:nvSpPr>
        <p:spPr>
          <a:xfrm>
            <a:off x="420329" y="5862501"/>
            <a:ext cx="6017342"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8" name="Implementation"/>
          <p:cNvSpPr/>
          <p:nvPr/>
        </p:nvSpPr>
        <p:spPr>
          <a:xfrm>
            <a:off x="2608266" y="6012664"/>
            <a:ext cx="1504336"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Implementation</a:t>
            </a:r>
          </a:p>
        </p:txBody>
      </p:sp>
      <p:sp>
        <p:nvSpPr>
          <p:cNvPr id="259" name="Arrow"/>
          <p:cNvSpPr/>
          <p:nvPr/>
        </p:nvSpPr>
        <p:spPr>
          <a:xfrm>
            <a:off x="3500245" y="6454280"/>
            <a:ext cx="29291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60" name="Structure"/>
          <p:cNvSpPr/>
          <p:nvPr/>
        </p:nvSpPr>
        <p:spPr>
          <a:xfrm>
            <a:off x="534893" y="6600928"/>
            <a:ext cx="1278549" cy="188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Structure</a:t>
            </a:r>
          </a:p>
        </p:txBody>
      </p:sp>
      <p:sp>
        <p:nvSpPr>
          <p:cNvPr id="261" name="Organizational Structure &amp; Leadership"/>
          <p:cNvSpPr/>
          <p:nvPr/>
        </p:nvSpPr>
        <p:spPr>
          <a:xfrm>
            <a:off x="534893" y="7180386"/>
            <a:ext cx="2720727"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Organizational Structure &amp; Leadership</a:t>
            </a:r>
          </a:p>
        </p:txBody>
      </p:sp>
      <p:sp>
        <p:nvSpPr>
          <p:cNvPr id="262" name="Initiatives, Programs &amp; Investments"/>
          <p:cNvSpPr/>
          <p:nvPr/>
        </p:nvSpPr>
        <p:spPr>
          <a:xfrm>
            <a:off x="534893" y="7999698"/>
            <a:ext cx="281315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Initiatives, Programs &amp; Investments</a:t>
            </a:r>
          </a:p>
        </p:txBody>
      </p:sp>
      <p:sp>
        <p:nvSpPr>
          <p:cNvPr id="263" name="Mergers, Acquisitions &amp; Divestitures"/>
          <p:cNvSpPr/>
          <p:nvPr/>
        </p:nvSpPr>
        <p:spPr>
          <a:xfrm>
            <a:off x="534893" y="8700410"/>
            <a:ext cx="2758067"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Mergers, Acquisitions &amp; Divestitures</a:t>
            </a:r>
          </a:p>
        </p:txBody>
      </p:sp>
      <p:sp>
        <p:nvSpPr>
          <p:cNvPr id="264" name="Budget &amp; Financial Plans"/>
          <p:cNvSpPr/>
          <p:nvPr/>
        </p:nvSpPr>
        <p:spPr>
          <a:xfrm>
            <a:off x="3687361" y="7270891"/>
            <a:ext cx="242225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Budget &amp; Financial Plans</a:t>
            </a:r>
          </a:p>
        </p:txBody>
      </p:sp>
      <p:sp>
        <p:nvSpPr>
          <p:cNvPr id="265" name="Incentives"/>
          <p:cNvSpPr/>
          <p:nvPr/>
        </p:nvSpPr>
        <p:spPr>
          <a:xfrm>
            <a:off x="3698422" y="7999698"/>
            <a:ext cx="1432438"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Incentives</a:t>
            </a:r>
          </a:p>
        </p:txBody>
      </p:sp>
      <p:sp>
        <p:nvSpPr>
          <p:cNvPr id="266" name="Review &amp; Evaluation"/>
          <p:cNvSpPr/>
          <p:nvPr/>
        </p:nvSpPr>
        <p:spPr>
          <a:xfrm>
            <a:off x="3662473" y="8700410"/>
            <a:ext cx="2117892"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Review &amp; Evaluation</a:t>
            </a:r>
          </a:p>
        </p:txBody>
      </p:sp>
      <p:sp>
        <p:nvSpPr>
          <p:cNvPr id="267" name="Rectangle"/>
          <p:cNvSpPr/>
          <p:nvPr/>
        </p:nvSpPr>
        <p:spPr>
          <a:xfrm>
            <a:off x="416060" y="1282816"/>
            <a:ext cx="6025881" cy="39935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68" name="Purposes &amp; Values"/>
          <p:cNvSpPr/>
          <p:nvPr/>
        </p:nvSpPr>
        <p:spPr>
          <a:xfrm>
            <a:off x="2676833" y="1399353"/>
            <a:ext cx="1504335"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Purposes &amp; Values</a:t>
            </a:r>
          </a:p>
        </p:txBody>
      </p:sp>
      <p:sp>
        <p:nvSpPr>
          <p:cNvPr id="269" name="Strategic Management Framework"/>
          <p:cNvSpPr/>
          <p:nvPr/>
        </p:nvSpPr>
        <p:spPr>
          <a:xfrm>
            <a:off x="437055" y="691535"/>
            <a:ext cx="5984159" cy="343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Strategic Management Framework</a:t>
            </a:r>
          </a:p>
        </p:txBody>
      </p:sp>
      <p:sp>
        <p:nvSpPr>
          <p:cNvPr id="270" name="Analysis"/>
          <p:cNvSpPr/>
          <p:nvPr/>
        </p:nvSpPr>
        <p:spPr>
          <a:xfrm>
            <a:off x="633786" y="2500324"/>
            <a:ext cx="108863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Analysis</a:t>
            </a:r>
          </a:p>
        </p:txBody>
      </p:sp>
      <p:sp>
        <p:nvSpPr>
          <p:cNvPr id="271" name="Strategy Formation"/>
          <p:cNvSpPr/>
          <p:nvPr/>
        </p:nvSpPr>
        <p:spPr>
          <a:xfrm>
            <a:off x="2463975" y="2500324"/>
            <a:ext cx="1780869"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 Formation</a:t>
            </a:r>
          </a:p>
        </p:txBody>
      </p:sp>
      <p:sp>
        <p:nvSpPr>
          <p:cNvPr id="272" name="Goal Setting"/>
          <p:cNvSpPr/>
          <p:nvPr/>
        </p:nvSpPr>
        <p:spPr>
          <a:xfrm>
            <a:off x="4883223" y="2500324"/>
            <a:ext cx="1088630"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Goal Setting</a:t>
            </a:r>
          </a:p>
        </p:txBody>
      </p:sp>
      <p:sp>
        <p:nvSpPr>
          <p:cNvPr id="273" name="Diagnosis…"/>
          <p:cNvSpPr/>
          <p:nvPr/>
        </p:nvSpPr>
        <p:spPr>
          <a:xfrm>
            <a:off x="2450335" y="3006535"/>
            <a:ext cx="1915898" cy="724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Diagnosis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Risk assessment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Scenarios</a:t>
            </a:r>
          </a:p>
        </p:txBody>
      </p:sp>
      <p:sp>
        <p:nvSpPr>
          <p:cNvPr id="274" name="Strategic Decisions…"/>
          <p:cNvSpPr/>
          <p:nvPr/>
        </p:nvSpPr>
        <p:spPr>
          <a:xfrm>
            <a:off x="2450335" y="4001229"/>
            <a:ext cx="1915898"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dirty="0">
                <a:solidFill>
                  <a:schemeClr val="tx1"/>
                </a:solidFill>
              </a:rPr>
              <a:t>Strategic Decisions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Competitive Advantage</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Generic Strategy</a:t>
            </a:r>
          </a:p>
        </p:txBody>
      </p:sp>
      <p:sp>
        <p:nvSpPr>
          <p:cNvPr id="275" name="Portfolio Management…"/>
          <p:cNvSpPr/>
          <p:nvPr/>
        </p:nvSpPr>
        <p:spPr>
          <a:xfrm>
            <a:off x="2450335" y="4624011"/>
            <a:ext cx="1915898" cy="543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Portfolio Management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Geographic Scope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Market Positioning</a:t>
            </a:r>
          </a:p>
        </p:txBody>
      </p:sp>
      <p:sp>
        <p:nvSpPr>
          <p:cNvPr id="276" name="Value Chain…"/>
          <p:cNvSpPr/>
          <p:nvPr/>
        </p:nvSpPr>
        <p:spPr>
          <a:xfrm>
            <a:off x="2450334" y="5249960"/>
            <a:ext cx="1820199" cy="3620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Value Chain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Core Competence</a:t>
            </a:r>
          </a:p>
        </p:txBody>
      </p:sp>
      <p:sp>
        <p:nvSpPr>
          <p:cNvPr id="277" name="Control &amp;Feedback"/>
          <p:cNvSpPr/>
          <p:nvPr/>
        </p:nvSpPr>
        <p:spPr>
          <a:xfrm>
            <a:off x="3684120" y="6604357"/>
            <a:ext cx="2019291" cy="181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White">
  <a:themeElements>
    <a:clrScheme name="Custom 77">
      <a:dk1>
        <a:srgbClr val="323C40"/>
      </a:dk1>
      <a:lt1>
        <a:srgbClr val="FFFFFF"/>
      </a:lt1>
      <a:dk2>
        <a:srgbClr val="323C40"/>
      </a:dk2>
      <a:lt2>
        <a:srgbClr val="FEFFFF"/>
      </a:lt2>
      <a:accent1>
        <a:srgbClr val="C4C2C2"/>
      </a:accent1>
      <a:accent2>
        <a:srgbClr val="E1E1E3"/>
      </a:accent2>
      <a:accent3>
        <a:srgbClr val="F4F4F4"/>
      </a:accent3>
      <a:accent4>
        <a:srgbClr val="DEE6DF"/>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A4 Paper (210x297 mm)</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114</cp:revision>
  <dcterms:modified xsi:type="dcterms:W3CDTF">2020-09-01T14:07:38Z</dcterms:modified>
</cp:coreProperties>
</file>