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529" r:id="rId2"/>
    <p:sldId id="259" r:id="rId3"/>
    <p:sldId id="258" r:id="rId4"/>
    <p:sldId id="263" r:id="rId5"/>
    <p:sldId id="262" r:id="rId6"/>
    <p:sldId id="261" r:id="rId7"/>
    <p:sldId id="506" r:id="rId8"/>
    <p:sldId id="265" r:id="rId9"/>
    <p:sldId id="267" r:id="rId10"/>
    <p:sldId id="507" r:id="rId11"/>
    <p:sldId id="524" r:id="rId12"/>
    <p:sldId id="525" r:id="rId13"/>
    <p:sldId id="523" r:id="rId14"/>
    <p:sldId id="526" r:id="rId15"/>
    <p:sldId id="527" r:id="rId16"/>
    <p:sldId id="530" r:id="rId17"/>
    <p:sldId id="52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E24C0-E5C3-468A-9473-0882C5D1B889}" type="datetimeFigureOut">
              <a:rPr lang="en-US" smtClean="0"/>
              <a:t>8/5/2023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7E3AB-053B-465A-85EC-E01AAB25696B}" type="slidenum">
              <a:rPr lang="en-US" smtClean="0"/>
              <a:t>‹#›</a:t>
            </a:fld>
            <a:endParaRPr lang="en-US"/>
          </a:p>
        </p:txBody>
      </p:sp>
    </p:spTree>
    <p:extLst>
      <p:ext uri="{BB962C8B-B14F-4D97-AF65-F5344CB8AC3E}">
        <p14:creationId xmlns:p14="http://schemas.microsoft.com/office/powerpoint/2010/main" val="313105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AF73-A5CF-EAA3-9F48-32A43719C8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434BFF-657F-4847-CC83-E2D5111802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C3BEC0-3A52-CDAD-C0F0-621AD896182D}"/>
              </a:ext>
            </a:extLst>
          </p:cNvPr>
          <p:cNvSpPr>
            <a:spLocks noGrp="1"/>
          </p:cNvSpPr>
          <p:nvPr>
            <p:ph type="dt" sz="half" idx="10"/>
          </p:nvPr>
        </p:nvSpPr>
        <p:spPr/>
        <p:txBody>
          <a:bodyPr/>
          <a:lstStyle/>
          <a:p>
            <a:fld id="{EB293E47-54BC-40E1-8C02-A020863EEE1A}" type="datetimeFigureOut">
              <a:rPr lang="en-US" smtClean="0"/>
              <a:t>8/5/2023</a:t>
            </a:fld>
            <a:endParaRPr lang="en-US"/>
          </a:p>
        </p:txBody>
      </p:sp>
      <p:sp>
        <p:nvSpPr>
          <p:cNvPr id="5" name="Footer Placeholder 4">
            <a:extLst>
              <a:ext uri="{FF2B5EF4-FFF2-40B4-BE49-F238E27FC236}">
                <a16:creationId xmlns:a16="http://schemas.microsoft.com/office/drawing/2014/main" id="{7D3A8A03-BCD8-F726-60AB-2F9972C1D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F05B1-7DC7-9DD9-C2F9-9C3CC0E6B086}"/>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45902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1A60-D257-BF89-252B-A5456BD332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C4DA49-A914-065E-DEC1-148A5F430C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27398-FD01-CCEC-7962-B44CE1773FFA}"/>
              </a:ext>
            </a:extLst>
          </p:cNvPr>
          <p:cNvSpPr>
            <a:spLocks noGrp="1"/>
          </p:cNvSpPr>
          <p:nvPr>
            <p:ph type="dt" sz="half" idx="10"/>
          </p:nvPr>
        </p:nvSpPr>
        <p:spPr/>
        <p:txBody>
          <a:bodyPr/>
          <a:lstStyle/>
          <a:p>
            <a:fld id="{EB293E47-54BC-40E1-8C02-A020863EEE1A}" type="datetimeFigureOut">
              <a:rPr lang="en-US" smtClean="0"/>
              <a:t>8/5/2023</a:t>
            </a:fld>
            <a:endParaRPr lang="en-US"/>
          </a:p>
        </p:txBody>
      </p:sp>
      <p:sp>
        <p:nvSpPr>
          <p:cNvPr id="5" name="Footer Placeholder 4">
            <a:extLst>
              <a:ext uri="{FF2B5EF4-FFF2-40B4-BE49-F238E27FC236}">
                <a16:creationId xmlns:a16="http://schemas.microsoft.com/office/drawing/2014/main" id="{C5EBECC0-21D3-E331-10F5-274CC258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F2927-FBE2-A53F-D9D5-2991E57EF43E}"/>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27732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853452-B912-7067-CE20-D7BF800D7B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12B613-0406-803D-8A96-74242FA031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AD8F4-417B-D999-A89C-3C6903A05AD4}"/>
              </a:ext>
            </a:extLst>
          </p:cNvPr>
          <p:cNvSpPr>
            <a:spLocks noGrp="1"/>
          </p:cNvSpPr>
          <p:nvPr>
            <p:ph type="dt" sz="half" idx="10"/>
          </p:nvPr>
        </p:nvSpPr>
        <p:spPr/>
        <p:txBody>
          <a:bodyPr/>
          <a:lstStyle/>
          <a:p>
            <a:fld id="{EB293E47-54BC-40E1-8C02-A020863EEE1A}" type="datetimeFigureOut">
              <a:rPr lang="en-US" smtClean="0"/>
              <a:t>8/5/2023</a:t>
            </a:fld>
            <a:endParaRPr lang="en-US"/>
          </a:p>
        </p:txBody>
      </p:sp>
      <p:sp>
        <p:nvSpPr>
          <p:cNvPr id="5" name="Footer Placeholder 4">
            <a:extLst>
              <a:ext uri="{FF2B5EF4-FFF2-40B4-BE49-F238E27FC236}">
                <a16:creationId xmlns:a16="http://schemas.microsoft.com/office/drawing/2014/main" id="{20B8453D-074D-96C2-A31F-C9A465F97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E9190-FFAD-671D-CE5E-45FC1790377D}"/>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377214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115A-9445-3F5D-5442-50CC15F83B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E71CD-8A17-D506-1012-84E1921213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F256A-2F53-83B8-311D-208D884F1D85}"/>
              </a:ext>
            </a:extLst>
          </p:cNvPr>
          <p:cNvSpPr>
            <a:spLocks noGrp="1"/>
          </p:cNvSpPr>
          <p:nvPr>
            <p:ph type="dt" sz="half" idx="10"/>
          </p:nvPr>
        </p:nvSpPr>
        <p:spPr/>
        <p:txBody>
          <a:bodyPr/>
          <a:lstStyle/>
          <a:p>
            <a:fld id="{EB293E47-54BC-40E1-8C02-A020863EEE1A}" type="datetimeFigureOut">
              <a:rPr lang="en-US" smtClean="0"/>
              <a:t>8/5/2023</a:t>
            </a:fld>
            <a:endParaRPr lang="en-US"/>
          </a:p>
        </p:txBody>
      </p:sp>
      <p:sp>
        <p:nvSpPr>
          <p:cNvPr id="5" name="Footer Placeholder 4">
            <a:extLst>
              <a:ext uri="{FF2B5EF4-FFF2-40B4-BE49-F238E27FC236}">
                <a16:creationId xmlns:a16="http://schemas.microsoft.com/office/drawing/2014/main" id="{A4A9098D-2241-5618-A7CB-B4CEBC242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8A0B8-F465-3E90-8F2D-656A7DDD860E}"/>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188000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FDB-7008-5CFD-AB87-3F031653F3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43594B-7403-0D34-D422-7031A955C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E70B67-0D30-5F30-F6BE-B32CA4ED3BD4}"/>
              </a:ext>
            </a:extLst>
          </p:cNvPr>
          <p:cNvSpPr>
            <a:spLocks noGrp="1"/>
          </p:cNvSpPr>
          <p:nvPr>
            <p:ph type="dt" sz="half" idx="10"/>
          </p:nvPr>
        </p:nvSpPr>
        <p:spPr/>
        <p:txBody>
          <a:bodyPr/>
          <a:lstStyle/>
          <a:p>
            <a:fld id="{EB293E47-54BC-40E1-8C02-A020863EEE1A}" type="datetimeFigureOut">
              <a:rPr lang="en-US" smtClean="0"/>
              <a:t>8/5/2023</a:t>
            </a:fld>
            <a:endParaRPr lang="en-US"/>
          </a:p>
        </p:txBody>
      </p:sp>
      <p:sp>
        <p:nvSpPr>
          <p:cNvPr id="5" name="Footer Placeholder 4">
            <a:extLst>
              <a:ext uri="{FF2B5EF4-FFF2-40B4-BE49-F238E27FC236}">
                <a16:creationId xmlns:a16="http://schemas.microsoft.com/office/drawing/2014/main" id="{B9BF8FBD-26F5-86A5-AB26-AC7D910C6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8B24B-89B3-4E66-E1D3-A1EFA9A7DF4D}"/>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397142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CA35-04AF-69A0-8091-FEC33F51F0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45B26C-FB43-6256-7F1D-A7DE8AA906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65B355-A764-4ED3-D25B-44CF0F4D2F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533451-8930-B225-C1B2-E699C8EC1565}"/>
              </a:ext>
            </a:extLst>
          </p:cNvPr>
          <p:cNvSpPr>
            <a:spLocks noGrp="1"/>
          </p:cNvSpPr>
          <p:nvPr>
            <p:ph type="dt" sz="half" idx="10"/>
          </p:nvPr>
        </p:nvSpPr>
        <p:spPr/>
        <p:txBody>
          <a:bodyPr/>
          <a:lstStyle/>
          <a:p>
            <a:fld id="{EB293E47-54BC-40E1-8C02-A020863EEE1A}" type="datetimeFigureOut">
              <a:rPr lang="en-US" smtClean="0"/>
              <a:t>8/5/2023</a:t>
            </a:fld>
            <a:endParaRPr lang="en-US"/>
          </a:p>
        </p:txBody>
      </p:sp>
      <p:sp>
        <p:nvSpPr>
          <p:cNvPr id="6" name="Footer Placeholder 5">
            <a:extLst>
              <a:ext uri="{FF2B5EF4-FFF2-40B4-BE49-F238E27FC236}">
                <a16:creationId xmlns:a16="http://schemas.microsoft.com/office/drawing/2014/main" id="{30684A16-1ACC-1695-E118-46106FA7E4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5B6B3-5C62-A6F2-FC4E-481E377C2645}"/>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234389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394BC-DC67-A655-D780-270F66706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209F81-B886-A83B-8763-1F3D07A598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21AE04-1E3C-A7BC-A658-DD4C61AEC9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B61CE2-A722-FDF8-E021-48CA3BE79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AA7C9-5540-DAEB-C802-43093E6C7F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6FEA9-99A4-BA87-1890-98BDD836B371}"/>
              </a:ext>
            </a:extLst>
          </p:cNvPr>
          <p:cNvSpPr>
            <a:spLocks noGrp="1"/>
          </p:cNvSpPr>
          <p:nvPr>
            <p:ph type="dt" sz="half" idx="10"/>
          </p:nvPr>
        </p:nvSpPr>
        <p:spPr/>
        <p:txBody>
          <a:bodyPr/>
          <a:lstStyle/>
          <a:p>
            <a:fld id="{EB293E47-54BC-40E1-8C02-A020863EEE1A}" type="datetimeFigureOut">
              <a:rPr lang="en-US" smtClean="0"/>
              <a:t>8/5/2023</a:t>
            </a:fld>
            <a:endParaRPr lang="en-US"/>
          </a:p>
        </p:txBody>
      </p:sp>
      <p:sp>
        <p:nvSpPr>
          <p:cNvPr id="8" name="Footer Placeholder 7">
            <a:extLst>
              <a:ext uri="{FF2B5EF4-FFF2-40B4-BE49-F238E27FC236}">
                <a16:creationId xmlns:a16="http://schemas.microsoft.com/office/drawing/2014/main" id="{7FB3B4AB-A7E4-60E7-6433-32536A46B3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F6ECC4-1A1B-7F09-0A86-0DDB5EF4CB28}"/>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276421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40938-7DF8-E809-46F1-067CFC059B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A0697-4DFF-08BF-6CC2-2FE452290922}"/>
              </a:ext>
            </a:extLst>
          </p:cNvPr>
          <p:cNvSpPr>
            <a:spLocks noGrp="1"/>
          </p:cNvSpPr>
          <p:nvPr>
            <p:ph type="dt" sz="half" idx="10"/>
          </p:nvPr>
        </p:nvSpPr>
        <p:spPr/>
        <p:txBody>
          <a:bodyPr/>
          <a:lstStyle/>
          <a:p>
            <a:fld id="{EB293E47-54BC-40E1-8C02-A020863EEE1A}" type="datetimeFigureOut">
              <a:rPr lang="en-US" smtClean="0"/>
              <a:t>8/5/2023</a:t>
            </a:fld>
            <a:endParaRPr lang="en-US"/>
          </a:p>
        </p:txBody>
      </p:sp>
      <p:sp>
        <p:nvSpPr>
          <p:cNvPr id="4" name="Footer Placeholder 3">
            <a:extLst>
              <a:ext uri="{FF2B5EF4-FFF2-40B4-BE49-F238E27FC236}">
                <a16:creationId xmlns:a16="http://schemas.microsoft.com/office/drawing/2014/main" id="{DBBC0AD5-F6BD-5182-D8AB-4A2300CDC3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F3536D-FFDE-E184-F505-2FD7D0889E39}"/>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67596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DFF39-8963-C177-E4D5-22E1600CF2F2}"/>
              </a:ext>
            </a:extLst>
          </p:cNvPr>
          <p:cNvSpPr>
            <a:spLocks noGrp="1"/>
          </p:cNvSpPr>
          <p:nvPr>
            <p:ph type="dt" sz="half" idx="10"/>
          </p:nvPr>
        </p:nvSpPr>
        <p:spPr/>
        <p:txBody>
          <a:bodyPr/>
          <a:lstStyle/>
          <a:p>
            <a:fld id="{EB293E47-54BC-40E1-8C02-A020863EEE1A}" type="datetimeFigureOut">
              <a:rPr lang="en-US" smtClean="0"/>
              <a:t>8/5/2023</a:t>
            </a:fld>
            <a:endParaRPr lang="en-US"/>
          </a:p>
        </p:txBody>
      </p:sp>
      <p:sp>
        <p:nvSpPr>
          <p:cNvPr id="3" name="Footer Placeholder 2">
            <a:extLst>
              <a:ext uri="{FF2B5EF4-FFF2-40B4-BE49-F238E27FC236}">
                <a16:creationId xmlns:a16="http://schemas.microsoft.com/office/drawing/2014/main" id="{700BB529-6DBA-12F3-A4E8-8A604B21BF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D18DB3-0946-7DE5-4750-3E3B7168ED5E}"/>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425988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E482-6427-C14D-4E2E-A9DBD9543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73F66A-51E2-3D95-13A0-7A02177E3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C51733-E3FF-3A59-83B9-C16387F9F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2D02E-318B-A227-F22C-D4FBC32DF9E9}"/>
              </a:ext>
            </a:extLst>
          </p:cNvPr>
          <p:cNvSpPr>
            <a:spLocks noGrp="1"/>
          </p:cNvSpPr>
          <p:nvPr>
            <p:ph type="dt" sz="half" idx="10"/>
          </p:nvPr>
        </p:nvSpPr>
        <p:spPr/>
        <p:txBody>
          <a:bodyPr/>
          <a:lstStyle/>
          <a:p>
            <a:fld id="{EB293E47-54BC-40E1-8C02-A020863EEE1A}" type="datetimeFigureOut">
              <a:rPr lang="en-US" smtClean="0"/>
              <a:t>8/5/2023</a:t>
            </a:fld>
            <a:endParaRPr lang="en-US"/>
          </a:p>
        </p:txBody>
      </p:sp>
      <p:sp>
        <p:nvSpPr>
          <p:cNvPr id="6" name="Footer Placeholder 5">
            <a:extLst>
              <a:ext uri="{FF2B5EF4-FFF2-40B4-BE49-F238E27FC236}">
                <a16:creationId xmlns:a16="http://schemas.microsoft.com/office/drawing/2014/main" id="{796B80D8-1020-6D29-1140-DB222B1DD1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425E6C-73E5-563F-8DCE-C9CCE4B0A261}"/>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92709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CC2B-7BB6-5AE8-B983-301EA4D887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05EFB3-9DDF-C7F4-C1DD-DF82FD14C0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02A920-107A-F532-68E6-5830C59B3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1847E-882E-54BE-D5FF-CCD79DE0F0F0}"/>
              </a:ext>
            </a:extLst>
          </p:cNvPr>
          <p:cNvSpPr>
            <a:spLocks noGrp="1"/>
          </p:cNvSpPr>
          <p:nvPr>
            <p:ph type="dt" sz="half" idx="10"/>
          </p:nvPr>
        </p:nvSpPr>
        <p:spPr/>
        <p:txBody>
          <a:bodyPr/>
          <a:lstStyle/>
          <a:p>
            <a:fld id="{EB293E47-54BC-40E1-8C02-A020863EEE1A}" type="datetimeFigureOut">
              <a:rPr lang="en-US" smtClean="0"/>
              <a:t>8/5/2023</a:t>
            </a:fld>
            <a:endParaRPr lang="en-US"/>
          </a:p>
        </p:txBody>
      </p:sp>
      <p:sp>
        <p:nvSpPr>
          <p:cNvPr id="6" name="Footer Placeholder 5">
            <a:extLst>
              <a:ext uri="{FF2B5EF4-FFF2-40B4-BE49-F238E27FC236}">
                <a16:creationId xmlns:a16="http://schemas.microsoft.com/office/drawing/2014/main" id="{F0024727-5E73-8FE8-BE8F-FEB7C4004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48007-6213-3332-9267-BA1AD942979C}"/>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164614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BFA539-A6BD-555F-546C-71EB4ED711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E38B22-7A13-E312-6FD4-A50858AF1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278D4-4955-88F7-D60B-C1DFFCAD28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93E47-54BC-40E1-8C02-A020863EEE1A}" type="datetimeFigureOut">
              <a:rPr lang="en-US" smtClean="0"/>
              <a:t>8/5/2023</a:t>
            </a:fld>
            <a:endParaRPr lang="en-US"/>
          </a:p>
        </p:txBody>
      </p:sp>
      <p:sp>
        <p:nvSpPr>
          <p:cNvPr id="5" name="Footer Placeholder 4">
            <a:extLst>
              <a:ext uri="{FF2B5EF4-FFF2-40B4-BE49-F238E27FC236}">
                <a16:creationId xmlns:a16="http://schemas.microsoft.com/office/drawing/2014/main" id="{AA97B57D-3213-10FC-43FF-50847BA88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2F4401-43F7-A198-1E53-FEF351DA7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F3039-7344-492D-92C4-29B03C4269E8}" type="slidenum">
              <a:rPr lang="en-US" smtClean="0"/>
              <a:t>‹#›</a:t>
            </a:fld>
            <a:endParaRPr lang="en-US"/>
          </a:p>
        </p:txBody>
      </p:sp>
    </p:spTree>
    <p:extLst>
      <p:ext uri="{BB962C8B-B14F-4D97-AF65-F5344CB8AC3E}">
        <p14:creationId xmlns:p14="http://schemas.microsoft.com/office/powerpoint/2010/main" val="2128136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002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9813"/>
            <a:ext cx="2091502" cy="1186120"/>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0</a:t>
            </a:r>
            <a:r>
              <a:rPr lang="en-US" sz="3200" b="1" dirty="0">
                <a:effectLst/>
                <a:latin typeface="Times New Roman" panose="02020603050405020304" pitchFamily="18" charset="0"/>
                <a:ea typeface="Calibri" panose="020F0502020204030204" pitchFamily="34" charset="0"/>
              </a:rPr>
              <a:t>2</a:t>
            </a:r>
            <a:r>
              <a:rPr lang="vi-VN" sz="3200" b="1" dirty="0">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chính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trị</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xã</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hội</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C30EDC3-FF06-22ED-ADE3-B5E277B42034}"/>
              </a:ext>
            </a:extLst>
          </p:cNvPr>
          <p:cNvSpPr txBox="1"/>
          <p:nvPr/>
        </p:nvSpPr>
        <p:spPr>
          <a:xfrm>
            <a:off x="536956" y="1925933"/>
            <a:ext cx="6444664" cy="2932854"/>
          </a:xfrm>
          <a:prstGeom prst="rect">
            <a:avLst/>
          </a:prstGeom>
          <a:noFill/>
        </p:spPr>
        <p:txBody>
          <a:bodyPr wrap="square">
            <a:spAutoFit/>
          </a:bodyPr>
          <a:lstStyle/>
          <a:p>
            <a:r>
              <a:rPr kumimoji="0" lang="en-US" altLang="en-US" sz="3200" b="1" i="0" u="none" strike="noStrike" cap="none" normalizeH="0" baseline="0" dirty="0" err="1">
                <a:ln>
                  <a:noFill/>
                </a:ln>
                <a:solidFill>
                  <a:schemeClr val="tx1"/>
                </a:solidFill>
                <a:effectLst/>
                <a:latin typeface="Times New Roman" panose="02020603050405020304" pitchFamily="18" charset="0"/>
                <a:ea typeface="Times New Roman (Body CS)"/>
                <a:cs typeface="Times New Roman" panose="02020603050405020304" pitchFamily="18" charset="0"/>
              </a:rPr>
              <a:t>Nhóm</a:t>
            </a:r>
            <a:r>
              <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Body CS)"/>
                <a:cs typeface="Times New Roman" panose="02020603050405020304" pitchFamily="18" charset="0"/>
              </a:rPr>
              <a:t> 3+4: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Xã</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Body CS)"/>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hội</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pPr>
              <a:lnSpc>
                <a:spcPct val="115000"/>
              </a:lnSpc>
              <a:spcAft>
                <a:spcPts val="1000"/>
              </a:spcAft>
            </a:pPr>
            <a:r>
              <a:rPr lang="en-US" altLang="en-US" sz="3200" dirty="0" err="1">
                <a:latin typeface="Times New Roman" panose="02020603050405020304" pitchFamily="18" charset="0"/>
                <a:cs typeface="Times New Roman" panose="02020603050405020304" pitchFamily="18" charset="0"/>
              </a:rPr>
              <a:t>Khơi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thuẫn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cấp</a:t>
            </a:r>
            <a:r>
              <a:rPr lang="en-US" sz="3200" dirty="0">
                <a:effectLst/>
                <a:latin typeface="Times New Roman" panose="02020603050405020304" pitchFamily="18" charset="0"/>
                <a:cs typeface="Times New Roman" panose="02020603050405020304" pitchFamily="18" charset="0"/>
              </a:rPr>
              <a:t>.</a:t>
            </a:r>
          </a:p>
          <a:p>
            <a:pPr>
              <a:lnSpc>
                <a:spcPct val="115000"/>
              </a:lnSpc>
              <a:spcAft>
                <a:spcPts val="1000"/>
              </a:spcAft>
            </a:pPr>
            <a:r>
              <a:rPr lang="en-US" sz="3200" dirty="0">
                <a:effectLst/>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cổ</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súy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hủ</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tục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tệ</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nạn</a:t>
            </a:r>
            <a:endParaRPr lang="en-US" sz="3200"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13A8BD72-D319-58D3-14BA-280685231386}"/>
              </a:ext>
            </a:extLst>
          </p:cNvPr>
          <p:cNvGrpSpPr/>
          <p:nvPr/>
        </p:nvGrpSpPr>
        <p:grpSpPr>
          <a:xfrm>
            <a:off x="6981620" y="78587"/>
            <a:ext cx="5129603" cy="6700826"/>
            <a:chOff x="6981620" y="78586"/>
            <a:chExt cx="5129603" cy="6700826"/>
          </a:xfrm>
        </p:grpSpPr>
        <p:pic>
          <p:nvPicPr>
            <p:cNvPr id="14" name="Picture 13">
              <a:extLst>
                <a:ext uri="{FF2B5EF4-FFF2-40B4-BE49-F238E27FC236}">
                  <a16:creationId xmlns:a16="http://schemas.microsoft.com/office/drawing/2014/main" id="{5A91AFC8-481E-466A-E3BD-8710B4CC6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148" y="3428999"/>
              <a:ext cx="5022089" cy="3350413"/>
            </a:xfrm>
            <a:prstGeom prst="rect">
              <a:avLst/>
            </a:prstGeom>
          </p:spPr>
        </p:pic>
        <p:pic>
          <p:nvPicPr>
            <p:cNvPr id="15" name="Picture 2" descr="C:\Users\Administrator.Y1EF2OHUAYAQIXO\Desktop\Lich-su-lop-11-bai-2-hinh-1.jpg">
              <a:extLst>
                <a:ext uri="{FF2B5EF4-FFF2-40B4-BE49-F238E27FC236}">
                  <a16:creationId xmlns:a16="http://schemas.microsoft.com/office/drawing/2014/main" id="{B9941807-3D47-1AB4-1801-1CB3B54F0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620" y="78586"/>
              <a:ext cx="5129603" cy="335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a:extLst>
              <a:ext uri="{FF2B5EF4-FFF2-40B4-BE49-F238E27FC236}">
                <a16:creationId xmlns:a16="http://schemas.microsoft.com/office/drawing/2014/main" id="{85111866-6408-1C67-DDD4-158D72055630}"/>
              </a:ext>
            </a:extLst>
          </p:cNvPr>
          <p:cNvSpPr txBox="1"/>
          <p:nvPr/>
        </p:nvSpPr>
        <p:spPr>
          <a:xfrm>
            <a:off x="442810" y="4890252"/>
            <a:ext cx="6096000" cy="1815882"/>
          </a:xfrm>
          <a:prstGeom prst="rect">
            <a:avLst/>
          </a:prstGeom>
          <a:noFill/>
        </p:spPr>
        <p:txBody>
          <a:bodyPr wrap="square">
            <a:spAutoFit/>
          </a:bodyPr>
          <a:lstStyle/>
          <a:p>
            <a:r>
              <a:rPr lang="pt-BR" sz="2800" dirty="0">
                <a:solidFill>
                  <a:srgbClr val="FF0000"/>
                </a:solidFill>
                <a:latin typeface="Times New Roman" panose="02020603050405020304" pitchFamily="18" charset="0"/>
                <a:cs typeface="Times New Roman" panose="02020603050405020304" pitchFamily="18" charset="0"/>
              </a:rPr>
              <a:t>=&gt;Mâu thuẫn giữa nhân dân Ấn Độ với thực dân Anh là mâu thuẫn cơ bản trong xã hội. Đó lànguyên nhân dẫn đến các cuộc đấu tranh giành độc lập ở Ấn Độ</a:t>
            </a:r>
            <a:endParaRPr lang="en-US" sz="2800" dirty="0">
              <a:solidFill>
                <a:srgbClr val="FF0000"/>
              </a:solidFill>
            </a:endParaRPr>
          </a:p>
        </p:txBody>
      </p:sp>
      <p:pic>
        <p:nvPicPr>
          <p:cNvPr id="3" name="Picture 2">
            <a:extLst>
              <a:ext uri="{FF2B5EF4-FFF2-40B4-BE49-F238E27FC236}">
                <a16:creationId xmlns:a16="http://schemas.microsoft.com/office/drawing/2014/main" id="{31717902-A620-254A-1613-8D49A5D20C20}"/>
              </a:ext>
            </a:extLst>
          </p:cNvPr>
          <p:cNvPicPr>
            <a:picLocks noChangeAspect="1"/>
          </p:cNvPicPr>
          <p:nvPr/>
        </p:nvPicPr>
        <p:blipFill>
          <a:blip r:embed="rId5"/>
          <a:stretch>
            <a:fillRect/>
          </a:stretch>
        </p:blipFill>
        <p:spPr>
          <a:xfrm>
            <a:off x="6889635" y="3428999"/>
            <a:ext cx="5302365" cy="3350414"/>
          </a:xfrm>
          <a:prstGeom prst="rect">
            <a:avLst/>
          </a:prstGeom>
        </p:spPr>
      </p:pic>
      <p:pic>
        <p:nvPicPr>
          <p:cNvPr id="2" name="Picture 1">
            <a:extLst>
              <a:ext uri="{FF2B5EF4-FFF2-40B4-BE49-F238E27FC236}">
                <a16:creationId xmlns:a16="http://schemas.microsoft.com/office/drawing/2014/main" id="{87D5BA6C-28EB-6851-815B-7299C75F6457}"/>
              </a:ext>
            </a:extLst>
          </p:cNvPr>
          <p:cNvPicPr>
            <a:picLocks noChangeAspect="1"/>
          </p:cNvPicPr>
          <p:nvPr/>
        </p:nvPicPr>
        <p:blipFill>
          <a:blip r:embed="rId6"/>
          <a:stretch>
            <a:fillRect/>
          </a:stretch>
        </p:blipFill>
        <p:spPr>
          <a:xfrm>
            <a:off x="7073605" y="0"/>
            <a:ext cx="4999388" cy="6693612"/>
          </a:xfrm>
          <a:prstGeom prst="rect">
            <a:avLst/>
          </a:prstGeom>
        </p:spPr>
      </p:pic>
    </p:spTree>
    <p:extLst>
      <p:ext uri="{BB962C8B-B14F-4D97-AF65-F5344CB8AC3E}">
        <p14:creationId xmlns:p14="http://schemas.microsoft.com/office/powerpoint/2010/main" val="349890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2" y="1185062"/>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83A011-FCEC-1F48-FE96-D0A20BF1B9A7}"/>
              </a:ext>
            </a:extLst>
          </p:cNvPr>
          <p:cNvSpPr txBox="1"/>
          <p:nvPr/>
        </p:nvSpPr>
        <p:spPr>
          <a:xfrm>
            <a:off x="3551582" y="1324947"/>
            <a:ext cx="4863549" cy="923330"/>
          </a:xfrm>
          <a:prstGeom prst="rect">
            <a:avLst/>
          </a:prstGeom>
          <a:noFill/>
        </p:spPr>
        <p:txBody>
          <a:bodyPr wrap="square">
            <a:spAutoFit/>
          </a:bodyPr>
          <a:lstStyle/>
          <a:p>
            <a:r>
              <a:rPr lang="en-US" sz="5400" b="1" i="1" dirty="0" err="1">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Luyện</a:t>
            </a:r>
            <a:r>
              <a:rPr lang="en-US" sz="5400" b="1" i="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i="1" dirty="0" err="1">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tập</a:t>
            </a:r>
            <a:r>
              <a:rPr lang="en-US" sz="5400" b="1" i="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B8DDCA18-D55E-D76A-3127-BA439AF6ECD8}"/>
              </a:ext>
            </a:extLst>
          </p:cNvPr>
          <p:cNvSpPr txBox="1"/>
          <p:nvPr/>
        </p:nvSpPr>
        <p:spPr>
          <a:xfrm>
            <a:off x="2610681" y="2323861"/>
            <a:ext cx="5910469" cy="1015663"/>
          </a:xfrm>
          <a:prstGeom prst="rect">
            <a:avLst/>
          </a:prstGeom>
          <a:noFill/>
        </p:spPr>
        <p:txBody>
          <a:bodyPr wrap="square" rtlCol="0">
            <a:spAutoFit/>
          </a:bodyPr>
          <a:lstStyle/>
          <a:p>
            <a:r>
              <a:rPr lang="en-US" sz="6000" dirty="0" err="1">
                <a:solidFill>
                  <a:srgbClr val="00B0F0"/>
                </a:solidFill>
                <a:latin typeface="Times New Roman" panose="02020603050405020304" pitchFamily="18" charset="0"/>
                <a:cs typeface="Times New Roman" panose="02020603050405020304" pitchFamily="18" charset="0"/>
              </a:rPr>
              <a:t>Trò</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chơi</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Về</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đích</a:t>
            </a:r>
            <a:r>
              <a:rPr lang="en-US" sz="6000" dirty="0">
                <a:solidFill>
                  <a:srgbClr val="00B0F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457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060174" y="158793"/>
            <a:ext cx="7911548"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7: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2" y="782046"/>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26F0E2-EB63-C118-F8D1-6B74006325DB}"/>
              </a:ext>
            </a:extLst>
          </p:cNvPr>
          <p:cNvSpPr txBox="1"/>
          <p:nvPr/>
        </p:nvSpPr>
        <p:spPr>
          <a:xfrm>
            <a:off x="795130" y="1521553"/>
            <a:ext cx="10840279" cy="1973874"/>
          </a:xfrm>
          <a:prstGeom prst="rect">
            <a:avLst/>
          </a:prstGeom>
          <a:noFill/>
        </p:spPr>
        <p:txBody>
          <a:bodyPr wrap="square">
            <a:spAutoFit/>
          </a:bodyPr>
          <a:lstStyle/>
          <a:p>
            <a:pPr algn="just">
              <a:lnSpc>
                <a:spcPct val="115000"/>
              </a:lnSpc>
              <a:spcAft>
                <a:spcPts val="1000"/>
              </a:spcAft>
              <a:tabLst>
                <a:tab pos="4914900" algn="l"/>
              </a:tabLst>
            </a:pP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pt-BR"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Đến giữa thế kỷ XIX, Ấn Độ bị đế quốc nào xâm lược?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pt-BR" sz="3200" dirty="0">
                <a:solidFill>
                  <a:srgbClr val="000000"/>
                </a:solidFill>
                <a:effectLst/>
                <a:latin typeface="Times New Roman" panose="02020603050405020304" pitchFamily="18" charset="0"/>
                <a:ea typeface="Arial" panose="020B0604020202020204" pitchFamily="34" charset="0"/>
              </a:rPr>
              <a:t>.                                   </a:t>
            </a:r>
            <a:endParaRPr lang="en-US"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2BAFA25-BF2B-3129-D593-718468911144}"/>
              </a:ext>
            </a:extLst>
          </p:cNvPr>
          <p:cNvSpPr txBox="1"/>
          <p:nvPr/>
        </p:nvSpPr>
        <p:spPr>
          <a:xfrm>
            <a:off x="1272210" y="2496795"/>
            <a:ext cx="1696278" cy="646331"/>
          </a:xfrm>
          <a:prstGeom prst="rect">
            <a:avLst/>
          </a:prstGeom>
          <a:noFill/>
        </p:spPr>
        <p:txBody>
          <a:bodyPr wrap="square">
            <a:spAutoFit/>
          </a:bodyPr>
          <a:lstStyle/>
          <a:p>
            <a:r>
              <a:rPr lang="pt-BR" sz="3600" dirty="0">
                <a:effectLst/>
                <a:latin typeface="Times New Roman" panose="02020603050405020304" pitchFamily="18" charset="0"/>
                <a:ea typeface="Arial" panose="020B0604020202020204" pitchFamily="34" charset="0"/>
                <a:cs typeface="Times New Roman" panose="02020603050405020304" pitchFamily="18" charset="0"/>
              </a:rPr>
              <a:t>A. Anh</a:t>
            </a:r>
            <a:endParaRPr lang="en-US" sz="3600" dirty="0"/>
          </a:p>
        </p:txBody>
      </p:sp>
      <p:sp>
        <p:nvSpPr>
          <p:cNvPr id="11" name="TextBox 10">
            <a:extLst>
              <a:ext uri="{FF2B5EF4-FFF2-40B4-BE49-F238E27FC236}">
                <a16:creationId xmlns:a16="http://schemas.microsoft.com/office/drawing/2014/main" id="{44B6FB82-7BE4-F7CA-7C69-91E496328D1F}"/>
              </a:ext>
            </a:extLst>
          </p:cNvPr>
          <p:cNvSpPr txBox="1"/>
          <p:nvPr/>
        </p:nvSpPr>
        <p:spPr>
          <a:xfrm>
            <a:off x="6639339" y="2646989"/>
            <a:ext cx="6096000" cy="646331"/>
          </a:xfrm>
          <a:prstGeom prst="rect">
            <a:avLst/>
          </a:prstGeom>
          <a:noFill/>
        </p:spPr>
        <p:txBody>
          <a:bodyPr wrap="square">
            <a:spAutoFit/>
          </a:bodyPr>
          <a:lstStyle/>
          <a:p>
            <a:r>
              <a:rPr lang="pt-BR"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 Pháp</a:t>
            </a:r>
            <a:endParaRPr lang="en-US" sz="3600" dirty="0"/>
          </a:p>
        </p:txBody>
      </p:sp>
      <p:sp>
        <p:nvSpPr>
          <p:cNvPr id="16" name="TextBox 15">
            <a:extLst>
              <a:ext uri="{FF2B5EF4-FFF2-40B4-BE49-F238E27FC236}">
                <a16:creationId xmlns:a16="http://schemas.microsoft.com/office/drawing/2014/main" id="{F012E508-277B-7481-0453-798434A30758}"/>
              </a:ext>
            </a:extLst>
          </p:cNvPr>
          <p:cNvSpPr txBox="1"/>
          <p:nvPr/>
        </p:nvSpPr>
        <p:spPr>
          <a:xfrm>
            <a:off x="1272210" y="4399173"/>
            <a:ext cx="6341164" cy="646331"/>
          </a:xfrm>
          <a:prstGeom prst="rect">
            <a:avLst/>
          </a:prstGeom>
          <a:noFill/>
        </p:spPr>
        <p:txBody>
          <a:bodyPr wrap="square">
            <a:spAutoFit/>
          </a:bodyPr>
          <a:lstStyle/>
          <a:p>
            <a:r>
              <a:rPr lang="pt-BR" sz="3600" dirty="0">
                <a:solidFill>
                  <a:srgbClr val="000000"/>
                </a:solidFill>
                <a:effectLst/>
                <a:latin typeface="Times New Roman" panose="02020603050405020304" pitchFamily="18" charset="0"/>
                <a:ea typeface="Arial" panose="020B0604020202020204" pitchFamily="34" charset="0"/>
              </a:rPr>
              <a:t>C. Tây Ban Nha</a:t>
            </a:r>
            <a:r>
              <a:rPr lang="pt-BR" sz="1800" dirty="0">
                <a:solidFill>
                  <a:srgbClr val="000000"/>
                </a:solidFill>
                <a:effectLst/>
                <a:latin typeface="Times New Roman" panose="02020603050405020304" pitchFamily="18" charset="0"/>
                <a:ea typeface="Arial" panose="020B0604020202020204" pitchFamily="34" charset="0"/>
              </a:rPr>
              <a:t>. </a:t>
            </a:r>
            <a:endParaRPr lang="en-US" dirty="0"/>
          </a:p>
        </p:txBody>
      </p:sp>
      <p:sp>
        <p:nvSpPr>
          <p:cNvPr id="18" name="TextBox 17">
            <a:extLst>
              <a:ext uri="{FF2B5EF4-FFF2-40B4-BE49-F238E27FC236}">
                <a16:creationId xmlns:a16="http://schemas.microsoft.com/office/drawing/2014/main" id="{303B926A-F59A-7823-6952-C87B94AAB384}"/>
              </a:ext>
            </a:extLst>
          </p:cNvPr>
          <p:cNvSpPr txBox="1"/>
          <p:nvPr/>
        </p:nvSpPr>
        <p:spPr>
          <a:xfrm>
            <a:off x="4731027" y="4092606"/>
            <a:ext cx="6341164" cy="646331"/>
          </a:xfrm>
          <a:prstGeom prst="rect">
            <a:avLst/>
          </a:prstGeom>
          <a:noFill/>
        </p:spPr>
        <p:txBody>
          <a:bodyPr wrap="square">
            <a:spAutoFit/>
          </a:bodyPr>
          <a:lstStyle/>
          <a:p>
            <a:r>
              <a:rPr lang="pt-BR" sz="1800" dirty="0">
                <a:solidFill>
                  <a:srgbClr val="000000"/>
                </a:solidFill>
                <a:effectLst/>
                <a:latin typeface="Times New Roman" panose="02020603050405020304" pitchFamily="18" charset="0"/>
                <a:ea typeface="Arial" panose="020B0604020202020204" pitchFamily="34" charset="0"/>
              </a:rPr>
              <a:t>.                                    </a:t>
            </a:r>
            <a:r>
              <a:rPr lang="pt-BR" sz="3600" dirty="0">
                <a:solidFill>
                  <a:srgbClr val="000000"/>
                </a:solidFill>
                <a:effectLst/>
                <a:latin typeface="Times New Roman" panose="02020603050405020304" pitchFamily="18" charset="0"/>
                <a:ea typeface="Arial" panose="020B0604020202020204" pitchFamily="34" charset="0"/>
              </a:rPr>
              <a:t>D. Mĩ</a:t>
            </a:r>
            <a:endParaRPr lang="en-US" sz="3600" dirty="0"/>
          </a:p>
        </p:txBody>
      </p:sp>
      <p:sp>
        <p:nvSpPr>
          <p:cNvPr id="19" name="TextBox 18">
            <a:extLst>
              <a:ext uri="{FF2B5EF4-FFF2-40B4-BE49-F238E27FC236}">
                <a16:creationId xmlns:a16="http://schemas.microsoft.com/office/drawing/2014/main" id="{887FBF98-3ABC-FCA5-8B41-609371C157D5}"/>
              </a:ext>
            </a:extLst>
          </p:cNvPr>
          <p:cNvSpPr txBox="1"/>
          <p:nvPr/>
        </p:nvSpPr>
        <p:spPr>
          <a:xfrm>
            <a:off x="1265583" y="2508490"/>
            <a:ext cx="1696278" cy="646331"/>
          </a:xfrm>
          <a:prstGeom prst="rect">
            <a:avLst/>
          </a:prstGeom>
          <a:noFill/>
        </p:spPr>
        <p:txBody>
          <a:bodyPr wrap="square">
            <a:spAutoFit/>
          </a:bodyPr>
          <a:lstStyle/>
          <a:p>
            <a:r>
              <a:rPr lang="pt-BR"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 Anh</a:t>
            </a:r>
            <a:endParaRPr lang="en-US" sz="3600" dirty="0">
              <a:solidFill>
                <a:srgbClr val="FF0000"/>
              </a:solidFill>
            </a:endParaRPr>
          </a:p>
        </p:txBody>
      </p:sp>
    </p:spTree>
    <p:extLst>
      <p:ext uri="{BB962C8B-B14F-4D97-AF65-F5344CB8AC3E}">
        <p14:creationId xmlns:p14="http://schemas.microsoft.com/office/powerpoint/2010/main" val="346869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61289" y="363306"/>
            <a:ext cx="8791164" cy="1193532"/>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7: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8" y="1219269"/>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1F9FD9-BF4B-0E3E-95EB-3E8489F9E8F4}"/>
              </a:ext>
            </a:extLst>
          </p:cNvPr>
          <p:cNvSpPr txBox="1"/>
          <p:nvPr/>
        </p:nvSpPr>
        <p:spPr>
          <a:xfrm>
            <a:off x="429040" y="1020838"/>
            <a:ext cx="10257185" cy="954107"/>
          </a:xfrm>
          <a:prstGeom prst="rect">
            <a:avLst/>
          </a:prstGeom>
          <a:noFill/>
        </p:spPr>
        <p:txBody>
          <a:bodyPr wrap="square">
            <a:spAutoFit/>
          </a:bodyPr>
          <a:lstStyle/>
          <a:p>
            <a:pPr eaLnBrk="1" hangingPunct="1">
              <a:defRPr/>
            </a:pPr>
            <a:r>
              <a:rPr lang="pt-BR" sz="2800" b="1" dirty="0">
                <a:latin typeface="Times New Roman" panose="02020603050405020304" pitchFamily="18" charset="0"/>
                <a:cs typeface="Times New Roman" panose="02020603050405020304" pitchFamily="18" charset="0"/>
              </a:rPr>
              <a:t>Câu 2</a:t>
            </a:r>
            <a:r>
              <a:rPr lang="pt-BR" sz="2800" dirty="0">
                <a:latin typeface="Times New Roman" panose="02020603050405020304" pitchFamily="18" charset="0"/>
                <a:cs typeface="Times New Roman" panose="02020603050405020304" pitchFamily="18" charset="0"/>
              </a:rPr>
              <a:t>: Ý nào </a:t>
            </a:r>
            <a:r>
              <a:rPr lang="pt-BR" sz="2800" b="1" u="sng" dirty="0">
                <a:latin typeface="Times New Roman" panose="02020603050405020304" pitchFamily="18" charset="0"/>
                <a:cs typeface="Times New Roman" panose="02020603050405020304" pitchFamily="18" charset="0"/>
              </a:rPr>
              <a:t>khộng phải</a:t>
            </a:r>
            <a:r>
              <a:rPr lang="pt-BR" sz="2800" dirty="0">
                <a:latin typeface="Times New Roman" panose="02020603050405020304" pitchFamily="18" charset="0"/>
                <a:cs typeface="Times New Roman" panose="02020603050405020304" pitchFamily="18" charset="0"/>
              </a:rPr>
              <a:t> là chính sách về chính trị mà thực dân Anh đã thực hiện khi cai trị đối với Ấn Độ ở giữa thế kỷ XIX?</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2EB0CC6-9B9B-B906-C9AA-C0D0FAC5146B}"/>
              </a:ext>
            </a:extLst>
          </p:cNvPr>
          <p:cNvSpPr txBox="1"/>
          <p:nvPr/>
        </p:nvSpPr>
        <p:spPr>
          <a:xfrm>
            <a:off x="993908" y="2249069"/>
            <a:ext cx="5738193"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A. </a:t>
            </a:r>
            <a:r>
              <a:rPr lang="pt-BR" altLang="en-US" sz="3200" dirty="0">
                <a:latin typeface="Times New Roman" panose="02020603050405020304" pitchFamily="18" charset="0"/>
                <a:cs typeface="Times New Roman" panose="02020603050405020304" pitchFamily="18" charset="0"/>
              </a:rPr>
              <a:t>Cai trị trực tiếp ở Ấn Độ</a:t>
            </a:r>
            <a:endParaRPr lang="en-US"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99E486C-8499-E378-8A46-1A90553BE5A5}"/>
              </a:ext>
            </a:extLst>
          </p:cNvPr>
          <p:cNvSpPr txBox="1"/>
          <p:nvPr/>
        </p:nvSpPr>
        <p:spPr>
          <a:xfrm>
            <a:off x="993904" y="3105032"/>
            <a:ext cx="9061175"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B.</a:t>
            </a:r>
            <a:r>
              <a:rPr lang="pt-BR" altLang="en-US" sz="3200" dirty="0">
                <a:latin typeface="Times New Roman" panose="02020603050405020304" pitchFamily="18" charset="0"/>
                <a:cs typeface="Times New Roman" panose="02020603050405020304" pitchFamily="18" charset="0"/>
              </a:rPr>
              <a:t> Nhượng bộ  tầng lớp trên của phong kiến bản xứ</a:t>
            </a:r>
            <a:endParaRPr lang="en-US"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4A6CB0C-C04C-D120-263D-5A8B80B4677F}"/>
              </a:ext>
            </a:extLst>
          </p:cNvPr>
          <p:cNvSpPr txBox="1"/>
          <p:nvPr/>
        </p:nvSpPr>
        <p:spPr>
          <a:xfrm>
            <a:off x="993904" y="4126866"/>
            <a:ext cx="8305804"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C. </a:t>
            </a:r>
            <a:r>
              <a:rPr lang="pt-BR" altLang="en-US" sz="3200" dirty="0">
                <a:latin typeface="Times New Roman" panose="02020603050405020304" pitchFamily="18" charset="0"/>
                <a:cs typeface="Times New Roman" panose="02020603050405020304" pitchFamily="18" charset="0"/>
              </a:rPr>
              <a:t>Khơi sâu sự khác biệt về chủng tộc và tôn giáo</a:t>
            </a: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696EC14-3850-CE84-DF93-E21B32B926AC}"/>
              </a:ext>
            </a:extLst>
          </p:cNvPr>
          <p:cNvSpPr txBox="1"/>
          <p:nvPr/>
        </p:nvSpPr>
        <p:spPr>
          <a:xfrm>
            <a:off x="1444484" y="5040140"/>
            <a:ext cx="6679099" cy="584775"/>
          </a:xfrm>
          <a:prstGeom prst="rect">
            <a:avLst/>
          </a:prstGeom>
          <a:noFill/>
        </p:spPr>
        <p:txBody>
          <a:bodyPr wrap="square">
            <a:spAutoFit/>
          </a:bodyPr>
          <a:lstStyle/>
          <a:p>
            <a:pPr eaLnBrk="1" hangingPunct="1">
              <a:spcBef>
                <a:spcPct val="0"/>
              </a:spcBef>
              <a:buFontTx/>
              <a:buNone/>
            </a:pPr>
            <a:r>
              <a:rPr lang="en-US" altLang="en-US" sz="3200" dirty="0">
                <a:solidFill>
                  <a:srgbClr val="002060"/>
                </a:solidFill>
                <a:latin typeface="Times New Roman" panose="02020603050405020304" pitchFamily="18" charset="0"/>
                <a:cs typeface="Times New Roman" panose="02020603050405020304" pitchFamily="18" charset="0"/>
              </a:rPr>
              <a:t>D. </a:t>
            </a:r>
            <a:r>
              <a:rPr lang="en-US" altLang="en-US" sz="3200" dirty="0" err="1">
                <a:latin typeface="Times New Roman" panose="02020603050405020304" pitchFamily="18" charset="0"/>
                <a:cs typeface="Times New Roman" panose="02020603050405020304" pitchFamily="18" charset="0"/>
              </a:rPr>
              <a:t>Cướp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đoạt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ruộng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lập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đồn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điền</a:t>
            </a:r>
            <a:r>
              <a:rPr lang="en-US" altLang="en-US" sz="1800" dirty="0">
                <a:latin typeface="Arial" panose="020B0604020202020204" pitchFamily="34" charset="0"/>
              </a:rPr>
              <a:t>.</a:t>
            </a:r>
            <a:endParaRPr lang="en-US" altLang="en-US" sz="2100" dirty="0">
              <a:solidFill>
                <a:srgbClr val="00206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C0ECD6D-28DD-50D9-9460-24EFF4D23373}"/>
              </a:ext>
            </a:extLst>
          </p:cNvPr>
          <p:cNvSpPr txBox="1"/>
          <p:nvPr/>
        </p:nvSpPr>
        <p:spPr>
          <a:xfrm>
            <a:off x="1444483" y="5053956"/>
            <a:ext cx="6679099" cy="584775"/>
          </a:xfrm>
          <a:prstGeom prst="rect">
            <a:avLst/>
          </a:prstGeom>
          <a:noFill/>
        </p:spPr>
        <p:txBody>
          <a:bodyPr wrap="square">
            <a:spAutoFit/>
          </a:bodyPr>
          <a:lstStyle/>
          <a:p>
            <a:pPr eaLnBrk="1" hangingPunct="1">
              <a:spcBef>
                <a:spcPct val="0"/>
              </a:spcBef>
              <a:buFontTx/>
              <a:buNone/>
            </a:pPr>
            <a:r>
              <a:rPr lang="en-US" altLang="en-US" sz="3200" dirty="0">
                <a:solidFill>
                  <a:srgbClr val="FF0000"/>
                </a:solidFill>
                <a:latin typeface="Times New Roman" panose="02020603050405020304" pitchFamily="18" charset="0"/>
                <a:cs typeface="Times New Roman" panose="02020603050405020304" pitchFamily="18" charset="0"/>
              </a:rPr>
              <a:t>D. </a:t>
            </a:r>
            <a:r>
              <a:rPr lang="en-US" altLang="en-US" sz="3200" dirty="0" err="1">
                <a:solidFill>
                  <a:srgbClr val="FF0000"/>
                </a:solidFill>
                <a:latin typeface="Times New Roman" panose="02020603050405020304" pitchFamily="18" charset="0"/>
                <a:cs typeface="Times New Roman" panose="02020603050405020304" pitchFamily="18" charset="0"/>
              </a:rPr>
              <a:t>Cướp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đoạt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ruộng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đất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lập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đồn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điền</a:t>
            </a:r>
            <a:r>
              <a:rPr lang="en-US" altLang="en-US" sz="1800" dirty="0">
                <a:latin typeface="Arial" panose="020B0604020202020204" pitchFamily="34" charset="0"/>
              </a:rPr>
              <a:t>.</a:t>
            </a:r>
            <a:endParaRPr lang="en-US" altLang="en-US" sz="2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71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 y="331304"/>
            <a:ext cx="12099234" cy="1206086"/>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7: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 y="453853"/>
            <a:ext cx="11714921" cy="55593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E13B79-A54D-635F-6A62-54A5F38B6311}"/>
              </a:ext>
            </a:extLst>
          </p:cNvPr>
          <p:cNvSpPr txBox="1"/>
          <p:nvPr/>
        </p:nvSpPr>
        <p:spPr>
          <a:xfrm>
            <a:off x="212035" y="706580"/>
            <a:ext cx="11767929" cy="1508105"/>
          </a:xfrm>
          <a:prstGeom prst="rect">
            <a:avLst/>
          </a:prstGeom>
          <a:noFill/>
        </p:spPr>
        <p:txBody>
          <a:bodyPr wrap="square">
            <a:spAutoFit/>
          </a:bodyPr>
          <a:lstStyle/>
          <a:p>
            <a:pPr algn="ctr">
              <a:defRPr/>
            </a:pPr>
            <a:r>
              <a:rPr lang="en-US" sz="3200" b="1" dirty="0" err="1">
                <a:solidFill>
                  <a:srgbClr val="333333"/>
                </a:solidFill>
                <a:effectLst/>
                <a:latin typeface="Times New Roman" panose="02020603050405020304" pitchFamily="18" charset="0"/>
                <a:ea typeface="Times New Roman" panose="02020603050405020304" pitchFamily="18" charset="0"/>
              </a:rPr>
              <a:t>Câu</a:t>
            </a:r>
            <a:r>
              <a:rPr lang="en-US" sz="3200" b="1" dirty="0">
                <a:solidFill>
                  <a:srgbClr val="333333"/>
                </a:solidFill>
                <a:effectLst/>
                <a:latin typeface="Times New Roman" panose="02020603050405020304" pitchFamily="18" charset="0"/>
                <a:ea typeface="Times New Roman" panose="02020603050405020304" pitchFamily="18" charset="0"/>
              </a:rPr>
              <a:t> 3:</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Lợi</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dụng</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cơ</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hội</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nào</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các</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nước</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phương</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Tây</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đua</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tranh</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xâm</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lược</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Ấn</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Độ</a:t>
            </a:r>
            <a:r>
              <a:rPr lang="en-US" sz="3200" dirty="0">
                <a:solidFill>
                  <a:srgbClr val="333333"/>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ctr" eaLnBrk="1" hangingPunct="1">
              <a:defRPr/>
            </a:pP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F272C3D-A75D-97BB-C145-8C8FC720F4BA}"/>
              </a:ext>
            </a:extLst>
          </p:cNvPr>
          <p:cNvSpPr txBox="1"/>
          <p:nvPr/>
        </p:nvSpPr>
        <p:spPr>
          <a:xfrm>
            <a:off x="384313" y="1646166"/>
            <a:ext cx="10747517" cy="1051955"/>
          </a:xfrm>
          <a:prstGeom prst="rect">
            <a:avLst/>
          </a:prstGeom>
          <a:noFill/>
        </p:spPr>
        <p:txBody>
          <a:bodyPr wrap="square">
            <a:spAutoFit/>
          </a:bodyPr>
          <a:lstStyle/>
          <a:p>
            <a:pPr algn="just">
              <a:lnSpc>
                <a:spcPct val="115000"/>
              </a:lnSpc>
              <a:spcBef>
                <a:spcPts val="1200"/>
              </a:spcBef>
              <a:spcAft>
                <a:spcPts val="300"/>
              </a:spcAft>
            </a:pP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giành</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F8343A3-C82C-C8E5-79C1-785D2F8941D2}"/>
              </a:ext>
            </a:extLst>
          </p:cNvPr>
          <p:cNvSpPr txBox="1"/>
          <p:nvPr/>
        </p:nvSpPr>
        <p:spPr>
          <a:xfrm>
            <a:off x="397564" y="1646165"/>
            <a:ext cx="10747517" cy="1051955"/>
          </a:xfrm>
          <a:prstGeom prst="rect">
            <a:avLst/>
          </a:prstGeom>
          <a:noFill/>
        </p:spPr>
        <p:txBody>
          <a:bodyPr wrap="square">
            <a:spAutoFit/>
          </a:bodyPr>
          <a:lstStyle/>
          <a:p>
            <a:pPr algn="just">
              <a:lnSpc>
                <a:spcPct val="115000"/>
              </a:lnSpc>
              <a:spcBef>
                <a:spcPts val="1200"/>
              </a:spcBef>
              <a:spcAft>
                <a:spcPts val="300"/>
              </a:spcAft>
            </a:pP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giành</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C2C6441-78B2-D4CD-3F8C-2FEE7546C795}"/>
              </a:ext>
            </a:extLst>
          </p:cNvPr>
          <p:cNvSpPr txBox="1"/>
          <p:nvPr/>
        </p:nvSpPr>
        <p:spPr>
          <a:xfrm>
            <a:off x="397564" y="2724507"/>
            <a:ext cx="10919792" cy="954107"/>
          </a:xfrm>
          <a:prstGeom prst="rect">
            <a:avLst/>
          </a:prstGeom>
          <a:noFill/>
        </p:spPr>
        <p:txBody>
          <a:bodyPr wrap="square">
            <a:spAutoFit/>
          </a:bodyPr>
          <a:lstStyle/>
          <a:p>
            <a:r>
              <a:rPr lang="en-US" sz="2800" dirty="0">
                <a:solidFill>
                  <a:srgbClr val="333333"/>
                </a:solidFill>
                <a:effectLst/>
                <a:latin typeface="Times New Roman" panose="02020603050405020304" pitchFamily="18" charset="0"/>
                <a:ea typeface="Calibri" panose="020F0502020204030204" pitchFamily="34" charset="0"/>
              </a:rPr>
              <a:t>B. Phong </a:t>
            </a:r>
            <a:r>
              <a:rPr lang="en-US" sz="2800" dirty="0" err="1">
                <a:solidFill>
                  <a:srgbClr val="333333"/>
                </a:solidFill>
                <a:effectLst/>
                <a:latin typeface="Times New Roman" panose="02020603050405020304" pitchFamily="18" charset="0"/>
                <a:ea typeface="Calibri" panose="020F0502020204030204" pitchFamily="34" charset="0"/>
              </a:rPr>
              <a:t>trào</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nông</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dân</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chống</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chế</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độ</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phong</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kiến</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Ấn</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Độ</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làm</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cho</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Ấn</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Độ</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suy</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yếu</a:t>
            </a:r>
            <a:endParaRPr lang="en-US" sz="2800" dirty="0"/>
          </a:p>
        </p:txBody>
      </p:sp>
      <p:sp>
        <p:nvSpPr>
          <p:cNvPr id="11" name="TextBox 10">
            <a:extLst>
              <a:ext uri="{FF2B5EF4-FFF2-40B4-BE49-F238E27FC236}">
                <a16:creationId xmlns:a16="http://schemas.microsoft.com/office/drawing/2014/main" id="{ACEA6DFD-217C-4F2A-6665-CC54EE7E7DB9}"/>
              </a:ext>
            </a:extLst>
          </p:cNvPr>
          <p:cNvSpPr txBox="1"/>
          <p:nvPr/>
        </p:nvSpPr>
        <p:spPr>
          <a:xfrm rot="10800000" flipV="1">
            <a:off x="-39758" y="3743712"/>
            <a:ext cx="10919792" cy="556434"/>
          </a:xfrm>
          <a:prstGeom prst="rect">
            <a:avLst/>
          </a:prstGeom>
          <a:noFill/>
        </p:spPr>
        <p:txBody>
          <a:bodyPr wrap="square">
            <a:spAutoFit/>
          </a:bodyPr>
          <a:lstStyle/>
          <a:p>
            <a:pPr marL="457200" algn="just">
              <a:lnSpc>
                <a:spcPct val="115000"/>
              </a:lnSpc>
              <a:spcAft>
                <a:spcPts val="1000"/>
              </a:spcAft>
            </a:pP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Mâu</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thuẫn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nông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9991EDD-A9B4-F01A-6BF3-081F1BE882EF}"/>
              </a:ext>
            </a:extLst>
          </p:cNvPr>
          <p:cNvSpPr txBox="1"/>
          <p:nvPr/>
        </p:nvSpPr>
        <p:spPr>
          <a:xfrm>
            <a:off x="993912" y="4445988"/>
            <a:ext cx="10204174" cy="556434"/>
          </a:xfrm>
          <a:prstGeom prst="rect">
            <a:avLst/>
          </a:prstGeom>
          <a:noFill/>
        </p:spPr>
        <p:txBody>
          <a:bodyPr wrap="square">
            <a:spAutoFit/>
          </a:bodyPr>
          <a:lstStyle/>
          <a:p>
            <a:pPr marL="457200" algn="just">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thoái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nặng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nề</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84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537253" y="472212"/>
            <a:ext cx="7050156"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7: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68" y="997372"/>
            <a:ext cx="11436630" cy="5645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B6A2AA-7FA4-BA14-4DEC-D982EA1F0FA5}"/>
              </a:ext>
            </a:extLst>
          </p:cNvPr>
          <p:cNvSpPr txBox="1"/>
          <p:nvPr/>
        </p:nvSpPr>
        <p:spPr>
          <a:xfrm>
            <a:off x="768626" y="1325217"/>
            <a:ext cx="11330607" cy="1043619"/>
          </a:xfrm>
          <a:prstGeom prst="rect">
            <a:avLst/>
          </a:prstGeom>
          <a:noFill/>
        </p:spPr>
        <p:txBody>
          <a:bodyPr wrap="square">
            <a:spAutoFit/>
          </a:bodyPr>
          <a:lstStyle/>
          <a:p>
            <a:pPr algn="just">
              <a:lnSpc>
                <a:spcPct val="115000"/>
              </a:lnSpc>
            </a:pPr>
            <a:r>
              <a:rPr lang="en-US" sz="2800" b="1" dirty="0" err="1">
                <a:solidFill>
                  <a:srgbClr val="333333"/>
                </a:solidFill>
                <a:effectLst/>
                <a:latin typeface="Times New Roman" panose="02020603050405020304" pitchFamily="18" charset="0"/>
                <a:ea typeface="Times New Roman" panose="02020603050405020304" pitchFamily="18" charset="0"/>
              </a:rPr>
              <a:t>Câu</a:t>
            </a:r>
            <a:r>
              <a:rPr lang="en-US" sz="2800" b="1" dirty="0">
                <a:solidFill>
                  <a:srgbClr val="333333"/>
                </a:solidFill>
                <a:effectLst/>
                <a:latin typeface="Times New Roman" panose="02020603050405020304" pitchFamily="18" charset="0"/>
                <a:ea typeface="Times New Roman" panose="02020603050405020304" pitchFamily="18" charset="0"/>
              </a:rPr>
              <a:t> 4:</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Bên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cạnh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chính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sách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khai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thác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bóc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lột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Ấn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Độ</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thực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dân</a:t>
            </a:r>
            <a:r>
              <a:rPr lang="en-US" sz="2800" dirty="0">
                <a:solidFill>
                  <a:srgbClr val="333333"/>
                </a:solidFill>
                <a:effectLst/>
                <a:latin typeface="Times New Roman" panose="02020603050405020304" pitchFamily="18" charset="0"/>
                <a:ea typeface="Times New Roman" panose="02020603050405020304" pitchFamily="18" charset="0"/>
              </a:rPr>
              <a:t> Anh </a:t>
            </a:r>
            <a:r>
              <a:rPr lang="en-US" sz="2800" dirty="0" err="1">
                <a:solidFill>
                  <a:srgbClr val="333333"/>
                </a:solidFill>
                <a:effectLst/>
                <a:latin typeface="Times New Roman" panose="02020603050405020304" pitchFamily="18" charset="0"/>
                <a:ea typeface="Times New Roman" panose="02020603050405020304" pitchFamily="18" charset="0"/>
              </a:rPr>
              <a:t>còn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hành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chính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sách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thâm</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độc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nào</a:t>
            </a:r>
            <a:r>
              <a:rPr lang="en-US" sz="2800" dirty="0">
                <a:solidFill>
                  <a:srgbClr val="333333"/>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49F88CD1-24B3-58F0-AD21-899B02F4B505}"/>
              </a:ext>
            </a:extLst>
          </p:cNvPr>
          <p:cNvSpPr txBox="1"/>
          <p:nvPr/>
        </p:nvSpPr>
        <p:spPr>
          <a:xfrm>
            <a:off x="768626" y="3170735"/>
            <a:ext cx="7195930" cy="556434"/>
          </a:xfrm>
          <a:prstGeom prst="rect">
            <a:avLst/>
          </a:prstGeom>
          <a:noFill/>
        </p:spPr>
        <p:txBody>
          <a:bodyPr wrap="square">
            <a:spAutoFit/>
          </a:bodyPr>
          <a:lstStyle/>
          <a:p>
            <a:pPr marL="457200" algn="just">
              <a:lnSpc>
                <a:spcPct val="115000"/>
              </a:lnSpc>
              <a:spcBef>
                <a:spcPts val="1200"/>
              </a:spcBef>
              <a:spcAft>
                <a:spcPts val="300"/>
              </a:spcAft>
            </a:pP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2A4994B-5AE7-1594-FCD7-8C2E22B75AF7}"/>
              </a:ext>
            </a:extLst>
          </p:cNvPr>
          <p:cNvSpPr txBox="1"/>
          <p:nvPr/>
        </p:nvSpPr>
        <p:spPr>
          <a:xfrm>
            <a:off x="1219199" y="3977248"/>
            <a:ext cx="8534399" cy="800219"/>
          </a:xfrm>
          <a:prstGeom prst="rect">
            <a:avLst/>
          </a:prstGeom>
          <a:noFill/>
        </p:spPr>
        <p:txBody>
          <a:bodyPr wrap="square">
            <a:spAutoFit/>
          </a:bodyPr>
          <a:lstStyle/>
          <a:p>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ngu</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vi-VN" dirty="0"/>
              <a:t>.</a:t>
            </a:r>
          </a:p>
        </p:txBody>
      </p:sp>
      <p:sp>
        <p:nvSpPr>
          <p:cNvPr id="23" name="TextBox 22">
            <a:extLst>
              <a:ext uri="{FF2B5EF4-FFF2-40B4-BE49-F238E27FC236}">
                <a16:creationId xmlns:a16="http://schemas.microsoft.com/office/drawing/2014/main" id="{6B2865DB-C532-C3A6-E8D0-F06096E4A85D}"/>
              </a:ext>
            </a:extLst>
          </p:cNvPr>
          <p:cNvSpPr txBox="1"/>
          <p:nvPr/>
        </p:nvSpPr>
        <p:spPr>
          <a:xfrm>
            <a:off x="768626" y="4844066"/>
            <a:ext cx="9859617" cy="1051955"/>
          </a:xfrm>
          <a:prstGeom prst="rect">
            <a:avLst/>
          </a:prstGeom>
          <a:noFill/>
        </p:spPr>
        <p:txBody>
          <a:bodyPr wrap="square">
            <a:spAutoFit/>
          </a:bodyPr>
          <a:lstStyle/>
          <a:p>
            <a:pPr marL="457200" algn="just">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Khuyến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hậu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cổ</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xưa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60710D62-091F-8DE0-B585-BA3931CA4A28}"/>
              </a:ext>
            </a:extLst>
          </p:cNvPr>
          <p:cNvSpPr txBox="1"/>
          <p:nvPr/>
        </p:nvSpPr>
        <p:spPr>
          <a:xfrm>
            <a:off x="768626" y="2532889"/>
            <a:ext cx="10939671"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endParaRPr lang="en-US"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F9028B5-4F4A-FA7A-5C5C-638A45FA49CE}"/>
              </a:ext>
            </a:extLst>
          </p:cNvPr>
          <p:cNvSpPr txBox="1"/>
          <p:nvPr/>
        </p:nvSpPr>
        <p:spPr>
          <a:xfrm>
            <a:off x="762000" y="3185568"/>
            <a:ext cx="7195930" cy="556434"/>
          </a:xfrm>
          <a:prstGeom prst="rect">
            <a:avLst/>
          </a:prstGeom>
          <a:noFill/>
        </p:spPr>
        <p:txBody>
          <a:bodyPr wrap="square">
            <a:spAutoFit/>
          </a:bodyPr>
          <a:lstStyle/>
          <a:p>
            <a:pPr marL="457200" algn="just">
              <a:lnSpc>
                <a:spcPct val="115000"/>
              </a:lnSpc>
              <a:spcBef>
                <a:spcPts val="1200"/>
              </a:spcBef>
              <a:spcAft>
                <a:spcPts val="300"/>
              </a:spcAft>
            </a:pP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77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537253" y="472212"/>
            <a:ext cx="7050156"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7: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67" y="892333"/>
            <a:ext cx="11436630" cy="5645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B6A2AA-7FA4-BA14-4DEC-D982EA1F0FA5}"/>
              </a:ext>
            </a:extLst>
          </p:cNvPr>
          <p:cNvSpPr txBox="1"/>
          <p:nvPr/>
        </p:nvSpPr>
        <p:spPr>
          <a:xfrm>
            <a:off x="768626" y="1325217"/>
            <a:ext cx="11330607" cy="1043619"/>
          </a:xfrm>
          <a:prstGeom prst="rect">
            <a:avLst/>
          </a:prstGeom>
          <a:noFill/>
        </p:spPr>
        <p:txBody>
          <a:bodyPr wrap="square">
            <a:spAutoFit/>
          </a:bodyPr>
          <a:lstStyle/>
          <a:p>
            <a:pPr algn="just">
              <a:lnSpc>
                <a:spcPct val="115000"/>
              </a:lnSpc>
            </a:pPr>
            <a:r>
              <a:rPr lang="en-US" sz="2800" b="1" dirty="0" err="1">
                <a:solidFill>
                  <a:srgbClr val="333333"/>
                </a:solidFill>
                <a:effectLst/>
                <a:latin typeface="Times New Roman" panose="02020603050405020304" pitchFamily="18" charset="0"/>
                <a:ea typeface="Times New Roman" panose="02020603050405020304" pitchFamily="18" charset="0"/>
              </a:rPr>
              <a:t>Câu</a:t>
            </a:r>
            <a:r>
              <a:rPr lang="en-US" sz="2800" b="1" dirty="0">
                <a:solidFill>
                  <a:srgbClr val="333333"/>
                </a:solidFill>
                <a:effectLst/>
                <a:latin typeface="Times New Roman" panose="02020603050405020304" pitchFamily="18" charset="0"/>
                <a:ea typeface="Times New Roman" panose="02020603050405020304" pitchFamily="18" charset="0"/>
              </a:rPr>
              <a:t> 5:</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Chính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sách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thống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trị</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của</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thực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dân</a:t>
            </a:r>
            <a:r>
              <a:rPr lang="en-US" sz="2800" dirty="0">
                <a:solidFill>
                  <a:srgbClr val="333333"/>
                </a:solidFill>
                <a:effectLst/>
                <a:latin typeface="Times New Roman" panose="02020603050405020304" pitchFamily="18" charset="0"/>
                <a:ea typeface="Times New Roman" panose="02020603050405020304" pitchFamily="18" charset="0"/>
              </a:rPr>
              <a:t> Anh ở </a:t>
            </a:r>
            <a:r>
              <a:rPr lang="en-US" sz="2800" dirty="0" err="1">
                <a:solidFill>
                  <a:srgbClr val="333333"/>
                </a:solidFill>
                <a:effectLst/>
                <a:latin typeface="Times New Roman" panose="02020603050405020304" pitchFamily="18" charset="0"/>
                <a:ea typeface="Times New Roman" panose="02020603050405020304" pitchFamily="18" charset="0"/>
              </a:rPr>
              <a:t>Ấn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Độ</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đã</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để</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lại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hậu</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quả</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gì</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trong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xã</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hội</a:t>
            </a:r>
            <a:r>
              <a:rPr lang="en-US" sz="2800" dirty="0">
                <a:solidFill>
                  <a:srgbClr val="333333"/>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24" name="TextBox 23">
            <a:extLst>
              <a:ext uri="{FF2B5EF4-FFF2-40B4-BE49-F238E27FC236}">
                <a16:creationId xmlns:a16="http://schemas.microsoft.com/office/drawing/2014/main" id="{60710D62-091F-8DE0-B585-BA3931CA4A28}"/>
              </a:ext>
            </a:extLst>
          </p:cNvPr>
          <p:cNvSpPr txBox="1"/>
          <p:nvPr/>
        </p:nvSpPr>
        <p:spPr>
          <a:xfrm>
            <a:off x="768626" y="2482000"/>
            <a:ext cx="10939671"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Bần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1DBE8CC-5A53-3C80-60F8-E9F28DFF5D53}"/>
              </a:ext>
            </a:extLst>
          </p:cNvPr>
          <p:cNvSpPr txBox="1"/>
          <p:nvPr/>
        </p:nvSpPr>
        <p:spPr>
          <a:xfrm>
            <a:off x="768626" y="2482000"/>
            <a:ext cx="11092072" cy="523220"/>
          </a:xfrm>
          <a:prstGeom prst="rect">
            <a:avLst/>
          </a:prstGeom>
          <a:no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A. </a:t>
            </a:r>
            <a:r>
              <a:rPr lang="en-US" sz="2800" dirty="0" err="1">
                <a:solidFill>
                  <a:srgbClr val="FF0000"/>
                </a:solidFill>
                <a:latin typeface="Times New Roman" panose="02020603050405020304" pitchFamily="18" charset="0"/>
                <a:cs typeface="Times New Roman" panose="02020603050405020304" pitchFamily="18" charset="0"/>
              </a:rPr>
              <a:t>Bần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cùng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hóa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thuẫn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giữa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tầng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lớp</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1710620-3ADD-EEA6-01EA-D44711984B0F}"/>
              </a:ext>
            </a:extLst>
          </p:cNvPr>
          <p:cNvSpPr txBox="1"/>
          <p:nvPr/>
        </p:nvSpPr>
        <p:spPr>
          <a:xfrm>
            <a:off x="947531" y="3255139"/>
            <a:ext cx="7639878" cy="523220"/>
          </a:xfrm>
          <a:prstGeom prst="rect">
            <a:avLst/>
          </a:prstGeom>
          <a:noFill/>
        </p:spPr>
        <p:txBody>
          <a:bodyPr wrap="square">
            <a:spAutoFit/>
          </a:bodyPr>
          <a:lstStyle/>
          <a:p>
            <a:r>
              <a:rPr lang="en-US" sz="2800" dirty="0">
                <a:solidFill>
                  <a:srgbClr val="333333"/>
                </a:solidFill>
                <a:effectLst/>
                <a:latin typeface="Times New Roman" panose="02020603050405020304" pitchFamily="18" charset="0"/>
                <a:ea typeface="Calibri" panose="020F0502020204030204" pitchFamily="34" charset="0"/>
              </a:rPr>
              <a:t>B. </a:t>
            </a:r>
            <a:r>
              <a:rPr lang="en-US" sz="2800" dirty="0" err="1">
                <a:solidFill>
                  <a:srgbClr val="333333"/>
                </a:solidFill>
                <a:effectLst/>
                <a:latin typeface="Times New Roman" panose="02020603050405020304" pitchFamily="18" charset="0"/>
                <a:ea typeface="Calibri" panose="020F0502020204030204" pitchFamily="34" charset="0"/>
              </a:rPr>
              <a:t>Cơ</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sở</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ruộng</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đất</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công</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xã</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nông</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thôn</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bị</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phá</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vỡ</a:t>
            </a:r>
            <a:endParaRPr lang="en-US" sz="2800" dirty="0"/>
          </a:p>
        </p:txBody>
      </p:sp>
      <p:sp>
        <p:nvSpPr>
          <p:cNvPr id="9" name="TextBox 8">
            <a:extLst>
              <a:ext uri="{FF2B5EF4-FFF2-40B4-BE49-F238E27FC236}">
                <a16:creationId xmlns:a16="http://schemas.microsoft.com/office/drawing/2014/main" id="{6B6E3F2E-720A-2F0C-3C71-4EE8284E40F7}"/>
              </a:ext>
            </a:extLst>
          </p:cNvPr>
          <p:cNvSpPr txBox="1"/>
          <p:nvPr/>
        </p:nvSpPr>
        <p:spPr>
          <a:xfrm>
            <a:off x="612913" y="4028278"/>
            <a:ext cx="7974496" cy="1180195"/>
          </a:xfrm>
          <a:prstGeom prst="rect">
            <a:avLst/>
          </a:prstGeom>
          <a:noFill/>
        </p:spPr>
        <p:txBody>
          <a:bodyPr wrap="square">
            <a:spAutoFit/>
          </a:bodyPr>
          <a:lstStyle/>
          <a:p>
            <a:pPr marL="457200" algn="just">
              <a:lnSpc>
                <a:spcPct val="115000"/>
              </a:lnSpc>
              <a:spcAft>
                <a:spcPts val="1000"/>
              </a:spcAft>
            </a:pP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thủ</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sụp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minh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lâu</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phá</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hoại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433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162247" y="381909"/>
            <a:ext cx="6520070"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7: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A15351C-38CB-DA61-7659-94516F5AD635}"/>
              </a:ext>
            </a:extLst>
          </p:cNvPr>
          <p:cNvSpPr txBox="1"/>
          <p:nvPr/>
        </p:nvSpPr>
        <p:spPr>
          <a:xfrm>
            <a:off x="3843130" y="2279374"/>
            <a:ext cx="184731" cy="369332"/>
          </a:xfrm>
          <a:prstGeom prst="rect">
            <a:avLst/>
          </a:prstGeom>
          <a:noFill/>
        </p:spPr>
        <p:txBody>
          <a:bodyPr wrap="none" rtlCol="0">
            <a:spAutoFit/>
          </a:bodyPr>
          <a:lstStyle/>
          <a:p>
            <a:endParaRPr lang="en-US" dirty="0"/>
          </a:p>
        </p:txBody>
      </p:sp>
      <p:grpSp>
        <p:nvGrpSpPr>
          <p:cNvPr id="13" name="Group 12">
            <a:extLst>
              <a:ext uri="{FF2B5EF4-FFF2-40B4-BE49-F238E27FC236}">
                <a16:creationId xmlns:a16="http://schemas.microsoft.com/office/drawing/2014/main" id="{B936007B-5CE6-85C2-C46C-6713360305EF}"/>
              </a:ext>
            </a:extLst>
          </p:cNvPr>
          <p:cNvGrpSpPr/>
          <p:nvPr/>
        </p:nvGrpSpPr>
        <p:grpSpPr>
          <a:xfrm>
            <a:off x="500269" y="1190239"/>
            <a:ext cx="11691731" cy="5723133"/>
            <a:chOff x="367747" y="982467"/>
            <a:chExt cx="11691731" cy="5723133"/>
          </a:xfrm>
        </p:grpSpPr>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47" y="1050363"/>
              <a:ext cx="11456506" cy="5655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6307213-0B0E-2E1C-4CAD-8A69A2D7EAFC}"/>
                </a:ext>
              </a:extLst>
            </p:cNvPr>
            <p:cNvSpPr txBox="1"/>
            <p:nvPr/>
          </p:nvSpPr>
          <p:spPr>
            <a:xfrm rot="10800000" flipV="1">
              <a:off x="3944788" y="982467"/>
              <a:ext cx="4964402" cy="938719"/>
            </a:xfrm>
            <a:prstGeom prst="rect">
              <a:avLst/>
            </a:prstGeom>
            <a:noFill/>
          </p:spPr>
          <p:txBody>
            <a:bodyPr wrap="square" rtlCol="0">
              <a:spAutoFit/>
            </a:bodyPr>
            <a:lstStyle/>
            <a:p>
              <a:r>
                <a:rPr lang="en-US" sz="55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VẬN DỤNG </a:t>
              </a:r>
            </a:p>
          </p:txBody>
        </p:sp>
        <p:pic>
          <p:nvPicPr>
            <p:cNvPr id="11" name="Picture 10">
              <a:extLst>
                <a:ext uri="{FF2B5EF4-FFF2-40B4-BE49-F238E27FC236}">
                  <a16:creationId xmlns:a16="http://schemas.microsoft.com/office/drawing/2014/main" id="{3C66E35B-82B6-F7C4-9C90-0BBD823D7993}"/>
                </a:ext>
              </a:extLst>
            </p:cNvPr>
            <p:cNvPicPr>
              <a:picLocks noChangeAspect="1"/>
            </p:cNvPicPr>
            <p:nvPr/>
          </p:nvPicPr>
          <p:blipFill>
            <a:blip r:embed="rId3"/>
            <a:stretch>
              <a:fillRect/>
            </a:stretch>
          </p:blipFill>
          <p:spPr>
            <a:xfrm>
              <a:off x="7053469" y="1963264"/>
              <a:ext cx="5006009" cy="4583189"/>
            </a:xfrm>
            <a:prstGeom prst="rect">
              <a:avLst/>
            </a:prstGeom>
          </p:spPr>
        </p:pic>
      </p:grpSp>
      <p:sp>
        <p:nvSpPr>
          <p:cNvPr id="15" name="TextBox 14">
            <a:extLst>
              <a:ext uri="{FF2B5EF4-FFF2-40B4-BE49-F238E27FC236}">
                <a16:creationId xmlns:a16="http://schemas.microsoft.com/office/drawing/2014/main" id="{9CBA6042-CFEE-22E2-DE2F-CBE88BF099A5}"/>
              </a:ext>
            </a:extLst>
          </p:cNvPr>
          <p:cNvSpPr txBox="1"/>
          <p:nvPr/>
        </p:nvSpPr>
        <p:spPr>
          <a:xfrm>
            <a:off x="867662" y="4386332"/>
            <a:ext cx="6053037" cy="181588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Patlet</a:t>
            </a:r>
            <a:endParaRPr lang="en-US" sz="2800" dirty="0">
              <a:latin typeface="Times New Roman" panose="02020603050405020304" pitchFamily="18" charset="0"/>
              <a:cs typeface="Times New Roman" panose="02020603050405020304" pitchFamily="18" charset="0"/>
            </a:endParaRPr>
          </a:p>
          <a:p>
            <a:r>
              <a:rPr lang="en-US" sz="2800" dirty="0" err="1">
                <a:solidFill>
                  <a:srgbClr val="00B0F0"/>
                </a:solidFill>
                <a:latin typeface="Times New Roman" panose="02020603050405020304" pitchFamily="18" charset="0"/>
                <a:cs typeface="Times New Roman" panose="02020603050405020304" pitchFamily="18" charset="0"/>
              </a:rPr>
              <a:t>Link:https</a:t>
            </a:r>
            <a:r>
              <a:rPr lang="en-US" sz="2800" dirty="0">
                <a:solidFill>
                  <a:srgbClr val="00B0F0"/>
                </a:solidFill>
                <a:latin typeface="Times New Roman" panose="02020603050405020304" pitchFamily="18" charset="0"/>
                <a:cs typeface="Times New Roman" panose="02020603050405020304" pitchFamily="18" charset="0"/>
              </a:rPr>
              <a:t>://padlet.com/maictc2tl/d-</a:t>
            </a:r>
            <a:r>
              <a:rPr lang="en-US" sz="2800" dirty="0" err="1">
                <a:solidFill>
                  <a:srgbClr val="00B0F0"/>
                </a:solidFill>
                <a:latin typeface="Times New Roman" panose="02020603050405020304" pitchFamily="18" charset="0"/>
                <a:cs typeface="Times New Roman" panose="02020603050405020304" pitchFamily="18" charset="0"/>
              </a:rPr>
              <a:t>a-v</a:t>
            </a:r>
            <a:r>
              <a:rPr lang="en-US" sz="2800" dirty="0">
                <a:solidFill>
                  <a:srgbClr val="00B0F0"/>
                </a:solidFill>
                <a:latin typeface="Times New Roman" panose="02020603050405020304" pitchFamily="18" charset="0"/>
                <a:cs typeface="Times New Roman" panose="02020603050405020304" pitchFamily="18" charset="0"/>
              </a:rPr>
              <a:t>-o-t-li-u-v-ki-n-</a:t>
            </a:r>
            <a:r>
              <a:rPr lang="en-US" sz="2800" dirty="0" err="1">
                <a:solidFill>
                  <a:srgbClr val="00B0F0"/>
                </a:solidFill>
                <a:latin typeface="Times New Roman" panose="02020603050405020304" pitchFamily="18" charset="0"/>
                <a:cs typeface="Times New Roman" panose="02020603050405020304" pitchFamily="18" charset="0"/>
              </a:rPr>
              <a:t>th</a:t>
            </a:r>
            <a:r>
              <a:rPr lang="en-US" sz="2800" dirty="0">
                <a:solidFill>
                  <a:srgbClr val="00B0F0"/>
                </a:solidFill>
                <a:latin typeface="Times New Roman" panose="02020603050405020304" pitchFamily="18" charset="0"/>
                <a:cs typeface="Times New Roman" panose="02020603050405020304" pitchFamily="18" charset="0"/>
              </a:rPr>
              <a:t>-c-h-c-</a:t>
            </a:r>
            <a:r>
              <a:rPr lang="en-US" sz="2800" dirty="0" err="1">
                <a:solidFill>
                  <a:srgbClr val="00B0F0"/>
                </a:solidFill>
                <a:latin typeface="Times New Roman" panose="02020603050405020304" pitchFamily="18" charset="0"/>
                <a:cs typeface="Times New Roman" panose="02020603050405020304" pitchFamily="18" charset="0"/>
              </a:rPr>
              <a:t>em</a:t>
            </a:r>
            <a:r>
              <a:rPr lang="en-US" sz="2800" dirty="0">
                <a:solidFill>
                  <a:srgbClr val="00B0F0"/>
                </a:solidFill>
                <a:latin typeface="Times New Roman" panose="02020603050405020304" pitchFamily="18" charset="0"/>
                <a:cs typeface="Times New Roman" panose="02020603050405020304" pitchFamily="18" charset="0"/>
              </a:rPr>
              <a:t>-h-y-vi-t-m-t-o-n-v-n-ng-n--bw8jut9xmfdcovi1</a:t>
            </a:r>
          </a:p>
        </p:txBody>
      </p:sp>
      <p:sp>
        <p:nvSpPr>
          <p:cNvPr id="17" name="TextBox 16">
            <a:extLst>
              <a:ext uri="{FF2B5EF4-FFF2-40B4-BE49-F238E27FC236}">
                <a16:creationId xmlns:a16="http://schemas.microsoft.com/office/drawing/2014/main" id="{3CEA3663-3467-24D2-A201-C9CDEA517479}"/>
              </a:ext>
            </a:extLst>
          </p:cNvPr>
          <p:cNvSpPr txBox="1"/>
          <p:nvPr/>
        </p:nvSpPr>
        <p:spPr>
          <a:xfrm>
            <a:off x="765560" y="2334315"/>
            <a:ext cx="6155140" cy="1815882"/>
          </a:xfrm>
          <a:prstGeom prst="rect">
            <a:avLst/>
          </a:prstGeom>
          <a:noFill/>
        </p:spPr>
        <p:txBody>
          <a:bodyPr wrap="square">
            <a:spAutoFit/>
          </a:bodyPr>
          <a:lstStyle/>
          <a:p>
            <a:pPr algn="l" fontAlgn="base"/>
            <a:r>
              <a:rPr lang="en-US" sz="2800" b="1" i="0" dirty="0" err="1">
                <a:effectLst/>
                <a:latin typeface="Times New Roman" panose="02020603050405020304" pitchFamily="18" charset="0"/>
                <a:cs typeface="Times New Roman" panose="02020603050405020304" pitchFamily="18" charset="0"/>
              </a:rPr>
              <a:t>Câu</a:t>
            </a:r>
            <a:r>
              <a:rPr lang="en-US" sz="2800" b="1" i="0" dirty="0">
                <a:effectLst/>
                <a:latin typeface="Times New Roman" panose="02020603050405020304" pitchFamily="18" charset="0"/>
                <a:cs typeface="Times New Roman" panose="02020603050405020304" pitchFamily="18" charset="0"/>
              </a:rPr>
              <a:t> </a:t>
            </a:r>
            <a:r>
              <a:rPr lang="en-US" sz="2800" b="1" i="0" dirty="0" err="1">
                <a:effectLst/>
                <a:latin typeface="Times New Roman" panose="02020603050405020304" pitchFamily="18" charset="0"/>
                <a:cs typeface="Times New Roman" panose="02020603050405020304" pitchFamily="18" charset="0"/>
              </a:rPr>
              <a:t>hỏi</a:t>
            </a:r>
            <a:r>
              <a:rPr lang="en-US" sz="2800" b="1" i="0" dirty="0">
                <a:effectLst/>
                <a:latin typeface="Times New Roman" panose="02020603050405020304" pitchFamily="18" charset="0"/>
                <a:cs typeface="Times New Roman" panose="02020603050405020304" pitchFamily="18" charset="0"/>
              </a:rPr>
              <a:t>: </a:t>
            </a:r>
            <a:r>
              <a:rPr lang="vi-VN" sz="2800" b="1" i="0" dirty="0">
                <a:effectLst/>
                <a:latin typeface="Times New Roman" panose="02020603050405020304" pitchFamily="18" charset="0"/>
                <a:cs typeface="Times New Roman" panose="02020603050405020304" pitchFamily="18" charset="0"/>
              </a:rPr>
              <a:t>Dựa vào tư liệu và kiến thức đã học, em hãy viết một đoạn văn ngắn về đời sống của nhân dân Ấn Độ dưới sự cai trị của thực dân Anh</a:t>
            </a:r>
          </a:p>
        </p:txBody>
      </p:sp>
    </p:spTree>
    <p:extLst>
      <p:ext uri="{BB962C8B-B14F-4D97-AF65-F5344CB8AC3E}">
        <p14:creationId xmlns:p14="http://schemas.microsoft.com/office/powerpoint/2010/main" val="1491609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E8F7AD-27B8-82DC-AE1D-EF615FDB56DE}"/>
              </a:ext>
            </a:extLst>
          </p:cNvPr>
          <p:cNvSpPr txBox="1"/>
          <p:nvPr/>
        </p:nvSpPr>
        <p:spPr>
          <a:xfrm>
            <a:off x="2286001" y="0"/>
            <a:ext cx="7209182" cy="923330"/>
          </a:xfrm>
          <a:prstGeom prst="rect">
            <a:avLst/>
          </a:prstGeom>
          <a:noFill/>
        </p:spPr>
        <p:txBody>
          <a:bodyPr wrap="square" rtlCol="0">
            <a:spAutoFit/>
          </a:bodyPr>
          <a:lstStyle/>
          <a:p>
            <a:pPr algn="ctr"/>
            <a:r>
              <a:rPr lang="en-US" sz="5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KHỞI ĐỘNG </a:t>
            </a:r>
          </a:p>
        </p:txBody>
      </p:sp>
      <p:pic>
        <p:nvPicPr>
          <p:cNvPr id="1026" name="Picture 2" descr="KHÁM PHÁ ĐẤT NƯỚC ẤN ĐỘ - QUÊ HƯƠNG NHỮNG LOẠI GIA VỊ - TAM GIÁC VÀNG -  MUMBAI CITY">
            <a:extLst>
              <a:ext uri="{FF2B5EF4-FFF2-40B4-BE49-F238E27FC236}">
                <a16:creationId xmlns:a16="http://schemas.microsoft.com/office/drawing/2014/main" id="{2FFF5FDE-25F5-D370-2E30-D5AC967A6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2" y="1496494"/>
            <a:ext cx="5552662" cy="52147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 lịch Ấn Độ có nguy hiểm không?">
            <a:extLst>
              <a:ext uri="{FF2B5EF4-FFF2-40B4-BE49-F238E27FC236}">
                <a16:creationId xmlns:a16="http://schemas.microsoft.com/office/drawing/2014/main" id="{5A9B237F-E7F7-B03C-62E7-2C0614285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592" y="1526320"/>
            <a:ext cx="5963478" cy="53406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0 bức ảnh ấn tượng về đất nước và con người Ấn Độ - Ngôi sao">
            <a:extLst>
              <a:ext uri="{FF2B5EF4-FFF2-40B4-BE49-F238E27FC236}">
                <a16:creationId xmlns:a16="http://schemas.microsoft.com/office/drawing/2014/main" id="{3347216D-E1D0-AAF2-3920-DAAE3428A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22" y="1496494"/>
            <a:ext cx="5758070" cy="52147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 Rupee quy đổi bằng bao nhiêu tiền Việt Nam?">
            <a:extLst>
              <a:ext uri="{FF2B5EF4-FFF2-40B4-BE49-F238E27FC236}">
                <a16:creationId xmlns:a16="http://schemas.microsoft.com/office/drawing/2014/main" id="{D1BA6091-3704-68A5-2D67-C03D29038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0592" y="1526320"/>
            <a:ext cx="5963478" cy="533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oa-in">
            <a:extLst>
              <a:ext uri="{FF2B5EF4-FFF2-40B4-BE49-F238E27FC236}">
                <a16:creationId xmlns:a16="http://schemas.microsoft.com/office/drawing/2014/main" id="{8A15225F-3003-1B46-EFDF-3CDC91A0E5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9182" y="1526320"/>
            <a:ext cx="5393635" cy="554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9DFB218-1712-7D10-86DD-4483B5383202}"/>
              </a:ext>
            </a:extLst>
          </p:cNvPr>
          <p:cNvSpPr txBox="1"/>
          <p:nvPr/>
        </p:nvSpPr>
        <p:spPr>
          <a:xfrm>
            <a:off x="337928" y="953156"/>
            <a:ext cx="10157793" cy="584775"/>
          </a:xfrm>
          <a:prstGeom prst="rect">
            <a:avLst/>
          </a:prstGeom>
          <a:solidFill>
            <a:srgbClr val="FFFF00"/>
          </a:solid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9520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1+#ppt_w/2"/>
                                          </p:val>
                                        </p:tav>
                                        <p:tav tm="100000">
                                          <p:val>
                                            <p:strVal val="#ppt_x"/>
                                          </p:val>
                                        </p:tav>
                                      </p:tavLst>
                                    </p:anim>
                                    <p:anim calcmode="lin" valueType="num">
                                      <p:cBhvr additive="base">
                                        <p:cTn id="14"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ppt_x"/>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9CE02565-FFD7-57A6-7FDF-C1AE3D79BF2C}"/>
              </a:ext>
            </a:extLst>
          </p:cNvPr>
          <p:cNvSpPr/>
          <p:nvPr/>
        </p:nvSpPr>
        <p:spPr>
          <a:xfrm>
            <a:off x="3922065" y="2195280"/>
            <a:ext cx="994492" cy="54792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9255E879-268E-8578-CAA6-B4C79FD4E422}"/>
              </a:ext>
            </a:extLst>
          </p:cNvPr>
          <p:cNvSpPr/>
          <p:nvPr/>
        </p:nvSpPr>
        <p:spPr>
          <a:xfrm>
            <a:off x="3809998" y="5104747"/>
            <a:ext cx="874646" cy="54792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8288D7A-8481-19AE-ABA0-2A8594993225}"/>
              </a:ext>
            </a:extLst>
          </p:cNvPr>
          <p:cNvPicPr>
            <a:picLocks noChangeAspect="1"/>
          </p:cNvPicPr>
          <p:nvPr/>
        </p:nvPicPr>
        <p:blipFill>
          <a:blip r:embed="rId2"/>
          <a:stretch>
            <a:fillRect/>
          </a:stretch>
        </p:blipFill>
        <p:spPr>
          <a:xfrm>
            <a:off x="473534" y="3972000"/>
            <a:ext cx="3462362" cy="2715004"/>
          </a:xfrm>
          <a:prstGeom prst="rect">
            <a:avLst/>
          </a:prstGeom>
        </p:spPr>
      </p:pic>
      <p:pic>
        <p:nvPicPr>
          <p:cNvPr id="4" name="Picture 3">
            <a:extLst>
              <a:ext uri="{FF2B5EF4-FFF2-40B4-BE49-F238E27FC236}">
                <a16:creationId xmlns:a16="http://schemas.microsoft.com/office/drawing/2014/main" id="{0B3CD2C4-8626-5A03-0C62-D145C6424D7C}"/>
              </a:ext>
            </a:extLst>
          </p:cNvPr>
          <p:cNvPicPr>
            <a:picLocks noChangeAspect="1"/>
          </p:cNvPicPr>
          <p:nvPr/>
        </p:nvPicPr>
        <p:blipFill>
          <a:blip r:embed="rId3"/>
          <a:stretch>
            <a:fillRect/>
          </a:stretch>
        </p:blipFill>
        <p:spPr>
          <a:xfrm>
            <a:off x="161526" y="1205333"/>
            <a:ext cx="3906891" cy="2558242"/>
          </a:xfrm>
          <a:prstGeom prst="rect">
            <a:avLst/>
          </a:prstGeom>
        </p:spPr>
      </p:pic>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619309" y="496356"/>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7: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0" name="TextBox 3">
            <a:extLst>
              <a:ext uri="{FF2B5EF4-FFF2-40B4-BE49-F238E27FC236}">
                <a16:creationId xmlns:a16="http://schemas.microsoft.com/office/drawing/2014/main" id="{F7309AB1-9D03-2AB8-3A42-2DDA8BBA8BD5}"/>
              </a:ext>
            </a:extLst>
          </p:cNvPr>
          <p:cNvSpPr txBox="1">
            <a:spLocks noChangeArrowheads="1"/>
          </p:cNvSpPr>
          <p:nvPr/>
        </p:nvSpPr>
        <p:spPr bwMode="auto">
          <a:xfrm>
            <a:off x="5035827" y="2098179"/>
            <a:ext cx="638754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b="1" dirty="0">
                <a:latin typeface="Times New Roman" panose="02020603050405020304" pitchFamily="18" charset="0"/>
                <a:cs typeface="Times New Roman" panose="02020603050405020304" pitchFamily="18" charset="0"/>
              </a:rPr>
              <a:t>01.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algn="just" eaLnBrk="1" hangingPunct="1"/>
            <a:endParaRPr lang="en-US" alt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3648109-3249-4AE9-3238-2F69460BEBF2}"/>
              </a:ext>
            </a:extLst>
          </p:cNvPr>
          <p:cNvSpPr txBox="1"/>
          <p:nvPr/>
        </p:nvSpPr>
        <p:spPr>
          <a:xfrm>
            <a:off x="4644887" y="5055541"/>
            <a:ext cx="8971722" cy="646331"/>
          </a:xfrm>
          <a:prstGeom prst="rect">
            <a:avLst/>
          </a:prstGeom>
          <a:noFill/>
        </p:spPr>
        <p:txBody>
          <a:bodyPr wrap="square">
            <a:spAutoFit/>
          </a:body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0</a:t>
            </a:r>
            <a:r>
              <a:rPr lang="en-US" sz="3200" b="1" dirty="0">
                <a:effectLst/>
                <a:latin typeface="Times New Roman" panose="02020603050405020304" pitchFamily="18" charset="0"/>
                <a:ea typeface="Calibri" panose="020F0502020204030204" pitchFamily="34" charset="0"/>
              </a:rPr>
              <a:t>2</a:t>
            </a:r>
            <a:r>
              <a:rPr lang="vi-VN" sz="3200" b="1" dirty="0">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Tình</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hình</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chính</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trị</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xã</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hội</a:t>
            </a:r>
            <a:r>
              <a:rPr lang="en-US" sz="3600" b="1" dirty="0">
                <a:solidFill>
                  <a:srgbClr val="000000"/>
                </a:solidFill>
                <a:effectLst/>
                <a:latin typeface="Times New Roman" panose="02020603050405020304" pitchFamily="18" charset="0"/>
                <a:ea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621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49223" y="210239"/>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7: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pic>
        <p:nvPicPr>
          <p:cNvPr id="3074" name="Picture 2" descr="Các Tôn Giáo Lớn Tại Ấn Độ - Huỳnh Kim Quang - Tôn Giáo/Triết Học - THƯ  VIỆN HOA SEN">
            <a:extLst>
              <a:ext uri="{FF2B5EF4-FFF2-40B4-BE49-F238E27FC236}">
                <a16:creationId xmlns:a16="http://schemas.microsoft.com/office/drawing/2014/main" id="{DAF6BB85-D3B4-3D78-B79C-C37250765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8643"/>
            <a:ext cx="12192000" cy="44593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AA92F1-BA25-9135-1AC1-EA541FA53392}"/>
              </a:ext>
            </a:extLst>
          </p:cNvPr>
          <p:cNvSpPr txBox="1"/>
          <p:nvPr/>
        </p:nvSpPr>
        <p:spPr>
          <a:xfrm>
            <a:off x="149223" y="1444536"/>
            <a:ext cx="5217907" cy="121776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algn="just" eaLnBrk="1" hangingPunct="1"/>
            <a:r>
              <a:rPr lang="en-US" altLang="en-US" sz="2800" dirty="0">
                <a:latin typeface="Times New Roman" panose="02020603050405020304" pitchFamily="18" charset="0"/>
                <a:cs typeface="Times New Roman" panose="02020603050405020304" pitchFamily="18" charset="0"/>
              </a:rPr>
              <a:t>.</a:t>
            </a:r>
            <a:endParaRPr lang="en-US" alt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977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0" y="-54726"/>
            <a:ext cx="11431588" cy="1764395"/>
          </a:xfrm>
        </p:spPr>
        <p:txBody>
          <a:bodyPr>
            <a:normAutofit/>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7: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pic>
        <p:nvPicPr>
          <p:cNvPr id="3074" name="Picture 2" descr="Các Tôn Giáo Lớn Tại Ấn Độ - Huỳnh Kim Quang - Tôn Giáo/Triết Học - THƯ  VIỆN HOA SEN">
            <a:extLst>
              <a:ext uri="{FF2B5EF4-FFF2-40B4-BE49-F238E27FC236}">
                <a16:creationId xmlns:a16="http://schemas.microsoft.com/office/drawing/2014/main" id="{DAF6BB85-D3B4-3D78-B79C-C37250765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198492"/>
            <a:ext cx="5136855" cy="377696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F941C9CD-2706-5A82-6132-3BDF379719C0}"/>
              </a:ext>
            </a:extLst>
          </p:cNvPr>
          <p:cNvGrpSpPr/>
          <p:nvPr/>
        </p:nvGrpSpPr>
        <p:grpSpPr>
          <a:xfrm>
            <a:off x="-1" y="1709668"/>
            <a:ext cx="6019801" cy="4995933"/>
            <a:chOff x="-1" y="1709668"/>
            <a:chExt cx="6019801" cy="4995933"/>
          </a:xfrm>
        </p:grpSpPr>
        <p:pic>
          <p:nvPicPr>
            <p:cNvPr id="9" name="Picture 8">
              <a:extLst>
                <a:ext uri="{FF2B5EF4-FFF2-40B4-BE49-F238E27FC236}">
                  <a16:creationId xmlns:a16="http://schemas.microsoft.com/office/drawing/2014/main" id="{20CED894-506E-7225-7354-3426E2A74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09669"/>
              <a:ext cx="6019801" cy="4995932"/>
            </a:xfrm>
            <a:prstGeom prst="rect">
              <a:avLst/>
            </a:prstGeom>
          </p:spPr>
        </p:pic>
        <p:sp>
          <p:nvSpPr>
            <p:cNvPr id="12" name="TextBox 11">
              <a:extLst>
                <a:ext uri="{FF2B5EF4-FFF2-40B4-BE49-F238E27FC236}">
                  <a16:creationId xmlns:a16="http://schemas.microsoft.com/office/drawing/2014/main" id="{C613E89A-8AE0-0594-2340-21280CD1BA4B}"/>
                </a:ext>
              </a:extLst>
            </p:cNvPr>
            <p:cNvSpPr txBox="1"/>
            <p:nvPr/>
          </p:nvSpPr>
          <p:spPr>
            <a:xfrm>
              <a:off x="102753" y="1709668"/>
              <a:ext cx="3077769" cy="1764394"/>
            </a:xfrm>
            <a:prstGeom prst="rect">
              <a:avLst/>
            </a:prstGeom>
            <a:noFill/>
          </p:spPr>
          <p:txBody>
            <a:bodyPr wrap="square">
              <a:spAutoFit/>
            </a:bodyPr>
            <a:lstStyle/>
            <a:p>
              <a:pPr algn="just">
                <a:lnSpc>
                  <a:spcPct val="115000"/>
                </a:lnSpc>
                <a:spcAft>
                  <a:spcPts val="1000"/>
                </a:spcAft>
              </a:pP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Vì sao thực dân Phương Tây nhất là Anh và Pháp lại tranh giành Ấn Độ?</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TextBox 15">
            <a:extLst>
              <a:ext uri="{FF2B5EF4-FFF2-40B4-BE49-F238E27FC236}">
                <a16:creationId xmlns:a16="http://schemas.microsoft.com/office/drawing/2014/main" id="{361E9894-DB8A-8E2A-AA93-AAC29461BC69}"/>
              </a:ext>
            </a:extLst>
          </p:cNvPr>
          <p:cNvSpPr txBox="1"/>
          <p:nvPr/>
        </p:nvSpPr>
        <p:spPr>
          <a:xfrm>
            <a:off x="6172201" y="4975455"/>
            <a:ext cx="5910469" cy="1764394"/>
          </a:xfrm>
          <a:prstGeom prst="rect">
            <a:avLst/>
          </a:prstGeom>
          <a:solidFill>
            <a:srgbClr val="FFFF00"/>
          </a:solidFill>
        </p:spPr>
        <p:txBody>
          <a:bodyPr wrap="square">
            <a:spAutoFit/>
          </a:bodyPr>
          <a:lstStyle/>
          <a:p>
            <a:pPr marL="457200" algn="just">
              <a:lnSpc>
                <a:spcPct val="115000"/>
              </a:lnSpc>
              <a:spcAft>
                <a:spcPts val="1000"/>
              </a:spcAft>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Ấn Độ là một quốc gia đất rộng người đông, tài nguyên thiên nhiên phong phú, có truyền thống văn hóa lâu đời =&gt; miếng mồi ngon không thể bỏ qua.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333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92" y="3646994"/>
            <a:ext cx="3885595" cy="3091736"/>
          </a:xfrm>
          <a:prstGeom prst="rect">
            <a:avLst/>
          </a:prstGeom>
        </p:spPr>
      </p:pic>
      <p:sp>
        <p:nvSpPr>
          <p:cNvPr id="9" name="TextBox 8">
            <a:extLst>
              <a:ext uri="{FF2B5EF4-FFF2-40B4-BE49-F238E27FC236}">
                <a16:creationId xmlns:a16="http://schemas.microsoft.com/office/drawing/2014/main" id="{D490FC1D-3311-69D2-857C-D33599FA53BF}"/>
              </a:ext>
            </a:extLst>
          </p:cNvPr>
          <p:cNvSpPr txBox="1"/>
          <p:nvPr/>
        </p:nvSpPr>
        <p:spPr>
          <a:xfrm>
            <a:off x="2981739" y="1146480"/>
            <a:ext cx="8229600"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khan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Chia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endParaRPr lang="en-US"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Sử dụng kĩ thuật Khăn trải bàn trong dạy học môn Khoa học ...">
            <a:extLst>
              <a:ext uri="{FF2B5EF4-FFF2-40B4-BE49-F238E27FC236}">
                <a16:creationId xmlns:a16="http://schemas.microsoft.com/office/drawing/2014/main" id="{9B599B3E-678C-CCC6-6CDD-BD6A2DB83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668" y="2796736"/>
            <a:ext cx="6301402" cy="3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12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48" y="881219"/>
            <a:ext cx="2571354" cy="1458251"/>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C30EDC3-FF06-22ED-ADE3-B5E277B42034}"/>
              </a:ext>
            </a:extLst>
          </p:cNvPr>
          <p:cNvSpPr txBox="1"/>
          <p:nvPr/>
        </p:nvSpPr>
        <p:spPr>
          <a:xfrm>
            <a:off x="442810" y="2468064"/>
            <a:ext cx="4637965" cy="3508717"/>
          </a:xfrm>
          <a:prstGeom prst="rect">
            <a:avLst/>
          </a:prstGeom>
          <a:noFill/>
        </p:spPr>
        <p:txBody>
          <a:bodyPr wrap="square">
            <a:spAutoFit/>
          </a:bodyPr>
          <a:lstStyle/>
          <a:p>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Kinh</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Body CS)"/>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tế</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pPr>
              <a:lnSpc>
                <a:spcPct val="115000"/>
              </a:lnSpc>
              <a:spcAft>
                <a:spcPts val="1000"/>
              </a:spcAft>
            </a:pPr>
            <a:r>
              <a:rPr lang="en-US" sz="3200" dirty="0" err="1">
                <a:effectLst/>
                <a:latin typeface="Times New Roman" panose="02020603050405020304" pitchFamily="18" charset="0"/>
                <a:cs typeface="Times New Roman" panose="02020603050405020304" pitchFamily="18" charset="0"/>
              </a:rPr>
              <a:t>Cướp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ruộng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lập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đồn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điền</a:t>
            </a:r>
            <a:r>
              <a:rPr lang="en-US" sz="3200" dirty="0">
                <a:effectLst/>
                <a:latin typeface="Times New Roman" panose="02020603050405020304" pitchFamily="18" charset="0"/>
                <a:cs typeface="Times New Roman" panose="02020603050405020304" pitchFamily="18" charset="0"/>
              </a:rPr>
              <a:t>.</a:t>
            </a:r>
          </a:p>
          <a:p>
            <a:pPr>
              <a:lnSpc>
                <a:spcPct val="115000"/>
              </a:lnSpc>
              <a:spcAft>
                <a:spcPts val="1000"/>
              </a:spcAft>
            </a:pP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Khai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mỏ</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phát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triển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nghiệp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chế</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biến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mở</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mang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giao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tải</a:t>
            </a:r>
            <a:r>
              <a:rPr lang="en-US"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6889B49-E495-080F-3EEE-7BDDDA67C483}"/>
              </a:ext>
            </a:extLst>
          </p:cNvPr>
          <p:cNvPicPr>
            <a:picLocks noChangeAspect="1"/>
          </p:cNvPicPr>
          <p:nvPr/>
        </p:nvPicPr>
        <p:blipFill>
          <a:blip r:embed="rId3"/>
          <a:stretch>
            <a:fillRect/>
          </a:stretch>
        </p:blipFill>
        <p:spPr>
          <a:xfrm>
            <a:off x="5080775" y="26800"/>
            <a:ext cx="7111225" cy="6831199"/>
          </a:xfrm>
          <a:prstGeom prst="rect">
            <a:avLst/>
          </a:prstGeom>
        </p:spPr>
      </p:pic>
    </p:spTree>
    <p:extLst>
      <p:ext uri="{BB962C8B-B14F-4D97-AF65-F5344CB8AC3E}">
        <p14:creationId xmlns:p14="http://schemas.microsoft.com/office/powerpoint/2010/main" val="368333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65A0DC-CDEE-5C71-1447-8F1923D22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1479" y="71194"/>
            <a:ext cx="2837551" cy="2709117"/>
          </a:xfrm>
          <a:prstGeom prst="rect">
            <a:avLst/>
          </a:prstGeom>
        </p:spPr>
      </p:pic>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342969" y="510405"/>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7: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grpSp>
        <p:nvGrpSpPr>
          <p:cNvPr id="14" name="Group 13">
            <a:extLst>
              <a:ext uri="{FF2B5EF4-FFF2-40B4-BE49-F238E27FC236}">
                <a16:creationId xmlns:a16="http://schemas.microsoft.com/office/drawing/2014/main" id="{F941C9CD-2706-5A82-6132-3BDF379719C0}"/>
              </a:ext>
            </a:extLst>
          </p:cNvPr>
          <p:cNvGrpSpPr/>
          <p:nvPr/>
        </p:nvGrpSpPr>
        <p:grpSpPr>
          <a:xfrm>
            <a:off x="0" y="1604246"/>
            <a:ext cx="6019801" cy="4995933"/>
            <a:chOff x="-1" y="1709668"/>
            <a:chExt cx="6019801" cy="4995933"/>
          </a:xfrm>
        </p:grpSpPr>
        <p:pic>
          <p:nvPicPr>
            <p:cNvPr id="9" name="Picture 8">
              <a:extLst>
                <a:ext uri="{FF2B5EF4-FFF2-40B4-BE49-F238E27FC236}">
                  <a16:creationId xmlns:a16="http://schemas.microsoft.com/office/drawing/2014/main" id="{20CED894-506E-7225-7354-3426E2A74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09669"/>
              <a:ext cx="6019801" cy="4995932"/>
            </a:xfrm>
            <a:prstGeom prst="rect">
              <a:avLst/>
            </a:prstGeom>
          </p:spPr>
        </p:pic>
        <p:sp>
          <p:nvSpPr>
            <p:cNvPr id="12" name="TextBox 11">
              <a:extLst>
                <a:ext uri="{FF2B5EF4-FFF2-40B4-BE49-F238E27FC236}">
                  <a16:creationId xmlns:a16="http://schemas.microsoft.com/office/drawing/2014/main" id="{C613E89A-8AE0-0594-2340-21280CD1BA4B}"/>
                </a:ext>
              </a:extLst>
            </p:cNvPr>
            <p:cNvSpPr txBox="1"/>
            <p:nvPr/>
          </p:nvSpPr>
          <p:spPr>
            <a:xfrm>
              <a:off x="102753" y="1709668"/>
              <a:ext cx="3077769" cy="492122"/>
            </a:xfrm>
            <a:prstGeom prst="rect">
              <a:avLst/>
            </a:prstGeom>
            <a:noFill/>
          </p:spPr>
          <p:txBody>
            <a:bodyPr wrap="square">
              <a:spAutoFit/>
            </a:bodyPr>
            <a:lstStyle/>
            <a:p>
              <a:pPr algn="just">
                <a:lnSpc>
                  <a:spcPct val="115000"/>
                </a:lnSpc>
                <a:spcAft>
                  <a:spcPts val="10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TextBox 15">
            <a:extLst>
              <a:ext uri="{FF2B5EF4-FFF2-40B4-BE49-F238E27FC236}">
                <a16:creationId xmlns:a16="http://schemas.microsoft.com/office/drawing/2014/main" id="{361E9894-DB8A-8E2A-AA93-AAC29461BC69}"/>
              </a:ext>
            </a:extLst>
          </p:cNvPr>
          <p:cNvSpPr txBox="1"/>
          <p:nvPr/>
        </p:nvSpPr>
        <p:spPr>
          <a:xfrm>
            <a:off x="6318066" y="2780311"/>
            <a:ext cx="5653640" cy="40167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457200" algn="just">
              <a:lnSpc>
                <a:spcPct val="115000"/>
              </a:lnSpc>
              <a:spcAft>
                <a:spcPts val="1000"/>
              </a:spcAft>
            </a:pP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Anh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mâu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Anh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gay </a:t>
            </a:r>
            <a:r>
              <a:rPr lang="en-US" sz="2800" dirty="0" err="1">
                <a:latin typeface="Times New Roman" panose="02020603050405020304" pitchFamily="18" charset="0"/>
                <a:cs typeface="Times New Roman" panose="02020603050405020304" pitchFamily="18" charset="0"/>
              </a:rPr>
              <a:t>gắt</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24A0102-594D-601F-8EB0-83F7561A10B2}"/>
              </a:ext>
            </a:extLst>
          </p:cNvPr>
          <p:cNvSpPr txBox="1"/>
          <p:nvPr/>
        </p:nvSpPr>
        <p:spPr>
          <a:xfrm>
            <a:off x="220294" y="1555459"/>
            <a:ext cx="2761445" cy="2677656"/>
          </a:xfrm>
          <a:prstGeom prst="rect">
            <a:avLst/>
          </a:prstGeom>
          <a:noFill/>
        </p:spPr>
        <p:txBody>
          <a:bodyPr wrap="square">
            <a:spAutoFit/>
          </a:bodyPr>
          <a:lstStyle/>
          <a:p>
            <a:r>
              <a:rPr lang="en-US" sz="2800" b="1" dirty="0" err="1">
                <a:effectLst/>
                <a:latin typeface="Times New Roman" panose="02020603050405020304" pitchFamily="18" charset="0"/>
                <a:ea typeface="Arial" panose="020B0604020202020204" pitchFamily="34" charset="0"/>
              </a:rPr>
              <a:t>Em</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có</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suy</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nghĩ</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gì</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về</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chính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sách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cai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trị</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của</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thực</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dân</a:t>
            </a:r>
            <a:r>
              <a:rPr lang="en-US" sz="2800" b="1" dirty="0">
                <a:effectLst/>
                <a:latin typeface="Times New Roman" panose="02020603050405020304" pitchFamily="18" charset="0"/>
                <a:ea typeface="Arial" panose="020B0604020202020204" pitchFamily="34" charset="0"/>
              </a:rPr>
              <a:t> Anh ở </a:t>
            </a:r>
            <a:r>
              <a:rPr lang="en-US" sz="2800" b="1" dirty="0" err="1">
                <a:effectLst/>
                <a:latin typeface="Times New Roman" panose="02020603050405020304" pitchFamily="18" charset="0"/>
                <a:ea typeface="Arial" panose="020B0604020202020204" pitchFamily="34" charset="0"/>
              </a:rPr>
              <a:t>Ấn</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Độ</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cuối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thế</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kỉ</a:t>
            </a:r>
            <a:r>
              <a:rPr lang="en-US" sz="2800" b="1" dirty="0">
                <a:effectLst/>
                <a:latin typeface="Times New Roman" panose="02020603050405020304" pitchFamily="18" charset="0"/>
                <a:ea typeface="Arial" panose="020B0604020202020204" pitchFamily="34" charset="0"/>
              </a:rPr>
              <a:t> XIX</a:t>
            </a:r>
            <a:endParaRPr lang="en-US" sz="2800" dirty="0"/>
          </a:p>
        </p:txBody>
      </p:sp>
    </p:spTree>
    <p:extLst>
      <p:ext uri="{BB962C8B-B14F-4D97-AF65-F5344CB8AC3E}">
        <p14:creationId xmlns:p14="http://schemas.microsoft.com/office/powerpoint/2010/main" val="80897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48" y="881219"/>
            <a:ext cx="2571354" cy="1458251"/>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890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2</a:t>
            </a:r>
            <a:r>
              <a:rPr lang="en-US" altLang="en-US" sz="3600" b="1" dirty="0">
                <a:latin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Tình</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hình</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chính</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trị</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xã</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hội</a:t>
            </a:r>
            <a:r>
              <a:rPr lang="en-US" sz="3600" b="1" dirty="0">
                <a:solidFill>
                  <a:srgbClr val="000000"/>
                </a:solidFill>
                <a:effectLst/>
                <a:latin typeface="Times New Roman" panose="02020603050405020304" pitchFamily="18" charset="0"/>
                <a:ea typeface="Times New Roman" panose="02020603050405020304" pitchFamily="18" charset="0"/>
              </a:rPr>
              <a:t> </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2A0C24F-3AA4-5C76-B7ED-9E1F4CF598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0"/>
            <a:ext cx="5903517" cy="634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C30EDC3-FF06-22ED-ADE3-B5E277B42034}"/>
              </a:ext>
            </a:extLst>
          </p:cNvPr>
          <p:cNvSpPr txBox="1"/>
          <p:nvPr/>
        </p:nvSpPr>
        <p:spPr>
          <a:xfrm>
            <a:off x="752901" y="2574226"/>
            <a:ext cx="5785909" cy="3539430"/>
          </a:xfrm>
          <a:prstGeom prst="rect">
            <a:avLst/>
          </a:prstGeom>
          <a:noFill/>
        </p:spPr>
        <p:txBody>
          <a:bodyPr wrap="square">
            <a:spAutoFit/>
          </a:bodyPr>
          <a:lstStyle/>
          <a:p>
            <a:r>
              <a:rPr kumimoji="0" lang="en-US" altLang="en-US" sz="3200" b="1" i="0" u="none" strike="noStrike" cap="none" normalizeH="0" baseline="0" dirty="0" err="1">
                <a:ln>
                  <a:noFill/>
                </a:ln>
                <a:solidFill>
                  <a:schemeClr val="tx1"/>
                </a:solidFill>
                <a:effectLst/>
                <a:latin typeface="Times New Roman" panose="02020603050405020304" pitchFamily="18" charset="0"/>
                <a:ea typeface="Times New Roman (Body CS)"/>
                <a:cs typeface="Times New Roman" panose="02020603050405020304" pitchFamily="18" charset="0"/>
              </a:rPr>
              <a:t>Nhóm</a:t>
            </a:r>
            <a:r>
              <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Body CS)"/>
                <a:cs typeface="Times New Roman" panose="02020603050405020304" pitchFamily="18" charset="0"/>
              </a:rPr>
              <a:t> 1+2: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panose="02020603050405020304" pitchFamily="18" charset="0"/>
              </a:rPr>
              <a:t>Chính</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panose="02020603050405020304" pitchFamily="18" charset="0"/>
              </a:rPr>
              <a:t>trị</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Trực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tiếp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trị</a:t>
            </a:r>
            <a:endParaRPr lang="en-US" altLang="en-US" sz="3200" dirty="0">
              <a:latin typeface="Times New Roman" panose="02020603050405020304" pitchFamily="18" charset="0"/>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nhượng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bộ</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lớp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bản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tay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sai</a:t>
            </a:r>
            <a:r>
              <a:rPr lang="en-US" altLang="en-US" sz="3200" dirty="0">
                <a:latin typeface="Times New Roman" panose="02020603050405020304" pitchFamily="18" charset="0"/>
                <a:cs typeface="Times New Roman" panose="02020603050405020304" pitchFamily="18" charset="0"/>
              </a:rPr>
              <a:t>.</a:t>
            </a:r>
            <a:endParaRPr kumimoji="0" lang="vi-VN"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Khơi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sự</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biệt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tôn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giáo</a:t>
            </a:r>
            <a:r>
              <a:rPr lang="en-US" altLang="en-US" sz="3200" dirty="0">
                <a:latin typeface="Times New Roman" panose="02020603050405020304" pitchFamily="18" charset="0"/>
                <a:cs typeface="Times New Roman" panose="02020603050405020304" pitchFamily="18" charset="0"/>
              </a:rPr>
              <a:t> ở </a:t>
            </a:r>
            <a:r>
              <a:rPr lang="en-US" altLang="en-US" sz="3200" dirty="0" err="1">
                <a:latin typeface="Times New Roman" panose="02020603050405020304" pitchFamily="18" charset="0"/>
                <a:cs typeface="Times New Roman" panose="02020603050405020304" pitchFamily="18" charset="0"/>
              </a:rPr>
              <a:t>Ấn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Độ</a:t>
            </a:r>
            <a:r>
              <a:rPr lang="en-US"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349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956</Words>
  <PresentationFormat>Widescreen</PresentationFormat>
  <Paragraphs>78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BÀI 17: ẤN ĐỘ  </vt:lpstr>
      <vt:lpstr>BÀI 17: ẤN ĐỘ </vt:lpstr>
      <vt:lpstr>BÀI 17: ẤN ĐỘ </vt:lpstr>
      <vt:lpstr>PowerPoint Presentation</vt:lpstr>
      <vt:lpstr>PowerPoint Presentation</vt:lpstr>
      <vt:lpstr>BÀI 17: ẤN ĐỘ  </vt:lpstr>
      <vt:lpstr>PowerPoint Presentation</vt:lpstr>
      <vt:lpstr>PowerPoint Presentation</vt:lpstr>
      <vt:lpstr>Tiết 37,38:BÀI 15: ẤN ĐỘ VÀ ĐÔNG NAM Á TỪ NỬA SAU THẾ KỈ XIX ĐẾN ĐẦU THẾ KỈ XX  </vt:lpstr>
      <vt:lpstr>BÀI 17: ẤN ĐỘ </vt:lpstr>
      <vt:lpstr>BÀI 17: ẤN ĐỘ  </vt:lpstr>
      <vt:lpstr>BÀI 17: ẤN ĐỘ  </vt:lpstr>
      <vt:lpstr>BÀI 17: ẤN ĐỘ  </vt:lpstr>
      <vt:lpstr>BÀI 17: ẤN ĐỘ  </vt:lpstr>
      <vt:lpstr>BÀI 17: ẤN ĐỘ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2023-07-29T15:41:17Z</dcterms:created>
  <dcterms:modified xsi:type="dcterms:W3CDTF">2023-08-05T16:01:40Z</dcterms:modified>
</cp:coreProperties>
</file>