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2"/>
  </p:notesMasterIdLst>
  <p:sldIdLst>
    <p:sldId id="258" r:id="rId4"/>
    <p:sldId id="261" r:id="rId5"/>
    <p:sldId id="260" r:id="rId6"/>
    <p:sldId id="269" r:id="rId7"/>
    <p:sldId id="262" r:id="rId8"/>
    <p:sldId id="264" r:id="rId9"/>
    <p:sldId id="266" r:id="rId10"/>
    <p:sldId id="268" r:id="rId11"/>
    <p:sldId id="270" r:id="rId12"/>
    <p:sldId id="271" r:id="rId13"/>
    <p:sldId id="281" r:id="rId14"/>
    <p:sldId id="280" r:id="rId15"/>
    <p:sldId id="282" r:id="rId16"/>
    <p:sldId id="274" r:id="rId17"/>
    <p:sldId id="276" r:id="rId18"/>
    <p:sldId id="283" r:id="rId19"/>
    <p:sldId id="27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p:scale>
          <a:sx n="80" d="100"/>
          <a:sy n="80" d="100"/>
        </p:scale>
        <p:origin x="-414"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a:t>
            </a: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TUYẾN </a:t>
            </a:r>
            <a:endPar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VÀ TỌA </a:t>
            </a: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a:t>
              </a:r>
              <a:r>
                <a:rPr lang="en-US" altLang="zh-CN" sz="3200" smtClean="0">
                  <a:solidFill>
                    <a:prstClr val="white"/>
                  </a:solidFill>
                  <a:latin typeface="汉仪喵魂体W" panose="00020600040101010101" pitchFamily="18" charset="-122"/>
                  <a:ea typeface="汉仪喵魂体W" panose="00020600040101010101" pitchFamily="18" charset="-122"/>
                </a:rPr>
                <a:t>ọa </a:t>
              </a:r>
              <a:r>
                <a:rPr lang="en-US" altLang="zh-CN" sz="3200" smtClean="0">
                  <a:solidFill>
                    <a:prstClr val="white"/>
                  </a:solidFill>
                  <a:latin typeface="汉仪喵魂体W" panose="00020600040101010101" pitchFamily="18" charset="-122"/>
                  <a:ea typeface="汉仪喵魂体W" panose="00020600040101010101" pitchFamily="18" charset="-122"/>
                </a:rPr>
                <a:t>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5007525"/>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a:t>
            </a:r>
            <a:r>
              <a:rPr lang="en-US" sz="3200" b="1">
                <a:solidFill>
                  <a:srgbClr val="FF0000"/>
                </a:solidFill>
                <a:latin typeface="Times New Roman"/>
                <a:ea typeface="Calibri"/>
                <a:cs typeface="Times New Roman"/>
              </a:rPr>
              <a:t>VỤ </a:t>
            </a:r>
            <a:r>
              <a:rPr lang="en-US" sz="3200" b="1" smtClean="0">
                <a:solidFill>
                  <a:srgbClr val="FF0000"/>
                </a:solidFill>
                <a:latin typeface="Times New Roman"/>
                <a:ea typeface="Calibri"/>
                <a:cs typeface="Times New Roman"/>
              </a:rPr>
              <a:t>1</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Đọc </a:t>
            </a:r>
            <a:r>
              <a:rPr lang="en-US" sz="3200" b="1">
                <a:solidFill>
                  <a:srgbClr val="0070C0"/>
                </a:solidFill>
                <a:latin typeface="Times New Roman"/>
                <a:ea typeface="Calibri"/>
                <a:cs typeface="Times New Roman"/>
              </a:rPr>
              <a:t>nội dung kênh chữ trong mục </a:t>
            </a:r>
            <a:r>
              <a:rPr lang="en-US" sz="3200" b="1">
                <a:solidFill>
                  <a:srgbClr val="0070C0"/>
                </a:solidFill>
                <a:latin typeface="Times New Roman"/>
                <a:ea typeface="Calibri"/>
                <a:cs typeface="Times New Roman"/>
              </a:rPr>
              <a:t>II </a:t>
            </a:r>
            <a:r>
              <a:rPr lang="en-US" sz="3200" b="1" smtClean="0">
                <a:solidFill>
                  <a:srgbClr val="0070C0"/>
                </a:solidFill>
                <a:latin typeface="Times New Roman"/>
                <a:ea typeface="Calibri"/>
                <a:cs typeface="Times New Roman"/>
              </a:rPr>
              <a:t>SGK, trả lời 2 câu </a:t>
            </a:r>
            <a:r>
              <a:rPr lang="en-US" sz="3200" b="1">
                <a:solidFill>
                  <a:srgbClr val="0070C0"/>
                </a:solidFill>
                <a:latin typeface="Times New Roman"/>
                <a:ea typeface="Calibri"/>
                <a:cs typeface="Times New Roman"/>
              </a:rPr>
              <a:t>hỏi:</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1. Tọa độ địa lí của một điểm trên quả Địa Cầu/bản đồ được xác định như thế nào?</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2. Khi xác định tọa độ địa lí của một điểm cần lưu ý điều gì?</a:t>
            </a:r>
            <a:endParaRPr lang="en-US" sz="32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4060599"/>
          </a:xfrm>
          <a:prstGeom prst="rect">
            <a:avLst/>
          </a:prstGeom>
          <a:noFill/>
        </p:spPr>
        <p:txBody>
          <a:bodyPr wrap="square" rtlCol="0">
            <a:spAutoFit/>
          </a:bodyPr>
          <a:lstStyle/>
          <a:p>
            <a:pPr algn="just">
              <a:lnSpc>
                <a:spcPct val="115000"/>
              </a:lnSpc>
              <a:spcAft>
                <a:spcPts val="1000"/>
              </a:spcAft>
            </a:pPr>
            <a:r>
              <a:rPr lang="en-US" sz="2400" b="1">
                <a:solidFill>
                  <a:prstClr val="white"/>
                </a:solidFill>
                <a:latin typeface="Times New Roman"/>
                <a:ea typeface="Calibri"/>
                <a:cs typeface="Times New Roman"/>
              </a:rPr>
              <a:t>- Kinh độ của một điểm: khoảng cách tính bằng độ từ kinh tuyến gốc đến kinh tuyến đi qua điểm đó.</a:t>
            </a:r>
            <a:endParaRPr lang="en-US" sz="2400" b="1">
              <a:solidFill>
                <a:prstClr val="white"/>
              </a:solidFill>
              <a:latin typeface="Calibri"/>
              <a:ea typeface="Calibri"/>
              <a:cs typeface="Times New Roman"/>
            </a:endParaRPr>
          </a:p>
          <a:p>
            <a:pPr algn="just">
              <a:lnSpc>
                <a:spcPct val="115000"/>
              </a:lnSpc>
              <a:spcAft>
                <a:spcPts val="1000"/>
              </a:spcAft>
            </a:pPr>
            <a:r>
              <a:rPr lang="en-US" sz="2400" b="1">
                <a:solidFill>
                  <a:prstClr val="white"/>
                </a:solidFill>
                <a:latin typeface="Times New Roman"/>
                <a:ea typeface="Calibri"/>
                <a:cs typeface="Times New Roman"/>
              </a:rPr>
              <a:t>- Vĩ độ của một điểm: khoảng cách tính bằng độ từ vĩ tuyến gốc đến vĩ tuyến đi qua điểm đó.</a:t>
            </a:r>
            <a:endParaRPr lang="en-US" sz="2400" b="1">
              <a:solidFill>
                <a:prstClr val="white"/>
              </a:solidFill>
              <a:latin typeface="Calibri"/>
              <a:ea typeface="Calibri"/>
              <a:cs typeface="Times New Roman"/>
            </a:endParaRPr>
          </a:p>
          <a:p>
            <a:r>
              <a:rPr lang="en-US" sz="2400" b="1">
                <a:solidFill>
                  <a:prstClr val="white"/>
                </a:solidFill>
                <a:latin typeface="Times New Roman"/>
                <a:ea typeface="Calibri"/>
              </a:rPr>
              <a:t>- Tọa độ địa lí của một điểm: nơi giao nhau giữa kinh độ và vĩ độ của điểm đó</a:t>
            </a:r>
            <a:r>
              <a:rPr lang="en-US" sz="2400" b="1" smtClean="0">
                <a:solidFill>
                  <a:prstClr val="white"/>
                </a:solidFill>
                <a:latin typeface="Times New Roman"/>
                <a:ea typeface="Calibri"/>
              </a:rPr>
              <a:t>.</a:t>
            </a:r>
          </a:p>
          <a:p>
            <a:pPr algn="just">
              <a:lnSpc>
                <a:spcPct val="115000"/>
              </a:lnSpc>
              <a:spcAft>
                <a:spcPts val="1000"/>
              </a:spcAft>
            </a:pPr>
            <a:r>
              <a:rPr lang="nl-NL" sz="2400" b="1" smtClean="0">
                <a:solidFill>
                  <a:prstClr val="white"/>
                </a:solidFill>
                <a:latin typeface="Times New Roman"/>
                <a:ea typeface="Calibri"/>
                <a:cs typeface="Times New Roman"/>
              </a:rPr>
              <a:t>         </a:t>
            </a:r>
            <a:endParaRPr lang="en-US" sz="2400" b="1">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085" y="1161792"/>
            <a:ext cx="5303838"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4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312976"/>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a:t>
            </a:r>
            <a:r>
              <a:rPr lang="en-US" sz="3200" b="1">
                <a:solidFill>
                  <a:srgbClr val="FF0000"/>
                </a:solidFill>
                <a:latin typeface="Times New Roman"/>
                <a:ea typeface="Calibri"/>
                <a:cs typeface="Times New Roman"/>
              </a:rPr>
              <a:t>VỤ </a:t>
            </a:r>
            <a:r>
              <a:rPr lang="en-US" sz="3200" b="1">
                <a:solidFill>
                  <a:srgbClr val="FF0000"/>
                </a:solidFill>
                <a:latin typeface="Times New Roman"/>
                <a:ea typeface="Calibri"/>
                <a:cs typeface="Times New Roman"/>
              </a:rPr>
              <a:t>2</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Quan sát hình 1.2 và đọc thông tin trong mục II, em hãy:</a:t>
            </a:r>
            <a:endParaRPr lang="en-US" sz="2400">
              <a:solidFill>
                <a:srgbClr val="0070C0"/>
              </a:solidFill>
              <a:latin typeface="Calibri"/>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1. Xác </a:t>
            </a:r>
            <a:r>
              <a:rPr lang="en-US" sz="3200" b="1">
                <a:solidFill>
                  <a:srgbClr val="0070C0"/>
                </a:solidFill>
                <a:latin typeface="Times New Roman"/>
                <a:ea typeface="Calibri"/>
                <a:cs typeface="Times New Roman"/>
              </a:rPr>
              <a:t>định tọa độ địa lí các điểm A,B,C,D và ghi ra tọa độ địa lí các điểm đó trong vở/tài liệu HS/giấy nháp,...</a:t>
            </a:r>
            <a:endParaRPr lang="en-US" sz="24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5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6265"/>
          </a:xfrm>
          <a:prstGeom prst="rect">
            <a:avLst/>
          </a:prstGeom>
          <a:noFill/>
        </p:spPr>
        <p:txBody>
          <a:bodyPr wrap="square" rtlCol="0">
            <a:spAutoFit/>
          </a:bodyPr>
          <a:lstStyle/>
          <a:p>
            <a:pPr algn="just">
              <a:lnSpc>
                <a:spcPct val="115000"/>
              </a:lnSpc>
              <a:spcAft>
                <a:spcPts val="1000"/>
              </a:spcAft>
            </a:pPr>
            <a:r>
              <a:rPr lang="nl-NL" sz="4000" b="1" smtClean="0">
                <a:solidFill>
                  <a:srgbClr val="0070C0"/>
                </a:solidFill>
                <a:latin typeface="Times New Roman" pitchFamily="18" charset="0"/>
                <a:ea typeface="Calibri"/>
                <a:cs typeface="Times New Roman" pitchFamily="18" charset="0"/>
              </a:rPr>
              <a:t>         A </a:t>
            </a:r>
            <a:r>
              <a:rPr lang="nl-NL" sz="4000" b="1">
                <a:solidFill>
                  <a:srgbClr val="0070C0"/>
                </a:solidFill>
                <a:latin typeface="Times New Roman" pitchFamily="18" charset="0"/>
                <a:ea typeface="Calibri"/>
                <a:cs typeface="Times New Roman" pitchFamily="18" charset="0"/>
              </a:rPr>
              <a:t>(80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Đ, </a:t>
            </a:r>
            <a:r>
              <a:rPr lang="nl-NL" sz="4000" b="1">
                <a:solidFill>
                  <a:srgbClr val="0070C0"/>
                </a:solidFill>
                <a:latin typeface="Times New Roman" pitchFamily="18" charset="0"/>
                <a:ea typeface="Calibri"/>
                <a:cs typeface="Times New Roman" pitchFamily="18" charset="0"/>
              </a:rPr>
              <a:t>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B</a:t>
            </a:r>
            <a:r>
              <a:rPr lang="nl-NL" sz="4000" b="1" smtClean="0">
                <a:solidFill>
                  <a:srgbClr val="0070C0"/>
                </a:solidFill>
                <a:latin typeface="Times New Roman" pitchFamily="18" charset="0"/>
                <a:ea typeface="Calibri"/>
                <a:cs typeface="Times New Roman" pitchFamily="18" charset="0"/>
              </a:rPr>
              <a:t>)</a:t>
            </a:r>
            <a:endParaRPr lang="en-US" sz="4000" b="1">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B (40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 Đ, </a:t>
            </a:r>
            <a:r>
              <a:rPr lang="nl-NL" sz="4000" b="1">
                <a:solidFill>
                  <a:srgbClr val="0070C0"/>
                </a:solidFill>
                <a:latin typeface="Times New Roman" pitchFamily="18" charset="0"/>
                <a:ea typeface="Calibri"/>
                <a:cs typeface="Times New Roman" pitchFamily="18" charset="0"/>
              </a:rPr>
              <a:t>20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B</a:t>
            </a:r>
            <a:r>
              <a:rPr lang="nl-NL" sz="4000" b="1" smtClean="0">
                <a:solidFill>
                  <a:srgbClr val="0070C0"/>
                </a:solidFill>
                <a:latin typeface="Times New Roman" pitchFamily="18" charset="0"/>
                <a:ea typeface="Calibri"/>
                <a:cs typeface="Times New Roman" pitchFamily="18" charset="0"/>
              </a:rPr>
              <a:t>)</a:t>
            </a:r>
            <a:endParaRPr lang="en-US" sz="4000" b="1">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C (20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Đ</a:t>
            </a:r>
            <a:r>
              <a:rPr lang="nl-NL" sz="4000" b="1">
                <a:solidFill>
                  <a:srgbClr val="0070C0"/>
                </a:solidFill>
                <a:latin typeface="Times New Roman" pitchFamily="18" charset="0"/>
                <a:ea typeface="Calibri"/>
                <a:cs typeface="Times New Roman" pitchFamily="18" charset="0"/>
              </a:rPr>
              <a:t>, </a:t>
            </a:r>
            <a:r>
              <a:rPr lang="nl-NL" sz="4000" b="1" smtClean="0">
                <a:solidFill>
                  <a:srgbClr val="0070C0"/>
                </a:solidFill>
                <a:latin typeface="Times New Roman" pitchFamily="18" charset="0"/>
                <a:ea typeface="Calibri"/>
                <a:cs typeface="Times New Roman" pitchFamily="18" charset="0"/>
              </a:rPr>
              <a:t>40</a:t>
            </a:r>
            <a:r>
              <a:rPr lang="nl-NL" sz="4000" b="1" baseline="30000" smtClean="0">
                <a:solidFill>
                  <a:srgbClr val="0070C0"/>
                </a:solidFill>
                <a:latin typeface="Times New Roman" pitchFamily="18" charset="0"/>
                <a:ea typeface="Calibri"/>
                <a:cs typeface="Times New Roman" pitchFamily="18" charset="0"/>
              </a:rPr>
              <a:t>0</a:t>
            </a:r>
            <a:r>
              <a:rPr lang="nl-NL" sz="4000" b="1" smtClean="0">
                <a:solidFill>
                  <a:srgbClr val="0070C0"/>
                </a:solidFill>
                <a:latin typeface="Times New Roman" pitchFamily="18" charset="0"/>
                <a:ea typeface="Calibri"/>
                <a:cs typeface="Times New Roman" pitchFamily="18" charset="0"/>
              </a:rPr>
              <a:t>N</a:t>
            </a:r>
            <a:r>
              <a:rPr lang="nl-NL" sz="4000" b="1">
                <a:solidFill>
                  <a:srgbClr val="0070C0"/>
                </a:solidFill>
                <a:latin typeface="Times New Roman" pitchFamily="18" charset="0"/>
                <a:ea typeface="Calibri"/>
                <a:cs typeface="Times New Roman" pitchFamily="18" charset="0"/>
              </a:rPr>
              <a:t>)</a:t>
            </a:r>
            <a:endParaRPr lang="en-US" sz="4000" b="1">
              <a:solidFill>
                <a:srgbClr val="0070C0"/>
              </a:solidFill>
              <a:latin typeface="Times New Roman" pitchFamily="18" charset="0"/>
              <a:ea typeface="Calibri"/>
              <a:cs typeface="Times New Roman" pitchFamily="18" charset="0"/>
            </a:endParaRPr>
          </a:p>
          <a:p>
            <a:r>
              <a:rPr lang="nl-NL" sz="4000" b="1">
                <a:solidFill>
                  <a:srgbClr val="0070C0"/>
                </a:solidFill>
                <a:latin typeface="Times New Roman" pitchFamily="18" charset="0"/>
                <a:ea typeface="Calibri"/>
                <a:cs typeface="Times New Roman" pitchFamily="18" charset="0"/>
              </a:rPr>
              <a:t>         D (40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T, 20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N)</a:t>
            </a:r>
            <a:endParaRPr lang="en-US" sz="4000" b="1">
              <a:solidFill>
                <a:srgbClr val="0070C0"/>
              </a:solidFill>
              <a:latin typeface="Times New Roman" pitchFamily="18" charset="0"/>
              <a:ea typeface="Calibri"/>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06" y="310791"/>
            <a:ext cx="6148017" cy="619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a:t>
            </a:r>
            <a:r>
              <a:rPr lang="en-US" sz="2800" b="1">
                <a:solidFill>
                  <a:srgbClr val="FF0000"/>
                </a:solidFill>
                <a:latin typeface="Times New Roman"/>
                <a:ea typeface="Calibri"/>
                <a:cs typeface="Times New Roman"/>
              </a:rPr>
              <a:t>tập </a:t>
            </a:r>
            <a:r>
              <a:rPr lang="en-US" sz="2800" b="1">
                <a:solidFill>
                  <a:srgbClr val="FF0000"/>
                </a:solidFill>
                <a:latin typeface="Times New Roman"/>
                <a:ea typeface="Calibri"/>
                <a:cs typeface="Times New Roman"/>
              </a:rPr>
              <a:t>3</a:t>
            </a:r>
            <a:r>
              <a:rPr lang="en-US" sz="2800" b="1" smtClean="0">
                <a:solidFill>
                  <a:srgbClr val="FF0000"/>
                </a:solidFill>
                <a:latin typeface="Times New Roman"/>
                <a:ea typeface="Calibri"/>
                <a:cs typeface="Times New Roman"/>
              </a:rPr>
              <a:t>. </a:t>
            </a:r>
            <a:endParaRPr lang="en-US">
              <a:solidFill>
                <a:prstClr val="black"/>
              </a:solidFill>
            </a:endParaRPr>
          </a:p>
        </p:txBody>
      </p:sp>
      <p:sp>
        <p:nvSpPr>
          <p:cNvPr id="14" name="Rectangle 13"/>
          <p:cNvSpPr/>
          <p:nvPr/>
        </p:nvSpPr>
        <p:spPr>
          <a:xfrm>
            <a:off x="475279" y="1618353"/>
            <a:ext cx="3075443" cy="3250121"/>
          </a:xfrm>
          <a:prstGeom prst="rect">
            <a:avLst/>
          </a:prstGeom>
        </p:spPr>
        <p:txBody>
          <a:bodyPr wrap="square">
            <a:spAutoFit/>
          </a:bodyPr>
          <a:lstStyle/>
          <a:p>
            <a:pPr algn="just">
              <a:lnSpc>
                <a:spcPct val="115000"/>
              </a:lnSpc>
              <a:spcAft>
                <a:spcPts val="600"/>
              </a:spcAft>
            </a:pPr>
            <a:r>
              <a:rPr lang="nl-NL" sz="2400" b="1">
                <a:solidFill>
                  <a:prstClr val="white"/>
                </a:solidFill>
                <a:latin typeface="Times New Roman"/>
                <a:ea typeface="Calibri"/>
                <a:cs typeface="Times New Roman"/>
              </a:rPr>
              <a:t>A </a:t>
            </a:r>
            <a:r>
              <a:rPr lang="nl-NL" sz="2400" b="1" smtClean="0">
                <a:solidFill>
                  <a:prstClr val="white"/>
                </a:solidFill>
                <a:latin typeface="Times New Roman"/>
                <a:ea typeface="Calibri"/>
                <a:cs typeface="Times New Roman"/>
              </a:rPr>
              <a:t>(130</a:t>
            </a:r>
            <a:r>
              <a:rPr lang="nl-NL" sz="2400" b="1" baseline="30000" smtClean="0">
                <a:solidFill>
                  <a:prstClr val="white"/>
                </a:solidFill>
                <a:latin typeface="Times New Roman"/>
                <a:ea typeface="Calibri"/>
                <a:cs typeface="Times New Roman"/>
              </a:rPr>
              <a:t>0 </a:t>
            </a:r>
            <a:r>
              <a:rPr lang="nl-NL" sz="2400" b="1" smtClean="0">
                <a:solidFill>
                  <a:prstClr val="white"/>
                </a:solidFill>
                <a:latin typeface="Times New Roman"/>
                <a:ea typeface="Calibri"/>
                <a:cs typeface="Times New Roman"/>
              </a:rPr>
              <a:t>Đ</a:t>
            </a:r>
            <a:r>
              <a:rPr lang="nl-NL" sz="2400" b="1" smtClean="0">
                <a:solidFill>
                  <a:prstClr val="white"/>
                </a:solidFill>
                <a:latin typeface="Times New Roman"/>
                <a:ea typeface="Calibri"/>
                <a:cs typeface="Times New Roman"/>
              </a:rPr>
              <a:t>, </a:t>
            </a:r>
            <a:r>
              <a:rPr lang="nl-NL" sz="2400" b="1" smtClean="0">
                <a:solidFill>
                  <a:prstClr val="white"/>
                </a:solidFill>
                <a:latin typeface="Times New Roman"/>
                <a:ea typeface="Calibri"/>
                <a:cs typeface="Times New Roman"/>
              </a:rPr>
              <a:t>10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algn="just">
              <a:lnSpc>
                <a:spcPct val="115000"/>
              </a:lnSpc>
              <a:spcAft>
                <a:spcPts val="600"/>
              </a:spcAft>
            </a:pPr>
            <a:r>
              <a:rPr lang="nl-NL" sz="2400" b="1" smtClean="0">
                <a:solidFill>
                  <a:prstClr val="white"/>
                </a:solidFill>
                <a:latin typeface="Times New Roman"/>
                <a:ea typeface="Calibri"/>
                <a:cs typeface="Times New Roman"/>
              </a:rPr>
              <a:t>B </a:t>
            </a:r>
            <a:r>
              <a:rPr lang="nl-NL" sz="2400" b="1" smtClean="0">
                <a:solidFill>
                  <a:prstClr val="white"/>
                </a:solidFill>
                <a:latin typeface="Times New Roman"/>
                <a:ea typeface="Calibri"/>
                <a:cs typeface="Times New Roman"/>
              </a:rPr>
              <a:t>(110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  </a:t>
            </a:r>
            <a:r>
              <a:rPr lang="nl-NL" sz="2400" b="1" smtClean="0">
                <a:solidFill>
                  <a:prstClr val="white"/>
                </a:solidFill>
                <a:latin typeface="Times New Roman"/>
                <a:ea typeface="Calibri"/>
                <a:cs typeface="Times New Roman"/>
              </a:rPr>
              <a:t>10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a:spcAft>
                <a:spcPts val="600"/>
              </a:spcAft>
            </a:pPr>
            <a:r>
              <a:rPr lang="nl-NL" sz="2400" b="1" smtClean="0">
                <a:solidFill>
                  <a:prstClr val="white"/>
                </a:solidFill>
                <a:latin typeface="Times New Roman"/>
                <a:ea typeface="Calibri"/>
              </a:rPr>
              <a:t>C </a:t>
            </a:r>
            <a:r>
              <a:rPr lang="nl-NL" sz="2400" b="1" smtClean="0">
                <a:solidFill>
                  <a:prstClr val="white"/>
                </a:solidFill>
                <a:latin typeface="Times New Roman"/>
                <a:ea typeface="Calibri"/>
              </a:rPr>
              <a:t>(130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a:t>
            </a:r>
            <a:r>
              <a:rPr lang="nl-NL" sz="2400" b="1" smtClean="0">
                <a:solidFill>
                  <a:prstClr val="white"/>
                </a:solidFill>
                <a:latin typeface="Times New Roman"/>
                <a:ea typeface="Calibri"/>
              </a:rPr>
              <a:t>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a:t>
            </a:r>
            <a:endParaRPr lang="nl-NL" sz="2400" b="1" smtClean="0">
              <a:solidFill>
                <a:prstClr val="white"/>
              </a:solidFill>
              <a:latin typeface="Times New Roman"/>
              <a:ea typeface="Calibri"/>
            </a:endParaRPr>
          </a:p>
          <a:p>
            <a:pPr>
              <a:spcAft>
                <a:spcPts val="600"/>
              </a:spcAft>
            </a:pPr>
            <a:r>
              <a:rPr lang="nl-NL" sz="2400" b="1" smtClean="0">
                <a:solidFill>
                  <a:prstClr val="white"/>
                </a:solidFill>
                <a:latin typeface="Times New Roman"/>
                <a:ea typeface="Calibri"/>
              </a:rPr>
              <a:t>D </a:t>
            </a:r>
            <a:r>
              <a:rPr lang="nl-NL" sz="2400" b="1" smtClean="0">
                <a:solidFill>
                  <a:prstClr val="white"/>
                </a:solidFill>
                <a:latin typeface="Times New Roman"/>
                <a:ea typeface="Calibri"/>
              </a:rPr>
              <a:t>(120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 10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N)</a:t>
            </a:r>
            <a:endParaRPr lang="nl-NL" sz="2400" b="1">
              <a:solidFill>
                <a:prstClr val="white"/>
              </a:solidFill>
              <a:latin typeface="Times New Roman"/>
              <a:ea typeface="Calibri"/>
            </a:endParaRPr>
          </a:p>
          <a:p>
            <a:pPr>
              <a:spcAft>
                <a:spcPts val="600"/>
              </a:spcAft>
            </a:pPr>
            <a:r>
              <a:rPr lang="nl-NL" sz="2400" b="1" smtClean="0">
                <a:solidFill>
                  <a:prstClr val="white"/>
                </a:solidFill>
                <a:latin typeface="Times New Roman"/>
                <a:ea typeface="Calibri"/>
              </a:rPr>
              <a:t>Đ</a:t>
            </a:r>
            <a:r>
              <a:rPr lang="nl-NL" sz="2400" b="1" smtClean="0">
                <a:solidFill>
                  <a:prstClr val="white"/>
                </a:solidFill>
                <a:latin typeface="Times New Roman"/>
                <a:ea typeface="Calibri"/>
              </a:rPr>
              <a:t> (140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 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a:t>
            </a:r>
          </a:p>
          <a:p>
            <a:pPr lvl="0">
              <a:spcAft>
                <a:spcPts val="600"/>
              </a:spcAft>
            </a:pPr>
            <a:r>
              <a:rPr lang="nl-NL" sz="2400" b="1" smtClean="0">
                <a:solidFill>
                  <a:prstClr val="white"/>
                </a:solidFill>
                <a:latin typeface="Times New Roman"/>
                <a:ea typeface="Calibri"/>
              </a:rPr>
              <a:t>E </a:t>
            </a:r>
            <a:r>
              <a:rPr lang="nl-NL" sz="2400" b="1">
                <a:solidFill>
                  <a:prstClr val="white"/>
                </a:solidFill>
                <a:latin typeface="Times New Roman"/>
                <a:ea typeface="Calibri"/>
              </a:rPr>
              <a:t>(</a:t>
            </a:r>
            <a:r>
              <a:rPr lang="nl-NL" sz="2400" b="1" smtClean="0">
                <a:solidFill>
                  <a:prstClr val="white"/>
                </a:solidFill>
                <a:latin typeface="Times New Roman"/>
                <a:ea typeface="Calibri"/>
              </a:rPr>
              <a:t>130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a:t>
            </a:r>
            <a:r>
              <a:rPr lang="nl-NL" sz="2400" b="1" smtClean="0">
                <a:solidFill>
                  <a:prstClr val="white"/>
                </a:solidFill>
                <a:latin typeface="Times New Roman"/>
                <a:ea typeface="Calibri"/>
              </a:rPr>
              <a:t>15</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B)</a:t>
            </a:r>
            <a:endParaRPr lang="nl-NL" sz="2400" b="1">
              <a:solidFill>
                <a:prstClr val="white"/>
              </a:solidFill>
              <a:latin typeface="Times New Roman"/>
              <a:ea typeface="Calibri"/>
            </a:endParaRPr>
          </a:p>
          <a:p>
            <a:pPr lvl="0">
              <a:spcAft>
                <a:spcPts val="600"/>
              </a:spcAft>
            </a:pPr>
            <a:r>
              <a:rPr lang="nl-NL" sz="2400" b="1" smtClean="0">
                <a:solidFill>
                  <a:prstClr val="white"/>
                </a:solidFill>
                <a:latin typeface="Times New Roman"/>
                <a:ea typeface="Calibri"/>
              </a:rPr>
              <a:t>G </a:t>
            </a:r>
            <a:r>
              <a:rPr lang="nl-NL" sz="2400" b="1">
                <a:solidFill>
                  <a:prstClr val="white"/>
                </a:solidFill>
                <a:latin typeface="Times New Roman"/>
                <a:ea typeface="Calibri"/>
              </a:rPr>
              <a:t>(</a:t>
            </a:r>
            <a:r>
              <a:rPr lang="nl-NL" sz="2400" b="1" smtClean="0">
                <a:solidFill>
                  <a:prstClr val="white"/>
                </a:solidFill>
                <a:latin typeface="Times New Roman"/>
                <a:ea typeface="Calibri"/>
              </a:rPr>
              <a:t>125</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a:t>
            </a:r>
            <a:r>
              <a:rPr lang="nl-NL" sz="2400" b="1">
                <a:solidFill>
                  <a:prstClr val="white"/>
                </a:solidFill>
                <a:latin typeface="Times New Roman"/>
                <a:ea typeface="Calibri"/>
              </a:rPr>
              <a:t>0</a:t>
            </a:r>
            <a:r>
              <a:rPr lang="nl-NL" sz="2400" b="1" baseline="30000">
                <a:solidFill>
                  <a:prstClr val="white"/>
                </a:solidFill>
                <a:latin typeface="Times New Roman"/>
                <a:ea typeface="Calibri"/>
              </a:rPr>
              <a:t>0</a:t>
            </a:r>
            <a:r>
              <a:rPr lang="nl-NL" sz="2400" b="1" smtClean="0">
                <a:solidFill>
                  <a:prstClr val="white"/>
                </a:solidFill>
                <a:latin typeface="Times New Roman"/>
                <a:ea typeface="Calibri"/>
              </a:rPr>
              <a:t>)</a:t>
            </a:r>
            <a:endParaRPr lang="nl-NL" sz="2400" b="1">
              <a:solidFill>
                <a:prstClr val="white"/>
              </a:solidFill>
              <a:latin typeface="Times New Roman"/>
              <a:ea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779" y="797817"/>
            <a:ext cx="7012296" cy="57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32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circle(in)">
                                      <p:cBhvr>
                                        <p:cTn id="27" dur="20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circle(in)">
                                      <p:cBhvr>
                                        <p:cTn id="32" dur="2000"/>
                                        <p:tgtEl>
                                          <p:spTgt spid="1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circle(in)">
                                      <p:cBhvr>
                                        <p:cTn id="37" dur="2000"/>
                                        <p:tgtEl>
                                          <p:spTgt spid="1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circle(in)">
                                      <p:cBhvr>
                                        <p:cTn id="42" dur="2000"/>
                                        <p:tgtEl>
                                          <p:spTgt spid="1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circle(in)">
                                      <p:cBhvr>
                                        <p:cTn id="4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a:t>
              </a:r>
              <a:r>
                <a:rPr lang="en-US" altLang="zh-CN" sz="28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044679" y="3905866"/>
            <a:ext cx="7245894" cy="1695111"/>
            <a:chOff x="2292079" y="2385641"/>
            <a:chExt cx="7245894"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6"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a:t>
              </a:r>
              <a:r>
                <a:rPr lang="en-US" altLang="zh-CN" sz="2800" smtClean="0">
                  <a:solidFill>
                    <a:prstClr val="white"/>
                  </a:solidFill>
                  <a:latin typeface="汉仪喵魂体W" panose="00020600040101010101" pitchFamily="18" charset="-122"/>
                  <a:ea typeface="汉仪喵魂体W" panose="00020600040101010101" pitchFamily="18" charset="-122"/>
                </a:rPr>
                <a:t>. Tọa </a:t>
              </a:r>
              <a:r>
                <a:rPr lang="en-US" altLang="zh-CN" sz="2800" smtClean="0">
                  <a:solidFill>
                    <a:prstClr val="white"/>
                  </a:solidFill>
                  <a:latin typeface="汉仪喵魂体W" panose="00020600040101010101" pitchFamily="18" charset="-122"/>
                  <a:ea typeface="汉仪喵魂体W" panose="00020600040101010101" pitchFamily="18" charset="-122"/>
                </a:rPr>
                <a:t>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92079" y="3408964"/>
              <a:ext cx="7245894"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III</a:t>
              </a:r>
              <a:r>
                <a:rPr lang="en-US" altLang="zh-CN" sz="2800" smtClean="0">
                  <a:solidFill>
                    <a:prstClr val="white"/>
                  </a:solidFill>
                  <a:latin typeface="汉仪喵魂体W" panose="00020600040101010101" pitchFamily="18" charset="-122"/>
                  <a:ea typeface="汉仪喵魂体W" panose="00020600040101010101" pitchFamily="18" charset="-122"/>
                </a:rPr>
                <a:t>. Lưới kinh, vĩ tuyến của bản đồ thế giới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a:t>
            </a:r>
            <a:r>
              <a:rPr lang="en-US" altLang="zh-CN" sz="3600" b="1" smtClean="0">
                <a:solidFill>
                  <a:srgbClr val="FFE88B"/>
                </a:solidFill>
                <a:latin typeface="汉仪喵魂体W" panose="00020600040101010101" pitchFamily="18" charset="-122"/>
                <a:ea typeface="汉仪喵魂体W" panose="00020600040101010101" pitchFamily="18" charset="-122"/>
              </a:rPr>
              <a:t>TUYẾN </a:t>
            </a:r>
            <a:endParaRPr lang="en-US" altLang="zh-CN" sz="3600" b="1" smtClean="0">
              <a:solidFill>
                <a:srgbClr val="FFE88B"/>
              </a:solidFill>
              <a:latin typeface="汉仪喵魂体W" panose="00020600040101010101" pitchFamily="18" charset="-122"/>
              <a:ea typeface="汉仪喵魂体W" panose="00020600040101010101" pitchFamily="18" charset="-122"/>
            </a:endParaRP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a:t>
            </a:r>
            <a:r>
              <a:rPr lang="en-US" altLang="zh-CN" sz="3600" b="1" smtClean="0">
                <a:solidFill>
                  <a:srgbClr val="FFE88B"/>
                </a:solidFill>
                <a:latin typeface="汉仪喵魂体W" panose="00020600040101010101" pitchFamily="18" charset="-122"/>
                <a:ea typeface="汉仪喵魂体W" panose="00020600040101010101" pitchFamily="18" charset="-122"/>
              </a:rPr>
              <a:t>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a:t>
              </a:r>
              <a:r>
                <a:rPr lang="en-US" altLang="zh-CN" sz="28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a:t>
            </a:r>
            <a:r>
              <a:rPr lang="en-US" altLang="zh-CN" sz="3600" b="1" smtClean="0">
                <a:solidFill>
                  <a:srgbClr val="FFE88B"/>
                </a:solidFill>
                <a:latin typeface="汉仪喵魂体W" panose="00020600040101010101" pitchFamily="18" charset="-122"/>
                <a:ea typeface="汉仪喵魂体W" panose="00020600040101010101" pitchFamily="18" charset="-122"/>
              </a:rPr>
              <a:t>TUYẾN </a:t>
            </a:r>
            <a:endParaRPr lang="en-US" altLang="zh-CN" sz="3600" b="1" smtClean="0">
              <a:solidFill>
                <a:srgbClr val="FFE88B"/>
              </a:solidFill>
              <a:latin typeface="汉仪喵魂体W" panose="00020600040101010101" pitchFamily="18" charset="-122"/>
              <a:ea typeface="汉仪喵魂体W" panose="00020600040101010101" pitchFamily="18" charset="-122"/>
            </a:endParaRP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a:t>
            </a:r>
            <a:r>
              <a:rPr lang="en-US" altLang="zh-CN" sz="3600" b="1" smtClean="0">
                <a:solidFill>
                  <a:srgbClr val="FFE88B"/>
                </a:solidFill>
                <a:latin typeface="汉仪喵魂体W" panose="00020600040101010101" pitchFamily="18" charset="-122"/>
                <a:ea typeface="汉仪喵魂体W" panose="00020600040101010101" pitchFamily="18" charset="-122"/>
              </a:rPr>
              <a:t>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92926" y="1301426"/>
            <a:ext cx="6238020" cy="4980851"/>
          </a:xfrm>
          <a:prstGeom prst="rect">
            <a:avLst/>
          </a:prstGeom>
        </p:spPr>
        <p:txBody>
          <a:bodyPr wrap="square">
            <a:spAutoFit/>
          </a:bodyPr>
          <a:lstStyle/>
          <a:p>
            <a:pPr algn="just">
              <a:lnSpc>
                <a:spcPct val="115000"/>
              </a:lnSpc>
              <a:spcAft>
                <a:spcPts val="1000"/>
              </a:spcAft>
            </a:pPr>
            <a:r>
              <a:rPr lang="en-US" sz="2400" b="1">
                <a:solidFill>
                  <a:srgbClr val="0070C0"/>
                </a:solidFill>
                <a:latin typeface="Times New Roman"/>
                <a:ea typeface="Calibri"/>
                <a:cs typeface="Times New Roman"/>
              </a:rPr>
              <a:t>Quan sát hình 1.1 và đọc thông tin trong mục I, em hãy xác định các đối tượng sau: </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1</a:t>
            </a:r>
            <a:r>
              <a:rPr lang="en-US" sz="2400" b="1">
                <a:solidFill>
                  <a:srgbClr val="0070C0"/>
                </a:solidFill>
                <a:latin typeface="Times New Roman"/>
                <a:ea typeface="Calibri"/>
                <a:cs typeface="Times New Roman"/>
              </a:rPr>
              <a:t>. Xác định:</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kinh tuyến gốc, các kinh tuyến Đông, các kinh tuyến tây.</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vĩ tuyến gốc (xích đạo), vĩ tuyến bắc, vĩ tuyến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bán cầu bắc, bán cầu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pitchFamily="18" charset="0"/>
                <a:ea typeface="Calibri"/>
                <a:cs typeface="Times New Roman" pitchFamily="18" charset="0"/>
              </a:rPr>
              <a:t>2</a:t>
            </a:r>
            <a:r>
              <a:rPr lang="en-US" sz="2400" b="1">
                <a:solidFill>
                  <a:srgbClr val="0070C0"/>
                </a:solidFill>
                <a:latin typeface="Times New Roman" pitchFamily="18" charset="0"/>
                <a:ea typeface="Calibri"/>
                <a:cs typeface="Times New Roman" pitchFamily="18" charset="0"/>
              </a:rPr>
              <a:t>. So sánh độ dài các đường kinh tuyến với nhau và độ dài các đường vĩ tuyến với nhau.</a:t>
            </a:r>
            <a:endParaRPr lang="en-US" sz="2400">
              <a:solidFill>
                <a:srgbClr val="0070C0"/>
              </a:solidFill>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35" y="1959427"/>
            <a:ext cx="5141812" cy="456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 </a:t>
              </a:r>
              <a:r>
                <a:rPr lang="en-US" altLang="zh-CN" sz="32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84" y="1236874"/>
            <a:ext cx="5933378" cy="52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Tây: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Bắc: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Đông: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Nam: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smtClean="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smtClean="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834392" y="3905866"/>
            <a:ext cx="3672000" cy="573459"/>
            <a:chOff x="4081792" y="2385641"/>
            <a:chExt cx="3672000"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7"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 T</a:t>
              </a:r>
              <a:r>
                <a:rPr lang="en-US" altLang="zh-CN" sz="2800" smtClean="0">
                  <a:solidFill>
                    <a:prstClr val="white"/>
                  </a:solidFill>
                  <a:latin typeface="汉仪喵魂体W" panose="00020600040101010101" pitchFamily="18" charset="-122"/>
                  <a:ea typeface="汉仪喵魂体W" panose="00020600040101010101" pitchFamily="18" charset="-122"/>
                </a:rPr>
                <a:t>ọa </a:t>
              </a:r>
              <a:r>
                <a:rPr lang="en-US" altLang="zh-CN" sz="2800" smtClean="0">
                  <a:solidFill>
                    <a:prstClr val="white"/>
                  </a:solidFill>
                  <a:latin typeface="汉仪喵魂体W" panose="00020600040101010101" pitchFamily="18" charset="-122"/>
                  <a:ea typeface="汉仪喵魂体W" panose="00020600040101010101" pitchFamily="18" charset="-122"/>
                </a:rPr>
                <a:t>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a:t>
            </a:r>
            <a:r>
              <a:rPr lang="en-US" altLang="zh-CN" sz="3600" b="1" smtClean="0">
                <a:solidFill>
                  <a:srgbClr val="FFE88B"/>
                </a:solidFill>
                <a:latin typeface="汉仪喵魂体W" panose="00020600040101010101" pitchFamily="18" charset="-122"/>
                <a:ea typeface="汉仪喵魂体W" panose="00020600040101010101" pitchFamily="18" charset="-122"/>
              </a:rPr>
              <a:t>TUYẾN </a:t>
            </a:r>
            <a:endParaRPr lang="en-US" altLang="zh-CN" sz="3600" b="1" smtClean="0">
              <a:solidFill>
                <a:srgbClr val="FFE88B"/>
              </a:solidFill>
              <a:latin typeface="汉仪喵魂体W" panose="00020600040101010101" pitchFamily="18" charset="-122"/>
              <a:ea typeface="汉仪喵魂体W" panose="00020600040101010101" pitchFamily="18" charset="-122"/>
            </a:endParaRP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a:t>
            </a:r>
            <a:r>
              <a:rPr lang="en-US" altLang="zh-CN" sz="3600" b="1" smtClean="0">
                <a:solidFill>
                  <a:srgbClr val="FFE88B"/>
                </a:solidFill>
                <a:latin typeface="汉仪喵魂体W" panose="00020600040101010101" pitchFamily="18" charset="-122"/>
                <a:ea typeface="汉仪喵魂体W" panose="00020600040101010101" pitchFamily="18" charset="-122"/>
              </a:rPr>
              <a:t>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956</Words>
  <PresentationFormat>Custom</PresentationFormat>
  <Paragraphs>135</Paragraphs>
  <Slides>18</Slides>
  <Notes>17</Notes>
  <HiddenSlides>0</HiddenSlides>
  <MMClips>2</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2021-08-06T08:44:24Z</dcterms:modified>
</cp:coreProperties>
</file>