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8"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showGuides="1">
      <p:cViewPr varScale="1">
        <p:scale>
          <a:sx n="64" d="100"/>
          <a:sy n="64" d="100"/>
        </p:scale>
        <p:origin x="72" y="456"/>
      </p:cViewPr>
      <p:guideLst>
        <p:guide pos="408"/>
        <p:guide pos="725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E3428-16A2-4F9C-B0CE-3B119E45DDB4}" type="datetimeFigureOut">
              <a:rPr lang="en-US" smtClean="0"/>
              <a:t>15/1/2022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FDC41-13A4-4C40-AEE3-BF7959EDE59D}" type="slidenum">
              <a:rPr lang="en-US" smtClean="0"/>
              <a:t>‹#›</a:t>
            </a:fld>
            <a:endParaRPr lang="en-US"/>
          </a:p>
        </p:txBody>
      </p:sp>
    </p:spTree>
    <p:extLst>
      <p:ext uri="{BB962C8B-B14F-4D97-AF65-F5344CB8AC3E}">
        <p14:creationId xmlns:p14="http://schemas.microsoft.com/office/powerpoint/2010/main" val="62449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11628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535542"/>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047286"/>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803903"/>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65168"/>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6664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013561"/>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838762"/>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993806"/>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612697"/>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19510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928156"/>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5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059078"/>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428760"/>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894626"/>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299145"/>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737736"/>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88242"/>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115254"/>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282351"/>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848919"/>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218347"/>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217728" tIns="108864" rIns="217728" bIns="108864"/>
          <a:lstStyle/>
          <a:p>
            <a:r>
              <a:rPr lang="en-US"/>
              <a:t>Click to edit Master title style</a:t>
            </a:r>
            <a:endParaRPr lang="vi-VN"/>
          </a:p>
        </p:txBody>
      </p:sp>
      <p:sp>
        <p:nvSpPr>
          <p:cNvPr id="3" name="Content Placeholder 2"/>
          <p:cNvSpPr>
            <a:spLocks noGrp="1"/>
          </p:cNvSpPr>
          <p:nvPr>
            <p:ph idx="1"/>
          </p:nvPr>
        </p:nvSpPr>
        <p:spPr>
          <a:xfrm>
            <a:off x="609600" y="1600201"/>
            <a:ext cx="10972800" cy="4525963"/>
          </a:xfrm>
          <a:prstGeom prst="rect">
            <a:avLst/>
          </a:prstGeom>
        </p:spPr>
        <p:txBody>
          <a:bodyPr lIns="217728" tIns="108864" rIns="217728" bIns="10886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xfrm>
            <a:off x="609600" y="6245225"/>
            <a:ext cx="2844800" cy="476250"/>
          </a:xfrm>
          <a:prstGeom prst="rect">
            <a:avLst/>
          </a:prstGeom>
          <a:ln/>
        </p:spPr>
        <p:txBody>
          <a:bodyPr lIns="217728" tIns="108864" rIns="217728" bIns="108864"/>
          <a:lstStyle>
            <a:lvl1pPr>
              <a:defRPr/>
            </a:lvl1pPr>
          </a:lstStyle>
          <a:p>
            <a:pPr defTabSz="1088421">
              <a:defRPr/>
            </a:pPr>
            <a:endParaRPr lang="en-US" sz="2150">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lIns="217728" tIns="108864" rIns="217728" bIns="108864"/>
          <a:lstStyle>
            <a:lvl1pPr>
              <a:defRPr/>
            </a:lvl1pPr>
          </a:lstStyle>
          <a:p>
            <a:pPr defTabSz="1088421">
              <a:defRPr/>
            </a:pPr>
            <a:endParaRPr lang="en-US" sz="2150">
              <a:solidFill>
                <a:prstClr val="black"/>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lIns="217728" tIns="108864" rIns="217728" bIns="108864"/>
          <a:lstStyle>
            <a:lvl1pPr>
              <a:defRPr/>
            </a:lvl1pPr>
          </a:lstStyle>
          <a:p>
            <a:pPr defTabSz="1088421">
              <a:defRPr/>
            </a:pPr>
            <a:fld id="{E338BB30-8B9C-4DEB-A5C6-43F091D7C3FE}" type="slidenum">
              <a:rPr lang="en-US" sz="2150" smtClean="0">
                <a:solidFill>
                  <a:prstClr val="black"/>
                </a:solidFill>
              </a:rPr>
              <a:pPr defTabSz="1088421">
                <a:defRPr/>
              </a:pPr>
              <a:t>‹#›</a:t>
            </a:fld>
            <a:endParaRPr lang="en-US" sz="2150">
              <a:solidFill>
                <a:prstClr val="black"/>
              </a:solidFill>
            </a:endParaRPr>
          </a:p>
        </p:txBody>
      </p:sp>
    </p:spTree>
    <p:extLst>
      <p:ext uri="{BB962C8B-B14F-4D97-AF65-F5344CB8AC3E}">
        <p14:creationId xmlns:p14="http://schemas.microsoft.com/office/powerpoint/2010/main" val="1260601434"/>
      </p:ext>
    </p:extLst>
  </p:cSld>
  <p:clrMapOvr>
    <a:masterClrMapping/>
  </p:clrMapOvr>
  <p:transition spd="slow"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352900"/>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47649"/>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325676"/>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863525"/>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727200" y="3200400"/>
            <a:ext cx="8534400" cy="1600200"/>
          </a:xfrm>
          <a:prstGeom prst="rect">
            <a:avLst/>
          </a:prstGeom>
        </p:spPr>
        <p:txBody>
          <a:bodyPr lIns="217728" tIns="108864" rIns="217728" bIns="108864"/>
          <a:lstStyle>
            <a:lvl1pPr marL="0" indent="0" algn="ctr">
              <a:buNone/>
              <a:defRPr sz="3099">
                <a:solidFill>
                  <a:schemeClr val="tx2"/>
                </a:solidFill>
              </a:defRPr>
            </a:lvl1pPr>
            <a:lvl2pPr marL="544211" indent="0" algn="ctr">
              <a:buNone/>
            </a:lvl2pPr>
            <a:lvl3pPr marL="1088421" indent="0" algn="ctr">
              <a:buNone/>
            </a:lvl3pPr>
            <a:lvl4pPr marL="1632632" indent="0" algn="ctr">
              <a:buNone/>
            </a:lvl4pPr>
            <a:lvl5pPr marL="2176843" indent="0" algn="ctr">
              <a:buNone/>
            </a:lvl5pPr>
            <a:lvl6pPr marL="2721053" indent="0" algn="ctr">
              <a:buNone/>
            </a:lvl6pPr>
            <a:lvl7pPr marL="3265264" indent="0" algn="ctr">
              <a:buNone/>
            </a:lvl7pPr>
            <a:lvl8pPr marL="3809474" indent="0" algn="ctr">
              <a:buNone/>
            </a:lvl8pPr>
            <a:lvl9pPr marL="4353685" indent="0" algn="ctr">
              <a:buNone/>
            </a:lvl9pPr>
          </a:lstStyle>
          <a:p>
            <a:r>
              <a:rPr lang="en-US"/>
              <a:t>Click to edit Master subtitle style</a:t>
            </a:r>
          </a:p>
        </p:txBody>
      </p:sp>
      <p:sp>
        <p:nvSpPr>
          <p:cNvPr id="8" name="Title 7"/>
          <p:cNvSpPr>
            <a:spLocks noGrp="1"/>
          </p:cNvSpPr>
          <p:nvPr>
            <p:ph type="ctrTitle"/>
          </p:nvPr>
        </p:nvSpPr>
        <p:spPr>
          <a:xfrm>
            <a:off x="609600" y="1505931"/>
            <a:ext cx="10972800" cy="1470025"/>
          </a:xfrm>
          <a:prstGeom prst="rect">
            <a:avLst/>
          </a:prstGeom>
        </p:spPr>
        <p:txBody>
          <a:bodyPr lIns="217728" tIns="108864" rIns="217728" bIns="108864"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a:xfrm>
            <a:off x="8229600" y="6191250"/>
            <a:ext cx="3302000" cy="476250"/>
          </a:xfrm>
          <a:prstGeom prst="rect">
            <a:avLst/>
          </a:prstGeom>
        </p:spPr>
        <p:txBody>
          <a:bodyPr lIns="217728" tIns="108864" rIns="217728" bIns="108864"/>
          <a:lstStyle>
            <a:lvl1pPr>
              <a:defRPr/>
            </a:lvl1pPr>
          </a:lstStyle>
          <a:p>
            <a:pPr defTabSz="1088421">
              <a:defRPr/>
            </a:pPr>
            <a:endParaRPr lang="vi-VN" sz="2150">
              <a:solidFill>
                <a:prstClr val="black"/>
              </a:solidFill>
            </a:endParaRPr>
          </a:p>
        </p:txBody>
      </p:sp>
      <p:sp>
        <p:nvSpPr>
          <p:cNvPr id="12" name="Footer Placeholder 16"/>
          <p:cNvSpPr>
            <a:spLocks noGrp="1"/>
          </p:cNvSpPr>
          <p:nvPr>
            <p:ph type="ftr" sz="quarter" idx="11"/>
          </p:nvPr>
        </p:nvSpPr>
        <p:spPr>
          <a:xfrm>
            <a:off x="1219200" y="6172200"/>
            <a:ext cx="5283200" cy="457200"/>
          </a:xfrm>
          <a:prstGeom prst="rect">
            <a:avLst/>
          </a:prstGeom>
        </p:spPr>
        <p:txBody>
          <a:bodyPr lIns="217728" tIns="108864" rIns="217728" bIns="108864"/>
          <a:lstStyle>
            <a:lvl1pPr>
              <a:defRPr/>
            </a:lvl1pPr>
          </a:lstStyle>
          <a:p>
            <a:pPr defTabSz="1088421">
              <a:defRPr/>
            </a:pPr>
            <a:endParaRPr lang="vi-VN" sz="2150">
              <a:solidFill>
                <a:prstClr val="black"/>
              </a:solidFill>
            </a:endParaRPr>
          </a:p>
        </p:txBody>
      </p:sp>
      <p:sp>
        <p:nvSpPr>
          <p:cNvPr id="13" name="Slide Number Placeholder 28"/>
          <p:cNvSpPr>
            <a:spLocks noGrp="1"/>
          </p:cNvSpPr>
          <p:nvPr>
            <p:ph type="sldNum" sz="quarter" idx="12"/>
          </p:nvPr>
        </p:nvSpPr>
        <p:spPr>
          <a:xfrm>
            <a:off x="194733" y="6210300"/>
            <a:ext cx="609600" cy="457200"/>
          </a:xfrm>
          <a:prstGeom prst="ellipse">
            <a:avLst/>
          </a:prstGeom>
        </p:spPr>
        <p:txBody>
          <a:bodyPr lIns="217728" tIns="108864" rIns="217728" bIns="108864"/>
          <a:lstStyle>
            <a:lvl1pPr>
              <a:defRPr/>
            </a:lvl1pPr>
          </a:lstStyle>
          <a:p>
            <a:pPr defTabSz="1088421">
              <a:defRPr/>
            </a:pPr>
            <a:fld id="{4DA87488-ACC7-43F9-82A8-9286E8683E8B}" type="slidenum">
              <a:rPr lang="en-US" sz="2150" smtClean="0">
                <a:solidFill>
                  <a:prstClr val="black"/>
                </a:solidFill>
              </a:rPr>
              <a:pPr defTabSz="1088421">
                <a:defRPr/>
              </a:pPr>
              <a:t>‹#›</a:t>
            </a:fld>
            <a:endParaRPr lang="en-US" sz="2150">
              <a:solidFill>
                <a:prstClr val="black"/>
              </a:solidFill>
            </a:endParaRPr>
          </a:p>
        </p:txBody>
      </p:sp>
    </p:spTree>
    <p:extLst>
      <p:ext uri="{BB962C8B-B14F-4D97-AF65-F5344CB8AC3E}">
        <p14:creationId xmlns:p14="http://schemas.microsoft.com/office/powerpoint/2010/main" val="23025513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57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03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192536"/>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102309"/>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892761"/>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05682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txStyles>
    <p:titleStyle>
      <a:lvl1pPr algn="ctr" defTabSz="1088421" rtl="0" eaLnBrk="1" latinLnBrk="0" hangingPunct="1">
        <a:spcBef>
          <a:spcPct val="0"/>
        </a:spcBef>
        <a:buNone/>
        <a:defRPr sz="5249" kern="1200">
          <a:solidFill>
            <a:schemeClr val="tx1"/>
          </a:solidFill>
          <a:latin typeface="+mj-lt"/>
          <a:ea typeface="+mj-ea"/>
          <a:cs typeface="+mj-cs"/>
        </a:defRPr>
      </a:lvl1pPr>
    </p:titleStyle>
    <p:bodyStyle>
      <a:lvl1pPr marL="408158" indent="-408158" algn="l" defTabSz="1088421" rtl="0" eaLnBrk="1" latinLnBrk="0" hangingPunct="1">
        <a:spcBef>
          <a:spcPct val="20000"/>
        </a:spcBef>
        <a:buFont typeface="Arial" pitchFamily="34" charset="0"/>
        <a:buChar char="•"/>
        <a:defRPr sz="3799" kern="1200">
          <a:solidFill>
            <a:schemeClr val="tx1"/>
          </a:solidFill>
          <a:latin typeface="+mn-lt"/>
          <a:ea typeface="+mn-ea"/>
          <a:cs typeface="+mn-cs"/>
        </a:defRPr>
      </a:lvl1pPr>
      <a:lvl2pPr marL="884342" indent="-340131" algn="l" defTabSz="1088421" rtl="0" eaLnBrk="1" latinLnBrk="0" hangingPunct="1">
        <a:spcBef>
          <a:spcPct val="20000"/>
        </a:spcBef>
        <a:buFont typeface="Arial" pitchFamily="34" charset="0"/>
        <a:buChar char="–"/>
        <a:defRPr sz="3349" kern="1200">
          <a:solidFill>
            <a:schemeClr val="tx1"/>
          </a:solidFill>
          <a:latin typeface="+mn-lt"/>
          <a:ea typeface="+mn-ea"/>
          <a:cs typeface="+mn-cs"/>
        </a:defRPr>
      </a:lvl2pPr>
      <a:lvl3pPr marL="1360526" indent="-272105" algn="l" defTabSz="1088421" rtl="0" eaLnBrk="1" latinLnBrk="0" hangingPunct="1">
        <a:spcBef>
          <a:spcPct val="20000"/>
        </a:spcBef>
        <a:buFont typeface="Arial" pitchFamily="34" charset="0"/>
        <a:buChar char="•"/>
        <a:defRPr sz="2849" kern="1200">
          <a:solidFill>
            <a:schemeClr val="tx1"/>
          </a:solidFill>
          <a:latin typeface="+mn-lt"/>
          <a:ea typeface="+mn-ea"/>
          <a:cs typeface="+mn-cs"/>
        </a:defRPr>
      </a:lvl3pPr>
      <a:lvl4pPr marL="1904737"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94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15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9"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8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9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21" rtl="0" eaLnBrk="1" latinLnBrk="0" hangingPunct="1">
        <a:defRPr sz="2150" kern="1200">
          <a:solidFill>
            <a:schemeClr val="tx1"/>
          </a:solidFill>
          <a:latin typeface="+mn-lt"/>
          <a:ea typeface="+mn-ea"/>
          <a:cs typeface="+mn-cs"/>
        </a:defRPr>
      </a:lvl1pPr>
      <a:lvl2pPr marL="544211" algn="l" defTabSz="1088421" rtl="0" eaLnBrk="1" latinLnBrk="0" hangingPunct="1">
        <a:defRPr sz="2150" kern="1200">
          <a:solidFill>
            <a:schemeClr val="tx1"/>
          </a:solidFill>
          <a:latin typeface="+mn-lt"/>
          <a:ea typeface="+mn-ea"/>
          <a:cs typeface="+mn-cs"/>
        </a:defRPr>
      </a:lvl2pPr>
      <a:lvl3pPr marL="1088421" algn="l" defTabSz="1088421" rtl="0" eaLnBrk="1" latinLnBrk="0" hangingPunct="1">
        <a:defRPr sz="2150" kern="1200">
          <a:solidFill>
            <a:schemeClr val="tx1"/>
          </a:solidFill>
          <a:latin typeface="+mn-lt"/>
          <a:ea typeface="+mn-ea"/>
          <a:cs typeface="+mn-cs"/>
        </a:defRPr>
      </a:lvl3pPr>
      <a:lvl4pPr marL="1632632" algn="l" defTabSz="1088421" rtl="0" eaLnBrk="1" latinLnBrk="0" hangingPunct="1">
        <a:defRPr sz="2150" kern="1200">
          <a:solidFill>
            <a:schemeClr val="tx1"/>
          </a:solidFill>
          <a:latin typeface="+mn-lt"/>
          <a:ea typeface="+mn-ea"/>
          <a:cs typeface="+mn-cs"/>
        </a:defRPr>
      </a:lvl4pPr>
      <a:lvl5pPr marL="2176843" algn="l" defTabSz="1088421" rtl="0" eaLnBrk="1" latinLnBrk="0" hangingPunct="1">
        <a:defRPr sz="2150" kern="1200">
          <a:solidFill>
            <a:schemeClr val="tx1"/>
          </a:solidFill>
          <a:latin typeface="+mn-lt"/>
          <a:ea typeface="+mn-ea"/>
          <a:cs typeface="+mn-cs"/>
        </a:defRPr>
      </a:lvl5pPr>
      <a:lvl6pPr marL="2721053" algn="l" defTabSz="1088421" rtl="0" eaLnBrk="1" latinLnBrk="0" hangingPunct="1">
        <a:defRPr sz="2150" kern="1200">
          <a:solidFill>
            <a:schemeClr val="tx1"/>
          </a:solidFill>
          <a:latin typeface="+mn-lt"/>
          <a:ea typeface="+mn-ea"/>
          <a:cs typeface="+mn-cs"/>
        </a:defRPr>
      </a:lvl6pPr>
      <a:lvl7pPr marL="3265264" algn="l" defTabSz="1088421" rtl="0" eaLnBrk="1" latinLnBrk="0" hangingPunct="1">
        <a:defRPr sz="2150" kern="1200">
          <a:solidFill>
            <a:schemeClr val="tx1"/>
          </a:solidFill>
          <a:latin typeface="+mn-lt"/>
          <a:ea typeface="+mn-ea"/>
          <a:cs typeface="+mn-cs"/>
        </a:defRPr>
      </a:lvl7pPr>
      <a:lvl8pPr marL="3809474" algn="l" defTabSz="1088421" rtl="0" eaLnBrk="1" latinLnBrk="0" hangingPunct="1">
        <a:defRPr sz="2150" kern="1200">
          <a:solidFill>
            <a:schemeClr val="tx1"/>
          </a:solidFill>
          <a:latin typeface="+mn-lt"/>
          <a:ea typeface="+mn-ea"/>
          <a:cs typeface="+mn-cs"/>
        </a:defRPr>
      </a:lvl8pPr>
      <a:lvl9pPr marL="4353685" algn="l" defTabSz="1088421" rtl="0" eaLnBrk="1" latinLnBrk="0" hangingPunct="1">
        <a:defRPr sz="21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reeform 51"/>
          <p:cNvSpPr>
            <a:spLocks/>
          </p:cNvSpPr>
          <p:nvPr/>
        </p:nvSpPr>
        <p:spPr bwMode="auto">
          <a:xfrm>
            <a:off x="1" y="14861"/>
            <a:ext cx="4867396" cy="6857901"/>
          </a:xfrm>
          <a:custGeom>
            <a:avLst/>
            <a:gdLst>
              <a:gd name="T0" fmla="*/ 3066 w 3066"/>
              <a:gd name="T1" fmla="*/ 0 h 4320"/>
              <a:gd name="T2" fmla="*/ 3054 w 3066"/>
              <a:gd name="T3" fmla="*/ 0 h 4320"/>
              <a:gd name="T4" fmla="*/ 2984 w 3066"/>
              <a:gd name="T5" fmla="*/ 0 h 4320"/>
              <a:gd name="T6" fmla="*/ 2729 w 3066"/>
              <a:gd name="T7" fmla="*/ 0 h 4320"/>
              <a:gd name="T8" fmla="*/ 0 w 3066"/>
              <a:gd name="T9" fmla="*/ 0 h 4320"/>
              <a:gd name="T10" fmla="*/ 0 w 3066"/>
              <a:gd name="T11" fmla="*/ 4320 h 4320"/>
              <a:gd name="T12" fmla="*/ 1787 w 3066"/>
              <a:gd name="T13" fmla="*/ 4320 h 4320"/>
              <a:gd name="T14" fmla="*/ 1857 w 3066"/>
              <a:gd name="T15" fmla="*/ 4320 h 4320"/>
              <a:gd name="T16" fmla="*/ 2072 w 3066"/>
              <a:gd name="T17" fmla="*/ 4320 h 4320"/>
              <a:gd name="T18" fmla="*/ 1824 w 3066"/>
              <a:gd name="T19" fmla="*/ 2776 h 4320"/>
              <a:gd name="T20" fmla="*/ 1891 w 3066"/>
              <a:gd name="T21" fmla="*/ 1962 h 4320"/>
              <a:gd name="T22" fmla="*/ 1891 w 3066"/>
              <a:gd name="T23" fmla="*/ 1962 h 4320"/>
              <a:gd name="T24" fmla="*/ 1891 w 3066"/>
              <a:gd name="T25" fmla="*/ 1962 h 4320"/>
              <a:gd name="T26" fmla="*/ 3066 w 3066"/>
              <a:gd name="T2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6" h="4320">
                <a:moveTo>
                  <a:pt x="3066" y="0"/>
                </a:moveTo>
                <a:cubicBezTo>
                  <a:pt x="3054" y="0"/>
                  <a:pt x="3054" y="0"/>
                  <a:pt x="3054" y="0"/>
                </a:cubicBezTo>
                <a:cubicBezTo>
                  <a:pt x="2984" y="0"/>
                  <a:pt x="2984" y="0"/>
                  <a:pt x="2984" y="0"/>
                </a:cubicBezTo>
                <a:cubicBezTo>
                  <a:pt x="2729" y="0"/>
                  <a:pt x="2729" y="0"/>
                  <a:pt x="2729" y="0"/>
                </a:cubicBezTo>
                <a:cubicBezTo>
                  <a:pt x="0" y="0"/>
                  <a:pt x="0" y="0"/>
                  <a:pt x="0" y="0"/>
                </a:cubicBezTo>
                <a:cubicBezTo>
                  <a:pt x="0" y="4320"/>
                  <a:pt x="0" y="4320"/>
                  <a:pt x="0" y="4320"/>
                </a:cubicBezTo>
                <a:cubicBezTo>
                  <a:pt x="1787" y="4320"/>
                  <a:pt x="1787" y="4320"/>
                  <a:pt x="1787" y="4320"/>
                </a:cubicBezTo>
                <a:cubicBezTo>
                  <a:pt x="1857" y="4320"/>
                  <a:pt x="1857" y="4320"/>
                  <a:pt x="1857" y="4320"/>
                </a:cubicBezTo>
                <a:cubicBezTo>
                  <a:pt x="2072" y="4320"/>
                  <a:pt x="2072" y="4320"/>
                  <a:pt x="2072" y="4320"/>
                </a:cubicBezTo>
                <a:cubicBezTo>
                  <a:pt x="1913" y="3847"/>
                  <a:pt x="1824" y="3325"/>
                  <a:pt x="1824" y="2776"/>
                </a:cubicBezTo>
                <a:cubicBezTo>
                  <a:pt x="1824" y="2497"/>
                  <a:pt x="1847" y="2224"/>
                  <a:pt x="1891" y="1962"/>
                </a:cubicBezTo>
                <a:cubicBezTo>
                  <a:pt x="1891" y="1962"/>
                  <a:pt x="1891" y="1962"/>
                  <a:pt x="1891" y="1962"/>
                </a:cubicBezTo>
                <a:cubicBezTo>
                  <a:pt x="1891" y="1962"/>
                  <a:pt x="1891" y="1962"/>
                  <a:pt x="1891" y="1962"/>
                </a:cubicBezTo>
                <a:cubicBezTo>
                  <a:pt x="2115" y="1154"/>
                  <a:pt x="2538" y="468"/>
                  <a:pt x="3066" y="0"/>
                </a:cubicBezTo>
                <a:close/>
              </a:path>
            </a:pathLst>
          </a:custGeom>
          <a:solidFill>
            <a:srgbClr val="FFFFFF"/>
          </a:solidFill>
          <a:ln>
            <a:noFill/>
          </a:ln>
          <a:effectLst>
            <a:outerShdw blurRad="6350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45707" tIns="22853" rIns="45707" bIns="22853" numCol="1" anchor="t" anchorCtr="0" compatLnSpc="1">
            <a:prstTxWarp prst="textNoShape">
              <a:avLst/>
            </a:prstTxWarp>
          </a:bodyPr>
          <a:lstStyle/>
          <a:p>
            <a:pPr defTabSz="1088421"/>
            <a:endParaRPr lang="en-US" sz="2150">
              <a:solidFill>
                <a:prstClr val="black"/>
              </a:solidFill>
              <a:latin typeface="Calibri"/>
            </a:endParaRPr>
          </a:p>
        </p:txBody>
      </p:sp>
      <p:sp>
        <p:nvSpPr>
          <p:cNvPr id="17" name="TextBox 16"/>
          <p:cNvSpPr txBox="1"/>
          <p:nvPr/>
        </p:nvSpPr>
        <p:spPr>
          <a:xfrm>
            <a:off x="9244936" y="4348998"/>
            <a:ext cx="642080" cy="377012"/>
          </a:xfrm>
          <a:prstGeom prst="rect">
            <a:avLst/>
          </a:prstGeom>
          <a:noFill/>
        </p:spPr>
        <p:txBody>
          <a:bodyPr wrap="square" lIns="45707" tIns="22853" rIns="45707" bIns="22853" rtlCol="0">
            <a:spAutoFit/>
          </a:bodyPr>
          <a:lstStyle/>
          <a:p>
            <a:pPr algn="ctr" defTabSz="1088421"/>
            <a:r>
              <a:rPr lang="en-US" sz="2150" dirty="0">
                <a:solidFill>
                  <a:srgbClr val="CDC25B"/>
                </a:solidFill>
                <a:latin typeface="AvantGarde" pitchFamily="2" charset="0"/>
                <a:ea typeface="AvantGarde" pitchFamily="2" charset="0"/>
                <a:cs typeface="AvantGarde" pitchFamily="2" charset="0"/>
              </a:rPr>
              <a:t>LỚP</a:t>
            </a:r>
          </a:p>
        </p:txBody>
      </p:sp>
      <p:sp>
        <p:nvSpPr>
          <p:cNvPr id="18" name="TextBox 17"/>
          <p:cNvSpPr txBox="1"/>
          <p:nvPr/>
        </p:nvSpPr>
        <p:spPr>
          <a:xfrm>
            <a:off x="9379559" y="4655546"/>
            <a:ext cx="372833" cy="669272"/>
          </a:xfrm>
          <a:prstGeom prst="rect">
            <a:avLst/>
          </a:prstGeom>
          <a:noFill/>
        </p:spPr>
        <p:txBody>
          <a:bodyPr wrap="none" lIns="45707" tIns="22853" rIns="45707" bIns="22853" rtlCol="0">
            <a:spAutoFit/>
          </a:bodyPr>
          <a:lstStyle/>
          <a:p>
            <a:pPr algn="ctr" defTabSz="1088421"/>
            <a:r>
              <a:rPr lang="en-US" sz="4049" dirty="0">
                <a:solidFill>
                  <a:srgbClr val="CDC25B"/>
                </a:solidFill>
                <a:latin typeface="AvantGarde" pitchFamily="2" charset="0"/>
                <a:ea typeface="AvantGarde" pitchFamily="2" charset="0"/>
                <a:cs typeface="AvantGarde" pitchFamily="2" charset="0"/>
              </a:rPr>
              <a:t>6</a:t>
            </a:r>
            <a:endParaRPr lang="en-US" sz="4049" dirty="0">
              <a:solidFill>
                <a:srgbClr val="CDC25B"/>
              </a:solidFill>
              <a:latin typeface="AvantGarde" pitchFamily="2" charset="0"/>
              <a:ea typeface="AvantGarde" pitchFamily="2" charset="0"/>
              <a:cs typeface="AvantGarde" pitchFamily="2"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446" y="5202438"/>
            <a:ext cx="1119041" cy="118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1005" y="4352202"/>
            <a:ext cx="748410" cy="74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extLst>
              <a:ext uri="{FF2B5EF4-FFF2-40B4-BE49-F238E27FC236}">
                <a16:creationId xmlns:a16="http://schemas.microsoft.com/office/drawing/2014/main" id="{3327AD20-9AA4-4BA4-B2CA-3A6CC05A14B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319" b="99375" l="98" r="96173">
                        <a14:foregroundMark x1="19725" y1="8403" x2="11874" y2="99375"/>
                        <a14:foregroundMark x1="6869" y1="2847" x2="294" y2="49375"/>
                        <a14:foregroundMark x1="294" y1="49375" x2="294" y2="49375"/>
                        <a14:foregroundMark x1="9127" y1="2639" x2="74583" y2="3056"/>
                        <a14:foregroundMark x1="94995" y1="1319" x2="96173" y2="1528"/>
                      </a14:backgroundRemoval>
                    </a14:imgEffect>
                  </a14:imgLayer>
                </a14:imgProps>
              </a:ext>
              <a:ext uri="{28A0092B-C50C-407E-A947-70E740481C1C}">
                <a14:useLocalDpi xmlns:a14="http://schemas.microsoft.com/office/drawing/2010/main" val="0"/>
              </a:ext>
            </a:extLst>
          </a:blip>
          <a:srcRect/>
          <a:stretch>
            <a:fillRect/>
          </a:stretch>
        </p:blipFill>
        <p:spPr bwMode="auto">
          <a:xfrm>
            <a:off x="1" y="1240"/>
            <a:ext cx="4862673" cy="688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6">
            <a:extLst>
              <a:ext uri="{FF2B5EF4-FFF2-40B4-BE49-F238E27FC236}">
                <a16:creationId xmlns:a16="http://schemas.microsoft.com/office/drawing/2014/main" id="{332952BD-344A-40D1-A3D9-E54FEF9CEA54}"/>
              </a:ext>
            </a:extLst>
          </p:cNvPr>
          <p:cNvSpPr>
            <a:spLocks/>
          </p:cNvSpPr>
          <p:nvPr/>
        </p:nvSpPr>
        <p:spPr bwMode="auto">
          <a:xfrm>
            <a:off x="3007921" y="447"/>
            <a:ext cx="1869038" cy="3126174"/>
          </a:xfrm>
          <a:custGeom>
            <a:avLst/>
            <a:gdLst>
              <a:gd name="T0" fmla="*/ 0 w 1175"/>
              <a:gd name="T1" fmla="*/ 1962 h 1962"/>
              <a:gd name="T2" fmla="*/ 838 w 1175"/>
              <a:gd name="T3" fmla="*/ 0 h 1962"/>
              <a:gd name="T4" fmla="*/ 1175 w 1175"/>
              <a:gd name="T5" fmla="*/ 0 h 1962"/>
              <a:gd name="T6" fmla="*/ 0 w 1175"/>
              <a:gd name="T7" fmla="*/ 1962 h 1962"/>
            </a:gdLst>
            <a:ahLst/>
            <a:cxnLst>
              <a:cxn ang="0">
                <a:pos x="T0" y="T1"/>
              </a:cxn>
              <a:cxn ang="0">
                <a:pos x="T2" y="T3"/>
              </a:cxn>
              <a:cxn ang="0">
                <a:pos x="T4" y="T5"/>
              </a:cxn>
              <a:cxn ang="0">
                <a:pos x="T6" y="T7"/>
              </a:cxn>
            </a:cxnLst>
            <a:rect l="0" t="0" r="r" b="b"/>
            <a:pathLst>
              <a:path w="1175" h="1962">
                <a:moveTo>
                  <a:pt x="0" y="1962"/>
                </a:moveTo>
                <a:cubicBezTo>
                  <a:pt x="126" y="1202"/>
                  <a:pt x="423" y="524"/>
                  <a:pt x="838" y="0"/>
                </a:cubicBezTo>
                <a:cubicBezTo>
                  <a:pt x="1175" y="0"/>
                  <a:pt x="1175" y="0"/>
                  <a:pt x="1175" y="0"/>
                </a:cubicBezTo>
                <a:cubicBezTo>
                  <a:pt x="647" y="468"/>
                  <a:pt x="224" y="1154"/>
                  <a:pt x="0" y="1962"/>
                </a:cubicBezTo>
              </a:path>
            </a:pathLst>
          </a:custGeom>
          <a:solidFill>
            <a:srgbClr val="177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150">
              <a:solidFill>
                <a:prstClr val="black"/>
              </a:solidFill>
              <a:latin typeface="Calibri"/>
            </a:endParaRPr>
          </a:p>
        </p:txBody>
      </p:sp>
      <p:sp>
        <p:nvSpPr>
          <p:cNvPr id="12" name="Freeform 7">
            <a:extLst>
              <a:ext uri="{FF2B5EF4-FFF2-40B4-BE49-F238E27FC236}">
                <a16:creationId xmlns:a16="http://schemas.microsoft.com/office/drawing/2014/main" id="{A75C6CAF-BB35-4EC0-B973-7164E51A0FF2}"/>
              </a:ext>
            </a:extLst>
          </p:cNvPr>
          <p:cNvSpPr>
            <a:spLocks/>
          </p:cNvSpPr>
          <p:nvPr/>
        </p:nvSpPr>
        <p:spPr bwMode="auto">
          <a:xfrm>
            <a:off x="3007921" y="447"/>
            <a:ext cx="1738880" cy="3126174"/>
          </a:xfrm>
          <a:custGeom>
            <a:avLst/>
            <a:gdLst>
              <a:gd name="T0" fmla="*/ 0 w 1093"/>
              <a:gd name="T1" fmla="*/ 1962 h 1962"/>
              <a:gd name="T2" fmla="*/ 838 w 1093"/>
              <a:gd name="T3" fmla="*/ 0 h 1962"/>
              <a:gd name="T4" fmla="*/ 1093 w 1093"/>
              <a:gd name="T5" fmla="*/ 0 h 1962"/>
              <a:gd name="T6" fmla="*/ 0 w 1093"/>
              <a:gd name="T7" fmla="*/ 1962 h 1962"/>
            </a:gdLst>
            <a:ahLst/>
            <a:cxnLst>
              <a:cxn ang="0">
                <a:pos x="T0" y="T1"/>
              </a:cxn>
              <a:cxn ang="0">
                <a:pos x="T2" y="T3"/>
              </a:cxn>
              <a:cxn ang="0">
                <a:pos x="T4" y="T5"/>
              </a:cxn>
              <a:cxn ang="0">
                <a:pos x="T6" y="T7"/>
              </a:cxn>
            </a:cxnLst>
            <a:rect l="0" t="0" r="r" b="b"/>
            <a:pathLst>
              <a:path w="1093" h="1962">
                <a:moveTo>
                  <a:pt x="0" y="1962"/>
                </a:moveTo>
                <a:cubicBezTo>
                  <a:pt x="126" y="1202"/>
                  <a:pt x="423" y="524"/>
                  <a:pt x="838" y="0"/>
                </a:cubicBezTo>
                <a:cubicBezTo>
                  <a:pt x="1093" y="0"/>
                  <a:pt x="1093" y="0"/>
                  <a:pt x="1093" y="0"/>
                </a:cubicBezTo>
                <a:cubicBezTo>
                  <a:pt x="601" y="450"/>
                  <a:pt x="224" y="1154"/>
                  <a:pt x="0" y="1962"/>
                </a:cubicBezTo>
              </a:path>
            </a:pathLst>
          </a:custGeom>
          <a:solidFill>
            <a:srgbClr val="135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150">
              <a:solidFill>
                <a:prstClr val="black"/>
              </a:solidFill>
              <a:latin typeface="Calibri"/>
            </a:endParaRPr>
          </a:p>
        </p:txBody>
      </p:sp>
      <p:sp>
        <p:nvSpPr>
          <p:cNvPr id="16" name="Freeform 8">
            <a:extLst>
              <a:ext uri="{FF2B5EF4-FFF2-40B4-BE49-F238E27FC236}">
                <a16:creationId xmlns:a16="http://schemas.microsoft.com/office/drawing/2014/main" id="{F8937A9C-AB65-46E9-9CE4-337923DDB8C5}"/>
              </a:ext>
            </a:extLst>
          </p:cNvPr>
          <p:cNvSpPr>
            <a:spLocks/>
          </p:cNvSpPr>
          <p:nvPr/>
        </p:nvSpPr>
        <p:spPr bwMode="auto">
          <a:xfrm>
            <a:off x="2708716" y="3126621"/>
            <a:ext cx="587299" cy="3756330"/>
          </a:xfrm>
          <a:custGeom>
            <a:avLst/>
            <a:gdLst>
              <a:gd name="T0" fmla="*/ 84 w 369"/>
              <a:gd name="T1" fmla="*/ 2358 h 2358"/>
              <a:gd name="T2" fmla="*/ 0 w 369"/>
              <a:gd name="T3" fmla="*/ 1407 h 2358"/>
              <a:gd name="T4" fmla="*/ 188 w 369"/>
              <a:gd name="T5" fmla="*/ 0 h 2358"/>
              <a:gd name="T6" fmla="*/ 121 w 369"/>
              <a:gd name="T7" fmla="*/ 814 h 2358"/>
              <a:gd name="T8" fmla="*/ 369 w 369"/>
              <a:gd name="T9" fmla="*/ 2358 h 2358"/>
              <a:gd name="T10" fmla="*/ 84 w 369"/>
              <a:gd name="T11" fmla="*/ 2358 h 2358"/>
            </a:gdLst>
            <a:ahLst/>
            <a:cxnLst>
              <a:cxn ang="0">
                <a:pos x="T0" y="T1"/>
              </a:cxn>
              <a:cxn ang="0">
                <a:pos x="T2" y="T3"/>
              </a:cxn>
              <a:cxn ang="0">
                <a:pos x="T4" y="T5"/>
              </a:cxn>
              <a:cxn ang="0">
                <a:pos x="T6" y="T7"/>
              </a:cxn>
              <a:cxn ang="0">
                <a:pos x="T8" y="T9"/>
              </a:cxn>
              <a:cxn ang="0">
                <a:pos x="T10" y="T11"/>
              </a:cxn>
            </a:cxnLst>
            <a:rect l="0" t="0" r="r" b="b"/>
            <a:pathLst>
              <a:path w="369" h="2358">
                <a:moveTo>
                  <a:pt x="84" y="2358"/>
                </a:moveTo>
                <a:cubicBezTo>
                  <a:pt x="29" y="2053"/>
                  <a:pt x="0" y="1735"/>
                  <a:pt x="0" y="1407"/>
                </a:cubicBezTo>
                <a:cubicBezTo>
                  <a:pt x="0" y="912"/>
                  <a:pt x="66" y="438"/>
                  <a:pt x="188" y="0"/>
                </a:cubicBezTo>
                <a:cubicBezTo>
                  <a:pt x="144" y="262"/>
                  <a:pt x="121" y="535"/>
                  <a:pt x="121" y="814"/>
                </a:cubicBezTo>
                <a:cubicBezTo>
                  <a:pt x="121" y="1363"/>
                  <a:pt x="210" y="1885"/>
                  <a:pt x="369" y="2358"/>
                </a:cubicBezTo>
                <a:lnTo>
                  <a:pt x="84" y="2358"/>
                </a:lnTo>
                <a:close/>
              </a:path>
            </a:pathLst>
          </a:custGeom>
          <a:solidFill>
            <a:srgbClr val="BBA3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150">
              <a:solidFill>
                <a:prstClr val="black"/>
              </a:solidFill>
              <a:latin typeface="Calibri"/>
            </a:endParaRPr>
          </a:p>
        </p:txBody>
      </p:sp>
      <p:sp>
        <p:nvSpPr>
          <p:cNvPr id="13" name="Freeform 9">
            <a:extLst>
              <a:ext uri="{FF2B5EF4-FFF2-40B4-BE49-F238E27FC236}">
                <a16:creationId xmlns:a16="http://schemas.microsoft.com/office/drawing/2014/main" id="{55A89A6E-F2C7-4F10-9E3E-9932AD579EC8}"/>
              </a:ext>
            </a:extLst>
          </p:cNvPr>
          <p:cNvSpPr>
            <a:spLocks/>
          </p:cNvSpPr>
          <p:nvPr/>
        </p:nvSpPr>
        <p:spPr bwMode="auto">
          <a:xfrm>
            <a:off x="2745224" y="3126621"/>
            <a:ext cx="550791" cy="3756330"/>
          </a:xfrm>
          <a:custGeom>
            <a:avLst/>
            <a:gdLst>
              <a:gd name="T0" fmla="*/ 131 w 346"/>
              <a:gd name="T1" fmla="*/ 2358 h 2358"/>
              <a:gd name="T2" fmla="*/ 0 w 346"/>
              <a:gd name="T3" fmla="*/ 1407 h 2358"/>
              <a:gd name="T4" fmla="*/ 165 w 346"/>
              <a:gd name="T5" fmla="*/ 0 h 2358"/>
              <a:gd name="T6" fmla="*/ 98 w 346"/>
              <a:gd name="T7" fmla="*/ 814 h 2358"/>
              <a:gd name="T8" fmla="*/ 346 w 346"/>
              <a:gd name="T9" fmla="*/ 2358 h 2358"/>
              <a:gd name="T10" fmla="*/ 131 w 346"/>
              <a:gd name="T11" fmla="*/ 2358 h 2358"/>
            </a:gdLst>
            <a:ahLst/>
            <a:cxnLst>
              <a:cxn ang="0">
                <a:pos x="T0" y="T1"/>
              </a:cxn>
              <a:cxn ang="0">
                <a:pos x="T2" y="T3"/>
              </a:cxn>
              <a:cxn ang="0">
                <a:pos x="T4" y="T5"/>
              </a:cxn>
              <a:cxn ang="0">
                <a:pos x="T6" y="T7"/>
              </a:cxn>
              <a:cxn ang="0">
                <a:pos x="T8" y="T9"/>
              </a:cxn>
              <a:cxn ang="0">
                <a:pos x="T10" y="T11"/>
              </a:cxn>
            </a:cxnLst>
            <a:rect l="0" t="0" r="r" b="b"/>
            <a:pathLst>
              <a:path w="346" h="2358">
                <a:moveTo>
                  <a:pt x="131" y="2358"/>
                </a:moveTo>
                <a:cubicBezTo>
                  <a:pt x="56" y="2077"/>
                  <a:pt x="0" y="1731"/>
                  <a:pt x="0" y="1407"/>
                </a:cubicBezTo>
                <a:cubicBezTo>
                  <a:pt x="0" y="912"/>
                  <a:pt x="43" y="438"/>
                  <a:pt x="165" y="0"/>
                </a:cubicBezTo>
                <a:cubicBezTo>
                  <a:pt x="121" y="262"/>
                  <a:pt x="98" y="535"/>
                  <a:pt x="98" y="814"/>
                </a:cubicBezTo>
                <a:cubicBezTo>
                  <a:pt x="98" y="1363"/>
                  <a:pt x="187" y="1885"/>
                  <a:pt x="346" y="2358"/>
                </a:cubicBezTo>
                <a:lnTo>
                  <a:pt x="131" y="2358"/>
                </a:lnTo>
                <a:close/>
              </a:path>
            </a:pathLst>
          </a:custGeom>
          <a:solidFill>
            <a:srgbClr val="A58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150">
              <a:solidFill>
                <a:prstClr val="black"/>
              </a:solidFill>
              <a:latin typeface="Calibri"/>
            </a:endParaRPr>
          </a:p>
        </p:txBody>
      </p:sp>
      <p:sp>
        <p:nvSpPr>
          <p:cNvPr id="3" name="Rectangle 2"/>
          <p:cNvSpPr/>
          <p:nvPr/>
        </p:nvSpPr>
        <p:spPr>
          <a:xfrm>
            <a:off x="3409797" y="2566385"/>
            <a:ext cx="8689847" cy="1508105"/>
          </a:xfrm>
          <a:prstGeom prst="rect">
            <a:avLst/>
          </a:prstGeom>
        </p:spPr>
        <p:txBody>
          <a:bodyPr wrap="square">
            <a:spAutoFit/>
          </a:bodyPr>
          <a:lstStyle/>
          <a:p>
            <a:pPr algn="ctr">
              <a:lnSpc>
                <a:spcPct val="115000"/>
              </a:lnSpc>
              <a:spcAft>
                <a:spcPts val="0"/>
              </a:spcAft>
            </a:pPr>
            <a:r>
              <a:rPr lang="en-US" sz="4000" b="1" dirty="0">
                <a:solidFill>
                  <a:srgbClr val="C00000"/>
                </a:solidFill>
                <a:latin typeface="Lucida Handwriting" panose="03010101010101010101" pitchFamily="66" charset="0"/>
                <a:ea typeface="Times New Roman" panose="02020603050405020304" pitchFamily="18" charset="0"/>
              </a:rPr>
              <a:t>BẠN SẼ GIẢI QUYẾT VIỆC NÀY NHƯ THẾ NÀO?</a:t>
            </a:r>
            <a:endParaRPr lang="en-US" sz="4000" dirty="0">
              <a:effectLst/>
              <a:latin typeface="Lucida Handwriting" panose="03010101010101010101" pitchFamily="66" charset="0"/>
              <a:ea typeface="Times New Roman" panose="02020603050405020304" pitchFamily="18" charset="0"/>
            </a:endParaRPr>
          </a:p>
        </p:txBody>
      </p:sp>
      <p:sp>
        <p:nvSpPr>
          <p:cNvPr id="4" name="Rectangle 3"/>
          <p:cNvSpPr/>
          <p:nvPr/>
        </p:nvSpPr>
        <p:spPr>
          <a:xfrm>
            <a:off x="6377311" y="1650693"/>
            <a:ext cx="2029402"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BÀI 11</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5" name="TextBox 4"/>
          <p:cNvSpPr txBox="1"/>
          <p:nvPr/>
        </p:nvSpPr>
        <p:spPr>
          <a:xfrm>
            <a:off x="7430490" y="5484626"/>
            <a:ext cx="2935419" cy="369332"/>
          </a:xfrm>
          <a:prstGeom prst="rect">
            <a:avLst/>
          </a:prstGeom>
          <a:noFill/>
        </p:spPr>
        <p:txBody>
          <a:bodyPr wrap="none" rtlCol="0">
            <a:spAutoFit/>
          </a:bodyPr>
          <a:lstStyle/>
          <a:p>
            <a:r>
              <a:rPr lang="en-US" b="1" dirty="0" smtClean="0">
                <a:solidFill>
                  <a:srgbClr val="7030A0"/>
                </a:solidFill>
                <a:latin typeface="Lucida Handwriting" panose="03010101010101010101" pitchFamily="66" charset="0"/>
              </a:rPr>
              <a:t>CHÂN TRỜI SÁNG TẠO</a:t>
            </a:r>
            <a:endParaRPr lang="en-US" b="1" dirty="0">
              <a:solidFill>
                <a:srgbClr val="7030A0"/>
              </a:solidFill>
              <a:latin typeface="Lucida Handwriting" panose="03010101010101010101" pitchFamily="66" charset="0"/>
            </a:endParaRPr>
          </a:p>
        </p:txBody>
      </p:sp>
    </p:spTree>
    <p:extLst>
      <p:ext uri="{BB962C8B-B14F-4D97-AF65-F5344CB8AC3E}">
        <p14:creationId xmlns:p14="http://schemas.microsoft.com/office/powerpoint/2010/main" val="4271528471"/>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3" name="Rectangle 12"/>
          <p:cNvSpPr/>
          <p:nvPr/>
        </p:nvSpPr>
        <p:spPr>
          <a:xfrm>
            <a:off x="682059" y="1218404"/>
            <a:ext cx="6692794" cy="587853"/>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2. Bước 2: Tìm kiếm và lựa chọn giải pháp</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749847"/>
            <a:ext cx="10858500" cy="548099"/>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b. Tìm kiếm giải pháp</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660400" y="2297946"/>
            <a:ext cx="10858500" cy="3490186"/>
          </a:xfrm>
          <a:prstGeom prst="rect">
            <a:avLst/>
          </a:prstGeom>
        </p:spPr>
        <p:txBody>
          <a:bodyPr>
            <a:spAutoFit/>
          </a:bodyPr>
          <a:lstStyle/>
          <a:p>
            <a:pPr algn="just">
              <a:lnSpc>
                <a:spcPct val="115000"/>
              </a:lnSpc>
              <a:spcAft>
                <a:spcPts val="0"/>
              </a:spcAft>
            </a:pPr>
            <a:r>
              <a:rPr lang="en-US" sz="3200" b="1" dirty="0" smtClean="0">
                <a:effectLst/>
                <a:latin typeface="Times New Roman" panose="02020603050405020304" pitchFamily="18" charset="0"/>
                <a:ea typeface="Times New Roman" panose="02020603050405020304" pitchFamily="18" charset="0"/>
              </a:rPr>
              <a:t>c</a:t>
            </a:r>
            <a:r>
              <a:rPr lang="vi-VN" sz="3200" b="1" dirty="0" smtClean="0">
                <a:effectLst/>
                <a:latin typeface="Times New Roman" panose="02020603050405020304" pitchFamily="18" charset="0"/>
                <a:ea typeface="Times New Roman" panose="02020603050405020304" pitchFamily="18" charset="0"/>
              </a:rPr>
              <a:t>. Lựa chọn giải pháp</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3200" dirty="0" smtClean="0">
                <a:effectLst/>
                <a:latin typeface="Times New Roman" panose="02020603050405020304" pitchFamily="18" charset="0"/>
                <a:ea typeface="Times New Roman" panose="02020603050405020304" pitchFamily="18" charset="0"/>
              </a:rPr>
              <a:t>Lựa chọn giải pháp phù hợp với năng lực của nhóm trong cách thuyết phục người khác.</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3200" dirty="0" smtClean="0">
                <a:effectLst/>
                <a:latin typeface="Times New Roman" panose="02020603050405020304" pitchFamily="18" charset="0"/>
                <a:ea typeface="Times New Roman" panose="02020603050405020304" pitchFamily="18" charset="0"/>
              </a:rPr>
              <a:t> </a:t>
            </a:r>
            <a:r>
              <a:rPr lang="en-US" sz="3200" b="1" dirty="0" smtClean="0">
                <a:solidFill>
                  <a:srgbClr val="0070C0"/>
                </a:solidFill>
                <a:effectLst/>
                <a:latin typeface="Times New Roman" panose="02020603050405020304" pitchFamily="18" charset="0"/>
                <a:ea typeface="Times New Roman" panose="02020603050405020304" pitchFamily="18" charset="0"/>
              </a:rPr>
              <a:t>3. </a:t>
            </a:r>
            <a:r>
              <a:rPr lang="en-US" sz="3200" b="1" dirty="0" err="1" smtClean="0">
                <a:solidFill>
                  <a:srgbClr val="0070C0"/>
                </a:solidFill>
                <a:effectLst/>
                <a:latin typeface="Times New Roman" panose="02020603050405020304" pitchFamily="18" charset="0"/>
                <a:ea typeface="Times New Roman" panose="02020603050405020304" pitchFamily="18" charset="0"/>
              </a:rPr>
              <a:t>Bước</a:t>
            </a:r>
            <a:r>
              <a:rPr lang="en-US" sz="3200" b="1" dirty="0" smtClean="0">
                <a:solidFill>
                  <a:srgbClr val="0070C0"/>
                </a:solidFill>
                <a:effectLst/>
                <a:latin typeface="Times New Roman" panose="02020603050405020304" pitchFamily="18" charset="0"/>
                <a:ea typeface="Times New Roman" panose="02020603050405020304" pitchFamily="18" charset="0"/>
              </a:rPr>
              <a:t> 3: </a:t>
            </a:r>
            <a:r>
              <a:rPr lang="en-US" sz="3200" b="1" dirty="0" err="1" smtClean="0">
                <a:solidFill>
                  <a:srgbClr val="0070C0"/>
                </a:solidFill>
                <a:effectLst/>
                <a:latin typeface="Times New Roman" panose="02020603050405020304" pitchFamily="18" charset="0"/>
                <a:ea typeface="Times New Roman" panose="02020603050405020304" pitchFamily="18" charset="0"/>
              </a:rPr>
              <a:t>Thực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hiện</a:t>
            </a:r>
            <a:endParaRPr lang="en-US" sz="32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3200" dirty="0" smtClean="0">
                <a:effectLst/>
                <a:latin typeface="Times New Roman" panose="02020603050405020304" pitchFamily="18" charset="0"/>
                <a:ea typeface="Times New Roman" panose="02020603050405020304" pitchFamily="18" charset="0"/>
              </a:rPr>
              <a:t>- </a:t>
            </a:r>
            <a:r>
              <a:rPr lang="vi-VN" sz="3200" dirty="0" smtClean="0">
                <a:effectLst/>
                <a:latin typeface="Times New Roman" panose="02020603050405020304" pitchFamily="18" charset="0"/>
                <a:ea typeface="Times New Roman" panose="02020603050405020304" pitchFamily="18" charset="0"/>
              </a:rPr>
              <a:t>Lập kế hoạch thực hiện bằng </a:t>
            </a:r>
            <a:r>
              <a:rPr lang="en-US" sz="3200" dirty="0" err="1" smtClean="0">
                <a:effectLst/>
                <a:latin typeface="Times New Roman" panose="02020603050405020304" pitchFamily="18" charset="0"/>
                <a:ea typeface="Times New Roman" panose="02020603050405020304" pitchFamily="18" charset="0"/>
              </a:rPr>
              <a:t>dàn</a:t>
            </a:r>
            <a:r>
              <a:rPr lang="en-US" sz="3200" dirty="0" smtClean="0">
                <a:effectLst/>
                <a:latin typeface="Times New Roman" panose="02020603050405020304" pitchFamily="18" charset="0"/>
                <a:ea typeface="Times New Roman" panose="02020603050405020304" pitchFamily="18" charset="0"/>
              </a:rPr>
              <a:t> ý, </a:t>
            </a:r>
            <a:r>
              <a:rPr lang="vi-VN" sz="3200" dirty="0" smtClean="0">
                <a:effectLst/>
                <a:latin typeface="Times New Roman" panose="02020603050405020304" pitchFamily="18" charset="0"/>
                <a:ea typeface="Times New Roman" panose="02020603050405020304" pitchFamily="18" charset="0"/>
              </a:rPr>
              <a:t>sơ đồ tư duy</a:t>
            </a:r>
            <a:r>
              <a:rPr lang="en-US" sz="3200" dirty="0" smtClean="0">
                <a:effectLst/>
                <a:latin typeface="Times New Roman" panose="02020603050405020304" pitchFamily="18" charset="0"/>
                <a:ea typeface="Times New Roman" panose="02020603050405020304" pitchFamily="18" charset="0"/>
              </a:rPr>
              <a:t>.</a:t>
            </a:r>
          </a:p>
          <a:p>
            <a:pPr>
              <a:lnSpc>
                <a:spcPct val="115000"/>
              </a:lnSpc>
              <a:spcAft>
                <a:spcPts val="0"/>
              </a:spcAft>
            </a:pP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Tiến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hành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thảo</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luận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để</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hoàn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thành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sản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phẩm</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của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giải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pháp</a:t>
            </a:r>
            <a:r>
              <a:rPr lang="en-US" sz="3200" dirty="0" smtClean="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263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4" name="Rectangle 13"/>
          <p:cNvSpPr/>
          <p:nvPr/>
        </p:nvSpPr>
        <p:spPr>
          <a:xfrm>
            <a:off x="586028" y="1179543"/>
            <a:ext cx="7430624" cy="523220"/>
          </a:xfrm>
          <a:prstGeom prst="rect">
            <a:avLst/>
          </a:prstGeom>
        </p:spPr>
        <p:txBody>
          <a:bodyPr wrap="none">
            <a:spAutoFit/>
          </a:bodyPr>
          <a:lstStyle/>
          <a:p>
            <a:r>
              <a:rPr lang="nl-NL" sz="2800" b="1" dirty="0">
                <a:solidFill>
                  <a:srgbClr val="FF0000"/>
                </a:solidFill>
                <a:latin typeface="Times New Roman" panose="02020603050405020304" pitchFamily="18" charset="0"/>
                <a:ea typeface="Times New Roman" panose="02020603050405020304" pitchFamily="18" charset="0"/>
              </a:rPr>
              <a:t>III. TRÌNH BÀY GIẢI PHÁP VÀ SẢN PHẨM </a:t>
            </a:r>
            <a:endParaRPr lang="en-US" sz="2800" dirty="0"/>
          </a:p>
        </p:txBody>
      </p:sp>
      <p:sp>
        <p:nvSpPr>
          <p:cNvPr id="15" name="Rectangle 14"/>
          <p:cNvSpPr/>
          <p:nvPr/>
        </p:nvSpPr>
        <p:spPr>
          <a:xfrm>
            <a:off x="660400" y="1612909"/>
            <a:ext cx="10858500" cy="5084469"/>
          </a:xfrm>
          <a:prstGeom prst="rect">
            <a:avLst/>
          </a:prstGeom>
        </p:spPr>
        <p:txBody>
          <a:bodyPr>
            <a:spAutoFit/>
          </a:bodyPr>
          <a:lstStyle/>
          <a:p>
            <a:pPr algn="just">
              <a:lnSpc>
                <a:spcPct val="115000"/>
              </a:lnSpc>
              <a:spcAft>
                <a:spcPts val="1200"/>
              </a:spcAft>
            </a:pPr>
            <a:r>
              <a:rPr lang="vi-VN" sz="3200" b="1" dirty="0" smtClean="0">
                <a:solidFill>
                  <a:srgbClr val="0D0D0D"/>
                </a:solidFill>
                <a:effectLst/>
                <a:latin typeface="Times New Roman" panose="02020603050405020304" pitchFamily="18" charset="0"/>
                <a:ea typeface="Times New Roman" panose="02020603050405020304" pitchFamily="18" charset="0"/>
              </a:rPr>
              <a:t>Bước 1: Chuẩn bị.</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Xác định không gian trình bày (lớp học, sân trường, phòng học bộ môn, thư viện,...) và những điều kiện vật chất (máy tính, máy chiếu,...) để chuẩn bị nội dung và cách thức trình bày phù hợp.</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Xác định cụ thể thời gian quy định trong phần trình bày của mình để chuẩn bị nội dung cho phù hợp (trình bày cụ thể, chi tiết hoặc tóm tắt khái quát).</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Tìm ý tưởng cho phần mở đầu và phần kết sao cho hấp dẫn.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35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fade">
                                      <p:cBhvr>
                                        <p:cTn id="21" dur="1000"/>
                                        <p:tgtEl>
                                          <p:spTgt spid="15">
                                            <p:txEl>
                                              <p:pRg st="3" end="3"/>
                                            </p:txEl>
                                          </p:spTgt>
                                        </p:tgtEl>
                                      </p:cBhvr>
                                    </p:animEffect>
                                    <p:anim calcmode="lin" valueType="num">
                                      <p:cBhvr>
                                        <p:cTn id="22"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4" name="Rectangle 13"/>
          <p:cNvSpPr/>
          <p:nvPr/>
        </p:nvSpPr>
        <p:spPr>
          <a:xfrm>
            <a:off x="586028" y="1179543"/>
            <a:ext cx="743062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 TRÌNH BÀY GIẢI PHÁP VÀ SẢN PHẨM </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2" name="Rectangle 1"/>
          <p:cNvSpPr/>
          <p:nvPr/>
        </p:nvSpPr>
        <p:spPr>
          <a:xfrm>
            <a:off x="660400" y="1608216"/>
            <a:ext cx="10858500" cy="4478405"/>
          </a:xfrm>
          <a:prstGeom prst="rect">
            <a:avLst/>
          </a:prstGeom>
        </p:spPr>
        <p:txBody>
          <a:bodyPr>
            <a:spAutoFit/>
          </a:bodyPr>
          <a:lstStyle/>
          <a:p>
            <a:pPr algn="just">
              <a:lnSpc>
                <a:spcPct val="115000"/>
              </a:lnSpc>
              <a:spcAft>
                <a:spcPts val="1200"/>
              </a:spcAft>
            </a:pPr>
            <a:r>
              <a:rPr lang="vi-VN" sz="2800" b="1" dirty="0" smtClean="0">
                <a:solidFill>
                  <a:srgbClr val="0D0D0D"/>
                </a:solidFill>
                <a:effectLst/>
                <a:latin typeface="Times New Roman" panose="02020603050405020304" pitchFamily="18" charset="0"/>
                <a:ea typeface="Times New Roman" panose="02020603050405020304" pitchFamily="18" charset="0"/>
              </a:rPr>
              <a:t>Bước 2: Trình bày giải pháp và sản phẩm.</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Để trình bày mạch lạc cần dựa vào dàn ý hoặc sơ đồ về kế hoạch thực hiện giải pháp  đã chuẩn bị ở trên.</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Trình bày sản phẩm theo giải pháp đã chuẩn bị:</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smtClean="0">
                <a:solidFill>
                  <a:srgbClr val="000000"/>
                </a:solidFill>
                <a:effectLst/>
                <a:latin typeface="Times New Roman" panose="02020603050405020304" pitchFamily="18" charset="0"/>
                <a:ea typeface="Times New Roman" panose="02020603050405020304" pitchFamily="18" charset="0"/>
              </a:rPr>
              <a:t>+ Một lá thư hoặc bài văn trao đổi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về</a:t>
            </a:r>
            <a:r>
              <a:rPr lang="vi-VN" sz="2800" dirty="0" smtClean="0">
                <a:solidFill>
                  <a:srgbClr val="000000"/>
                </a:solidFill>
                <a:effectLst/>
                <a:latin typeface="Times New Roman" panose="02020603050405020304" pitchFamily="18" charset="0"/>
                <a:ea typeface="Times New Roman" panose="02020603050405020304" pitchFamily="18" charset="0"/>
              </a:rPr>
              <a:t> tình huống cô bé gặp phải.</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smtClean="0">
                <a:solidFill>
                  <a:srgbClr val="000000"/>
                </a:solidFill>
                <a:effectLst/>
                <a:latin typeface="Times New Roman" panose="02020603050405020304" pitchFamily="18" charset="0"/>
                <a:ea typeface="Times New Roman" panose="02020603050405020304" pitchFamily="18" charset="0"/>
              </a:rPr>
              <a:t>+ Sáng tác thơ, văn, truyện tranh xung quanh việc đọc sách của Cô Bé Rắc Rối </a:t>
            </a:r>
            <a:r>
              <a:rPr lang="vi-VN" sz="2800" dirty="0" smtClean="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vi-VN" sz="2800" dirty="0" smtClean="0">
                <a:solidFill>
                  <a:srgbClr val="000000"/>
                </a:solidFill>
                <a:effectLst/>
                <a:latin typeface="Times New Roman" panose="02020603050405020304" pitchFamily="18" charset="0"/>
                <a:ea typeface="Times New Roman" panose="02020603050405020304" pitchFamily="18" charset="0"/>
              </a:rPr>
              <a:t> gửi gắm thông điệp về sách: vai trò, giá trị của sách, phương pháp đọc sách, cách chọn sách phù hợp…</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34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4" name="Rectangle 13"/>
          <p:cNvSpPr/>
          <p:nvPr/>
        </p:nvSpPr>
        <p:spPr>
          <a:xfrm>
            <a:off x="586028" y="1179543"/>
            <a:ext cx="743062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 TRÌNH BÀY GIẢI PHÁP VÀ SẢN PHẨM </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2" name="Rectangle 1"/>
          <p:cNvSpPr/>
          <p:nvPr/>
        </p:nvSpPr>
        <p:spPr>
          <a:xfrm>
            <a:off x="660400" y="1608216"/>
            <a:ext cx="10858500" cy="548099"/>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vi-VN"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Bước 2: Trình bày giải pháp và sản phẩm.</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660400" y="2131436"/>
            <a:ext cx="10858500" cy="4022640"/>
          </a:xfrm>
          <a:prstGeom prst="rect">
            <a:avLst/>
          </a:prstGeom>
        </p:spPr>
        <p:txBody>
          <a:bodyPr>
            <a:spAutoFit/>
          </a:bodyPr>
          <a:lstStyle/>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Hãy trình bày cần chú ý khi sử dụng giọng điệu, cử chỉ, nét mặt để thể hiện cảm xúc, sự tương tác với người nghe.</a:t>
            </a:r>
            <a:endParaRPr lang="en-US" sz="28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2800" b="1" dirty="0" err="1" smtClean="0">
                <a:solidFill>
                  <a:srgbClr val="0D0D0D"/>
                </a:solidFill>
                <a:effectLst/>
                <a:latin typeface="Times New Roman" panose="02020603050405020304" pitchFamily="18" charset="0"/>
                <a:ea typeface="Times New Roman" panose="02020603050405020304" pitchFamily="18" charset="0"/>
              </a:rPr>
              <a:t>Bước</a:t>
            </a:r>
            <a:r>
              <a:rPr lang="en-US" sz="2800" b="1" dirty="0" smtClean="0">
                <a:solidFill>
                  <a:srgbClr val="0D0D0D"/>
                </a:solidFill>
                <a:effectLst/>
                <a:latin typeface="Times New Roman" panose="02020603050405020304" pitchFamily="18" charset="0"/>
                <a:ea typeface="Times New Roman" panose="02020603050405020304" pitchFamily="18" charset="0"/>
              </a:rPr>
              <a:t> 3: </a:t>
            </a:r>
            <a:r>
              <a:rPr lang="en-US" sz="2800" b="1" dirty="0" err="1" smtClean="0">
                <a:solidFill>
                  <a:srgbClr val="0D0D0D"/>
                </a:solidFill>
                <a:effectLst/>
                <a:latin typeface="Times New Roman" panose="02020603050405020304" pitchFamily="18" charset="0"/>
                <a:ea typeface="Times New Roman" panose="02020603050405020304" pitchFamily="18" charset="0"/>
              </a:rPr>
              <a:t>Trao</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đổi</a:t>
            </a:r>
            <a:r>
              <a:rPr lang="en-US" sz="2800" b="1" dirty="0" smtClean="0">
                <a:solidFill>
                  <a:srgbClr val="0D0D0D"/>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i="1" dirty="0" smtClean="0">
                <a:solidFill>
                  <a:srgbClr val="0D0D0D"/>
                </a:solidFill>
                <a:effectLst/>
                <a:latin typeface="Times New Roman" panose="02020603050405020304" pitchFamily="18" charset="0"/>
                <a:ea typeface="Times New Roman" panose="02020603050405020304" pitchFamily="18" charset="0"/>
              </a:rPr>
              <a:t>Trong vai trò người nói.</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Biết lựa chọn một số câu hỏi, ý kiến phản biện quan trọng để phản hồi.</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Trao đổi với người nghe với tinh thần cầu thị để hoàn thiện giải pháp và sản phẩm.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123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4" name="Rectangle 13"/>
          <p:cNvSpPr/>
          <p:nvPr/>
        </p:nvSpPr>
        <p:spPr>
          <a:xfrm>
            <a:off x="586028" y="1179543"/>
            <a:ext cx="743062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 TRÌNH BÀY GIẢI PHÁP VÀ SẢN PHẨM </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3" name="Rectangle 12"/>
          <p:cNvSpPr/>
          <p:nvPr/>
        </p:nvSpPr>
        <p:spPr>
          <a:xfrm>
            <a:off x="660400" y="1787752"/>
            <a:ext cx="10858500" cy="3354765"/>
          </a:xfrm>
          <a:prstGeom prst="rect">
            <a:avLst/>
          </a:prstGeom>
        </p:spPr>
        <p:txBody>
          <a:bodyPr>
            <a:spAutoFit/>
          </a:bodyPr>
          <a:lstStyle/>
          <a:p>
            <a:pPr algn="just">
              <a:lnSpc>
                <a:spcPct val="150000"/>
              </a:lnSpc>
              <a:spcAft>
                <a:spcPts val="1200"/>
              </a:spcAft>
            </a:pPr>
            <a:r>
              <a:rPr lang="vi-VN" sz="3200" i="1" dirty="0" smtClean="0">
                <a:solidFill>
                  <a:srgbClr val="0D0D0D"/>
                </a:solidFill>
                <a:effectLst/>
                <a:latin typeface="Times New Roman" panose="02020603050405020304" pitchFamily="18" charset="0"/>
                <a:ea typeface="Times New Roman" panose="02020603050405020304" pitchFamily="18" charset="0"/>
              </a:rPr>
              <a:t>Trong vai trò người nghe.</a:t>
            </a:r>
            <a:endParaRPr lang="en-US" sz="3200" dirty="0" smtClean="0">
              <a:effectLst/>
              <a:latin typeface="Times New Roman" panose="02020603050405020304" pitchFamily="18" charset="0"/>
              <a:ea typeface="Times New Roman" panose="02020603050405020304" pitchFamily="18" charset="0"/>
            </a:endParaRPr>
          </a:p>
          <a:p>
            <a:pPr algn="just">
              <a:lnSpc>
                <a:spcPct val="150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Lắng nghe và tiếp nhận các ý tưởng với sự cân nhắc, chọn lọc.</a:t>
            </a:r>
            <a:endParaRPr lang="en-US" sz="3200" dirty="0" smtClean="0">
              <a:effectLst/>
              <a:latin typeface="Times New Roman" panose="02020603050405020304" pitchFamily="18" charset="0"/>
              <a:ea typeface="Times New Roman" panose="02020603050405020304" pitchFamily="18" charset="0"/>
            </a:endParaRPr>
          </a:p>
          <a:p>
            <a:pPr>
              <a:lnSpc>
                <a:spcPct val="150000"/>
              </a:lnSpc>
            </a:pP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Đánh</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giá</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tình</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huống</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giải</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pháp</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giải</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quyết</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tình</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huống</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và</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sản</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phẩm</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từ</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những</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góc</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nhìn</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khác</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nhau</a:t>
            </a:r>
            <a:r>
              <a:rPr lang="en-US" sz="3200" dirty="0" smtClean="0">
                <a:solidFill>
                  <a:srgbClr val="0D0D0D"/>
                </a:solidFill>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388163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fade">
                                      <p:cBhvr>
                                        <p:cTn id="14" dur="1000"/>
                                        <p:tgtEl>
                                          <p:spTgt spid="13">
                                            <p:txEl>
                                              <p:pRg st="2" end="2"/>
                                            </p:txEl>
                                          </p:spTgt>
                                        </p:tgtEl>
                                      </p:cBhvr>
                                    </p:animEffect>
                                    <p:anim calcmode="lin" valueType="num">
                                      <p:cBhvr>
                                        <p:cTn id="1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5102842" y="523710"/>
            <a:ext cx="1973617" cy="584775"/>
          </a:xfrm>
          <a:prstGeom prst="rect">
            <a:avLst/>
          </a:prstGeom>
        </p:spPr>
        <p:txBody>
          <a:bodyPr wrap="none">
            <a:spAutoFit/>
          </a:bodyPr>
          <a:lstStyle/>
          <a:p>
            <a:r>
              <a:rPr lang="en-US" sz="3200" b="1" dirty="0" err="1" smtClean="0">
                <a:solidFill>
                  <a:schemeClr val="bg1"/>
                </a:solidFill>
                <a:effectLst/>
                <a:latin typeface="Times New Roman" panose="02020603050405020304" pitchFamily="18" charset="0"/>
                <a:ea typeface="Times New Roman" panose="02020603050405020304" pitchFamily="18" charset="0"/>
              </a:rPr>
              <a:t>Luyện</a:t>
            </a: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tập</a:t>
            </a:r>
            <a:endParaRPr lang="en-US" sz="3200" dirty="0">
              <a:solidFill>
                <a:schemeClr val="bg1"/>
              </a:solidFill>
            </a:endParaRPr>
          </a:p>
        </p:txBody>
      </p:sp>
      <p:sp>
        <p:nvSpPr>
          <p:cNvPr id="12" name="Rectangle 11"/>
          <p:cNvSpPr/>
          <p:nvPr/>
        </p:nvSpPr>
        <p:spPr>
          <a:xfrm>
            <a:off x="967024" y="1568498"/>
            <a:ext cx="4308937" cy="613245"/>
          </a:xfrm>
          <a:prstGeom prst="rect">
            <a:avLst/>
          </a:prstGeom>
          <a:ln/>
        </p:spPr>
        <p:style>
          <a:lnRef idx="3">
            <a:schemeClr val="lt1"/>
          </a:lnRef>
          <a:fillRef idx="1">
            <a:schemeClr val="accent4"/>
          </a:fillRef>
          <a:effectRef idx="1">
            <a:schemeClr val="accent4"/>
          </a:effectRef>
          <a:fontRef idx="minor">
            <a:schemeClr val="lt1"/>
          </a:fontRef>
        </p:style>
        <p:txBody>
          <a:bodyPr wrap="none">
            <a:spAutoFit/>
          </a:bodyPr>
          <a:lstStyle/>
          <a:p>
            <a:pPr>
              <a:lnSpc>
                <a:spcPct val="115000"/>
              </a:lnSpc>
              <a:spcAft>
                <a:spcPts val="0"/>
              </a:spcAft>
            </a:pP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Nhiệm</a:t>
            </a: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vụ</a:t>
            </a:r>
            <a:r>
              <a:rPr lang="en-US" sz="3200" b="1" dirty="0" smtClean="0">
                <a:solidFill>
                  <a:schemeClr val="bg1"/>
                </a:solidFill>
                <a:effectLst/>
                <a:latin typeface="Times New Roman" panose="02020603050405020304" pitchFamily="18" charset="0"/>
                <a:ea typeface="Times New Roman" panose="02020603050405020304" pitchFamily="18" charset="0"/>
              </a:rPr>
              <a:t> : </a:t>
            </a:r>
            <a:r>
              <a:rPr lang="en-US" sz="3200" b="1" dirty="0" err="1" smtClean="0">
                <a:solidFill>
                  <a:schemeClr val="bg1"/>
                </a:solidFill>
                <a:effectLst/>
                <a:latin typeface="Times New Roman" panose="02020603050405020304" pitchFamily="18" charset="0"/>
                <a:ea typeface="Times New Roman" panose="02020603050405020304" pitchFamily="18" charset="0"/>
              </a:rPr>
              <a:t>Viết</a:t>
            </a: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ngắn</a:t>
            </a:r>
            <a:r>
              <a:rPr lang="en-US" sz="3200" b="1" dirty="0" smtClean="0">
                <a:solidFill>
                  <a:schemeClr val="bg1"/>
                </a:solidFill>
                <a:effectLst/>
                <a:latin typeface="Times New Roman" panose="02020603050405020304" pitchFamily="18"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
        <p:nvSpPr>
          <p:cNvPr id="15" name="Teardrop 14"/>
          <p:cNvSpPr/>
          <p:nvPr/>
        </p:nvSpPr>
        <p:spPr>
          <a:xfrm>
            <a:off x="2291547" y="2468422"/>
            <a:ext cx="7596207" cy="2015493"/>
          </a:xfrm>
          <a:prstGeom prst="teardrop">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3200" dirty="0" smtClean="0">
                <a:solidFill>
                  <a:schemeClr val="tx1"/>
                </a:solidFill>
                <a:latin typeface="Times New Roman" panose="02020603050405020304" pitchFamily="18" charset="0"/>
                <a:ea typeface="Times New Roman" panose="02020603050405020304" pitchFamily="18" charset="0"/>
              </a:rPr>
              <a:t>V</a:t>
            </a:r>
            <a:r>
              <a:rPr lang="vi-VN" sz="3200" dirty="0" smtClean="0">
                <a:solidFill>
                  <a:schemeClr val="tx1"/>
                </a:solidFill>
                <a:latin typeface="Times New Roman" panose="02020603050405020304" pitchFamily="18" charset="0"/>
                <a:ea typeface="Times New Roman" panose="02020603050405020304" pitchFamily="18" charset="0"/>
              </a:rPr>
              <a:t>ẽ </a:t>
            </a:r>
            <a:r>
              <a:rPr lang="vi-VN" sz="3200" dirty="0">
                <a:solidFill>
                  <a:schemeClr val="tx1"/>
                </a:solidFill>
                <a:latin typeface="Times New Roman" panose="02020603050405020304" pitchFamily="18" charset="0"/>
                <a:ea typeface="Times New Roman" panose="02020603050405020304" pitchFamily="18" charset="0"/>
              </a:rPr>
              <a:t>sơ đồ hệ thống hóa lại các bước đã thực hiện để giải quyết được tình huống 1.</a:t>
            </a:r>
            <a:endParaRPr lang="en-US" sz="32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7926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5197418" y="571334"/>
            <a:ext cx="1784463"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Vận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dụng</a:t>
            </a:r>
            <a:r>
              <a:rPr lang="en-US" sz="2800" b="1" dirty="0" smtClean="0">
                <a:solidFill>
                  <a:schemeClr val="bg1"/>
                </a:solidFill>
                <a:effectLst/>
                <a:latin typeface="Times New Roman" panose="02020603050405020304" pitchFamily="18" charset="0"/>
                <a:ea typeface="Times New Roman" panose="02020603050405020304" pitchFamily="18" charset="0"/>
              </a:rPr>
              <a:t>.</a:t>
            </a:r>
            <a:endParaRPr lang="en-US" sz="2800" dirty="0">
              <a:solidFill>
                <a:schemeClr val="bg1"/>
              </a:solidFill>
            </a:endParaRPr>
          </a:p>
        </p:txBody>
      </p:sp>
      <p:pic>
        <p:nvPicPr>
          <p:cNvPr id="13" name="Picture 12"/>
          <p:cNvPicPr>
            <a:picLocks noChangeAspect="1"/>
          </p:cNvPicPr>
          <p:nvPr/>
        </p:nvPicPr>
        <p:blipFill>
          <a:blip r:embed="rId4"/>
          <a:stretch>
            <a:fillRect/>
          </a:stretch>
        </p:blipFill>
        <p:spPr>
          <a:xfrm>
            <a:off x="225631" y="2093915"/>
            <a:ext cx="5108637" cy="2990706"/>
          </a:xfrm>
          <a:prstGeom prst="rect">
            <a:avLst/>
          </a:prstGeom>
        </p:spPr>
      </p:pic>
      <p:sp>
        <p:nvSpPr>
          <p:cNvPr id="14" name="Rectangle 13"/>
          <p:cNvSpPr/>
          <p:nvPr/>
        </p:nvSpPr>
        <p:spPr>
          <a:xfrm>
            <a:off x="5334268" y="1561020"/>
            <a:ext cx="6378746" cy="4056495"/>
          </a:xfrm>
          <a:prstGeom prst="rect">
            <a:avLst/>
          </a:prstGeom>
        </p:spPr>
        <p:txBody>
          <a:bodyPr wrap="square">
            <a:spAutoFit/>
          </a:bodyPr>
          <a:lstStyle/>
          <a:p>
            <a:pPr marL="228600" algn="just">
              <a:lnSpc>
                <a:spcPct val="115000"/>
              </a:lnSpc>
            </a:pPr>
            <a:r>
              <a:rPr lang="en-US" sz="3200" i="1" smtClean="0">
                <a:solidFill>
                  <a:srgbClr val="0D0D0D"/>
                </a:solidFill>
                <a:effectLst/>
                <a:latin typeface="Times New Roman" panose="02020603050405020304" pitchFamily="18" charset="0"/>
                <a:ea typeface="Times New Roman" panose="02020603050405020304" pitchFamily="18" charset="0"/>
              </a:rPr>
              <a:t>1. </a:t>
            </a:r>
            <a:r>
              <a:rPr lang="en-US" sz="3200" i="1" dirty="0" err="1" smtClean="0">
                <a:solidFill>
                  <a:srgbClr val="0D0D0D"/>
                </a:solidFill>
                <a:effectLst/>
                <a:latin typeface="Times New Roman" panose="02020603050405020304" pitchFamily="18" charset="0"/>
                <a:ea typeface="Times New Roman" panose="02020603050405020304" pitchFamily="18" charset="0"/>
              </a:rPr>
              <a:t>Trong</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các</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giải</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pháp</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mà</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các</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nhóm</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đưa</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ra</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để</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giải</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quyết</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tình</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huống</a:t>
            </a:r>
            <a:r>
              <a:rPr lang="en-US" sz="3200" i="1" dirty="0" smtClean="0">
                <a:solidFill>
                  <a:srgbClr val="0D0D0D"/>
                </a:solidFill>
                <a:effectLst/>
                <a:latin typeface="Times New Roman" panose="02020603050405020304" pitchFamily="18" charset="0"/>
                <a:ea typeface="Times New Roman" panose="02020603050405020304" pitchFamily="18" charset="0"/>
              </a:rPr>
              <a:t> 1, </a:t>
            </a:r>
            <a:r>
              <a:rPr lang="en-US" sz="3200" i="1" dirty="0" err="1" smtClean="0">
                <a:solidFill>
                  <a:srgbClr val="0D0D0D"/>
                </a:solidFill>
                <a:effectLst/>
                <a:latin typeface="Times New Roman" panose="02020603050405020304" pitchFamily="18" charset="0"/>
                <a:ea typeface="Times New Roman" panose="02020603050405020304" pitchFamily="18" charset="0"/>
              </a:rPr>
              <a:t>em</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ấn</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tượng</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với</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giải</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pháp</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nào</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nhất</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Vì</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sao</a:t>
            </a:r>
            <a:r>
              <a:rPr lang="vi-VN" sz="3200" i="1" dirty="0" smtClean="0">
                <a:solidFill>
                  <a:srgbClr val="0D0D0D"/>
                </a:solidFill>
                <a:effectLst/>
                <a:latin typeface="Times New Roman" panose="02020603050405020304" pitchFamily="18" charset="0"/>
                <a:ea typeface="Times New Roman" panose="02020603050405020304" pitchFamily="18" charset="0"/>
              </a:rPr>
              <a:t>?</a:t>
            </a:r>
            <a:endParaRPr lang="en-US" sz="3200" dirty="0" smtClean="0">
              <a:effectLst/>
              <a:latin typeface="Times New Roman" panose="02020603050405020304" pitchFamily="18" charset="0"/>
              <a:ea typeface="Times New Roman" panose="02020603050405020304" pitchFamily="18" charset="0"/>
            </a:endParaRPr>
          </a:p>
          <a:p>
            <a:pPr marL="228600" algn="just">
              <a:lnSpc>
                <a:spcPct val="115000"/>
              </a:lnSpc>
            </a:pPr>
            <a:r>
              <a:rPr lang="en-US" sz="3200" i="1" dirty="0" smtClean="0">
                <a:solidFill>
                  <a:srgbClr val="0D0D0D"/>
                </a:solidFill>
                <a:effectLst/>
                <a:latin typeface="Times New Roman" panose="02020603050405020304" pitchFamily="18" charset="0"/>
                <a:ea typeface="Times New Roman" panose="02020603050405020304" pitchFamily="18" charset="0"/>
              </a:rPr>
              <a:t>2. </a:t>
            </a:r>
            <a:r>
              <a:rPr lang="en-US" sz="3200" i="1" dirty="0" err="1" smtClean="0">
                <a:solidFill>
                  <a:srgbClr val="0D0D0D"/>
                </a:solidFill>
                <a:effectLst/>
                <a:latin typeface="Times New Roman" panose="02020603050405020304" pitchFamily="18" charset="0"/>
                <a:ea typeface="Times New Roman" panose="02020603050405020304" pitchFamily="18" charset="0"/>
              </a:rPr>
              <a:t>Hãy</a:t>
            </a:r>
            <a:r>
              <a:rPr lang="en-US" sz="3200" i="1" dirty="0" smtClean="0">
                <a:solidFill>
                  <a:srgbClr val="0D0D0D"/>
                </a:solidFill>
                <a:effectLst/>
                <a:latin typeface="Times New Roman" panose="02020603050405020304" pitchFamily="18" charset="0"/>
                <a:ea typeface="Times New Roman" panose="02020603050405020304" pitchFamily="18" charset="0"/>
              </a:rPr>
              <a:t> chia </a:t>
            </a:r>
            <a:r>
              <a:rPr lang="en-US" sz="3200" i="1" dirty="0" err="1" smtClean="0">
                <a:solidFill>
                  <a:srgbClr val="0D0D0D"/>
                </a:solidFill>
                <a:effectLst/>
                <a:latin typeface="Times New Roman" panose="02020603050405020304" pitchFamily="18" charset="0"/>
                <a:ea typeface="Times New Roman" panose="02020603050405020304" pitchFamily="18" charset="0"/>
              </a:rPr>
              <a:t>sẻ</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với</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cả</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lớp</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những</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cảm</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xúc</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suy</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nghĩ</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của</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em</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về</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một</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cuốn</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sách</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mà</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em</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tâm</a:t>
            </a:r>
            <a:r>
              <a:rPr lang="en-US" sz="3200" i="1" dirty="0" smtClean="0">
                <a:solidFill>
                  <a:srgbClr val="0D0D0D"/>
                </a:solidFill>
                <a:effectLst/>
                <a:latin typeface="Times New Roman" panose="02020603050405020304" pitchFamily="18" charset="0"/>
                <a:ea typeface="Times New Roman" panose="02020603050405020304" pitchFamily="18" charset="0"/>
              </a:rPr>
              <a:t> </a:t>
            </a:r>
            <a:r>
              <a:rPr lang="en-US" sz="3200" i="1" dirty="0" err="1" smtClean="0">
                <a:solidFill>
                  <a:srgbClr val="0D0D0D"/>
                </a:solidFill>
                <a:effectLst/>
                <a:latin typeface="Times New Roman" panose="02020603050405020304" pitchFamily="18" charset="0"/>
                <a:ea typeface="Times New Roman" panose="02020603050405020304" pitchFamily="18" charset="0"/>
              </a:rPr>
              <a:t>đắc</a:t>
            </a:r>
            <a:r>
              <a:rPr lang="en-US" sz="3200" i="1" dirty="0" smtClean="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3980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pic>
        <p:nvPicPr>
          <p:cNvPr id="18" name="Picture 17"/>
          <p:cNvPicPr>
            <a:picLocks noChangeAspect="1"/>
          </p:cNvPicPr>
          <p:nvPr/>
        </p:nvPicPr>
        <p:blipFill rotWithShape="1">
          <a:blip r:embed="rId3"/>
          <a:srcRect l="3528" t="7664" r="7103" b="12430"/>
          <a:stretch/>
        </p:blipFill>
        <p:spPr>
          <a:xfrm>
            <a:off x="2398542" y="858792"/>
            <a:ext cx="7494451" cy="56688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4"/>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algn="ctr">
              <a:lnSpc>
                <a:spcPct val="115000"/>
              </a:lnSpc>
              <a:spcAft>
                <a:spcPts val="0"/>
              </a:spcAft>
            </a:pPr>
            <a:r>
              <a:rPr lang="pl-PL" sz="2800" b="1" dirty="0" smtClean="0">
                <a:solidFill>
                  <a:schemeClr val="bg1"/>
                </a:solidFill>
                <a:effectLst/>
                <a:latin typeface="Times New Roman" panose="02020603050405020304" pitchFamily="18" charset="0"/>
                <a:ea typeface="Times New Roman" panose="02020603050405020304" pitchFamily="18" charset="0"/>
              </a:rPr>
              <a:t>LÀM THẾ NÀO ĐỂ BÀY TỎ TÌNH CẢM VỚI BỐ MẸ?</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5069179" y="515657"/>
            <a:ext cx="2040943" cy="584775"/>
          </a:xfrm>
          <a:prstGeom prst="rect">
            <a:avLst/>
          </a:prstGeom>
        </p:spPr>
        <p:txBody>
          <a:bodyPr wrap="none">
            <a:spAutoFit/>
          </a:bodyPr>
          <a:lstStyle/>
          <a:p>
            <a:r>
              <a:rPr lang="en-US" sz="3200" b="1" dirty="0" err="1" smtClean="0">
                <a:solidFill>
                  <a:schemeClr val="bg1"/>
                </a:solidFill>
                <a:effectLst/>
                <a:latin typeface="Times New Roman" panose="02020603050405020304" pitchFamily="18" charset="0"/>
                <a:ea typeface="Times New Roman" panose="02020603050405020304" pitchFamily="18" charset="0"/>
              </a:rPr>
              <a:t>Khởi</a:t>
            </a: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động</a:t>
            </a:r>
            <a:endParaRPr lang="en-US" sz="3200" dirty="0">
              <a:solidFill>
                <a:schemeClr val="bg1"/>
              </a:solidFill>
            </a:endParaRPr>
          </a:p>
        </p:txBody>
      </p:sp>
      <p:pic>
        <p:nvPicPr>
          <p:cNvPr id="15" name="Picture 14"/>
          <p:cNvPicPr>
            <a:picLocks noChangeAspect="1"/>
          </p:cNvPicPr>
          <p:nvPr/>
        </p:nvPicPr>
        <p:blipFill>
          <a:blip r:embed="rId5"/>
          <a:stretch>
            <a:fillRect/>
          </a:stretch>
        </p:blipFill>
        <p:spPr>
          <a:xfrm>
            <a:off x="607548" y="1323160"/>
            <a:ext cx="3036071" cy="22922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p:cNvPicPr>
            <a:picLocks noChangeAspect="1"/>
          </p:cNvPicPr>
          <p:nvPr/>
        </p:nvPicPr>
        <p:blipFill rotWithShape="1">
          <a:blip r:embed="rId6"/>
          <a:srcRect l="11381" t="11338" r="9337"/>
          <a:stretch/>
        </p:blipFill>
        <p:spPr>
          <a:xfrm>
            <a:off x="8414658" y="3615455"/>
            <a:ext cx="2601545" cy="24085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Rectangle 18"/>
          <p:cNvSpPr/>
          <p:nvPr/>
        </p:nvSpPr>
        <p:spPr>
          <a:xfrm>
            <a:off x="4277828" y="2458414"/>
            <a:ext cx="4077325" cy="2215991"/>
          </a:xfrm>
          <a:prstGeom prst="rect">
            <a:avLst/>
          </a:prstGeom>
        </p:spPr>
        <p:txBody>
          <a:bodyPr wrap="square">
            <a:spAutoFit/>
          </a:bodyPr>
          <a:lstStyle/>
          <a:p>
            <a:pPr algn="just">
              <a:lnSpc>
                <a:spcPct val="115000"/>
              </a:lnSpc>
              <a:spcAft>
                <a:spcPts val="0"/>
              </a:spcAft>
            </a:pP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vi-VN" sz="2400" b="1" i="1" dirty="0" smtClean="0">
                <a:solidFill>
                  <a:srgbClr val="000000"/>
                </a:solidFill>
                <a:effectLst/>
                <a:latin typeface="Times New Roman" panose="02020603050405020304" pitchFamily="18" charset="0"/>
                <a:ea typeface="Times New Roman" panose="02020603050405020304" pitchFamily="18" charset="0"/>
              </a:rPr>
              <a:t>Em có yêu ba mẹ của mình không? Em thường bày tỏ tình cảm mình với ba mẹ bằng cách nào? (viết thiệp, tặng quà, làm đồ tặng,…)</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4062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Hình</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thành</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kiến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thức</a:t>
            </a:r>
            <a:r>
              <a:rPr lang="en-US" sz="2800" b="1" dirty="0" smtClean="0">
                <a:solidFill>
                  <a:schemeClr val="bg1"/>
                </a:solidFill>
                <a:effectLst/>
                <a:latin typeface="Times New Roman" panose="02020603050405020304" pitchFamily="18" charset="0"/>
                <a:ea typeface="Times New Roman" panose="02020603050405020304" pitchFamily="18" charset="0"/>
              </a:rPr>
              <a:t> </a:t>
            </a:r>
            <a:endParaRPr lang="en-US" sz="2800" dirty="0">
              <a:solidFill>
                <a:schemeClr val="bg1"/>
              </a:solidFill>
            </a:endParaRPr>
          </a:p>
        </p:txBody>
      </p:sp>
      <p:sp>
        <p:nvSpPr>
          <p:cNvPr id="13" name="Rectangle 12"/>
          <p:cNvSpPr/>
          <p:nvPr/>
        </p:nvSpPr>
        <p:spPr>
          <a:xfrm>
            <a:off x="310311" y="995634"/>
            <a:ext cx="3748077" cy="523220"/>
          </a:xfrm>
          <a:prstGeom prst="rect">
            <a:avLst/>
          </a:prstGeom>
        </p:spPr>
        <p:txBody>
          <a:bodyPr wrap="none">
            <a:spAutoFit/>
          </a:bodyPr>
          <a:lstStyle/>
          <a:p>
            <a:r>
              <a:rPr lang="en-US" sz="2800" b="1" dirty="0" smtClean="0">
                <a:solidFill>
                  <a:srgbClr val="FF0000"/>
                </a:solidFill>
                <a:effectLst/>
                <a:latin typeface="Times New Roman" panose="02020603050405020304" pitchFamily="18" charset="0"/>
                <a:ea typeface="Times New Roman" panose="02020603050405020304" pitchFamily="18" charset="0"/>
              </a:rPr>
              <a:t>I. ĐỌC TÌNH HUỐNG</a:t>
            </a:r>
            <a:endParaRPr lang="en-US" sz="2800" dirty="0"/>
          </a:p>
        </p:txBody>
      </p:sp>
      <p:pic>
        <p:nvPicPr>
          <p:cNvPr id="27" name="Picture 26"/>
          <p:cNvPicPr>
            <a:picLocks noChangeAspect="1"/>
          </p:cNvPicPr>
          <p:nvPr/>
        </p:nvPicPr>
        <p:blipFill>
          <a:blip r:embed="rId4"/>
          <a:srcRect l="1277" t="2610"/>
          <a:stretch>
            <a:fillRect/>
          </a:stretch>
        </p:blipFill>
        <p:spPr>
          <a:xfrm>
            <a:off x="2923798" y="1527077"/>
            <a:ext cx="6331703" cy="4484816"/>
          </a:xfrm>
          <a:custGeom>
            <a:avLst/>
            <a:gdLst>
              <a:gd name="connsiteX0" fmla="*/ 1248882 w 5249387"/>
              <a:gd name="connsiteY0" fmla="*/ 149 h 4484816"/>
              <a:gd name="connsiteX1" fmla="*/ 2634855 w 5249387"/>
              <a:gd name="connsiteY1" fmla="*/ 1090545 h 4484816"/>
              <a:gd name="connsiteX2" fmla="*/ 5204737 w 5249387"/>
              <a:gd name="connsiteY2" fmla="*/ 838430 h 4484816"/>
              <a:gd name="connsiteX3" fmla="*/ 5249387 w 5249387"/>
              <a:gd name="connsiteY3" fmla="*/ 1022029 h 4484816"/>
              <a:gd name="connsiteX4" fmla="*/ 5249387 w 5249387"/>
              <a:gd name="connsiteY4" fmla="*/ 1518649 h 4484816"/>
              <a:gd name="connsiteX5" fmla="*/ 5244525 w 5249387"/>
              <a:gd name="connsiteY5" fmla="*/ 1553543 h 4484816"/>
              <a:gd name="connsiteX6" fmla="*/ 2878217 w 5249387"/>
              <a:gd name="connsiteY6" fmla="*/ 4371974 h 4484816"/>
              <a:gd name="connsiteX7" fmla="*/ 2707412 w 5249387"/>
              <a:gd name="connsiteY7" fmla="*/ 4484816 h 4484816"/>
              <a:gd name="connsiteX8" fmla="*/ 2562299 w 5249387"/>
              <a:gd name="connsiteY8" fmla="*/ 4484816 h 4484816"/>
              <a:gd name="connsiteX9" fmla="*/ 2391493 w 5249387"/>
              <a:gd name="connsiteY9" fmla="*/ 4371974 h 4484816"/>
              <a:gd name="connsiteX10" fmla="*/ 1248882 w 5249387"/>
              <a:gd name="connsiteY10" fmla="*/ 149 h 448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9387" h="4484816">
                <a:moveTo>
                  <a:pt x="1248882" y="149"/>
                </a:moveTo>
                <a:cubicBezTo>
                  <a:pt x="1771762" y="8133"/>
                  <a:pt x="2328318" y="337563"/>
                  <a:pt x="2634855" y="1090545"/>
                </a:cubicBezTo>
                <a:cubicBezTo>
                  <a:pt x="3247929" y="-415420"/>
                  <a:pt x="4861080" y="-227174"/>
                  <a:pt x="5204737" y="838430"/>
                </a:cubicBezTo>
                <a:lnTo>
                  <a:pt x="5249387" y="1022029"/>
                </a:lnTo>
                <a:lnTo>
                  <a:pt x="5249387" y="1518649"/>
                </a:lnTo>
                <a:lnTo>
                  <a:pt x="5244525" y="1553543"/>
                </a:lnTo>
                <a:cubicBezTo>
                  <a:pt x="5113500" y="2317941"/>
                  <a:pt x="4454451" y="3304106"/>
                  <a:pt x="2878217" y="4371974"/>
                </a:cubicBezTo>
                <a:lnTo>
                  <a:pt x="2707412" y="4484816"/>
                </a:lnTo>
                <a:lnTo>
                  <a:pt x="2562299" y="4484816"/>
                </a:lnTo>
                <a:lnTo>
                  <a:pt x="2391493" y="4371974"/>
                </a:lnTo>
                <a:cubicBezTo>
                  <a:pt x="-1155032" y="1969270"/>
                  <a:pt x="-58316" y="-19810"/>
                  <a:pt x="1248882" y="149"/>
                </a:cubicBez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Tree>
    <p:extLst>
      <p:ext uri="{BB962C8B-B14F-4D97-AF65-F5344CB8AC3E}">
        <p14:creationId xmlns:p14="http://schemas.microsoft.com/office/powerpoint/2010/main" val="1906386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2" name="Rectangle 11"/>
          <p:cNvSpPr/>
          <p:nvPr/>
        </p:nvSpPr>
        <p:spPr>
          <a:xfrm>
            <a:off x="310311" y="1182046"/>
            <a:ext cx="7606441" cy="523220"/>
          </a:xfrm>
          <a:prstGeom prst="rect">
            <a:avLst/>
          </a:prstGeom>
        </p:spPr>
        <p:txBody>
          <a:bodyPr wrap="none">
            <a:spAutoFit/>
          </a:bodyPr>
          <a:lstStyle/>
          <a:p>
            <a:r>
              <a:rPr lang="nl-NL" sz="2800" b="1" dirty="0" smtClean="0">
                <a:solidFill>
                  <a:srgbClr val="FF0000"/>
                </a:solidFill>
                <a:effectLst/>
                <a:latin typeface="Times New Roman" panose="02020603050405020304" pitchFamily="18" charset="0"/>
                <a:ea typeface="Times New Roman" panose="02020603050405020304" pitchFamily="18" charset="0"/>
              </a:rPr>
              <a:t>II. HƯỚNG DẪN GIẢI QUYẾT TÌNH HUỐNG</a:t>
            </a:r>
            <a:endParaRPr lang="en-US" sz="2800" dirty="0"/>
          </a:p>
        </p:txBody>
      </p:sp>
      <p:graphicFrame>
        <p:nvGraphicFramePr>
          <p:cNvPr id="14" name="Table 13"/>
          <p:cNvGraphicFramePr>
            <a:graphicFrameLocks noGrp="1"/>
          </p:cNvGraphicFramePr>
          <p:nvPr>
            <p:extLst>
              <p:ext uri="{D42A27DB-BD31-4B8C-83A1-F6EECF244321}">
                <p14:modId xmlns:p14="http://schemas.microsoft.com/office/powerpoint/2010/main" val="1722390526"/>
              </p:ext>
            </p:extLst>
          </p:nvPr>
        </p:nvGraphicFramePr>
        <p:xfrm>
          <a:off x="660399" y="1635268"/>
          <a:ext cx="10858500" cy="4721162"/>
        </p:xfrm>
        <a:graphic>
          <a:graphicData uri="http://schemas.openxmlformats.org/drawingml/2006/table">
            <a:tbl>
              <a:tblPr firstRow="1" bandRow="1">
                <a:tableStyleId>{5C22544A-7EE6-4342-B048-85BDC9FD1C3A}</a:tableStyleId>
              </a:tblPr>
              <a:tblGrid>
                <a:gridCol w="4076493">
                  <a:extLst>
                    <a:ext uri="{9D8B030D-6E8A-4147-A177-3AD203B41FA5}">
                      <a16:colId xmlns:a16="http://schemas.microsoft.com/office/drawing/2014/main" val="2829959356"/>
                    </a:ext>
                  </a:extLst>
                </a:gridCol>
                <a:gridCol w="3477718">
                  <a:extLst>
                    <a:ext uri="{9D8B030D-6E8A-4147-A177-3AD203B41FA5}">
                      <a16:colId xmlns:a16="http://schemas.microsoft.com/office/drawing/2014/main" val="2521679879"/>
                    </a:ext>
                  </a:extLst>
                </a:gridCol>
                <a:gridCol w="3304289">
                  <a:extLst>
                    <a:ext uri="{9D8B030D-6E8A-4147-A177-3AD203B41FA5}">
                      <a16:colId xmlns:a16="http://schemas.microsoft.com/office/drawing/2014/main" val="869859724"/>
                    </a:ext>
                  </a:extLst>
                </a:gridCol>
              </a:tblGrid>
              <a:tr h="370840">
                <a:tc>
                  <a:txBody>
                    <a:bodyPr/>
                    <a:lstStyle/>
                    <a:p>
                      <a:pPr algn="ctr"/>
                      <a:r>
                        <a:rPr lang="en-US" sz="2400" b="1" dirty="0" err="1" smtClean="0">
                          <a:effectLst/>
                          <a:latin typeface="Times New Roman" panose="02020603050405020304" pitchFamily="18" charset="0"/>
                          <a:ea typeface="Times New Roman" panose="02020603050405020304" pitchFamily="18" charset="0"/>
                        </a:rPr>
                        <a:t>Nhóm</a:t>
                      </a:r>
                      <a:r>
                        <a:rPr lang="en-US" sz="2400" b="1" dirty="0" smtClean="0">
                          <a:effectLst/>
                          <a:latin typeface="Times New Roman" panose="02020603050405020304" pitchFamily="18" charset="0"/>
                          <a:ea typeface="Times New Roman" panose="02020603050405020304" pitchFamily="18" charset="0"/>
                        </a:rPr>
                        <a:t>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err="1" smtClean="0">
                          <a:effectLst/>
                          <a:latin typeface="Times New Roman" panose="02020603050405020304" pitchFamily="18" charset="0"/>
                          <a:ea typeface="Times New Roman" panose="02020603050405020304" pitchFamily="18" charset="0"/>
                        </a:rPr>
                        <a:t>Nhóm</a:t>
                      </a:r>
                      <a:r>
                        <a:rPr lang="en-US" sz="2400" b="1" dirty="0" smtClean="0">
                          <a:effectLst/>
                          <a:latin typeface="Times New Roman" panose="02020603050405020304" pitchFamily="18" charset="0"/>
                          <a:ea typeface="Times New Roman" panose="02020603050405020304" pitchFamily="18" charset="0"/>
                        </a:rPr>
                        <a:t> 2:</a:t>
                      </a:r>
                      <a:r>
                        <a:rPr lang="en-US" sz="2400" i="1" dirty="0" smtClean="0">
                          <a:effectLst/>
                          <a:latin typeface="Times New Roman" panose="02020603050405020304" pitchFamily="18" charset="0"/>
                          <a:ea typeface="Times New Roman" panose="02020603050405020304" pitchFamily="18" charset="0"/>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err="1" smtClean="0">
                          <a:effectLst/>
                          <a:latin typeface="Times New Roman" panose="02020603050405020304" pitchFamily="18" charset="0"/>
                          <a:ea typeface="Times New Roman" panose="02020603050405020304" pitchFamily="18" charset="0"/>
                        </a:rPr>
                        <a:t>Nhóm</a:t>
                      </a:r>
                      <a:r>
                        <a:rPr lang="en-US" sz="2400" b="1" dirty="0" smtClean="0">
                          <a:effectLst/>
                          <a:latin typeface="Times New Roman" panose="02020603050405020304" pitchFamily="18" charset="0"/>
                          <a:ea typeface="Times New Roman" panose="02020603050405020304" pitchFamily="18" charset="0"/>
                        </a:rPr>
                        <a:t> 3, 4: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1524651"/>
                  </a:ext>
                </a:extLst>
              </a:tr>
              <a:tr h="370840">
                <a:tc>
                  <a:txBody>
                    <a:bodyPr/>
                    <a:lstStyle/>
                    <a:p>
                      <a:pPr algn="ctr">
                        <a:lnSpc>
                          <a:spcPct val="115000"/>
                        </a:lnSpc>
                        <a:spcAft>
                          <a:spcPts val="0"/>
                        </a:spcAft>
                      </a:pPr>
                      <a:r>
                        <a:rPr lang="vi-VN" sz="2400" i="1" dirty="0" smtClean="0">
                          <a:effectLst/>
                          <a:latin typeface="Times New Roman" panose="02020603050405020304" pitchFamily="18" charset="0"/>
                          <a:ea typeface="Times New Roman" panose="02020603050405020304" pitchFamily="18" charset="0"/>
                        </a:rPr>
                        <a:t>? Khi còn học tiểu học, Siêu Nhân đã có những hành động, lời nói nhu thế nào để thể hiện tình cảm với bố mẹ? Em có nhận xét gì về các hành động, lời nói?</a:t>
                      </a:r>
                      <a:endParaRPr lang="en-US" sz="20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vi-VN" sz="2400" i="1" dirty="0" smtClean="0">
                          <a:effectLst/>
                          <a:latin typeface="Times New Roman" panose="02020603050405020304" pitchFamily="18" charset="0"/>
                          <a:ea typeface="Times New Roman" panose="02020603050405020304" pitchFamily="18" charset="0"/>
                        </a:rPr>
                        <a:t>? Lên lớp 6, Siêu Nhân nghĩ gì về việc thể hiện tình cảm với bố mẹ? Em có nhận xét gì về suy nghĩ ấy?</a:t>
                      </a:r>
                      <a:endParaRPr lang="en-US" sz="2000" dirty="0" smtClean="0">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i="1" dirty="0" smtClean="0">
                          <a:effectLst/>
                          <a:latin typeface="Times New Roman" panose="02020603050405020304" pitchFamily="18" charset="0"/>
                          <a:ea typeface="Times New Roman" panose="02020603050405020304" pitchFamily="18" charset="0"/>
                        </a:rPr>
                        <a:t>?Liệt kê những việc Siêu Nhân muốn Lớp Trưởng Thông Thái giúp đỡ, hỗ trợ?</a:t>
                      </a:r>
                      <a:endParaRPr lang="en-US" sz="20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vi-VN" sz="2400" i="1" dirty="0" smtClean="0">
                          <a:effectLst/>
                          <a:latin typeface="Times New Roman" panose="02020603050405020304" pitchFamily="18" charset="0"/>
                          <a:ea typeface="Times New Roman" panose="02020603050405020304" pitchFamily="18" charset="0"/>
                        </a:rPr>
                        <a:t>? Theo em, câu hỏi nào của Siêu Nhân là khó trả lời nhất? Vì sao?</a:t>
                      </a:r>
                      <a:endParaRPr lang="en-US" sz="2000" dirty="0" smtClean="0">
                        <a:effectLst/>
                        <a:latin typeface="Times New Roman" panose="02020603050405020304" pitchFamily="18" charset="0"/>
                        <a:ea typeface="Times New Roman" panose="02020603050405020304" pitchFamily="18" charset="0"/>
                      </a:endParaRP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i="1" dirty="0" smtClean="0">
                          <a:effectLst/>
                          <a:latin typeface="Times New Roman" panose="02020603050405020304" pitchFamily="18" charset="0"/>
                          <a:ea typeface="Times New Roman" panose="02020603050405020304" pitchFamily="18" charset="0"/>
                        </a:rPr>
                        <a:t>? Vấn đề mà Siêu Nhân gặp phải là vấn đề thường xãy ra với lứa tuổi của em không?</a:t>
                      </a:r>
                      <a:endParaRPr lang="en-US" sz="20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vi-VN" sz="2400" i="1" dirty="0" smtClean="0">
                          <a:effectLst/>
                          <a:latin typeface="Times New Roman" panose="02020603050405020304" pitchFamily="18" charset="0"/>
                          <a:ea typeface="Times New Roman" panose="02020603050405020304" pitchFamily="18" charset="0"/>
                        </a:rPr>
                        <a:t>? Vấn đề trọng tâm cần giải quyết là gì?</a:t>
                      </a:r>
                      <a:endParaRPr lang="en-US" sz="2000" dirty="0" smtClean="0">
                        <a:effectLst/>
                        <a:latin typeface="Times New Roman" panose="02020603050405020304" pitchFamily="18" charset="0"/>
                        <a:ea typeface="Times New Roman" panose="02020603050405020304" pitchFamily="18" charset="0"/>
                      </a:endParaRP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433520"/>
                  </a:ext>
                </a:extLst>
              </a:tr>
            </a:tbl>
          </a:graphicData>
        </a:graphic>
      </p:graphicFrame>
    </p:spTree>
    <p:extLst>
      <p:ext uri="{BB962C8B-B14F-4D97-AF65-F5344CB8AC3E}">
        <p14:creationId xmlns:p14="http://schemas.microsoft.com/office/powerpoint/2010/main" val="2029379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2242" y="742430"/>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595959"/>
              </a:solidFill>
              <a:latin typeface="Euphemia"/>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595959"/>
                  </a:solidFill>
                  <a:latin typeface="Euphemia"/>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595959"/>
                  </a:solidFill>
                  <a:latin typeface="Euphemia"/>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a:defRPr/>
              </a:pPr>
              <a:endParaRPr lang="en-US" kern="0">
                <a:solidFill>
                  <a:srgbClr val="595959"/>
                </a:solidFill>
                <a:latin typeface="Euphemia"/>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a:defRPr/>
              </a:pPr>
              <a:endParaRPr lang="en-US" kern="0">
                <a:solidFill>
                  <a:srgbClr val="595959"/>
                </a:solidFill>
                <a:latin typeface="Euphemia"/>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Rectangle 11"/>
          <p:cNvSpPr/>
          <p:nvPr/>
        </p:nvSpPr>
        <p:spPr>
          <a:xfrm>
            <a:off x="2474365" y="16847"/>
            <a:ext cx="7230570" cy="483017"/>
          </a:xfrm>
          <a:prstGeom prst="rect">
            <a:avLst/>
          </a:prstGeom>
        </p:spPr>
        <p:txBody>
          <a:bodyPr wrap="none">
            <a:spAutoFit/>
          </a:bodyPr>
          <a:lstStyle/>
          <a:p>
            <a:pPr algn="ctr">
              <a:lnSpc>
                <a:spcPct val="115000"/>
              </a:lnSpc>
              <a:spcAft>
                <a:spcPts val="0"/>
              </a:spcAft>
            </a:pPr>
            <a:r>
              <a:rPr lang="en-US" sz="2400" b="1" dirty="0">
                <a:solidFill>
                  <a:schemeClr val="bg1"/>
                </a:solidFill>
                <a:latin typeface="Times New Roman" panose="02020603050405020304" pitchFamily="18" charset="0"/>
                <a:ea typeface="Times New Roman" panose="02020603050405020304" pitchFamily="18" charset="0"/>
              </a:rPr>
              <a:t>BẠN SẼ GIẢI QUYẾT VIỆC NÀY NHƯ THẾ NÀO?</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3966823" y="579978"/>
            <a:ext cx="4391972" cy="523220"/>
          </a:xfrm>
          <a:prstGeom prst="rect">
            <a:avLst/>
          </a:prstGeom>
        </p:spPr>
        <p:txBody>
          <a:bodyPr wrap="none">
            <a:spAutoFit/>
          </a:bodyPr>
          <a:lstStyle/>
          <a:p>
            <a:r>
              <a:rPr lang="fr-FR" sz="2800" b="1" dirty="0" smtClean="0">
                <a:solidFill>
                  <a:schemeClr val="bg1"/>
                </a:solidFill>
                <a:effectLst/>
                <a:latin typeface="Times New Roman" panose="02020603050405020304" pitchFamily="18" charset="0"/>
                <a:ea typeface="Times New Roman" panose="02020603050405020304" pitchFamily="18" charset="0"/>
              </a:rPr>
              <a:t>KHỞI ĐỘNG BÀI HỌC 11</a:t>
            </a:r>
            <a:endParaRPr lang="en-US" sz="2800" dirty="0">
              <a:solidFill>
                <a:schemeClr val="bg1"/>
              </a:solidFill>
            </a:endParaRPr>
          </a:p>
        </p:txBody>
      </p:sp>
      <p:pic>
        <p:nvPicPr>
          <p:cNvPr id="14" name="Picture 13"/>
          <p:cNvPicPr>
            <a:picLocks noChangeAspect="1"/>
          </p:cNvPicPr>
          <p:nvPr/>
        </p:nvPicPr>
        <p:blipFill>
          <a:blip r:embed="rId4"/>
          <a:stretch>
            <a:fillRect/>
          </a:stretch>
        </p:blipFill>
        <p:spPr>
          <a:xfrm>
            <a:off x="7139404" y="1320954"/>
            <a:ext cx="3819784" cy="3737637"/>
          </a:xfrm>
          <a:prstGeom prst="rect">
            <a:avLst/>
          </a:prstGeom>
        </p:spPr>
      </p:pic>
      <p:grpSp>
        <p:nvGrpSpPr>
          <p:cNvPr id="18" name="Group 17"/>
          <p:cNvGrpSpPr/>
          <p:nvPr/>
        </p:nvGrpSpPr>
        <p:grpSpPr>
          <a:xfrm>
            <a:off x="7592699" y="5197866"/>
            <a:ext cx="3222885" cy="936234"/>
            <a:chOff x="5003800" y="4656920"/>
            <a:chExt cx="2171700" cy="447675"/>
          </a:xfrm>
        </p:grpSpPr>
        <p:sp>
          <p:nvSpPr>
            <p:cNvPr id="15" name="Rounded Rectangle 14"/>
            <p:cNvSpPr/>
            <p:nvPr/>
          </p:nvSpPr>
          <p:spPr>
            <a:xfrm>
              <a:off x="5003800" y="4656920"/>
              <a:ext cx="2171700" cy="447675"/>
            </a:xfrm>
            <a:prstGeom prst="roundRect">
              <a:avLst/>
            </a:prstGeom>
            <a:solidFill>
              <a:srgbClr val="94C600"/>
            </a:solidFill>
            <a:ln w="12700" cap="flat" cmpd="sng" algn="ctr">
              <a:solidFill>
                <a:srgbClr val="94C6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err="1">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Cây</a:t>
              </a:r>
              <a:r>
                <a:rPr kumimoji="0" lang="en-US" sz="1400" b="0" i="1"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r>
                <a:rPr kumimoji="0" lang="en-US" sz="1400" b="0" i="1" u="none" strike="noStrike" kern="0" cap="none" spc="0" normalizeH="0" baseline="0" noProof="0" dirty="0" err="1">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Rắc</a:t>
              </a:r>
              <a:r>
                <a:rPr kumimoji="0" lang="en-US" sz="1400" b="0" i="1"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r>
                <a:rPr kumimoji="0" lang="en-US" sz="1400" b="0" i="1" u="none" strike="noStrike" kern="0" cap="none" spc="0" normalizeH="0" baseline="0" noProof="0" dirty="0" err="1">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Rối</a:t>
              </a:r>
              <a:endParaRPr kumimoji="0" lang="en-US"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7" name="Rectangle 16"/>
            <p:cNvSpPr/>
            <p:nvPr/>
          </p:nvSpPr>
          <p:spPr>
            <a:xfrm>
              <a:off x="5263969" y="4723298"/>
              <a:ext cx="1651363" cy="31491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CÂY RẮC RỐI</a:t>
              </a:r>
              <a:endParaRPr lang="en-US" sz="2800" b="1" dirty="0">
                <a:solidFill>
                  <a:srgbClr val="002060"/>
                </a:solidFill>
              </a:endParaRPr>
            </a:p>
          </p:txBody>
        </p:sp>
      </p:grpSp>
      <p:sp>
        <p:nvSpPr>
          <p:cNvPr id="19" name="Right Arrow 18"/>
          <p:cNvSpPr/>
          <p:nvPr/>
        </p:nvSpPr>
        <p:spPr>
          <a:xfrm>
            <a:off x="1220112" y="1525761"/>
            <a:ext cx="5725410" cy="3672105"/>
          </a:xfrm>
          <a:prstGeom prst="rightArrow">
            <a:avLst>
              <a:gd name="adj1" fmla="val 62502"/>
              <a:gd name="adj2" fmla="val 37052"/>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0"/>
              </a:spcAft>
            </a:pPr>
            <a:r>
              <a:rPr lang="en-US" sz="3200" dirty="0" err="1" smtClean="0">
                <a:solidFill>
                  <a:srgbClr val="262626"/>
                </a:solidFill>
                <a:latin typeface="Times New Roman" panose="02020603050405020304" pitchFamily="18" charset="0"/>
                <a:ea typeface="Calibri" panose="020F0502020204030204" pitchFamily="34" charset="0"/>
                <a:cs typeface="Times New Roman" panose="02020603050405020304" pitchFamily="18" charset="0"/>
              </a:rPr>
              <a:t>Hãy</a:t>
            </a:r>
            <a:r>
              <a:rPr lang="en-US" sz="3200" dirty="0" smtClean="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262626"/>
                </a:solidFill>
                <a:latin typeface="Times New Roman" panose="02020603050405020304" pitchFamily="18" charset="0"/>
                <a:ea typeface="Calibri" panose="020F0502020204030204" pitchFamily="34" charset="0"/>
                <a:cs typeface="Times New Roman" panose="02020603050405020304" pitchFamily="18" charset="0"/>
              </a:rPr>
              <a:t>ghi</a:t>
            </a:r>
            <a:r>
              <a:rPr lang="en-US" sz="3200" dirty="0" smtClean="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nhanh</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giấy</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nhớ</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băn</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khoăn</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3200"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830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2" name="Rectangle 11"/>
          <p:cNvSpPr/>
          <p:nvPr/>
        </p:nvSpPr>
        <p:spPr>
          <a:xfrm>
            <a:off x="310311" y="1182046"/>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3" name="Rectangle 12"/>
          <p:cNvSpPr/>
          <p:nvPr/>
        </p:nvSpPr>
        <p:spPr>
          <a:xfrm>
            <a:off x="296801" y="1615457"/>
            <a:ext cx="10858500" cy="1237262"/>
          </a:xfrm>
          <a:prstGeom prst="rect">
            <a:avLst/>
          </a:prstGeom>
        </p:spPr>
        <p:txBody>
          <a:bodyPr>
            <a:spAutoFit/>
          </a:bodyPr>
          <a:lstStyle/>
          <a:p>
            <a:pPr algn="just">
              <a:lnSpc>
                <a:spcPct val="115000"/>
              </a:lnSpc>
              <a:spcAft>
                <a:spcPts val="1200"/>
              </a:spcAft>
            </a:pPr>
            <a:r>
              <a:rPr lang="nl-NL" sz="2800" b="1" dirty="0" smtClean="0">
                <a:solidFill>
                  <a:srgbClr val="0070C0"/>
                </a:solidFill>
                <a:effectLst/>
                <a:latin typeface="Times New Roman" panose="02020603050405020304" pitchFamily="18" charset="0"/>
                <a:ea typeface="Times New Roman" panose="02020603050405020304" pitchFamily="18" charset="0"/>
              </a:rPr>
              <a:t>1. </a:t>
            </a:r>
            <a:r>
              <a:rPr lang="vi-VN" sz="2800" b="1" dirty="0" smtClean="0">
                <a:solidFill>
                  <a:srgbClr val="0070C0"/>
                </a:solidFill>
                <a:effectLst/>
                <a:latin typeface="Times New Roman" panose="02020603050405020304" pitchFamily="18" charset="0"/>
                <a:ea typeface="Times New Roman" panose="02020603050405020304" pitchFamily="18" charset="0"/>
              </a:rPr>
              <a:t>Bước 1: Xác định vấn đề cần giải quyết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b="1" dirty="0" smtClean="0">
                <a:solidFill>
                  <a:srgbClr val="363636"/>
                </a:solidFill>
                <a:effectLst/>
                <a:latin typeface="Times New Roman" panose="02020603050405020304" pitchFamily="18" charset="0"/>
                <a:ea typeface="Times New Roman" panose="02020603050405020304" pitchFamily="18" charset="0"/>
              </a:rPr>
              <a:t>a) Đọc hiểu tình huống</a:t>
            </a:r>
            <a:endParaRPr lang="en-US" sz="2800" dirty="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310311" y="2891992"/>
            <a:ext cx="10858500" cy="3077766"/>
          </a:xfrm>
          <a:prstGeom prst="rect">
            <a:avLst/>
          </a:prstGeom>
        </p:spPr>
        <p:txBody>
          <a:bodyPr>
            <a:spAutoFit/>
          </a:bodyPr>
          <a:lstStyle/>
          <a:p>
            <a:pPr algn="just">
              <a:lnSpc>
                <a:spcPct val="115000"/>
              </a:lnSpc>
              <a:spcAft>
                <a:spcPts val="1200"/>
              </a:spcAft>
            </a:pPr>
            <a:r>
              <a:rPr lang="en-US" sz="3200" b="1" dirty="0" smtClean="0">
                <a:solidFill>
                  <a:srgbClr val="363636"/>
                </a:solidFill>
                <a:effectLst/>
                <a:latin typeface="Times New Roman" panose="02020603050405020304" pitchFamily="18" charset="0"/>
                <a:ea typeface="Times New Roman" panose="02020603050405020304" pitchFamily="18" charset="0"/>
              </a:rPr>
              <a:t>- </a:t>
            </a:r>
            <a:r>
              <a:rPr lang="vi-VN" sz="3200" dirty="0" smtClean="0">
                <a:solidFill>
                  <a:srgbClr val="0D0D0D"/>
                </a:solidFill>
                <a:effectLst/>
                <a:latin typeface="Times New Roman" panose="02020603050405020304" pitchFamily="18" charset="0"/>
                <a:ea typeface="Times New Roman" panose="02020603050405020304" pitchFamily="18" charset="0"/>
              </a:rPr>
              <a:t>Khi còn học Tiểu học, Siêu Nhân dễ bộc lộ tình cảm với ba mẹ: ôm ba mẹ, nắm tay, thường khỏi ba mẹ khát nước không đi pha, nói những lời yêu thương,...</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Đó là những hành động, lời nói thể hiện sự yêu thương và hiếu thảo rất đáng khen.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784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2" name="Rectangle 11"/>
          <p:cNvSpPr/>
          <p:nvPr/>
        </p:nvSpPr>
        <p:spPr>
          <a:xfrm>
            <a:off x="310311" y="1182046"/>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3" name="Rectangle 12"/>
          <p:cNvSpPr/>
          <p:nvPr/>
        </p:nvSpPr>
        <p:spPr>
          <a:xfrm>
            <a:off x="296801" y="1615457"/>
            <a:ext cx="10858500" cy="1237262"/>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nl-NL"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1. </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Bước 1: Xác định vấn đề cần giải quyết</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vi-VN" sz="2800" b="1" i="0" u="none" strike="noStrike" kern="1200" cap="none" spc="0" normalizeH="0" baseline="0" noProof="0" dirty="0" smtClean="0">
                <a:ln>
                  <a:noFill/>
                </a:ln>
                <a:solidFill>
                  <a:srgbClr val="363636"/>
                </a:solidFill>
                <a:effectLst/>
                <a:uLnTx/>
                <a:uFillTx/>
                <a:latin typeface="Times New Roman" panose="02020603050405020304" pitchFamily="18" charset="0"/>
                <a:ea typeface="Times New Roman" panose="02020603050405020304" pitchFamily="18" charset="0"/>
                <a:cs typeface="+mn-cs"/>
              </a:rPr>
              <a:t>a) Đọc hiểu tình huống</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296801" y="2713619"/>
            <a:ext cx="10858500" cy="4022640"/>
          </a:xfrm>
          <a:prstGeom prst="rect">
            <a:avLst/>
          </a:prstGeom>
        </p:spPr>
        <p:txBody>
          <a:bodyPr>
            <a:spAutoFit/>
          </a:bodyPr>
          <a:lstStyle/>
          <a:p>
            <a:pPr lvl="0" algn="just">
              <a:lnSpc>
                <a:spcPct val="115000"/>
              </a:lnSpc>
              <a:spcAft>
                <a:spcPts val="1200"/>
              </a:spcAft>
              <a:buSzPts val="1400"/>
            </a:pP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vi-VN" sz="2800" dirty="0" smtClean="0">
                <a:solidFill>
                  <a:srgbClr val="0D0D0D"/>
                </a:solidFill>
                <a:effectLst/>
                <a:latin typeface="Times New Roman" panose="02020603050405020304" pitchFamily="18" charset="0"/>
                <a:ea typeface="Times New Roman" panose="02020603050405020304" pitchFamily="18" charset="0"/>
              </a:rPr>
              <a:t>Lên lớp 6 Siêu Nhân thấy khó để bày tỏ. Đó là suy nghĩ thông thường của lứa tuổi vì thấy mình đã lớn, ngại nói ra những lời yêu thương mà toàn để trong lòng.</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Liệt kê những việc mà Siêu Nhân muốn Lớp Trưởng Thông Thái giúp đỡ và hỗ trợ:</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Muốn Lớp trưởng chọn ra cách tặng quà tốt nhất.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Nên bày tỏ theo suy nghĩ riêng hay hỏi mẹ?</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356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2" name="Rectangle 11"/>
          <p:cNvSpPr/>
          <p:nvPr/>
        </p:nvSpPr>
        <p:spPr>
          <a:xfrm>
            <a:off x="310311" y="1182046"/>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3" name="Rectangle 12"/>
          <p:cNvSpPr/>
          <p:nvPr/>
        </p:nvSpPr>
        <p:spPr>
          <a:xfrm>
            <a:off x="631948" y="1639425"/>
            <a:ext cx="10858500" cy="1237262"/>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nl-NL"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1. </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Bước 1: Xác định vấn đề cần giải quyết</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vi-VN" sz="2800" b="1" i="0" u="none" strike="noStrike" kern="1200" cap="none" spc="0" normalizeH="0" baseline="0" noProof="0" dirty="0" smtClean="0">
                <a:ln>
                  <a:noFill/>
                </a:ln>
                <a:solidFill>
                  <a:srgbClr val="363636"/>
                </a:solidFill>
                <a:effectLst/>
                <a:uLnTx/>
                <a:uFillTx/>
                <a:latin typeface="Times New Roman" panose="02020603050405020304" pitchFamily="18" charset="0"/>
                <a:ea typeface="Times New Roman" panose="02020603050405020304" pitchFamily="18" charset="0"/>
                <a:cs typeface="+mn-cs"/>
              </a:rPr>
              <a:t>a) Đọc hiểu tình huống</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660400" y="2793888"/>
            <a:ext cx="10858500" cy="2308324"/>
          </a:xfrm>
          <a:prstGeom prst="rect">
            <a:avLst/>
          </a:prstGeom>
        </p:spPr>
        <p:txBody>
          <a:bodyPr>
            <a:spAutoFit/>
          </a:bodyPr>
          <a:lstStyle/>
          <a:p>
            <a:pPr algn="just">
              <a:lnSpc>
                <a:spcPct val="150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Câu hỏi khó nhất là việc lựa chọn món quà. Vì đứng ở vị trí người ngoài thì rất khó để biết bố mẹ bạn Siêu Nhân thích gì nhất.</a:t>
            </a:r>
            <a:endParaRPr lang="en-US" sz="3200" dirty="0">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660400" y="4966678"/>
            <a:ext cx="10858500" cy="1224951"/>
          </a:xfrm>
          <a:prstGeom prst="rect">
            <a:avLst/>
          </a:prstGeom>
        </p:spPr>
        <p:txBody>
          <a:bodyPr>
            <a:spAutoFit/>
          </a:bodyPr>
          <a:lstStyle/>
          <a:p>
            <a:pPr algn="just">
              <a:lnSpc>
                <a:spcPct val="115000"/>
              </a:lnSpc>
              <a:spcAft>
                <a:spcPts val="0"/>
              </a:spcAft>
            </a:pPr>
            <a:r>
              <a:rPr lang="vi-VN" sz="3200" b="1" dirty="0" smtClean="0">
                <a:effectLst/>
                <a:latin typeface="Times New Roman" panose="02020603050405020304" pitchFamily="18" charset="0"/>
                <a:ea typeface="Times New Roman" panose="02020603050405020304" pitchFamily="18" charset="0"/>
              </a:rPr>
              <a:t>b. Nhận biết vấn đề trọng tâm</a:t>
            </a:r>
            <a:endParaRPr lang="en-US" sz="32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3200" dirty="0" smtClean="0">
                <a:effectLst/>
                <a:latin typeface="Times New Roman" panose="02020603050405020304" pitchFamily="18" charset="0"/>
                <a:ea typeface="Times New Roman" panose="02020603050405020304" pitchFamily="18" charset="0"/>
              </a:rPr>
              <a:t>Giúp </a:t>
            </a:r>
            <a:r>
              <a:rPr lang="en-US" sz="3200" dirty="0" err="1" smtClean="0">
                <a:effectLst/>
                <a:latin typeface="Times New Roman" panose="02020603050405020304" pitchFamily="18" charset="0"/>
                <a:ea typeface="Times New Roman" panose="02020603050405020304" pitchFamily="18" charset="0"/>
              </a:rPr>
              <a:t>bạn</a:t>
            </a:r>
            <a:r>
              <a:rPr lang="en-US" sz="3200" dirty="0" smtClean="0">
                <a:effectLst/>
                <a:latin typeface="Times New Roman" panose="02020603050405020304" pitchFamily="18" charset="0"/>
                <a:ea typeface="Times New Roman" panose="02020603050405020304" pitchFamily="18" charset="0"/>
              </a:rPr>
              <a:t> </a:t>
            </a:r>
            <a:r>
              <a:rPr lang="vi-VN" sz="3200" dirty="0" smtClean="0">
                <a:effectLst/>
                <a:latin typeface="Times New Roman" panose="02020603050405020304" pitchFamily="18" charset="0"/>
                <a:ea typeface="Times New Roman" panose="02020603050405020304" pitchFamily="18" charset="0"/>
              </a:rPr>
              <a:t>Siêu Nhân bộc lộ tình cảm với ba mẹ.</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5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2" name="Rectangle 11"/>
          <p:cNvSpPr/>
          <p:nvPr/>
        </p:nvSpPr>
        <p:spPr>
          <a:xfrm>
            <a:off x="310311" y="1182046"/>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4" name="Rectangle 13"/>
          <p:cNvSpPr/>
          <p:nvPr/>
        </p:nvSpPr>
        <p:spPr>
          <a:xfrm>
            <a:off x="631948" y="1533953"/>
            <a:ext cx="10858500" cy="4435830"/>
          </a:xfrm>
          <a:prstGeom prst="rect">
            <a:avLst/>
          </a:prstGeom>
        </p:spPr>
        <p:txBody>
          <a:bodyPr>
            <a:spAutoFit/>
          </a:bodyPr>
          <a:lstStyle/>
          <a:p>
            <a:pPr algn="just">
              <a:lnSpc>
                <a:spcPct val="150000"/>
              </a:lnSpc>
              <a:spcAft>
                <a:spcPts val="0"/>
              </a:spcAft>
            </a:pPr>
            <a:r>
              <a:rPr lang="nl-NL" sz="3200" b="1" dirty="0" smtClean="0">
                <a:solidFill>
                  <a:srgbClr val="0070C0"/>
                </a:solidFill>
                <a:effectLst/>
                <a:latin typeface="Times New Roman" panose="02020603050405020304" pitchFamily="18" charset="0"/>
                <a:ea typeface="Times New Roman" panose="02020603050405020304" pitchFamily="18" charset="0"/>
              </a:rPr>
              <a:t>2. Bước 2: Tìm kiếm và lựa chọn giải pháp</a:t>
            </a:r>
            <a:endParaRPr lang="en-US" sz="32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b="1" dirty="0" smtClean="0">
                <a:effectLst/>
                <a:latin typeface="Times New Roman" panose="02020603050405020304" pitchFamily="18" charset="0"/>
                <a:ea typeface="Times New Roman" panose="02020603050405020304" pitchFamily="18" charset="0"/>
              </a:rPr>
              <a:t>a. Thu thập thông tin, ý tưởng</a:t>
            </a:r>
            <a:endParaRPr lang="en-US" sz="32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dirty="0" smtClean="0">
                <a:effectLst/>
                <a:latin typeface="Times New Roman" panose="02020603050405020304" pitchFamily="18" charset="0"/>
                <a:ea typeface="Times New Roman" panose="02020603050405020304" pitchFamily="18" charset="0"/>
              </a:rPr>
              <a:t>- Công lao to lớn của cha, mẹ, tình cảm của con cái dành cho cha mẹ.</a:t>
            </a:r>
            <a:endParaRPr lang="en-US" sz="32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dirty="0" smtClean="0">
                <a:effectLst/>
                <a:latin typeface="Times New Roman" panose="02020603050405020304" pitchFamily="18" charset="0"/>
                <a:ea typeface="Times New Roman" panose="02020603050405020304" pitchFamily="18" charset="0"/>
              </a:rPr>
              <a:t>- Lên ý tưởng cho sản phẩm: vẽ tranh, kể chuyện, sáng tác thơ, bài hát…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194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1000"/>
                                        <p:tgtEl>
                                          <p:spTgt spid="14">
                                            <p:txEl>
                                              <p:pRg st="3" end="3"/>
                                            </p:txEl>
                                          </p:spTgt>
                                        </p:tgtEl>
                                      </p:cBhvr>
                                    </p:animEffect>
                                    <p:anim calcmode="lin" valueType="num">
                                      <p:cBhvr>
                                        <p:cTn id="22"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2" name="Rectangle 11"/>
          <p:cNvSpPr/>
          <p:nvPr/>
        </p:nvSpPr>
        <p:spPr>
          <a:xfrm>
            <a:off x="310311" y="1182046"/>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3" name="Rectangle 12"/>
          <p:cNvSpPr/>
          <p:nvPr/>
        </p:nvSpPr>
        <p:spPr>
          <a:xfrm>
            <a:off x="631948" y="1555369"/>
            <a:ext cx="10858500" cy="5262979"/>
          </a:xfrm>
          <a:prstGeom prst="rect">
            <a:avLst/>
          </a:prstGeom>
        </p:spPr>
        <p:txBody>
          <a:bodyPr>
            <a:spAutoFit/>
          </a:bodyPr>
          <a:lstStyle/>
          <a:p>
            <a:pPr algn="just">
              <a:lnSpc>
                <a:spcPct val="150000"/>
              </a:lnSpc>
              <a:spcAft>
                <a:spcPts val="0"/>
              </a:spcAft>
            </a:pPr>
            <a:r>
              <a:rPr lang="vi-VN" sz="3200" b="1" dirty="0" smtClean="0">
                <a:effectLst/>
                <a:latin typeface="Times New Roman" panose="02020603050405020304" pitchFamily="18" charset="0"/>
                <a:ea typeface="Times New Roman" panose="02020603050405020304" pitchFamily="18" charset="0"/>
              </a:rPr>
              <a:t>b.Tìm kiếm giải pháp</a:t>
            </a:r>
            <a:endParaRPr lang="en-US" sz="32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dirty="0" smtClean="0">
                <a:effectLst/>
                <a:latin typeface="Times New Roman" panose="02020603050405020304" pitchFamily="18" charset="0"/>
                <a:ea typeface="Times New Roman" panose="02020603050405020304" pitchFamily="18" charset="0"/>
              </a:rPr>
              <a:t>Lập ý tưởng chi tiết cho các giải pháp.</a:t>
            </a:r>
            <a:endParaRPr lang="en-US" sz="32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b="1" dirty="0" smtClean="0">
                <a:effectLst/>
                <a:latin typeface="Times New Roman" panose="02020603050405020304" pitchFamily="18" charset="0"/>
                <a:ea typeface="Times New Roman" panose="02020603050405020304" pitchFamily="18" charset="0"/>
              </a:rPr>
              <a:t>c. Lựa chọn giải pháp</a:t>
            </a:r>
            <a:endParaRPr lang="en-US" sz="32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dirty="0" smtClean="0">
                <a:effectLst/>
                <a:latin typeface="Times New Roman" panose="02020603050405020304" pitchFamily="18" charset="0"/>
                <a:ea typeface="Times New Roman" panose="02020603050405020304" pitchFamily="18" charset="0"/>
              </a:rPr>
              <a:t>Lựa chọn giải pháp phù hợp với năng lực của nhóm và các điệu kiện thực tế khách quan: thiết kế sản phẩm phù hợp với yêu cầu đăng tải ở góc truyền thông, cơ sở vật chất và thời gian thực hiện.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870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fade">
                                      <p:cBhvr>
                                        <p:cTn id="14" dur="1000"/>
                                        <p:tgtEl>
                                          <p:spTgt spid="13">
                                            <p:txEl>
                                              <p:pRg st="2" end="2"/>
                                            </p:txEl>
                                          </p:spTgt>
                                        </p:tgtEl>
                                      </p:cBhvr>
                                    </p:animEffect>
                                    <p:anim calcmode="lin" valueType="num">
                                      <p:cBhvr>
                                        <p:cTn id="1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1000"/>
                                        <p:tgtEl>
                                          <p:spTgt spid="13">
                                            <p:txEl>
                                              <p:pRg st="3" end="3"/>
                                            </p:txEl>
                                          </p:spTgt>
                                        </p:tgtEl>
                                      </p:cBhvr>
                                    </p:animEffect>
                                    <p:anim calcmode="lin" valueType="num">
                                      <p:cBhvr>
                                        <p:cTn id="2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4" name="Rectangle 13"/>
          <p:cNvSpPr/>
          <p:nvPr/>
        </p:nvSpPr>
        <p:spPr>
          <a:xfrm>
            <a:off x="660400" y="1218404"/>
            <a:ext cx="10858500" cy="4247317"/>
          </a:xfrm>
          <a:prstGeom prst="rect">
            <a:avLst/>
          </a:prstGeom>
        </p:spPr>
        <p:txBody>
          <a:bodyPr>
            <a:spAutoFit/>
          </a:bodyPr>
          <a:lstStyle/>
          <a:p>
            <a:pPr algn="just">
              <a:lnSpc>
                <a:spcPct val="150000"/>
              </a:lnSpc>
              <a:spcAft>
                <a:spcPts val="0"/>
              </a:spcAft>
            </a:pPr>
            <a:r>
              <a:rPr lang="en-US" sz="3600" b="1" dirty="0" smtClean="0">
                <a:solidFill>
                  <a:srgbClr val="0070C0"/>
                </a:solidFill>
                <a:effectLst/>
                <a:latin typeface="Times New Roman" panose="02020603050405020304" pitchFamily="18" charset="0"/>
                <a:ea typeface="Times New Roman" panose="02020603050405020304" pitchFamily="18" charset="0"/>
              </a:rPr>
              <a:t>3. </a:t>
            </a:r>
            <a:r>
              <a:rPr lang="en-US" sz="3600" b="1" dirty="0" err="1" smtClean="0">
                <a:solidFill>
                  <a:srgbClr val="0070C0"/>
                </a:solidFill>
                <a:effectLst/>
                <a:latin typeface="Times New Roman" panose="02020603050405020304" pitchFamily="18" charset="0"/>
                <a:ea typeface="Times New Roman" panose="02020603050405020304" pitchFamily="18" charset="0"/>
              </a:rPr>
              <a:t>Bước</a:t>
            </a:r>
            <a:r>
              <a:rPr lang="en-US" sz="3600" b="1" dirty="0" smtClean="0">
                <a:solidFill>
                  <a:srgbClr val="0070C0"/>
                </a:solidFill>
                <a:effectLst/>
                <a:latin typeface="Times New Roman" panose="02020603050405020304" pitchFamily="18" charset="0"/>
                <a:ea typeface="Times New Roman" panose="02020603050405020304" pitchFamily="18" charset="0"/>
              </a:rPr>
              <a:t> 3: </a:t>
            </a:r>
            <a:r>
              <a:rPr lang="en-US" sz="3600" b="1" dirty="0" err="1" smtClean="0">
                <a:solidFill>
                  <a:srgbClr val="0070C0"/>
                </a:solidFill>
                <a:effectLst/>
                <a:latin typeface="Times New Roman" panose="02020603050405020304" pitchFamily="18" charset="0"/>
                <a:ea typeface="Times New Roman" panose="02020603050405020304" pitchFamily="18" charset="0"/>
              </a:rPr>
              <a:t>Thực</a:t>
            </a:r>
            <a:r>
              <a:rPr lang="en-US" sz="3600" b="1" dirty="0" smtClean="0">
                <a:solidFill>
                  <a:srgbClr val="0070C0"/>
                </a:solidFill>
                <a:effectLst/>
                <a:latin typeface="Times New Roman" panose="02020603050405020304" pitchFamily="18" charset="0"/>
                <a:ea typeface="Times New Roman" panose="02020603050405020304" pitchFamily="18" charset="0"/>
              </a:rPr>
              <a:t> </a:t>
            </a:r>
            <a:r>
              <a:rPr lang="en-US" sz="3600" b="1" dirty="0" err="1" smtClean="0">
                <a:solidFill>
                  <a:srgbClr val="0070C0"/>
                </a:solidFill>
                <a:effectLst/>
                <a:latin typeface="Times New Roman" panose="02020603050405020304" pitchFamily="18" charset="0"/>
                <a:ea typeface="Times New Roman" panose="02020603050405020304" pitchFamily="18" charset="0"/>
              </a:rPr>
              <a:t>hiện</a:t>
            </a:r>
            <a:endParaRPr lang="en-US" sz="3600" dirty="0" smtClean="0">
              <a:effectLst/>
              <a:latin typeface="Times New Roman" panose="02020603050405020304" pitchFamily="18" charset="0"/>
              <a:ea typeface="Times New Roman" panose="02020603050405020304" pitchFamily="18" charset="0"/>
            </a:endParaRPr>
          </a:p>
          <a:p>
            <a:pPr>
              <a:lnSpc>
                <a:spcPct val="150000"/>
              </a:lnSpc>
              <a:spcAft>
                <a:spcPts val="0"/>
              </a:spcAft>
            </a:pPr>
            <a:r>
              <a:rPr lang="en-US" sz="3600" dirty="0" smtClean="0">
                <a:effectLst/>
                <a:latin typeface="Times New Roman" panose="02020603050405020304" pitchFamily="18" charset="0"/>
                <a:ea typeface="Times New Roman" panose="02020603050405020304" pitchFamily="18" charset="0"/>
              </a:rPr>
              <a:t>- </a:t>
            </a:r>
            <a:r>
              <a:rPr lang="vi-VN" sz="3600" dirty="0" smtClean="0">
                <a:effectLst/>
                <a:latin typeface="Times New Roman" panose="02020603050405020304" pitchFamily="18" charset="0"/>
                <a:ea typeface="Times New Roman" panose="02020603050405020304" pitchFamily="18" charset="0"/>
              </a:rPr>
              <a:t>Lập kế hoạch thực hiện bằng </a:t>
            </a:r>
            <a:r>
              <a:rPr lang="en-US" sz="3600" dirty="0" err="1" smtClean="0">
                <a:effectLst/>
                <a:latin typeface="Times New Roman" panose="02020603050405020304" pitchFamily="18" charset="0"/>
                <a:ea typeface="Times New Roman" panose="02020603050405020304" pitchFamily="18" charset="0"/>
              </a:rPr>
              <a:t>dàn</a:t>
            </a:r>
            <a:r>
              <a:rPr lang="en-US" sz="3600" dirty="0" smtClean="0">
                <a:effectLst/>
                <a:latin typeface="Times New Roman" panose="02020603050405020304" pitchFamily="18" charset="0"/>
                <a:ea typeface="Times New Roman" panose="02020603050405020304" pitchFamily="18" charset="0"/>
              </a:rPr>
              <a:t> ý, </a:t>
            </a:r>
            <a:r>
              <a:rPr lang="vi-VN" sz="3600" dirty="0" smtClean="0">
                <a:effectLst/>
                <a:latin typeface="Times New Roman" panose="02020603050405020304" pitchFamily="18" charset="0"/>
                <a:ea typeface="Times New Roman" panose="02020603050405020304" pitchFamily="18" charset="0"/>
              </a:rPr>
              <a:t>sơ đồ tư duy</a:t>
            </a:r>
            <a:r>
              <a:rPr lang="en-US" sz="3600" dirty="0" smtClean="0">
                <a:effectLst/>
                <a:latin typeface="Times New Roman" panose="02020603050405020304" pitchFamily="18" charset="0"/>
                <a:ea typeface="Times New Roman" panose="02020603050405020304" pitchFamily="18" charset="0"/>
              </a:rPr>
              <a:t>.</a:t>
            </a:r>
          </a:p>
          <a:p>
            <a:pPr>
              <a:lnSpc>
                <a:spcPct val="150000"/>
              </a:lnSpc>
              <a:spcAft>
                <a:spcPts val="0"/>
              </a:spcAft>
            </a:pP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Tiến</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hành</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thảo</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luận</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để</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hoàn</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thành</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sản</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phẩm</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của</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giải</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pháp</a:t>
            </a:r>
            <a:r>
              <a:rPr lang="en-US" sz="3600" dirty="0" smtClean="0">
                <a:effectLst/>
                <a:latin typeface="Times New Roman" panose="02020603050405020304" pitchFamily="18" charset="0"/>
                <a:ea typeface="Times New Roman" panose="02020603050405020304" pitchFamily="18" charset="0"/>
              </a:rPr>
              <a:t>.</a:t>
            </a:r>
          </a:p>
          <a:p>
            <a:pPr>
              <a:lnSpc>
                <a:spcPct val="150000"/>
              </a:lnSpc>
              <a:spcAft>
                <a:spcPts val="0"/>
              </a:spcAft>
            </a:pPr>
            <a:r>
              <a:rPr lang="vi-VN" sz="3600" dirty="0" smtClean="0">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77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331149" y="1149905"/>
            <a:ext cx="11516999" cy="584775"/>
          </a:xfrm>
          <a:prstGeom prst="rect">
            <a:avLst/>
          </a:prstGeom>
        </p:spPr>
        <p:txBody>
          <a:bodyPr wrap="none">
            <a:spAutoFit/>
          </a:bodyPr>
          <a:lstStyle/>
          <a:p>
            <a:r>
              <a:rPr lang="nl-NL" sz="3200" b="1" dirty="0" smtClean="0">
                <a:solidFill>
                  <a:srgbClr val="FF0000"/>
                </a:solidFill>
                <a:effectLst/>
                <a:latin typeface="Times New Roman" panose="02020603050405020304" pitchFamily="18" charset="0"/>
                <a:ea typeface="Times New Roman" panose="02020603050405020304" pitchFamily="18" charset="0"/>
              </a:rPr>
              <a:t>III. TRÌNH BÀY GIẢI PHÁP VÀ SẢN PHẨM </a:t>
            </a:r>
            <a:r>
              <a:rPr lang="nl-NL" sz="3200" b="1" dirty="0" smtClean="0">
                <a:solidFill>
                  <a:srgbClr val="0070C0"/>
                </a:solidFill>
                <a:effectLst/>
                <a:latin typeface="Times New Roman" panose="02020603050405020304" pitchFamily="18" charset="0"/>
                <a:ea typeface="Times New Roman" panose="02020603050405020304" pitchFamily="18" charset="0"/>
              </a:rPr>
              <a:t>(NÓI VÀ NGHE)</a:t>
            </a:r>
            <a:endParaRPr lang="en-US" sz="3200" dirty="0"/>
          </a:p>
        </p:txBody>
      </p:sp>
      <p:sp>
        <p:nvSpPr>
          <p:cNvPr id="15" name="Rectangle 14"/>
          <p:cNvSpPr/>
          <p:nvPr/>
        </p:nvSpPr>
        <p:spPr>
          <a:xfrm>
            <a:off x="660400" y="1594110"/>
            <a:ext cx="10858500" cy="5084469"/>
          </a:xfrm>
          <a:prstGeom prst="rect">
            <a:avLst/>
          </a:prstGeom>
        </p:spPr>
        <p:txBody>
          <a:bodyPr>
            <a:spAutoFit/>
          </a:bodyPr>
          <a:lstStyle/>
          <a:p>
            <a:pPr algn="just">
              <a:lnSpc>
                <a:spcPct val="115000"/>
              </a:lnSpc>
              <a:spcAft>
                <a:spcPts val="1200"/>
              </a:spcAft>
            </a:pPr>
            <a:r>
              <a:rPr lang="vi-VN" sz="3200" b="1" dirty="0" smtClean="0">
                <a:solidFill>
                  <a:srgbClr val="0D0D0D"/>
                </a:solidFill>
                <a:effectLst/>
                <a:latin typeface="Times New Roman" panose="02020603050405020304" pitchFamily="18" charset="0"/>
                <a:ea typeface="Times New Roman" panose="02020603050405020304" pitchFamily="18" charset="0"/>
              </a:rPr>
              <a:t>Bước 1: Chuẩn bị.</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Xác định không gian trình bày (lớp học, sân trường, phòng học bộ môn, thư viện,...) và những điều kiện vật chất (máy tính, máy chiếu,...) để chuẩn bị nội dung và cách thức trình bày phù hợp.</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Xác định cụ thể thời gian quy định trong phần trình bày của mình để chuẩn bị nội dung cho phù hợp (trình bày cụ thể, chi tiết hoặc tóm tắt khái quát).</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Tìm ý tưởng cho phần mở đầu và phần kết sao cho hấp dẫn.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951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fade">
                                      <p:cBhvr>
                                        <p:cTn id="21" dur="1000"/>
                                        <p:tgtEl>
                                          <p:spTgt spid="15">
                                            <p:txEl>
                                              <p:pRg st="3" end="3"/>
                                            </p:txEl>
                                          </p:spTgt>
                                        </p:tgtEl>
                                      </p:cBhvr>
                                    </p:animEffect>
                                    <p:anim calcmode="lin" valueType="num">
                                      <p:cBhvr>
                                        <p:cTn id="22"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331149" y="1149905"/>
            <a:ext cx="1151699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 TRÌNH BÀY GIẢI PHÁP VÀ SẢN PHẨM </a:t>
            </a:r>
            <a:r>
              <a:rPr kumimoji="0" lang="nl-NL"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(NÓI VÀ NGHE)</a:t>
            </a: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2" name="Rectangle 11"/>
          <p:cNvSpPr/>
          <p:nvPr/>
        </p:nvSpPr>
        <p:spPr>
          <a:xfrm>
            <a:off x="660400" y="1681348"/>
            <a:ext cx="10858500" cy="5084469"/>
          </a:xfrm>
          <a:prstGeom prst="rect">
            <a:avLst/>
          </a:prstGeom>
        </p:spPr>
        <p:txBody>
          <a:bodyPr>
            <a:spAutoFit/>
          </a:bodyPr>
          <a:lstStyle/>
          <a:p>
            <a:pPr algn="just">
              <a:lnSpc>
                <a:spcPct val="115000"/>
              </a:lnSpc>
              <a:spcAft>
                <a:spcPts val="1200"/>
              </a:spcAft>
            </a:pPr>
            <a:r>
              <a:rPr lang="vi-VN" sz="3200" b="1" dirty="0" smtClean="0">
                <a:solidFill>
                  <a:srgbClr val="0D0D0D"/>
                </a:solidFill>
                <a:effectLst/>
                <a:latin typeface="Times New Roman" panose="02020603050405020304" pitchFamily="18" charset="0"/>
                <a:ea typeface="Times New Roman" panose="02020603050405020304" pitchFamily="18" charset="0"/>
              </a:rPr>
              <a:t>Bước 2: Trình bày giải pháp và sản phẩm.</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Để trình bày mạch lạc cần dựa vào dàn ý hoặc sơ đồ về kế hoạch thực hiện giải pháp  đã chuẩn bị ở trên.</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Trình bày sản phẩm theo giải pháp đã chuẩn bị:</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solidFill>
                  <a:srgbClr val="4A4A4A"/>
                </a:solidFill>
                <a:effectLst/>
                <a:latin typeface="Times New Roman" panose="02020603050405020304" pitchFamily="18" charset="0"/>
                <a:ea typeface="Times New Roman" panose="02020603050405020304" pitchFamily="18" charset="0"/>
              </a:rPr>
              <a:t> </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vi-VN" sz="3200" dirty="0" smtClean="0">
                <a:solidFill>
                  <a:srgbClr val="0D0D0D"/>
                </a:solidFill>
                <a:effectLst/>
                <a:latin typeface="Times New Roman" panose="02020603050405020304" pitchFamily="18" charset="0"/>
                <a:ea typeface="Times New Roman" panose="02020603050405020304" pitchFamily="18" charset="0"/>
              </a:rPr>
              <a:t>Viết bài văn, lá thư, vẽ một bức tranh, sáng tác một bài thơ, câu chuyện để trao đổi bàn luận, thuyết phục bạn. Khuyên bạn cần cân nhắc giữa khả năng của mình và sở thích của mẹ để lựa chọn được giải quyết phù hợp.</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00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331149" y="1149905"/>
            <a:ext cx="1151699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 TRÌNH BÀY GIẢI PHÁP VÀ SẢN PHẨM </a:t>
            </a:r>
            <a:r>
              <a:rPr kumimoji="0" lang="nl-NL"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(NÓI VÀ NGHE)</a:t>
            </a: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2" name="Rectangle 11"/>
          <p:cNvSpPr/>
          <p:nvPr/>
        </p:nvSpPr>
        <p:spPr>
          <a:xfrm>
            <a:off x="660400" y="1681348"/>
            <a:ext cx="10858500" cy="613245"/>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vi-VN" sz="32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Bước 2: Trình bày giải pháp và sản phẩm.</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660400" y="2261554"/>
            <a:ext cx="10858500" cy="3112390"/>
          </a:xfrm>
          <a:prstGeom prst="rect">
            <a:avLst/>
          </a:prstGeom>
        </p:spPr>
        <p:txBody>
          <a:bodyPr>
            <a:spAutoFit/>
          </a:bodyPr>
          <a:lstStyle/>
          <a:p>
            <a:pPr algn="just">
              <a:lnSpc>
                <a:spcPct val="150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Thực hiện một đoạn phim ngắn để giới thiệu,</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hướng</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dẫn</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về</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các</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nguyên</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tắc</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thể</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hiện</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tình</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cảm</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và</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cách</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tặng</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quà</a:t>
            </a:r>
            <a:r>
              <a:rPr lang="en-US" sz="3200" dirty="0" smtClean="0">
                <a:solidFill>
                  <a:srgbClr val="0D0D0D"/>
                </a:solidFill>
                <a:effectLst/>
                <a:latin typeface="Times New Roman" panose="02020603050405020304" pitchFamily="18" charset="0"/>
                <a:ea typeface="Times New Roman" panose="02020603050405020304" pitchFamily="18" charset="0"/>
              </a:rPr>
              <a:t>.</a:t>
            </a:r>
            <a:endParaRPr lang="en-US" sz="3200" dirty="0" smtClean="0">
              <a:effectLst/>
              <a:latin typeface="Times New Roman" panose="02020603050405020304" pitchFamily="18" charset="0"/>
              <a:ea typeface="Times New Roman" panose="02020603050405020304" pitchFamily="18" charset="0"/>
            </a:endParaRPr>
          </a:p>
          <a:p>
            <a:pPr algn="just">
              <a:lnSpc>
                <a:spcPct val="150000"/>
              </a:lnSpc>
              <a:spcAft>
                <a:spcPts val="1200"/>
              </a:spcAft>
            </a:pPr>
            <a:r>
              <a:rPr lang="vi-VN" sz="3200" dirty="0" smtClean="0">
                <a:solidFill>
                  <a:srgbClr val="0D0D0D"/>
                </a:solidFill>
                <a:effectLst/>
                <a:latin typeface="Times New Roman" panose="02020603050405020304" pitchFamily="18" charset="0"/>
                <a:ea typeface="Times New Roman" panose="02020603050405020304" pitchFamily="18" charset="0"/>
              </a:rPr>
              <a:t>- Hãy trình bày cần chú ý khi sử dụng giọng điệu, cử chỉ, nét mặt để thể hiện cảm xúc, sự tương tác với người nghe.</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224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2" name="Rectangle 11"/>
          <p:cNvSpPr/>
          <p:nvPr/>
        </p:nvSpPr>
        <p:spPr>
          <a:xfrm>
            <a:off x="660400" y="1018009"/>
            <a:ext cx="10858500" cy="613245"/>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vi-VN" sz="32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Bước 2: Trình bày giải pháp và sản phẩm.</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660400" y="1471033"/>
            <a:ext cx="10858500" cy="5192191"/>
          </a:xfrm>
          <a:prstGeom prst="rect">
            <a:avLst/>
          </a:prstGeom>
        </p:spPr>
        <p:txBody>
          <a:bodyPr>
            <a:spAutoFit/>
          </a:bodyPr>
          <a:lstStyle/>
          <a:p>
            <a:pPr>
              <a:lnSpc>
                <a:spcPct val="115000"/>
              </a:lnSpc>
              <a:spcAft>
                <a:spcPts val="0"/>
              </a:spcAft>
            </a:pPr>
            <a:r>
              <a:rPr lang="en-US" sz="2800" b="1" dirty="0" err="1" smtClean="0">
                <a:solidFill>
                  <a:srgbClr val="0D0D0D"/>
                </a:solidFill>
                <a:effectLst/>
                <a:latin typeface="Times New Roman" panose="02020603050405020304" pitchFamily="18" charset="0"/>
                <a:ea typeface="Times New Roman" panose="02020603050405020304" pitchFamily="18" charset="0"/>
              </a:rPr>
              <a:t>Bước</a:t>
            </a:r>
            <a:r>
              <a:rPr lang="en-US" sz="2800" b="1" dirty="0" smtClean="0">
                <a:solidFill>
                  <a:srgbClr val="0D0D0D"/>
                </a:solidFill>
                <a:effectLst/>
                <a:latin typeface="Times New Roman" panose="02020603050405020304" pitchFamily="18" charset="0"/>
                <a:ea typeface="Times New Roman" panose="02020603050405020304" pitchFamily="18" charset="0"/>
              </a:rPr>
              <a:t> 3: </a:t>
            </a:r>
            <a:r>
              <a:rPr lang="en-US" sz="2800" b="1" dirty="0" err="1" smtClean="0">
                <a:solidFill>
                  <a:srgbClr val="0D0D0D"/>
                </a:solidFill>
                <a:effectLst/>
                <a:latin typeface="Times New Roman" panose="02020603050405020304" pitchFamily="18" charset="0"/>
                <a:ea typeface="Times New Roman" panose="02020603050405020304" pitchFamily="18" charset="0"/>
              </a:rPr>
              <a:t>Trao</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đổi</a:t>
            </a:r>
            <a:r>
              <a:rPr lang="en-US" sz="2800" b="1" dirty="0" smtClean="0">
                <a:solidFill>
                  <a:srgbClr val="0D0D0D"/>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i="1" dirty="0" smtClean="0">
                <a:solidFill>
                  <a:srgbClr val="0D0D0D"/>
                </a:solidFill>
                <a:effectLst/>
                <a:latin typeface="Times New Roman" panose="02020603050405020304" pitchFamily="18" charset="0"/>
                <a:ea typeface="Times New Roman" panose="02020603050405020304" pitchFamily="18" charset="0"/>
              </a:rPr>
              <a:t>Trong vai trò người nói.</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Biết lựa chọn một số câu hỏi, ý kiến phản biện quan trọng để phản hồi.</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Trao đổi với người nghe với tinh thần cầu thị để hoàn thiện giải pháp và sản phẩm.</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i="1" dirty="0" smtClean="0">
                <a:solidFill>
                  <a:srgbClr val="0D0D0D"/>
                </a:solidFill>
                <a:effectLst/>
                <a:latin typeface="Times New Roman" panose="02020603050405020304" pitchFamily="18" charset="0"/>
                <a:ea typeface="Times New Roman" panose="02020603050405020304" pitchFamily="18" charset="0"/>
              </a:rPr>
              <a:t>Trong vai trò người nghe.</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Lắng nghe và tiếp nhận các ý tưởng với sự cân nhắc, chọn lọc.</a:t>
            </a:r>
            <a:endParaRPr lang="en-US" sz="2800" dirty="0" smtClean="0">
              <a:effectLst/>
              <a:latin typeface="Times New Roman" panose="02020603050405020304" pitchFamily="18" charset="0"/>
              <a:ea typeface="Times New Roman" panose="02020603050405020304" pitchFamily="18" charset="0"/>
            </a:endParaRPr>
          </a:p>
          <a:p>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Đánh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giá</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tình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huống</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giải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pháp</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giải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quyết</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tình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huống</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và</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sản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phẩm</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từ</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những</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góc</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nhìn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khác</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nhau</a:t>
            </a:r>
            <a:r>
              <a:rPr lang="en-US" sz="2800" dirty="0" smtClean="0">
                <a:solidFill>
                  <a:srgbClr val="0D0D0D"/>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00306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fade">
                                      <p:cBhvr>
                                        <p:cTn id="21" dur="1000"/>
                                        <p:tgtEl>
                                          <p:spTgt spid="15">
                                            <p:txEl>
                                              <p:pRg st="3" end="3"/>
                                            </p:txEl>
                                          </p:spTgt>
                                        </p:tgtEl>
                                      </p:cBhvr>
                                    </p:animEffect>
                                    <p:anim calcmode="lin" valueType="num">
                                      <p:cBhvr>
                                        <p:cTn id="22"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4" end="4"/>
                                            </p:txEl>
                                          </p:spTgt>
                                        </p:tgtEl>
                                        <p:attrNameLst>
                                          <p:attrName>style.visibility</p:attrName>
                                        </p:attrNameLst>
                                      </p:cBhvr>
                                      <p:to>
                                        <p:strVal val="visible"/>
                                      </p:to>
                                    </p:set>
                                    <p:animEffect transition="in" filter="fade">
                                      <p:cBhvr>
                                        <p:cTn id="28" dur="1000"/>
                                        <p:tgtEl>
                                          <p:spTgt spid="15">
                                            <p:txEl>
                                              <p:pRg st="4" end="4"/>
                                            </p:txEl>
                                          </p:spTgt>
                                        </p:tgtEl>
                                      </p:cBhvr>
                                    </p:animEffect>
                                    <p:anim calcmode="lin" valueType="num">
                                      <p:cBhvr>
                                        <p:cTn id="29"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animEffect transition="in" filter="fade">
                                      <p:cBhvr>
                                        <p:cTn id="35" dur="1000"/>
                                        <p:tgtEl>
                                          <p:spTgt spid="15">
                                            <p:txEl>
                                              <p:pRg st="5" end="5"/>
                                            </p:txEl>
                                          </p:spTgt>
                                        </p:tgtEl>
                                      </p:cBhvr>
                                    </p:animEffect>
                                    <p:anim calcmode="lin" valueType="num">
                                      <p:cBhvr>
                                        <p:cTn id="36"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xEl>
                                              <p:pRg st="6" end="6"/>
                                            </p:txEl>
                                          </p:spTgt>
                                        </p:tgtEl>
                                        <p:attrNameLst>
                                          <p:attrName>style.visibility</p:attrName>
                                        </p:attrNameLst>
                                      </p:cBhvr>
                                      <p:to>
                                        <p:strVal val="visible"/>
                                      </p:to>
                                    </p:set>
                                    <p:animEffect transition="in" filter="fade">
                                      <p:cBhvr>
                                        <p:cTn id="42" dur="1000"/>
                                        <p:tgtEl>
                                          <p:spTgt spid="15">
                                            <p:txEl>
                                              <p:pRg st="6" end="6"/>
                                            </p:txEl>
                                          </p:spTgt>
                                        </p:tgtEl>
                                      </p:cBhvr>
                                    </p:animEffect>
                                    <p:anim calcmode="lin" valueType="num">
                                      <p:cBhvr>
                                        <p:cTn id="43"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indent="292100" algn="ctr">
              <a:lnSpc>
                <a:spcPct val="115000"/>
              </a:lnSpc>
              <a:spcBef>
                <a:spcPts val="600"/>
              </a:spcBef>
              <a:spcAft>
                <a:spcPts val="0"/>
              </a:spcAft>
            </a:pPr>
            <a:r>
              <a:rPr lang="en-US" sz="2400" b="1" dirty="0" smtClean="0">
                <a:solidFill>
                  <a:schemeClr val="bg1"/>
                </a:solidFill>
                <a:effectLst/>
                <a:latin typeface="Times New Roman" panose="02020603050405020304" pitchFamily="18" charset="0"/>
                <a:ea typeface="Segoe UI" panose="020B0502040204020203" pitchFamily="34" charset="0"/>
              </a:rPr>
              <a:t>LÀM THẾ NÀO ĐỂ GIÚP CÔ BÉ RẮC RỐI CHỌN LỰA SÁCH?</a:t>
            </a:r>
            <a:endParaRPr lang="en-US" sz="2400" b="1" dirty="0">
              <a:solidFill>
                <a:schemeClr val="bg1"/>
              </a:solidFill>
              <a:effectLst/>
              <a:latin typeface="Segoe UI" panose="020B0502040204020203" pitchFamily="34" charset="0"/>
              <a:ea typeface="Segoe UI" panose="020B0502040204020203" pitchFamily="34" charset="0"/>
            </a:endParaRPr>
          </a:p>
        </p:txBody>
      </p:sp>
      <p:sp>
        <p:nvSpPr>
          <p:cNvPr id="20" name="Rectangle 19"/>
          <p:cNvSpPr/>
          <p:nvPr/>
        </p:nvSpPr>
        <p:spPr>
          <a:xfrm>
            <a:off x="192254" y="-98704"/>
            <a:ext cx="2308645" cy="523220"/>
          </a:xfrm>
          <a:prstGeom prst="rect">
            <a:avLst/>
          </a:prstGeom>
        </p:spPr>
        <p:txBody>
          <a:bodyPr wrap="none">
            <a:spAutoFit/>
          </a:bodyPr>
          <a:lstStyle/>
          <a:p>
            <a:r>
              <a:rPr lang="en-US" sz="2800" dirty="0" err="1" smtClean="0">
                <a:solidFill>
                  <a:schemeClr val="bg1"/>
                </a:solidFill>
                <a:effectLst/>
                <a:latin typeface="Times New Roman" panose="02020603050405020304" pitchFamily="18" charset="0"/>
                <a:ea typeface="Times New Roman" panose="02020603050405020304" pitchFamily="18" charset="0"/>
              </a:rPr>
              <a:t>Tình</a:t>
            </a:r>
            <a:r>
              <a:rPr lang="en-US" sz="2800" dirty="0" smtClean="0">
                <a:solidFill>
                  <a:schemeClr val="bg1"/>
                </a:solidFill>
                <a:effectLst/>
                <a:latin typeface="Times New Roman" panose="02020603050405020304" pitchFamily="18" charset="0"/>
                <a:ea typeface="Times New Roman" panose="02020603050405020304" pitchFamily="18" charset="0"/>
              </a:rPr>
              <a:t> </a:t>
            </a:r>
            <a:r>
              <a:rPr lang="en-US" sz="2800" dirty="0" err="1" smtClean="0">
                <a:solidFill>
                  <a:schemeClr val="bg1"/>
                </a:solidFill>
                <a:effectLst/>
                <a:latin typeface="Times New Roman" panose="02020603050405020304" pitchFamily="18" charset="0"/>
                <a:ea typeface="Times New Roman" panose="02020603050405020304" pitchFamily="18" charset="0"/>
              </a:rPr>
              <a:t>huống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smtClean="0">
                <a:solidFill>
                  <a:schemeClr val="bg1"/>
                </a:solidFill>
                <a:effectLst/>
                <a:latin typeface="Times New Roman" panose="02020603050405020304" pitchFamily="18" charset="0"/>
                <a:ea typeface="Times New Roman" panose="02020603050405020304" pitchFamily="18" charset="0"/>
              </a:rPr>
              <a:t>1: </a:t>
            </a:r>
            <a:endParaRPr lang="en-US" sz="2800" dirty="0">
              <a:solidFill>
                <a:schemeClr val="bg1"/>
              </a:solidFill>
            </a:endParaRPr>
          </a:p>
        </p:txBody>
      </p:sp>
      <p:sp>
        <p:nvSpPr>
          <p:cNvPr id="21" name="Rectangle 20"/>
          <p:cNvSpPr/>
          <p:nvPr/>
        </p:nvSpPr>
        <p:spPr>
          <a:xfrm>
            <a:off x="5117670" y="546265"/>
            <a:ext cx="1811714"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Khởi</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động</a:t>
            </a:r>
            <a:endParaRPr lang="en-US" sz="2800" dirty="0">
              <a:solidFill>
                <a:schemeClr val="bg1"/>
              </a:solidFill>
            </a:endParaRPr>
          </a:p>
        </p:txBody>
      </p:sp>
      <p:grpSp>
        <p:nvGrpSpPr>
          <p:cNvPr id="23" name="Group 22"/>
          <p:cNvGrpSpPr/>
          <p:nvPr/>
        </p:nvGrpSpPr>
        <p:grpSpPr>
          <a:xfrm>
            <a:off x="2050593" y="1552053"/>
            <a:ext cx="8078114" cy="4586279"/>
            <a:chOff x="2056942" y="1552053"/>
            <a:chExt cx="8078114" cy="4586279"/>
          </a:xfrm>
        </p:grpSpPr>
        <p:sp>
          <p:nvSpPr>
            <p:cNvPr id="24" name="Minus 23"/>
            <p:cNvSpPr/>
            <p:nvPr/>
          </p:nvSpPr>
          <p:spPr>
            <a:xfrm rot="21300000">
              <a:off x="2056942" y="3382659"/>
              <a:ext cx="8078114" cy="925066"/>
            </a:xfrm>
            <a:prstGeom prst="mathMinus">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5" name="Down Arrow 24"/>
            <p:cNvSpPr/>
            <p:nvPr/>
          </p:nvSpPr>
          <p:spPr>
            <a:xfrm>
              <a:off x="3007360" y="1781367"/>
              <a:ext cx="2438400" cy="1834512"/>
            </a:xfrm>
            <a:prstGeom prst="down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25"/>
            <p:cNvSpPr/>
            <p:nvPr/>
          </p:nvSpPr>
          <p:spPr>
            <a:xfrm>
              <a:off x="5711251" y="1552053"/>
              <a:ext cx="3473387" cy="1926237"/>
            </a:xfrm>
            <a:custGeom>
              <a:avLst/>
              <a:gdLst>
                <a:gd name="connsiteX0" fmla="*/ 0 w 2600960"/>
                <a:gd name="connsiteY0" fmla="*/ 0 h 1926237"/>
                <a:gd name="connsiteX1" fmla="*/ 2600960 w 2600960"/>
                <a:gd name="connsiteY1" fmla="*/ 0 h 1926237"/>
                <a:gd name="connsiteX2" fmla="*/ 2600960 w 2600960"/>
                <a:gd name="connsiteY2" fmla="*/ 1926237 h 1926237"/>
                <a:gd name="connsiteX3" fmla="*/ 0 w 2600960"/>
                <a:gd name="connsiteY3" fmla="*/ 1926237 h 1926237"/>
                <a:gd name="connsiteX4" fmla="*/ 0 w 2600960"/>
                <a:gd name="connsiteY4" fmla="*/ 0 h 192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960" h="1926237">
                  <a:moveTo>
                    <a:pt x="0" y="0"/>
                  </a:moveTo>
                  <a:lnTo>
                    <a:pt x="2600960" y="0"/>
                  </a:lnTo>
                  <a:lnTo>
                    <a:pt x="2600960" y="1926237"/>
                  </a:lnTo>
                  <a:lnTo>
                    <a:pt x="0" y="1926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1. </a:t>
              </a:r>
              <a:r>
                <a:rPr lang="en-US" sz="2800" kern="1200" dirty="0" err="1" smtClean="0">
                  <a:latin typeface="Times New Roman" panose="02020603050405020304" pitchFamily="18" charset="0"/>
                  <a:cs typeface="Times New Roman" panose="02020603050405020304" pitchFamily="18" charset="0"/>
                </a:rPr>
                <a:t>Kể</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ra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những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việc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em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thường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làm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trong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thời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gian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rảnh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rỗi</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27" name="Up Arrow 26"/>
            <p:cNvSpPr/>
            <p:nvPr/>
          </p:nvSpPr>
          <p:spPr>
            <a:xfrm>
              <a:off x="6746239" y="4074507"/>
              <a:ext cx="2438400" cy="1834512"/>
            </a:xfrm>
            <a:prstGeom prst="up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Freeform 27"/>
            <p:cNvSpPr/>
            <p:nvPr/>
          </p:nvSpPr>
          <p:spPr>
            <a:xfrm>
              <a:off x="2278505" y="4212095"/>
              <a:ext cx="3573655" cy="1926237"/>
            </a:xfrm>
            <a:custGeom>
              <a:avLst/>
              <a:gdLst>
                <a:gd name="connsiteX0" fmla="*/ 0 w 2600960"/>
                <a:gd name="connsiteY0" fmla="*/ 0 h 1926237"/>
                <a:gd name="connsiteX1" fmla="*/ 2600960 w 2600960"/>
                <a:gd name="connsiteY1" fmla="*/ 0 h 1926237"/>
                <a:gd name="connsiteX2" fmla="*/ 2600960 w 2600960"/>
                <a:gd name="connsiteY2" fmla="*/ 1926237 h 1926237"/>
                <a:gd name="connsiteX3" fmla="*/ 0 w 2600960"/>
                <a:gd name="connsiteY3" fmla="*/ 1926237 h 1926237"/>
                <a:gd name="connsiteX4" fmla="*/ 0 w 2600960"/>
                <a:gd name="connsiteY4" fmla="*/ 0 h 192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960" h="1926237">
                  <a:moveTo>
                    <a:pt x="0" y="0"/>
                  </a:moveTo>
                  <a:lnTo>
                    <a:pt x="2600960" y="0"/>
                  </a:lnTo>
                  <a:lnTo>
                    <a:pt x="2600960" y="1926237"/>
                  </a:lnTo>
                  <a:lnTo>
                    <a:pt x="0" y="1926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2. </a:t>
              </a:r>
              <a:r>
                <a:rPr lang="en-US" sz="2800" kern="1200" dirty="0" err="1" smtClean="0">
                  <a:latin typeface="Times New Roman" panose="02020603050405020304" pitchFamily="18" charset="0"/>
                  <a:cs typeface="Times New Roman" panose="02020603050405020304" pitchFamily="18" charset="0"/>
                </a:rPr>
                <a:t>Em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có</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thích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đọc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sách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Kể</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ra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ít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nhất</a:t>
              </a:r>
              <a:r>
                <a:rPr lang="en-US" sz="2800" kern="1200" dirty="0" smtClean="0">
                  <a:latin typeface="Times New Roman" panose="02020603050405020304" pitchFamily="18" charset="0"/>
                  <a:cs typeface="Times New Roman" panose="02020603050405020304" pitchFamily="18" charset="0"/>
                </a:rPr>
                <a:t> 05 </a:t>
              </a:r>
              <a:r>
                <a:rPr lang="en-US" sz="2800" kern="1200" dirty="0" err="1" smtClean="0">
                  <a:latin typeface="Times New Roman" panose="02020603050405020304" pitchFamily="18" charset="0"/>
                  <a:cs typeface="Times New Roman" panose="02020603050405020304" pitchFamily="18" charset="0"/>
                </a:rPr>
                <a:t>cuốn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sách</a:t>
              </a:r>
              <a:r>
                <a:rPr lang="en-US" sz="2800" kern="1200" dirty="0" smtClean="0">
                  <a:latin typeface="Times New Roman" panose="02020603050405020304" pitchFamily="18" charset="0"/>
                  <a:cs typeface="Times New Roman" panose="02020603050405020304" pitchFamily="18" charset="0"/>
                </a:rPr>
                <a:t> / </a:t>
              </a:r>
              <a:r>
                <a:rPr lang="en-US" sz="2800" kern="1200" dirty="0" err="1" smtClean="0">
                  <a:latin typeface="Times New Roman" panose="02020603050405020304" pitchFamily="18" charset="0"/>
                  <a:cs typeface="Times New Roman" panose="02020603050405020304" pitchFamily="18" charset="0"/>
                </a:rPr>
                <a:t>truyện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mà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em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đã</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đọc</a:t>
              </a:r>
              <a:r>
                <a:rPr lang="en-US" sz="2800" kern="1200" dirty="0" smtClean="0">
                  <a:latin typeface="Times New Roman" panose="02020603050405020304" pitchFamily="18" charset="0"/>
                  <a:cs typeface="Times New Roman" panose="02020603050405020304" pitchFamily="18" charset="0"/>
                </a:rPr>
                <a:t> qua? </a:t>
              </a:r>
              <a:endParaRPr lang="en-US" sz="2800" kern="1200" dirty="0">
                <a:latin typeface="Times New Roman" panose="02020603050405020304" pitchFamily="18" charset="0"/>
                <a:cs typeface="Times New Roman" panose="02020603050405020304" pitchFamily="18" charset="0"/>
              </a:endParaRPr>
            </a:p>
          </p:txBody>
        </p:sp>
      </p:grpSp>
      <p:pic>
        <p:nvPicPr>
          <p:cNvPr id="29" name="Picture 28"/>
          <p:cNvPicPr>
            <a:picLocks noChangeAspect="1"/>
          </p:cNvPicPr>
          <p:nvPr/>
        </p:nvPicPr>
        <p:blipFill>
          <a:blip r:embed="rId4"/>
          <a:stretch>
            <a:fillRect/>
          </a:stretch>
        </p:blipFill>
        <p:spPr>
          <a:xfrm>
            <a:off x="8934751" y="1607898"/>
            <a:ext cx="2968780" cy="1870392"/>
          </a:xfrm>
          <a:prstGeom prst="ellipse">
            <a:avLst/>
          </a:prstGeom>
          <a:ln>
            <a:noFill/>
          </a:ln>
          <a:effectLst>
            <a:softEdge rad="112500"/>
          </a:effectLst>
        </p:spPr>
      </p:pic>
      <p:pic>
        <p:nvPicPr>
          <p:cNvPr id="30" name="Picture 29"/>
          <p:cNvPicPr>
            <a:picLocks noChangeAspect="1"/>
          </p:cNvPicPr>
          <p:nvPr/>
        </p:nvPicPr>
        <p:blipFill>
          <a:blip r:embed="rId5">
            <a:extLst>
              <a:ext uri="{BEBA8EAE-BF5A-486C-A8C5-ECC9F3942E4B}">
                <a14:imgProps xmlns:a14="http://schemas.microsoft.com/office/drawing/2010/main">
                  <a14:imgLayer r:embed="rId6">
                    <a14:imgEffect>
                      <a14:backgroundRemoval t="10000" b="97500" l="10000" r="90000"/>
                    </a14:imgEffect>
                  </a14:imgLayer>
                </a14:imgProps>
              </a:ext>
            </a:extLst>
          </a:blip>
          <a:stretch>
            <a:fillRect/>
          </a:stretch>
        </p:blipFill>
        <p:spPr>
          <a:xfrm>
            <a:off x="418741" y="3709204"/>
            <a:ext cx="1918672" cy="1839412"/>
          </a:xfrm>
          <a:prstGeom prst="rect">
            <a:avLst/>
          </a:prstGeom>
        </p:spPr>
      </p:pic>
    </p:spTree>
    <p:extLst>
      <p:ext uri="{BB962C8B-B14F-4D97-AF65-F5344CB8AC3E}">
        <p14:creationId xmlns:p14="http://schemas.microsoft.com/office/powerpoint/2010/main" val="2877111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5213448" y="571334"/>
            <a:ext cx="1752403"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Luyện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tập</a:t>
            </a:r>
            <a:endParaRPr lang="en-US" sz="2800" dirty="0">
              <a:solidFill>
                <a:schemeClr val="bg1"/>
              </a:solidFill>
            </a:endParaRPr>
          </a:p>
        </p:txBody>
      </p:sp>
      <p:sp>
        <p:nvSpPr>
          <p:cNvPr id="19" name="Rectangle 18"/>
          <p:cNvSpPr/>
          <p:nvPr/>
        </p:nvSpPr>
        <p:spPr>
          <a:xfrm>
            <a:off x="967024" y="1568498"/>
            <a:ext cx="4308937" cy="613245"/>
          </a:xfrm>
          <a:prstGeom prst="rect">
            <a:avLst/>
          </a:prstGeom>
          <a:ln/>
        </p:spPr>
        <p:style>
          <a:lnRef idx="3">
            <a:schemeClr val="lt1"/>
          </a:lnRef>
          <a:fillRef idx="1">
            <a:schemeClr val="accent4"/>
          </a:fillRef>
          <a:effectRef idx="1">
            <a:schemeClr val="accent4"/>
          </a:effectRef>
          <a:fontRef idx="minor">
            <a:schemeClr val="lt1"/>
          </a:fontRef>
        </p:style>
        <p:txBody>
          <a:bodyPr wrap="none">
            <a:spAutoFit/>
          </a:bodyPr>
          <a:lstStyle/>
          <a:p>
            <a:pPr>
              <a:lnSpc>
                <a:spcPct val="115000"/>
              </a:lnSpc>
              <a:spcAft>
                <a:spcPts val="0"/>
              </a:spcAft>
            </a:pP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Nhiệm</a:t>
            </a: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vụ</a:t>
            </a:r>
            <a:r>
              <a:rPr lang="en-US" sz="3200" b="1" dirty="0" smtClean="0">
                <a:solidFill>
                  <a:schemeClr val="bg1"/>
                </a:solidFill>
                <a:effectLst/>
                <a:latin typeface="Times New Roman" panose="02020603050405020304" pitchFamily="18" charset="0"/>
                <a:ea typeface="Times New Roman" panose="02020603050405020304" pitchFamily="18" charset="0"/>
              </a:rPr>
              <a:t> : </a:t>
            </a:r>
            <a:r>
              <a:rPr lang="en-US" sz="3200" b="1" dirty="0" err="1" smtClean="0">
                <a:solidFill>
                  <a:schemeClr val="bg1"/>
                </a:solidFill>
                <a:effectLst/>
                <a:latin typeface="Times New Roman" panose="02020603050405020304" pitchFamily="18" charset="0"/>
                <a:ea typeface="Times New Roman" panose="02020603050405020304" pitchFamily="18" charset="0"/>
              </a:rPr>
              <a:t>Viết</a:t>
            </a: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ngắn</a:t>
            </a:r>
            <a:r>
              <a:rPr lang="en-US" sz="3200" b="1" dirty="0" smtClean="0">
                <a:solidFill>
                  <a:schemeClr val="bg1"/>
                </a:solidFill>
                <a:effectLst/>
                <a:latin typeface="Times New Roman" panose="02020603050405020304" pitchFamily="18"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
        <p:nvSpPr>
          <p:cNvPr id="21" name="Teardrop 20"/>
          <p:cNvSpPr/>
          <p:nvPr/>
        </p:nvSpPr>
        <p:spPr>
          <a:xfrm>
            <a:off x="2291547" y="2468422"/>
            <a:ext cx="7596207" cy="2015493"/>
          </a:xfrm>
          <a:prstGeom prst="teardrop">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3200" dirty="0" smtClean="0">
                <a:solidFill>
                  <a:schemeClr val="tx1"/>
                </a:solidFill>
                <a:latin typeface="Times New Roman" panose="02020603050405020304" pitchFamily="18" charset="0"/>
                <a:ea typeface="Times New Roman" panose="02020603050405020304" pitchFamily="18" charset="0"/>
              </a:rPr>
              <a:t>V</a:t>
            </a:r>
            <a:r>
              <a:rPr lang="vi-VN" sz="3200" dirty="0" smtClean="0">
                <a:solidFill>
                  <a:schemeClr val="tx1"/>
                </a:solidFill>
                <a:latin typeface="Times New Roman" panose="02020603050405020304" pitchFamily="18" charset="0"/>
                <a:ea typeface="Times New Roman" panose="02020603050405020304" pitchFamily="18" charset="0"/>
              </a:rPr>
              <a:t>ẽ </a:t>
            </a:r>
            <a:r>
              <a:rPr lang="vi-VN" sz="3200" dirty="0">
                <a:solidFill>
                  <a:schemeClr val="tx1"/>
                </a:solidFill>
                <a:latin typeface="Times New Roman" panose="02020603050405020304" pitchFamily="18" charset="0"/>
                <a:ea typeface="Times New Roman" panose="02020603050405020304" pitchFamily="18" charset="0"/>
              </a:rPr>
              <a:t>sơ đồ hệ thống hóa lại các bước đã thực hiện để giải quyết được tình huống </a:t>
            </a:r>
            <a:r>
              <a:rPr lang="en-US" sz="3200" dirty="0" smtClean="0">
                <a:solidFill>
                  <a:schemeClr val="tx1"/>
                </a:solidFill>
                <a:latin typeface="Times New Roman" panose="02020603050405020304" pitchFamily="18" charset="0"/>
                <a:ea typeface="Times New Roman" panose="02020603050405020304" pitchFamily="18" charset="0"/>
              </a:rPr>
              <a:t>2</a:t>
            </a:r>
            <a:r>
              <a:rPr lang="vi-VN" sz="3200" dirty="0" smtClean="0">
                <a:solidFill>
                  <a:schemeClr val="tx1"/>
                </a:solidFill>
                <a:latin typeface="Times New Roman" panose="02020603050405020304" pitchFamily="18" charset="0"/>
                <a:ea typeface="Times New Roman" panose="02020603050405020304" pitchFamily="18" charset="0"/>
              </a:rPr>
              <a:t>.</a:t>
            </a:r>
            <a:endParaRPr lang="en-US" sz="32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7647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2: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2398542" y="-26733"/>
            <a:ext cx="8936292"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BÀY TỎ TÌNH CẢM VỚI BỐ MẸ?</a:t>
            </a:r>
            <a:endPar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0" name="Rectangle 9"/>
          <p:cNvSpPr/>
          <p:nvPr/>
        </p:nvSpPr>
        <p:spPr>
          <a:xfrm>
            <a:off x="5197418" y="563111"/>
            <a:ext cx="1784463"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Vận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dụng</a:t>
            </a:r>
            <a:r>
              <a:rPr lang="en-US" sz="2800" b="1" dirty="0" smtClean="0">
                <a:solidFill>
                  <a:schemeClr val="bg1"/>
                </a:solidFill>
                <a:effectLst/>
                <a:latin typeface="Times New Roman" panose="02020603050405020304" pitchFamily="18" charset="0"/>
                <a:ea typeface="Times New Roman" panose="02020603050405020304" pitchFamily="18" charset="0"/>
              </a:rPr>
              <a:t>.</a:t>
            </a:r>
            <a:endParaRPr lang="en-US" sz="2800" dirty="0">
              <a:solidFill>
                <a:schemeClr val="bg1"/>
              </a:solidFill>
            </a:endParaRPr>
          </a:p>
        </p:txBody>
      </p:sp>
      <p:pic>
        <p:nvPicPr>
          <p:cNvPr id="12" name="Picture 11"/>
          <p:cNvPicPr>
            <a:picLocks noChangeAspect="1"/>
          </p:cNvPicPr>
          <p:nvPr/>
        </p:nvPicPr>
        <p:blipFill>
          <a:blip r:embed="rId5"/>
          <a:stretch>
            <a:fillRect/>
          </a:stretch>
        </p:blipFill>
        <p:spPr>
          <a:xfrm>
            <a:off x="418754" y="1853412"/>
            <a:ext cx="5715000" cy="3086100"/>
          </a:xfrm>
          <a:prstGeom prst="rect">
            <a:avLst/>
          </a:prstGeom>
        </p:spPr>
      </p:pic>
      <p:sp>
        <p:nvSpPr>
          <p:cNvPr id="14" name="Rectangle 13"/>
          <p:cNvSpPr/>
          <p:nvPr/>
        </p:nvSpPr>
        <p:spPr>
          <a:xfrm>
            <a:off x="6267465" y="1412991"/>
            <a:ext cx="5373150" cy="4016741"/>
          </a:xfrm>
          <a:prstGeom prst="rect">
            <a:avLst/>
          </a:prstGeom>
        </p:spPr>
        <p:txBody>
          <a:bodyPr wrap="square">
            <a:spAutoFit/>
          </a:bodyPr>
          <a:lstStyle/>
          <a:p>
            <a:pPr algn="just">
              <a:lnSpc>
                <a:spcPct val="115000"/>
              </a:lnSpc>
            </a:pP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Em</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đã</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từng</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bày</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tỏ</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tình</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cảm</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với</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bố</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mẹ</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trong</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dịp</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sinh</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nhật</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của</a:t>
            </a:r>
            <a:r>
              <a:rPr lang="en-US" sz="2800" i="1" dirty="0" smtClean="0">
                <a:solidFill>
                  <a:srgbClr val="000000"/>
                </a:solidFill>
                <a:effectLst/>
                <a:latin typeface="Times New Roman" panose="02020603050405020304" pitchFamily="18" charset="0"/>
                <a:ea typeface="Times New Roman" panose="02020603050405020304" pitchFamily="18" charset="0"/>
              </a:rPr>
              <a:t> cha (</a:t>
            </a:r>
            <a:r>
              <a:rPr lang="en-US" sz="2800" i="1" dirty="0" err="1" smtClean="0">
                <a:solidFill>
                  <a:srgbClr val="000000"/>
                </a:solidFill>
                <a:effectLst/>
                <a:latin typeface="Times New Roman" panose="02020603050405020304" pitchFamily="18" charset="0"/>
                <a:ea typeface="Times New Roman" panose="02020603050405020304" pitchFamily="18" charset="0"/>
              </a:rPr>
              <a:t>mẹ</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hoặc</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các</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dịp</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lễ</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kỉ</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niệm</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Em</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hãy</a:t>
            </a:r>
            <a:r>
              <a:rPr lang="en-US" sz="2800" i="1" dirty="0" smtClean="0">
                <a:solidFill>
                  <a:srgbClr val="000000"/>
                </a:solidFill>
                <a:effectLst/>
                <a:latin typeface="Times New Roman" panose="02020603050405020304" pitchFamily="18" charset="0"/>
                <a:ea typeface="Times New Roman" panose="02020603050405020304" pitchFamily="18" charset="0"/>
              </a:rPr>
              <a:t> chia </a:t>
            </a:r>
            <a:r>
              <a:rPr lang="en-US" sz="2800" i="1" dirty="0" err="1" smtClean="0">
                <a:solidFill>
                  <a:srgbClr val="000000"/>
                </a:solidFill>
                <a:effectLst/>
                <a:latin typeface="Times New Roman" panose="02020603050405020304" pitchFamily="18" charset="0"/>
                <a:ea typeface="Times New Roman" panose="02020603050405020304" pitchFamily="18" charset="0"/>
              </a:rPr>
              <a:t>sẻ</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với</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các</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bạn</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vi-VN" sz="2800" i="1" dirty="0" smtClean="0">
                <a:solidFill>
                  <a:srgbClr val="000000"/>
                </a:solidFill>
                <a:effectLst/>
                <a:latin typeface="Times New Roman" panose="02020603050405020304" pitchFamily="18" charset="0"/>
                <a:ea typeface="Times New Roman" panose="02020603050405020304" pitchFamily="18" charset="0"/>
              </a:rPr>
              <a:t>cách </a:t>
            </a:r>
            <a:r>
              <a:rPr lang="en-US" sz="2800" i="1" dirty="0" err="1" smtClean="0">
                <a:solidFill>
                  <a:srgbClr val="000000"/>
                </a:solidFill>
                <a:effectLst/>
                <a:latin typeface="Times New Roman" panose="02020603050405020304" pitchFamily="18" charset="0"/>
                <a:ea typeface="Times New Roman" panose="02020603050405020304" pitchFamily="18" charset="0"/>
              </a:rPr>
              <a:t>mà</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bản</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thân</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đã</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vi-VN" sz="2800" i="1" dirty="0" smtClean="0">
                <a:solidFill>
                  <a:srgbClr val="000000"/>
                </a:solidFill>
                <a:effectLst/>
                <a:latin typeface="Times New Roman" panose="02020603050405020304" pitchFamily="18" charset="0"/>
                <a:ea typeface="Times New Roman" panose="02020603050405020304" pitchFamily="18" charset="0"/>
              </a:rPr>
              <a:t>thể hiện tình cảm nào với cha mẹ? Cảm xúc của cha mẹ </a:t>
            </a:r>
            <a:r>
              <a:rPr lang="en-US" sz="2800" i="1" dirty="0" err="1" smtClean="0">
                <a:solidFill>
                  <a:srgbClr val="000000"/>
                </a:solidFill>
                <a:effectLst/>
                <a:latin typeface="Times New Roman" panose="02020603050405020304" pitchFamily="18" charset="0"/>
                <a:ea typeface="Times New Roman" panose="02020603050405020304" pitchFamily="18" charset="0"/>
              </a:rPr>
              <a:t>em</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vi-VN" sz="2800" i="1" dirty="0" smtClean="0">
                <a:solidFill>
                  <a:srgbClr val="000000"/>
                </a:solidFill>
                <a:effectLst/>
                <a:latin typeface="Times New Roman" panose="02020603050405020304" pitchFamily="18" charset="0"/>
                <a:ea typeface="Times New Roman" panose="02020603050405020304" pitchFamily="18" charset="0"/>
              </a:rPr>
              <a:t>khi đón nhận tình cảm ấy như nào? Hãy chia sẻ cùng cả lớp.</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9105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algn="ctr">
              <a:lnSpc>
                <a:spcPct val="115000"/>
              </a:lnSpc>
              <a:spcAft>
                <a:spcPts val="0"/>
              </a:spcAft>
            </a:pPr>
            <a:r>
              <a:rPr lang="pl-PL" sz="2000" b="1" dirty="0" smtClean="0">
                <a:solidFill>
                  <a:schemeClr val="bg1"/>
                </a:solidFill>
                <a:effectLst/>
                <a:latin typeface="Times New Roman" panose="02020603050405020304" pitchFamily="18" charset="0"/>
                <a:ea typeface="Times New Roman" panose="02020603050405020304" pitchFamily="18" charset="0"/>
              </a:rPr>
              <a:t>LÀM THẾ NÀO ĐỂ THỰC HIỆN MỘT SẢN PHẨM SÁNG TẠO CHO GÓC </a:t>
            </a:r>
            <a:endParaRPr lang="en-US" sz="2000" b="1" dirty="0" smtClean="0">
              <a:solidFill>
                <a:schemeClr val="bg1"/>
              </a:solidFill>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pl-PL" sz="2000" b="1" dirty="0" smtClean="0">
                <a:solidFill>
                  <a:schemeClr val="bg1"/>
                </a:solidFill>
                <a:effectLst/>
                <a:latin typeface="Times New Roman" panose="02020603050405020304" pitchFamily="18" charset="0"/>
                <a:ea typeface="Times New Roman" panose="02020603050405020304" pitchFamily="18" charset="0"/>
              </a:rPr>
              <a:t>TRUYỀN THÔNG CỦA NHÀ TRƯỜNG?</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5183793" y="659852"/>
            <a:ext cx="1811714"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Khởi</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động</a:t>
            </a:r>
            <a:endParaRPr lang="en-US" sz="2800" dirty="0">
              <a:solidFill>
                <a:schemeClr val="bg1"/>
              </a:solidFill>
            </a:endParaRPr>
          </a:p>
        </p:txBody>
      </p:sp>
      <p:pic>
        <p:nvPicPr>
          <p:cNvPr id="21" name="Picture 20" descr="Hình ảnh gây sốc về môi trường bị tàn phá trên hành tinh"/>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679" y="1338038"/>
            <a:ext cx="3123640" cy="22371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4" name="Picture 23" descr="Chùm hình ảnh gây sốc về môi trường bị tàn phá trên hành tinh - KhoaHoc.tv"/>
          <p:cNvPicPr/>
          <p:nvPr/>
        </p:nvPicPr>
        <p:blipFill>
          <a:blip r:embed="rId6">
            <a:extLst>
              <a:ext uri="{28A0092B-C50C-407E-A947-70E740481C1C}">
                <a14:useLocalDpi xmlns:a14="http://schemas.microsoft.com/office/drawing/2010/main" val="0"/>
              </a:ext>
            </a:extLst>
          </a:blip>
          <a:srcRect/>
          <a:stretch>
            <a:fillRect/>
          </a:stretch>
        </p:blipFill>
        <p:spPr bwMode="auto">
          <a:xfrm>
            <a:off x="736104" y="3720064"/>
            <a:ext cx="3140215" cy="26795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p:cNvPicPr>
            <a:picLocks noChangeAspect="1"/>
          </p:cNvPicPr>
          <p:nvPr/>
        </p:nvPicPr>
        <p:blipFill>
          <a:blip r:embed="rId7"/>
          <a:stretch>
            <a:fillRect/>
          </a:stretch>
        </p:blipFill>
        <p:spPr>
          <a:xfrm>
            <a:off x="2511770" y="2535456"/>
            <a:ext cx="2762247" cy="236921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7" name="Rounded Rectangle 16"/>
          <p:cNvSpPr/>
          <p:nvPr/>
        </p:nvSpPr>
        <p:spPr>
          <a:xfrm>
            <a:off x="5456420" y="1710947"/>
            <a:ext cx="6184195" cy="4018231"/>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de-DE" sz="2600" i="1">
                <a:solidFill>
                  <a:srgbClr val="000000"/>
                </a:solidFill>
                <a:latin typeface="Times New Roman" panose="02020603050405020304" pitchFamily="18" charset="0"/>
                <a:ea typeface="Times New Roman" panose="02020603050405020304" pitchFamily="18" charset="0"/>
              </a:rPr>
              <a:t>1. Các bức tranh đề cập đến thực trạng nào?</a:t>
            </a:r>
            <a:endParaRPr lang="en-US" sz="260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de-DE" sz="2600" i="1">
                <a:solidFill>
                  <a:srgbClr val="000000"/>
                </a:solidFill>
                <a:latin typeface="Times New Roman" panose="02020603050405020304" pitchFamily="18" charset="0"/>
                <a:ea typeface="Times New Roman" panose="02020603050405020304" pitchFamily="18" charset="0"/>
              </a:rPr>
              <a:t>2. </a:t>
            </a:r>
            <a:r>
              <a:rPr lang="vi-VN" sz="2600" i="1">
                <a:solidFill>
                  <a:srgbClr val="000000"/>
                </a:solidFill>
                <a:latin typeface="Times New Roman" panose="02020603050405020304" pitchFamily="18" charset="0"/>
                <a:ea typeface="Times New Roman" panose="02020603050405020304" pitchFamily="18" charset="0"/>
              </a:rPr>
              <a:t>Môi trường đang bị tàn phá, ô nhiễm nghiêm trọng. Nếu để làm một sản phẩm nhằm mục đích tuyên truyền cho mọi người về ý thức bảo vệ môi trường trưng bày ở góc truyền thông nhà trường, em sẽ lựa chọn sản phẩm của mình là gì?</a:t>
            </a:r>
            <a:endParaRPr lang="en-US" sz="2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4609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5183793" y="659852"/>
            <a:ext cx="18117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Khởi</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động</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1" name="Picture 20" descr="Hình ảnh gây sốc về môi trường bị tàn phá trên hành tinh"/>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679" y="1338038"/>
            <a:ext cx="3123640" cy="22371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4" name="Picture 23" descr="Chùm hình ảnh gây sốc về môi trường bị tàn phá trên hành tinh - KhoaHoc.tv"/>
          <p:cNvPicPr/>
          <p:nvPr/>
        </p:nvPicPr>
        <p:blipFill>
          <a:blip r:embed="rId6">
            <a:extLst>
              <a:ext uri="{28A0092B-C50C-407E-A947-70E740481C1C}">
                <a14:useLocalDpi xmlns:a14="http://schemas.microsoft.com/office/drawing/2010/main" val="0"/>
              </a:ext>
            </a:extLst>
          </a:blip>
          <a:srcRect/>
          <a:stretch>
            <a:fillRect/>
          </a:stretch>
        </p:blipFill>
        <p:spPr bwMode="auto">
          <a:xfrm>
            <a:off x="736104" y="3720064"/>
            <a:ext cx="3140215" cy="26795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p:cNvPicPr>
            <a:picLocks noChangeAspect="1"/>
          </p:cNvPicPr>
          <p:nvPr/>
        </p:nvPicPr>
        <p:blipFill>
          <a:blip r:embed="rId7"/>
          <a:stretch>
            <a:fillRect/>
          </a:stretch>
        </p:blipFill>
        <p:spPr>
          <a:xfrm>
            <a:off x="2511770" y="2535456"/>
            <a:ext cx="2762247" cy="236921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7" name="Rounded Rectangle 16"/>
          <p:cNvSpPr/>
          <p:nvPr/>
        </p:nvSpPr>
        <p:spPr>
          <a:xfrm>
            <a:off x="5456420" y="1489627"/>
            <a:ext cx="6184195" cy="4460871"/>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lnSpc>
                <a:spcPct val="115000"/>
              </a:lnSpc>
              <a:spcAft>
                <a:spcPts val="0"/>
              </a:spcAft>
            </a:pPr>
            <a:r>
              <a:rPr lang="en-US" sz="2800" dirty="0" smtClean="0">
                <a:solidFill>
                  <a:schemeClr val="tx1"/>
                </a:solidFill>
                <a:effectLst/>
                <a:latin typeface="Times New Roman" panose="02020603050405020304" pitchFamily="18" charset="0"/>
                <a:ea typeface="Times New Roman" panose="02020603050405020304" pitchFamily="18" charset="0"/>
              </a:rPr>
              <a:t>1. </a:t>
            </a:r>
            <a:r>
              <a:rPr lang="en-US" sz="2800" dirty="0" err="1" smtClean="0">
                <a:solidFill>
                  <a:schemeClr val="tx1"/>
                </a:solidFill>
                <a:effectLst/>
                <a:latin typeface="Times New Roman" panose="02020603050405020304" pitchFamily="18" charset="0"/>
                <a:ea typeface="Times New Roman" panose="02020603050405020304" pitchFamily="18" charset="0"/>
              </a:rPr>
              <a:t>Cả</a:t>
            </a:r>
            <a:r>
              <a:rPr lang="en-US" sz="2800" dirty="0" smtClean="0">
                <a:solidFill>
                  <a:schemeClr val="tx1"/>
                </a:solidFill>
                <a:effectLst/>
                <a:latin typeface="Times New Roman" panose="02020603050405020304" pitchFamily="18" charset="0"/>
                <a:ea typeface="Times New Roman" panose="02020603050405020304" pitchFamily="18" charset="0"/>
              </a:rPr>
              <a:t> 3 </a:t>
            </a:r>
            <a:r>
              <a:rPr lang="en-US" sz="2800" dirty="0" err="1" smtClean="0">
                <a:solidFill>
                  <a:schemeClr val="tx1"/>
                </a:solidFill>
                <a:effectLst/>
                <a:latin typeface="Times New Roman" panose="02020603050405020304" pitchFamily="18" charset="0"/>
                <a:ea typeface="Times New Roman" panose="02020603050405020304" pitchFamily="18" charset="0"/>
              </a:rPr>
              <a:t>bức</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tranh</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đều</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đề</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cập</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đến</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thực</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trạng</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đáng</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báo</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động</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của</a:t>
            </a:r>
            <a:r>
              <a:rPr lang="en-US" sz="2800" dirty="0" smtClean="0">
                <a:solidFill>
                  <a:schemeClr val="tx1"/>
                </a:solidFill>
                <a:effectLst/>
                <a:latin typeface="Times New Roman" panose="02020603050405020304" pitchFamily="18" charset="0"/>
                <a:ea typeface="Times New Roman" panose="02020603050405020304" pitchFamily="18" charset="0"/>
              </a:rPr>
              <a:t> ô </a:t>
            </a:r>
            <a:r>
              <a:rPr lang="en-US" sz="2800" dirty="0" err="1" smtClean="0">
                <a:solidFill>
                  <a:schemeClr val="tx1"/>
                </a:solidFill>
                <a:effectLst/>
                <a:latin typeface="Times New Roman" panose="02020603050405020304" pitchFamily="18" charset="0"/>
                <a:ea typeface="Times New Roman" panose="02020603050405020304" pitchFamily="18" charset="0"/>
              </a:rPr>
              <a:t>nhiễm</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môi</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trường</a:t>
            </a:r>
            <a:r>
              <a:rPr lang="en-US" sz="2800" dirty="0" smtClean="0">
                <a:solidFill>
                  <a:schemeClr val="tx1"/>
                </a:solidFill>
                <a:effectLst/>
                <a:latin typeface="Times New Roman" panose="02020603050405020304" pitchFamily="18" charset="0"/>
                <a:ea typeface="Times New Roman" panose="02020603050405020304" pitchFamily="18" charset="0"/>
              </a:rPr>
              <a:t>: ô </a:t>
            </a:r>
            <a:r>
              <a:rPr lang="en-US" sz="2800" dirty="0" err="1" smtClean="0">
                <a:solidFill>
                  <a:schemeClr val="tx1"/>
                </a:solidFill>
                <a:effectLst/>
                <a:latin typeface="Times New Roman" panose="02020603050405020304" pitchFamily="18" charset="0"/>
                <a:ea typeface="Times New Roman" panose="02020603050405020304" pitchFamily="18" charset="0"/>
              </a:rPr>
              <a:t>nhiễm</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không</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khí</a:t>
            </a:r>
            <a:r>
              <a:rPr lang="en-US" sz="2800" dirty="0" smtClean="0">
                <a:solidFill>
                  <a:schemeClr val="tx1"/>
                </a:solidFill>
                <a:effectLst/>
                <a:latin typeface="Times New Roman" panose="02020603050405020304" pitchFamily="18" charset="0"/>
                <a:ea typeface="Times New Roman" panose="02020603050405020304" pitchFamily="18" charset="0"/>
              </a:rPr>
              <a:t> do </a:t>
            </a:r>
            <a:r>
              <a:rPr lang="en-US" sz="2800" dirty="0" err="1" smtClean="0">
                <a:solidFill>
                  <a:schemeClr val="tx1"/>
                </a:solidFill>
                <a:effectLst/>
                <a:latin typeface="Times New Roman" panose="02020603050405020304" pitchFamily="18" charset="0"/>
                <a:ea typeface="Times New Roman" panose="02020603050405020304" pitchFamily="18" charset="0"/>
              </a:rPr>
              <a:t>khí</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thải</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các</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nhà</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máy</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chặt</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phá</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rừng</a:t>
            </a:r>
            <a:r>
              <a:rPr lang="en-US" sz="2800" dirty="0" smtClean="0">
                <a:solidFill>
                  <a:schemeClr val="tx1"/>
                </a:solidFill>
                <a:effectLst/>
                <a:latin typeface="Times New Roman" panose="02020603050405020304" pitchFamily="18" charset="0"/>
                <a:ea typeface="Times New Roman" panose="02020603050405020304" pitchFamily="18" charset="0"/>
              </a:rPr>
              <a:t>, ô </a:t>
            </a:r>
            <a:r>
              <a:rPr lang="en-US" sz="2800" dirty="0" err="1" smtClean="0">
                <a:solidFill>
                  <a:schemeClr val="tx1"/>
                </a:solidFill>
                <a:effectLst/>
                <a:latin typeface="Times New Roman" panose="02020603050405020304" pitchFamily="18" charset="0"/>
                <a:ea typeface="Times New Roman" panose="02020603050405020304" pitchFamily="18" charset="0"/>
              </a:rPr>
              <a:t>nhiễm</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rác</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thải</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biển</a:t>
            </a:r>
            <a:r>
              <a:rPr lang="en-US" sz="2800" dirty="0" smtClean="0">
                <a:solidFill>
                  <a:schemeClr val="tx1"/>
                </a:solidFill>
                <a:effectLst/>
                <a:latin typeface="Times New Roman" panose="02020603050405020304" pitchFamily="18" charset="0"/>
                <a:ea typeface="Times New Roman" panose="02020603050405020304" pitchFamily="18" charset="0"/>
              </a:rPr>
              <a:t>.</a:t>
            </a:r>
            <a:endParaRPr lang="en-US" sz="2400" dirty="0" smtClean="0">
              <a:solidFill>
                <a:schemeClr val="tx1"/>
              </a:solidFill>
              <a:effectLst/>
              <a:latin typeface="Times New Roman" panose="02020603050405020304" pitchFamily="18" charset="0"/>
              <a:ea typeface="Times New Roman" panose="02020603050405020304" pitchFamily="18" charset="0"/>
            </a:endParaRPr>
          </a:p>
          <a:p>
            <a:pPr marL="457200" algn="just">
              <a:lnSpc>
                <a:spcPct val="115000"/>
              </a:lnSpc>
              <a:spcAft>
                <a:spcPts val="0"/>
              </a:spcAft>
            </a:pPr>
            <a:r>
              <a:rPr lang="en-US" sz="2800" dirty="0" smtClean="0">
                <a:solidFill>
                  <a:schemeClr val="tx1"/>
                </a:solidFill>
                <a:effectLst/>
                <a:latin typeface="Times New Roman" panose="02020603050405020304" pitchFamily="18" charset="0"/>
                <a:ea typeface="Times New Roman" panose="02020603050405020304" pitchFamily="18" charset="0"/>
              </a:rPr>
              <a:t>2. HS </a:t>
            </a:r>
            <a:r>
              <a:rPr lang="en-US" sz="2800" dirty="0" err="1" smtClean="0">
                <a:solidFill>
                  <a:schemeClr val="tx1"/>
                </a:solidFill>
                <a:effectLst/>
                <a:latin typeface="Times New Roman" panose="02020603050405020304" pitchFamily="18" charset="0"/>
                <a:ea typeface="Times New Roman" panose="02020603050405020304" pitchFamily="18" charset="0"/>
              </a:rPr>
              <a:t>có</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thể</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vẽ</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tranh</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cổ</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động</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sáng</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tác</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thơ</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văn</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câu</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chuyện</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đẻ</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truyền</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tải</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thông</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điệp</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bảo</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vệ</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môi</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trường</a:t>
            </a:r>
            <a:r>
              <a:rPr lang="en-US" sz="2800" dirty="0" smtClean="0">
                <a:solidFill>
                  <a:schemeClr val="tx1"/>
                </a:solidFill>
                <a:effectLst/>
                <a:latin typeface="Times New Roman" panose="02020603050405020304" pitchFamily="18" charset="0"/>
                <a:ea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9226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Hình</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thành</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kiến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thức</a:t>
            </a:r>
            <a:r>
              <a:rPr lang="en-US" sz="2800" b="1" dirty="0" smtClean="0">
                <a:solidFill>
                  <a:schemeClr val="bg1"/>
                </a:solidFill>
                <a:effectLst/>
                <a:latin typeface="Times New Roman" panose="02020603050405020304" pitchFamily="18" charset="0"/>
                <a:ea typeface="Times New Roman" panose="02020603050405020304" pitchFamily="18" charset="0"/>
              </a:rPr>
              <a:t> </a:t>
            </a:r>
            <a:endParaRPr lang="en-US" sz="2800" dirty="0">
              <a:solidFill>
                <a:schemeClr val="bg1"/>
              </a:solidFill>
            </a:endParaRPr>
          </a:p>
        </p:txBody>
      </p:sp>
      <p:pic>
        <p:nvPicPr>
          <p:cNvPr id="12" name="Picture 11"/>
          <p:cNvPicPr>
            <a:picLocks noChangeAspect="1"/>
          </p:cNvPicPr>
          <p:nvPr/>
        </p:nvPicPr>
        <p:blipFill>
          <a:blip r:embed="rId5"/>
          <a:stretch>
            <a:fillRect/>
          </a:stretch>
        </p:blipFill>
        <p:spPr>
          <a:xfrm>
            <a:off x="3075245" y="1362746"/>
            <a:ext cx="6028809" cy="5151920"/>
          </a:xfrm>
          <a:prstGeom prst="rect">
            <a:avLst/>
          </a:prstGeom>
        </p:spPr>
      </p:pic>
      <p:sp>
        <p:nvSpPr>
          <p:cNvPr id="26" name="Rectangle 25"/>
          <p:cNvSpPr/>
          <p:nvPr/>
        </p:nvSpPr>
        <p:spPr>
          <a:xfrm>
            <a:off x="464492" y="1124352"/>
            <a:ext cx="3748077" cy="523220"/>
          </a:xfrm>
          <a:prstGeom prst="rect">
            <a:avLst/>
          </a:prstGeom>
        </p:spPr>
        <p:txBody>
          <a:bodyPr wrap="none">
            <a:spAutoFit/>
          </a:bodyPr>
          <a:lstStyle/>
          <a:p>
            <a:r>
              <a:rPr lang="en-US" sz="2800" b="1" dirty="0" smtClean="0">
                <a:solidFill>
                  <a:srgbClr val="FF0000"/>
                </a:solidFill>
                <a:effectLst/>
                <a:latin typeface="Times New Roman" panose="02020603050405020304" pitchFamily="18" charset="0"/>
                <a:ea typeface="Times New Roman" panose="02020603050405020304" pitchFamily="18" charset="0"/>
              </a:rPr>
              <a:t>I. ĐỌC TÌNH HUỐNG</a:t>
            </a:r>
            <a:endParaRPr lang="en-US" sz="2800" dirty="0"/>
          </a:p>
        </p:txBody>
      </p:sp>
    </p:spTree>
    <p:extLst>
      <p:ext uri="{BB962C8B-B14F-4D97-AF65-F5344CB8AC3E}">
        <p14:creationId xmlns:p14="http://schemas.microsoft.com/office/powerpoint/2010/main" val="1974790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98119" y="1422933"/>
            <a:ext cx="7606441" cy="523220"/>
          </a:xfrm>
          <a:prstGeom prst="rect">
            <a:avLst/>
          </a:prstGeom>
        </p:spPr>
        <p:txBody>
          <a:bodyPr wrap="none">
            <a:spAutoFit/>
          </a:bodyPr>
          <a:lstStyle/>
          <a:p>
            <a:r>
              <a:rPr lang="nl-NL" sz="2800" b="1" dirty="0" smtClean="0">
                <a:solidFill>
                  <a:srgbClr val="FF0000"/>
                </a:solidFill>
                <a:effectLst/>
                <a:latin typeface="Times New Roman" panose="02020603050405020304" pitchFamily="18" charset="0"/>
                <a:ea typeface="Times New Roman" panose="02020603050405020304" pitchFamily="18" charset="0"/>
              </a:rPr>
              <a:t>II. HƯỚNG DẪN GIẢI QUYẾT TÌNH HUỐNG</a:t>
            </a:r>
            <a:endParaRPr lang="en-US" sz="2800" dirty="0"/>
          </a:p>
        </p:txBody>
      </p:sp>
      <p:graphicFrame>
        <p:nvGraphicFramePr>
          <p:cNvPr id="14" name="Table 13"/>
          <p:cNvGraphicFramePr>
            <a:graphicFrameLocks noGrp="1"/>
          </p:cNvGraphicFramePr>
          <p:nvPr>
            <p:extLst>
              <p:ext uri="{D42A27DB-BD31-4B8C-83A1-F6EECF244321}">
                <p14:modId xmlns:p14="http://schemas.microsoft.com/office/powerpoint/2010/main" val="4194317774"/>
              </p:ext>
            </p:extLst>
          </p:nvPr>
        </p:nvGraphicFramePr>
        <p:xfrm>
          <a:off x="660400" y="2039512"/>
          <a:ext cx="10858500" cy="4029964"/>
        </p:xfrm>
        <a:graphic>
          <a:graphicData uri="http://schemas.openxmlformats.org/drawingml/2006/table">
            <a:tbl>
              <a:tblPr firstRow="1" bandRow="1">
                <a:tableStyleId>{5C22544A-7EE6-4342-B048-85BDC9FD1C3A}</a:tableStyleId>
              </a:tblPr>
              <a:tblGrid>
                <a:gridCol w="3619500">
                  <a:extLst>
                    <a:ext uri="{9D8B030D-6E8A-4147-A177-3AD203B41FA5}">
                      <a16:colId xmlns:a16="http://schemas.microsoft.com/office/drawing/2014/main" val="2376260785"/>
                    </a:ext>
                  </a:extLst>
                </a:gridCol>
                <a:gridCol w="3619500">
                  <a:extLst>
                    <a:ext uri="{9D8B030D-6E8A-4147-A177-3AD203B41FA5}">
                      <a16:colId xmlns:a16="http://schemas.microsoft.com/office/drawing/2014/main" val="2111436717"/>
                    </a:ext>
                  </a:extLst>
                </a:gridCol>
                <a:gridCol w="3619500">
                  <a:extLst>
                    <a:ext uri="{9D8B030D-6E8A-4147-A177-3AD203B41FA5}">
                      <a16:colId xmlns:a16="http://schemas.microsoft.com/office/drawing/2014/main" val="1913665646"/>
                    </a:ext>
                  </a:extLst>
                </a:gridCol>
              </a:tblGrid>
              <a:tr h="370840">
                <a:tc>
                  <a:txBody>
                    <a:bodyPr/>
                    <a:lstStyle/>
                    <a:p>
                      <a:pPr algn="ctr">
                        <a:lnSpc>
                          <a:spcPct val="115000"/>
                        </a:lnSpc>
                        <a:spcAft>
                          <a:spcPts val="0"/>
                        </a:spcAft>
                      </a:pPr>
                      <a:r>
                        <a:rPr lang="en-US" sz="2800" i="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Nhóm</a:t>
                      </a:r>
                      <a:r>
                        <a:rPr lang="en-US" sz="2800" b="1" dirty="0" smtClean="0">
                          <a:solidFill>
                            <a:schemeClr val="bg1"/>
                          </a:solidFill>
                          <a:effectLst/>
                          <a:latin typeface="Times New Roman" panose="02020603050405020304" pitchFamily="18" charset="0"/>
                          <a:ea typeface="Times New Roman" panose="02020603050405020304" pitchFamily="18" charset="0"/>
                        </a:rPr>
                        <a:t> 1:</a:t>
                      </a:r>
                      <a:endParaRPr lang="en-US" sz="2800" dirty="0" smtClean="0">
                        <a:solidFill>
                          <a:schemeClr val="bg1"/>
                        </a:solidFill>
                        <a:effectLst/>
                        <a:latin typeface="Times New Roman" panose="02020603050405020304" pitchFamily="18" charset="0"/>
                        <a:ea typeface="Times New Roman" panose="02020603050405020304" pitchFamily="18" charset="0"/>
                      </a:endParaRPr>
                    </a:p>
                  </a:txBody>
                  <a:tcPr/>
                </a:tc>
                <a:tc>
                  <a:txBody>
                    <a:bodyPr/>
                    <a:lstStyle/>
                    <a:p>
                      <a:pPr algn="ctr"/>
                      <a:r>
                        <a:rPr lang="en-US" sz="2800" b="1" dirty="0" err="1" smtClean="0">
                          <a:solidFill>
                            <a:schemeClr val="bg1"/>
                          </a:solidFill>
                          <a:effectLst/>
                          <a:latin typeface="Times New Roman" panose="02020603050405020304" pitchFamily="18" charset="0"/>
                          <a:ea typeface="Times New Roman" panose="02020603050405020304" pitchFamily="18" charset="0"/>
                        </a:rPr>
                        <a:t>Nhóm</a:t>
                      </a:r>
                      <a:r>
                        <a:rPr lang="en-US" sz="2800" b="1" dirty="0" smtClean="0">
                          <a:solidFill>
                            <a:schemeClr val="bg1"/>
                          </a:solidFill>
                          <a:effectLst/>
                          <a:latin typeface="Times New Roman" panose="02020603050405020304" pitchFamily="18" charset="0"/>
                          <a:ea typeface="Times New Roman" panose="02020603050405020304" pitchFamily="18" charset="0"/>
                        </a:rPr>
                        <a:t> 2:</a:t>
                      </a:r>
                      <a:endParaRPr lang="en-US" sz="2800" dirty="0">
                        <a:solidFill>
                          <a:schemeClr val="bg1"/>
                        </a:solidFill>
                      </a:endParaRPr>
                    </a:p>
                  </a:txBody>
                  <a:tcPr/>
                </a:tc>
                <a:tc>
                  <a:txBody>
                    <a:bodyPr/>
                    <a:lstStyle/>
                    <a:p>
                      <a:pPr algn="ctr"/>
                      <a:r>
                        <a:rPr lang="en-US" sz="2800" b="1" kern="1200" dirty="0" err="1" smtClean="0">
                          <a:solidFill>
                            <a:schemeClr val="bg1"/>
                          </a:solidFill>
                          <a:effectLst/>
                          <a:latin typeface="Times New Roman" panose="02020603050405020304" pitchFamily="18" charset="0"/>
                          <a:ea typeface="+mn-ea"/>
                          <a:cs typeface="Times New Roman" panose="02020603050405020304" pitchFamily="18" charset="0"/>
                        </a:rPr>
                        <a:t>Nhóm</a:t>
                      </a:r>
                      <a:r>
                        <a:rPr lang="en-US" sz="2800" b="1" kern="1200" dirty="0" smtClean="0">
                          <a:solidFill>
                            <a:schemeClr val="bg1"/>
                          </a:solidFill>
                          <a:effectLst/>
                          <a:latin typeface="Times New Roman" panose="02020603050405020304" pitchFamily="18" charset="0"/>
                          <a:ea typeface="+mn-ea"/>
                          <a:cs typeface="Times New Roman" panose="02020603050405020304" pitchFamily="18" charset="0"/>
                        </a:rPr>
                        <a:t> 3, 4: </a:t>
                      </a:r>
                      <a:endParaRPr lang="en-US" sz="28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29105477"/>
                  </a:ext>
                </a:extLst>
              </a:tr>
              <a:tr h="370840">
                <a:tc>
                  <a:txBody>
                    <a:bodyPr/>
                    <a:lstStyle/>
                    <a:p>
                      <a:pPr algn="just">
                        <a:lnSpc>
                          <a:spcPct val="115000"/>
                        </a:lnSpc>
                        <a:spcAft>
                          <a:spcPts val="0"/>
                        </a:spcAft>
                        <a:tabLst>
                          <a:tab pos="344805" algn="l"/>
                        </a:tabLst>
                      </a:pP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vi-VN" sz="2800" i="1" dirty="0" smtClean="0">
                          <a:solidFill>
                            <a:srgbClr val="000000"/>
                          </a:solidFill>
                          <a:effectLst/>
                          <a:latin typeface="Times New Roman" panose="02020603050405020304" pitchFamily="18" charset="0"/>
                          <a:ea typeface="Times New Roman" panose="02020603050405020304" pitchFamily="18" charset="0"/>
                        </a:rPr>
                        <a:t>Em biết gì về Góc truyền thông trong trường học?</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344805" algn="l"/>
                        </a:tabLst>
                      </a:pPr>
                      <a:r>
                        <a:rPr lang="en-US" sz="2800" i="1" dirty="0" smtClean="0">
                          <a:effectLst/>
                          <a:latin typeface="Times New Roman" panose="02020603050405020304" pitchFamily="18" charset="0"/>
                          <a:ea typeface="Times New Roman" panose="02020603050405020304" pitchFamily="18" charset="0"/>
                        </a:rPr>
                        <a:t>? </a:t>
                      </a:r>
                      <a:r>
                        <a:rPr lang="vi-VN" sz="2800" i="1" dirty="0" smtClean="0">
                          <a:effectLst/>
                          <a:latin typeface="Times New Roman" panose="02020603050405020304" pitchFamily="18" charset="0"/>
                          <a:ea typeface="Times New Roman" panose="02020603050405020304" pitchFamily="18" charset="0"/>
                        </a:rPr>
                        <a:t>Em hiểu thế nào về các từ “lắng nghe”, “lời thở than” trong tên chủ đề?</a:t>
                      </a:r>
                      <a:endParaRPr lang="en-US" sz="2800" dirty="0" smtClean="0">
                        <a:effectLst/>
                        <a:latin typeface="Times New Roman" panose="02020603050405020304" pitchFamily="18" charset="0"/>
                        <a:ea typeface="Times New Roman" panose="02020603050405020304" pitchFamily="18" charset="0"/>
                      </a:endParaRPr>
                    </a:p>
                  </a:txBody>
                  <a:tcPr/>
                </a:tc>
                <a:tc>
                  <a:txBody>
                    <a:bodyPr/>
                    <a:lstStyle/>
                    <a:p>
                      <a:pPr algn="just">
                        <a:lnSpc>
                          <a:spcPct val="115000"/>
                        </a:lnSpc>
                        <a:spcAft>
                          <a:spcPts val="0"/>
                        </a:spcAft>
                        <a:tabLst>
                          <a:tab pos="167005" algn="l"/>
                        </a:tabLst>
                      </a:pPr>
                      <a:r>
                        <a:rPr lang="vi-VN" sz="2800" i="1" dirty="0" smtClean="0">
                          <a:effectLst/>
                          <a:latin typeface="Times New Roman" panose="02020603050405020304" pitchFamily="18" charset="0"/>
                          <a:ea typeface="Times New Roman" panose="02020603050405020304" pitchFamily="18" charset="0"/>
                        </a:rPr>
                        <a:t>? </a:t>
                      </a:r>
                      <a:r>
                        <a:rPr lang="vi-VN" sz="2800" i="1" dirty="0" smtClean="0">
                          <a:solidFill>
                            <a:srgbClr val="000000"/>
                          </a:solidFill>
                          <a:effectLst/>
                          <a:latin typeface="Times New Roman" panose="02020603050405020304" pitchFamily="18" charset="0"/>
                          <a:ea typeface="Times New Roman" panose="02020603050405020304" pitchFamily="18" charset="0"/>
                        </a:rPr>
                        <a:t>Hình vẽ trong tình huống có thể được miêu tả lại như thế nào?</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167005" algn="l"/>
                        </a:tabLst>
                      </a:pP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vi-VN" sz="2800" i="1" dirty="0" smtClean="0">
                          <a:solidFill>
                            <a:srgbClr val="000000"/>
                          </a:solidFill>
                          <a:effectLst/>
                          <a:latin typeface="Times New Roman" panose="02020603050405020304" pitchFamily="18" charset="0"/>
                          <a:ea typeface="Times New Roman" panose="02020603050405020304" pitchFamily="18" charset="0"/>
                        </a:rPr>
                        <a:t>Em liên tưởng đến bài thơ, câu chuyện, đoạn phim nào khi xem hình vẽ trên?</a:t>
                      </a:r>
                      <a:endParaRPr lang="en-US" sz="2800" dirty="0" smtClean="0">
                        <a:effectLst/>
                        <a:latin typeface="Times New Roman" panose="02020603050405020304" pitchFamily="18" charset="0"/>
                        <a:ea typeface="Times New Roman" panose="02020603050405020304" pitchFamily="18" charset="0"/>
                      </a:endParaRPr>
                    </a:p>
                  </a:txBody>
                  <a:tcPr/>
                </a:tc>
                <a:tc>
                  <a:txBody>
                    <a:bodyPr/>
                    <a:lstStyle/>
                    <a:p>
                      <a:pPr algn="just">
                        <a:lnSpc>
                          <a:spcPct val="115000"/>
                        </a:lnSpc>
                        <a:spcAft>
                          <a:spcPts val="0"/>
                        </a:spcAft>
                        <a:tabLst>
                          <a:tab pos="167005" algn="l"/>
                        </a:tabLst>
                      </a:pP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vi-VN" sz="2800" i="1" dirty="0" smtClean="0">
                          <a:solidFill>
                            <a:srgbClr val="000000"/>
                          </a:solidFill>
                          <a:effectLst/>
                          <a:latin typeface="Times New Roman" panose="02020603050405020304" pitchFamily="18" charset="0"/>
                          <a:ea typeface="Times New Roman" panose="02020603050405020304" pitchFamily="18" charset="0"/>
                        </a:rPr>
                        <a:t>Thông điệp mà em nhận được từ hình vẽ trên là gì?</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167005" algn="l"/>
                        </a:tabLst>
                      </a:pP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vi-VN" sz="2800" i="1" dirty="0" smtClean="0">
                          <a:solidFill>
                            <a:srgbClr val="000000"/>
                          </a:solidFill>
                          <a:effectLst/>
                          <a:latin typeface="Times New Roman" panose="02020603050405020304" pitchFamily="18" charset="0"/>
                          <a:ea typeface="Times New Roman" panose="02020603050405020304" pitchFamily="18" charset="0"/>
                        </a:rPr>
                        <a:t>Người bạn đã nhờ các thành viên câu lạc bộ thực hiện việc gì?</a:t>
                      </a:r>
                      <a:endParaRPr lang="en-US" sz="2800" dirty="0" smtClean="0">
                        <a:effectLst/>
                        <a:latin typeface="Times New Roman" panose="02020603050405020304" pitchFamily="18" charset="0"/>
                        <a:ea typeface="Times New Roman" panose="02020603050405020304" pitchFamily="18" charset="0"/>
                      </a:endParaRPr>
                    </a:p>
                    <a:p>
                      <a:endParaRPr lang="en-US" sz="2800" dirty="0"/>
                    </a:p>
                  </a:txBody>
                  <a:tcPr/>
                </a:tc>
                <a:extLst>
                  <a:ext uri="{0D108BD9-81ED-4DB2-BD59-A6C34878D82A}">
                    <a16:rowId xmlns:a16="http://schemas.microsoft.com/office/drawing/2014/main" val="2481650564"/>
                  </a:ext>
                </a:extLst>
              </a:tr>
            </a:tbl>
          </a:graphicData>
        </a:graphic>
      </p:graphicFrame>
    </p:spTree>
    <p:extLst>
      <p:ext uri="{BB962C8B-B14F-4D97-AF65-F5344CB8AC3E}">
        <p14:creationId xmlns:p14="http://schemas.microsoft.com/office/powerpoint/2010/main" val="391965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98119" y="1282653"/>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2" name="Rectangle 11"/>
          <p:cNvSpPr/>
          <p:nvPr/>
        </p:nvSpPr>
        <p:spPr>
          <a:xfrm>
            <a:off x="647699" y="1771884"/>
            <a:ext cx="7102215" cy="4364272"/>
          </a:xfrm>
          <a:prstGeom prst="rect">
            <a:avLst/>
          </a:prstGeom>
        </p:spPr>
        <p:txBody>
          <a:bodyPr wrap="square">
            <a:spAutoFit/>
          </a:bodyPr>
          <a:lstStyle/>
          <a:p>
            <a:pPr algn="just">
              <a:lnSpc>
                <a:spcPct val="115000"/>
              </a:lnSpc>
              <a:spcAft>
                <a:spcPts val="1200"/>
              </a:spcAft>
            </a:pPr>
            <a:r>
              <a:rPr lang="nl-NL" sz="2800" b="1" dirty="0" smtClean="0">
                <a:solidFill>
                  <a:srgbClr val="0070C0"/>
                </a:solidFill>
                <a:effectLst/>
                <a:latin typeface="Times New Roman" panose="02020603050405020304" pitchFamily="18" charset="0"/>
                <a:ea typeface="Times New Roman" panose="02020603050405020304" pitchFamily="18" charset="0"/>
              </a:rPr>
              <a:t>1. </a:t>
            </a:r>
            <a:r>
              <a:rPr lang="vi-VN" sz="2800" b="1" dirty="0" smtClean="0">
                <a:solidFill>
                  <a:srgbClr val="0070C0"/>
                </a:solidFill>
                <a:effectLst/>
                <a:latin typeface="Times New Roman" panose="02020603050405020304" pitchFamily="18" charset="0"/>
                <a:ea typeface="Times New Roman" panose="02020603050405020304" pitchFamily="18" charset="0"/>
              </a:rPr>
              <a:t>Bước 1: Xác định vấn đề cần giải quyết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b="1" dirty="0" smtClean="0">
                <a:solidFill>
                  <a:srgbClr val="363636"/>
                </a:solidFill>
                <a:effectLst/>
                <a:latin typeface="Times New Roman" panose="02020603050405020304" pitchFamily="18" charset="0"/>
                <a:ea typeface="Times New Roman" panose="02020603050405020304" pitchFamily="18" charset="0"/>
              </a:rPr>
              <a:t>a) Đọc hiểu tình huống</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b="1" dirty="0" smtClean="0">
                <a:solidFill>
                  <a:srgbClr val="363636"/>
                </a:solidFill>
                <a:effectLst/>
                <a:latin typeface="Times New Roman" panose="02020603050405020304" pitchFamily="18" charset="0"/>
                <a:ea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rPr>
              <a:t>Góc truyền thông trong trường học là nơi để nhà trường (BGH, Đoàn thanh niên, các câu lạc bộ,..) truyền tải các thông tin cần thiết đến HS. </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dirty="0" smtClean="0">
                <a:effectLst/>
                <a:latin typeface="Times New Roman" panose="02020603050405020304" pitchFamily="18" charset="0"/>
                <a:ea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rPr>
              <a:t>Góc truyền thông có thể là một tấm bảng đen được trang trí, phân chia thành các khung, các ô với nội dung thông tin khác nhau.</a:t>
            </a:r>
            <a:endParaRPr lang="en-US" sz="2800" dirty="0">
              <a:effectLst/>
              <a:latin typeface="Times New Roman" panose="02020603050405020304" pitchFamily="18" charset="0"/>
              <a:ea typeface="Times New Roman" panose="02020603050405020304" pitchFamily="18" charset="0"/>
            </a:endParaRPr>
          </a:p>
        </p:txBody>
      </p:sp>
      <p:pic>
        <p:nvPicPr>
          <p:cNvPr id="15" name="Picture 14"/>
          <p:cNvPicPr>
            <a:picLocks noChangeAspect="1"/>
          </p:cNvPicPr>
          <p:nvPr/>
        </p:nvPicPr>
        <p:blipFill>
          <a:blip r:embed="rId5"/>
          <a:stretch>
            <a:fillRect/>
          </a:stretch>
        </p:blipFill>
        <p:spPr>
          <a:xfrm>
            <a:off x="8172300" y="2370481"/>
            <a:ext cx="3461175" cy="3415230"/>
          </a:xfrm>
          <a:prstGeom prst="rect">
            <a:avLst/>
          </a:prstGeom>
        </p:spPr>
      </p:pic>
    </p:spTree>
    <p:extLst>
      <p:ext uri="{BB962C8B-B14F-4D97-AF65-F5344CB8AC3E}">
        <p14:creationId xmlns:p14="http://schemas.microsoft.com/office/powerpoint/2010/main" val="21829946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98119" y="1282653"/>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2" name="Rectangle 11"/>
          <p:cNvSpPr/>
          <p:nvPr/>
        </p:nvSpPr>
        <p:spPr>
          <a:xfrm>
            <a:off x="647699" y="1771884"/>
            <a:ext cx="8766124" cy="658642"/>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nl-NL"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1. </a:t>
            </a:r>
            <a:r>
              <a:rPr kumimoji="0" lang="vi-VN"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Bước 1: Xác định vấn đề cần giải quyết</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5" name="Picture 14"/>
          <p:cNvPicPr>
            <a:picLocks noChangeAspect="1"/>
          </p:cNvPicPr>
          <p:nvPr/>
        </p:nvPicPr>
        <p:blipFill>
          <a:blip r:embed="rId5"/>
          <a:stretch>
            <a:fillRect/>
          </a:stretch>
        </p:blipFill>
        <p:spPr>
          <a:xfrm>
            <a:off x="8172300" y="2370481"/>
            <a:ext cx="3461175" cy="3415230"/>
          </a:xfrm>
          <a:prstGeom prst="rect">
            <a:avLst/>
          </a:prstGeom>
        </p:spPr>
      </p:pic>
      <p:sp>
        <p:nvSpPr>
          <p:cNvPr id="14" name="Rectangle 13"/>
          <p:cNvSpPr/>
          <p:nvPr/>
        </p:nvSpPr>
        <p:spPr>
          <a:xfrm>
            <a:off x="736104" y="2463467"/>
            <a:ext cx="6714007" cy="3914918"/>
          </a:xfrm>
          <a:prstGeom prst="rect">
            <a:avLst/>
          </a:prstGeom>
        </p:spPr>
        <p:txBody>
          <a:bodyPr wrap="square">
            <a:spAutoFit/>
          </a:bodyPr>
          <a:lstStyle/>
          <a:p>
            <a:pPr algn="just">
              <a:lnSpc>
                <a:spcPct val="115000"/>
              </a:lnSpc>
              <a:spcAft>
                <a:spcPts val="0"/>
              </a:spcAft>
            </a:pPr>
            <a:r>
              <a:rPr lang="vi-VN" sz="3600" b="1" dirty="0" smtClean="0">
                <a:effectLst/>
                <a:latin typeface="Times New Roman" panose="02020603050405020304" pitchFamily="18" charset="0"/>
                <a:ea typeface="Times New Roman" panose="02020603050405020304" pitchFamily="18" charset="0"/>
              </a:rPr>
              <a:t>b. Nhận biết vấn đề trọng tâm</a:t>
            </a:r>
            <a:endParaRPr lang="en-US" sz="36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3600" dirty="0" smtClean="0">
                <a:effectLst/>
                <a:latin typeface="Times New Roman" panose="02020603050405020304" pitchFamily="18" charset="0"/>
                <a:ea typeface="Times New Roman" panose="02020603050405020304" pitchFamily="18" charset="0"/>
              </a:rPr>
              <a:t>Các nhóm thực hiện một sản phẩm sáng tạo cho góc truyền thông nhà trường, cảm hứng là bức hình vẽ về một cây xanh bị chặt đã dẫn đến cái chết của nhiều sinh vật.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25799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572908" y="1281917"/>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6" name="Rectangle 15"/>
          <p:cNvSpPr/>
          <p:nvPr/>
        </p:nvSpPr>
        <p:spPr>
          <a:xfrm>
            <a:off x="626707" y="1711824"/>
            <a:ext cx="7621574" cy="658642"/>
          </a:xfrm>
          <a:prstGeom prst="rect">
            <a:avLst/>
          </a:prstGeom>
        </p:spPr>
        <p:txBody>
          <a:bodyPr wrap="none">
            <a:spAutoFit/>
          </a:bodyPr>
          <a:lstStyle/>
          <a:p>
            <a:pPr algn="just">
              <a:lnSpc>
                <a:spcPct val="115000"/>
              </a:lnSpc>
              <a:spcAft>
                <a:spcPts val="0"/>
              </a:spcAft>
            </a:pPr>
            <a:r>
              <a:rPr lang="nl-NL" sz="3200" b="1" dirty="0" smtClean="0">
                <a:solidFill>
                  <a:srgbClr val="0070C0"/>
                </a:solidFill>
                <a:effectLst/>
                <a:latin typeface="Times New Roman" panose="02020603050405020304" pitchFamily="18" charset="0"/>
                <a:ea typeface="Times New Roman" panose="02020603050405020304" pitchFamily="18" charset="0"/>
              </a:rPr>
              <a:t>2. Bước 2: Tìm kiếm và lựa chọn giải pháp</a:t>
            </a:r>
            <a:endParaRPr lang="en-US" sz="3200" dirty="0">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647699" y="2265436"/>
            <a:ext cx="7456861" cy="3914918"/>
          </a:xfrm>
          <a:prstGeom prst="rect">
            <a:avLst/>
          </a:prstGeom>
        </p:spPr>
        <p:txBody>
          <a:bodyPr wrap="square">
            <a:spAutoFit/>
          </a:bodyPr>
          <a:lstStyle/>
          <a:p>
            <a:pPr algn="just">
              <a:lnSpc>
                <a:spcPct val="115000"/>
              </a:lnSpc>
              <a:spcAft>
                <a:spcPts val="0"/>
              </a:spcAft>
            </a:pPr>
            <a:r>
              <a:rPr lang="vi-VN" sz="3600" b="1" dirty="0" smtClean="0">
                <a:effectLst/>
                <a:latin typeface="Times New Roman" panose="02020603050405020304" pitchFamily="18" charset="0"/>
                <a:ea typeface="Times New Roman" panose="02020603050405020304" pitchFamily="18" charset="0"/>
              </a:rPr>
              <a:t>a. Thu thập thông tin, ý tưởng</a:t>
            </a:r>
            <a:endParaRPr lang="en-US" sz="36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3600" dirty="0" smtClean="0">
                <a:effectLst/>
                <a:latin typeface="Times New Roman" panose="02020603050405020304" pitchFamily="18" charset="0"/>
                <a:ea typeface="Times New Roman" panose="02020603050405020304" pitchFamily="18" charset="0"/>
              </a:rPr>
              <a:t>Thu thập thông tin, ý tưởng: </a:t>
            </a:r>
            <a:endParaRPr lang="en-US" sz="36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3600" dirty="0" smtClean="0">
                <a:effectLst/>
                <a:latin typeface="Times New Roman" panose="02020603050405020304" pitchFamily="18" charset="0"/>
                <a:ea typeface="Times New Roman" panose="02020603050405020304" pitchFamily="18" charset="0"/>
              </a:rPr>
              <a:t>+ </a:t>
            </a:r>
            <a:r>
              <a:rPr lang="vi-VN" sz="3600" dirty="0" smtClean="0">
                <a:effectLst/>
                <a:latin typeface="Times New Roman" panose="02020603050405020304" pitchFamily="18" charset="0"/>
                <a:ea typeface="Times New Roman" panose="02020603050405020304" pitchFamily="18" charset="0"/>
              </a:rPr>
              <a:t>Thông tin về nạn phá rừng, tác hại của việc chặt phá rừng. </a:t>
            </a:r>
            <a:endParaRPr lang="en-US" sz="36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3600" dirty="0" smtClean="0">
                <a:effectLst/>
                <a:latin typeface="Times New Roman" panose="02020603050405020304" pitchFamily="18" charset="0"/>
                <a:ea typeface="Times New Roman" panose="02020603050405020304" pitchFamily="18" charset="0"/>
              </a:rPr>
              <a:t>+ </a:t>
            </a:r>
            <a:r>
              <a:rPr lang="vi-VN" sz="3600" dirty="0" smtClean="0">
                <a:effectLst/>
                <a:latin typeface="Times New Roman" panose="02020603050405020304" pitchFamily="18" charset="0"/>
                <a:ea typeface="Times New Roman" panose="02020603050405020304" pitchFamily="18" charset="0"/>
              </a:rPr>
              <a:t>Những yêu cầu đối với việc vẽ tranh, kể chuyện, sáng tác bài hát, bài thơ…</a:t>
            </a:r>
            <a:endParaRPr lang="en-US" sz="3600" dirty="0">
              <a:effectLst/>
              <a:latin typeface="Times New Roman" panose="02020603050405020304" pitchFamily="18" charset="0"/>
              <a:ea typeface="Times New Roman" panose="02020603050405020304" pitchFamily="18" charset="0"/>
            </a:endParaRPr>
          </a:p>
        </p:txBody>
      </p:sp>
      <p:pic>
        <p:nvPicPr>
          <p:cNvPr id="18" name="Picture 17"/>
          <p:cNvPicPr>
            <a:picLocks noChangeAspect="1"/>
          </p:cNvPicPr>
          <p:nvPr/>
        </p:nvPicPr>
        <p:blipFill>
          <a:blip r:embed="rId5"/>
          <a:stretch>
            <a:fillRect/>
          </a:stretch>
        </p:blipFill>
        <p:spPr>
          <a:xfrm>
            <a:off x="8092842" y="2265436"/>
            <a:ext cx="3751212" cy="3016915"/>
          </a:xfrm>
          <a:prstGeom prst="rect">
            <a:avLst/>
          </a:prstGeom>
        </p:spPr>
      </p:pic>
    </p:spTree>
    <p:extLst>
      <p:ext uri="{BB962C8B-B14F-4D97-AF65-F5344CB8AC3E}">
        <p14:creationId xmlns:p14="http://schemas.microsoft.com/office/powerpoint/2010/main" val="3389163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572908" y="1281917"/>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6" name="Rectangle 15"/>
          <p:cNvSpPr/>
          <p:nvPr/>
        </p:nvSpPr>
        <p:spPr>
          <a:xfrm>
            <a:off x="626707" y="1711824"/>
            <a:ext cx="7621574"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2. Bước 2: Tìm kiếm và lựa chọn giải pháp</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701061" y="2297956"/>
            <a:ext cx="6953850" cy="4056495"/>
          </a:xfrm>
          <a:prstGeom prst="rect">
            <a:avLst/>
          </a:prstGeom>
        </p:spPr>
        <p:txBody>
          <a:bodyPr wrap="square">
            <a:spAutoFit/>
          </a:bodyPr>
          <a:lstStyle/>
          <a:p>
            <a:pPr algn="just">
              <a:lnSpc>
                <a:spcPct val="115000"/>
              </a:lnSpc>
              <a:spcAft>
                <a:spcPts val="0"/>
              </a:spcAft>
            </a:pPr>
            <a:r>
              <a:rPr lang="vi-VN" sz="3200" b="1" dirty="0" smtClean="0">
                <a:effectLst/>
                <a:latin typeface="Times New Roman" panose="02020603050405020304" pitchFamily="18" charset="0"/>
                <a:ea typeface="Times New Roman" panose="02020603050405020304" pitchFamily="18" charset="0"/>
              </a:rPr>
              <a:t>b.Tìm kiếm giải pháp</a:t>
            </a:r>
            <a:endParaRPr lang="en-US" sz="32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3200" dirty="0" smtClean="0">
                <a:effectLst/>
                <a:latin typeface="Times New Roman" panose="02020603050405020304" pitchFamily="18" charset="0"/>
                <a:ea typeface="Times New Roman" panose="02020603050405020304" pitchFamily="18" charset="0"/>
              </a:rPr>
              <a:t>- Lựa chọn những cách thức phù hợp để thu thập thông tin: tưởng tượng, hình dung về một khu rừng bị tàn phá và tình trạng thê thảm của các loài động vật trong khu rừng; xem phim, ảnh về thế giới động vật, về môi trường rừng…</a:t>
            </a:r>
            <a:endParaRPr lang="en-US" sz="3200" dirty="0">
              <a:effectLst/>
              <a:latin typeface="Times New Roman" panose="02020603050405020304" pitchFamily="18" charset="0"/>
              <a:ea typeface="Times New Roman" panose="02020603050405020304" pitchFamily="18" charset="0"/>
            </a:endParaRPr>
          </a:p>
        </p:txBody>
      </p:sp>
      <p:pic>
        <p:nvPicPr>
          <p:cNvPr id="14" name="Picture 13"/>
          <p:cNvPicPr>
            <a:picLocks noChangeAspect="1"/>
          </p:cNvPicPr>
          <p:nvPr/>
        </p:nvPicPr>
        <p:blipFill>
          <a:blip r:embed="rId5"/>
          <a:stretch>
            <a:fillRect/>
          </a:stretch>
        </p:blipFill>
        <p:spPr>
          <a:xfrm>
            <a:off x="7399947" y="2361253"/>
            <a:ext cx="4444107" cy="3493546"/>
          </a:xfrm>
          <a:prstGeom prst="ellipse">
            <a:avLst/>
          </a:prstGeom>
          <a:ln>
            <a:noFill/>
          </a:ln>
          <a:effectLst>
            <a:softEdge rad="112500"/>
          </a:effectLst>
        </p:spPr>
      </p:pic>
    </p:spTree>
    <p:extLst>
      <p:ext uri="{BB962C8B-B14F-4D97-AF65-F5344CB8AC3E}">
        <p14:creationId xmlns:p14="http://schemas.microsoft.com/office/powerpoint/2010/main" val="4038195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Hình</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thành</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kiến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thức</a:t>
            </a:r>
            <a:r>
              <a:rPr lang="en-US" sz="2800" b="1" dirty="0" smtClean="0">
                <a:solidFill>
                  <a:schemeClr val="bg1"/>
                </a:solidFill>
                <a:effectLst/>
                <a:latin typeface="Times New Roman" panose="02020603050405020304" pitchFamily="18" charset="0"/>
                <a:ea typeface="Times New Roman" panose="02020603050405020304" pitchFamily="18" charset="0"/>
              </a:rPr>
              <a:t> </a:t>
            </a:r>
            <a:endParaRPr lang="en-US" sz="2800" dirty="0">
              <a:solidFill>
                <a:schemeClr val="bg1"/>
              </a:solidFill>
            </a:endParaRPr>
          </a:p>
        </p:txBody>
      </p:sp>
      <p:sp>
        <p:nvSpPr>
          <p:cNvPr id="12" name="Rectangle 11"/>
          <p:cNvSpPr/>
          <p:nvPr/>
        </p:nvSpPr>
        <p:spPr>
          <a:xfrm>
            <a:off x="314666" y="892864"/>
            <a:ext cx="3748077" cy="523220"/>
          </a:xfrm>
          <a:prstGeom prst="rect">
            <a:avLst/>
          </a:prstGeom>
        </p:spPr>
        <p:txBody>
          <a:bodyPr wrap="none">
            <a:spAutoFit/>
          </a:bodyPr>
          <a:lstStyle/>
          <a:p>
            <a:r>
              <a:rPr lang="en-US" sz="2800" b="1" dirty="0" smtClean="0">
                <a:solidFill>
                  <a:srgbClr val="FF0000"/>
                </a:solidFill>
                <a:effectLst/>
                <a:latin typeface="Times New Roman" panose="02020603050405020304" pitchFamily="18" charset="0"/>
                <a:ea typeface="Times New Roman" panose="02020603050405020304" pitchFamily="18" charset="0"/>
              </a:rPr>
              <a:t>I. ĐỌC TÌNH HUỐNG</a:t>
            </a:r>
            <a:endParaRPr lang="en-US" sz="2800" dirty="0"/>
          </a:p>
        </p:txBody>
      </p:sp>
      <p:pic>
        <p:nvPicPr>
          <p:cNvPr id="13" name="Picture 12"/>
          <p:cNvPicPr>
            <a:picLocks noChangeAspect="1"/>
          </p:cNvPicPr>
          <p:nvPr/>
        </p:nvPicPr>
        <p:blipFill>
          <a:blip r:embed="rId4"/>
          <a:stretch>
            <a:fillRect/>
          </a:stretch>
        </p:blipFill>
        <p:spPr>
          <a:xfrm>
            <a:off x="1496188" y="1493281"/>
            <a:ext cx="4918485" cy="29608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a:blip r:embed="rId5"/>
          <a:stretch>
            <a:fillRect/>
          </a:stretch>
        </p:blipFill>
        <p:spPr>
          <a:xfrm>
            <a:off x="5869165" y="3328066"/>
            <a:ext cx="4813946" cy="29608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60238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572908" y="1281917"/>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6" name="Rectangle 15"/>
          <p:cNvSpPr/>
          <p:nvPr/>
        </p:nvSpPr>
        <p:spPr>
          <a:xfrm>
            <a:off x="626707" y="1711824"/>
            <a:ext cx="7621574"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2. Bước 2: Tìm kiếm và lựa chọn giải pháp</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5"/>
          <a:stretch>
            <a:fillRect/>
          </a:stretch>
        </p:blipFill>
        <p:spPr>
          <a:xfrm>
            <a:off x="6785122" y="2549455"/>
            <a:ext cx="4469400" cy="3522018"/>
          </a:xfrm>
          <a:prstGeom prst="ellipse">
            <a:avLst/>
          </a:prstGeom>
          <a:ln>
            <a:noFill/>
          </a:ln>
          <a:effectLst>
            <a:softEdge rad="112500"/>
          </a:effectLst>
        </p:spPr>
      </p:pic>
      <p:grpSp>
        <p:nvGrpSpPr>
          <p:cNvPr id="17" name="Group 16"/>
          <p:cNvGrpSpPr/>
          <p:nvPr/>
        </p:nvGrpSpPr>
        <p:grpSpPr>
          <a:xfrm>
            <a:off x="1465825" y="2371116"/>
            <a:ext cx="6713519" cy="3889089"/>
            <a:chOff x="1465825" y="2371116"/>
            <a:chExt cx="6713519" cy="3889089"/>
          </a:xfrm>
        </p:grpSpPr>
        <p:sp>
          <p:nvSpPr>
            <p:cNvPr id="18" name="Freeform 17"/>
            <p:cNvSpPr/>
            <p:nvPr/>
          </p:nvSpPr>
          <p:spPr>
            <a:xfrm>
              <a:off x="3904125" y="4325061"/>
              <a:ext cx="442697" cy="1563303"/>
            </a:xfrm>
            <a:custGeom>
              <a:avLst/>
              <a:gdLst/>
              <a:ahLst/>
              <a:cxnLst/>
              <a:rect l="0" t="0" r="0" b="0"/>
              <a:pathLst>
                <a:path>
                  <a:moveTo>
                    <a:pt x="0" y="0"/>
                  </a:moveTo>
                  <a:lnTo>
                    <a:pt x="198867" y="0"/>
                  </a:lnTo>
                  <a:lnTo>
                    <a:pt x="198867" y="1563303"/>
                  </a:lnTo>
                  <a:lnTo>
                    <a:pt x="442697" y="156330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3904125" y="4325061"/>
              <a:ext cx="442697" cy="514834"/>
            </a:xfrm>
            <a:custGeom>
              <a:avLst/>
              <a:gdLst/>
              <a:ahLst/>
              <a:cxnLst/>
              <a:rect l="0" t="0" r="0" b="0"/>
              <a:pathLst>
                <a:path>
                  <a:moveTo>
                    <a:pt x="0" y="0"/>
                  </a:moveTo>
                  <a:lnTo>
                    <a:pt x="198867" y="0"/>
                  </a:lnTo>
                  <a:lnTo>
                    <a:pt x="198867" y="514834"/>
                  </a:lnTo>
                  <a:lnTo>
                    <a:pt x="442697" y="51483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3904125" y="3791426"/>
              <a:ext cx="442697" cy="533634"/>
            </a:xfrm>
            <a:custGeom>
              <a:avLst/>
              <a:gdLst/>
              <a:ahLst/>
              <a:cxnLst/>
              <a:rect l="0" t="0" r="0" b="0"/>
              <a:pathLst>
                <a:path>
                  <a:moveTo>
                    <a:pt x="0" y="533634"/>
                  </a:moveTo>
                  <a:lnTo>
                    <a:pt x="198867" y="533634"/>
                  </a:lnTo>
                  <a:lnTo>
                    <a:pt x="198867" y="0"/>
                  </a:lnTo>
                  <a:lnTo>
                    <a:pt x="44269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Freeform 23"/>
            <p:cNvSpPr/>
            <p:nvPr/>
          </p:nvSpPr>
          <p:spPr>
            <a:xfrm>
              <a:off x="3904125" y="2742957"/>
              <a:ext cx="442697" cy="1582104"/>
            </a:xfrm>
            <a:custGeom>
              <a:avLst/>
              <a:gdLst/>
              <a:ahLst/>
              <a:cxnLst/>
              <a:rect l="0" t="0" r="0" b="0"/>
              <a:pathLst>
                <a:path>
                  <a:moveTo>
                    <a:pt x="0" y="1582104"/>
                  </a:moveTo>
                  <a:lnTo>
                    <a:pt x="198867" y="1582104"/>
                  </a:lnTo>
                  <a:lnTo>
                    <a:pt x="198867" y="0"/>
                  </a:lnTo>
                  <a:lnTo>
                    <a:pt x="44269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Freeform 25"/>
            <p:cNvSpPr/>
            <p:nvPr/>
          </p:nvSpPr>
          <p:spPr>
            <a:xfrm>
              <a:off x="1465825" y="3846885"/>
              <a:ext cx="2438300" cy="956352"/>
            </a:xfrm>
            <a:custGeom>
              <a:avLst/>
              <a:gdLst>
                <a:gd name="connsiteX0" fmla="*/ 0 w 2438300"/>
                <a:gd name="connsiteY0" fmla="*/ 0 h 956352"/>
                <a:gd name="connsiteX1" fmla="*/ 2438300 w 2438300"/>
                <a:gd name="connsiteY1" fmla="*/ 0 h 956352"/>
                <a:gd name="connsiteX2" fmla="*/ 2438300 w 2438300"/>
                <a:gd name="connsiteY2" fmla="*/ 956352 h 956352"/>
                <a:gd name="connsiteX3" fmla="*/ 0 w 2438300"/>
                <a:gd name="connsiteY3" fmla="*/ 956352 h 956352"/>
                <a:gd name="connsiteX4" fmla="*/ 0 w 2438300"/>
                <a:gd name="connsiteY4" fmla="*/ 0 h 956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300" h="956352">
                  <a:moveTo>
                    <a:pt x="0" y="0"/>
                  </a:moveTo>
                  <a:lnTo>
                    <a:pt x="2438300" y="0"/>
                  </a:lnTo>
                  <a:lnTo>
                    <a:pt x="2438300" y="956352"/>
                  </a:lnTo>
                  <a:lnTo>
                    <a:pt x="0" y="956352"/>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vi-VN" sz="3300" kern="1200" dirty="0" smtClean="0">
                  <a:latin typeface="+mj-lt"/>
                </a:rPr>
                <a:t>Tìm kiếm giải pháp: </a:t>
              </a:r>
              <a:endParaRPr lang="en-US" sz="3300" kern="1200" dirty="0">
                <a:latin typeface="+mj-lt"/>
              </a:endParaRPr>
            </a:p>
          </p:txBody>
        </p:sp>
        <p:sp>
          <p:nvSpPr>
            <p:cNvPr id="27" name="Freeform 26"/>
            <p:cNvSpPr/>
            <p:nvPr/>
          </p:nvSpPr>
          <p:spPr>
            <a:xfrm>
              <a:off x="4346823" y="2371116"/>
              <a:ext cx="3832521" cy="743681"/>
            </a:xfrm>
            <a:custGeom>
              <a:avLst/>
              <a:gdLst>
                <a:gd name="connsiteX0" fmla="*/ 0 w 3832521"/>
                <a:gd name="connsiteY0" fmla="*/ 0 h 743681"/>
                <a:gd name="connsiteX1" fmla="*/ 3832521 w 3832521"/>
                <a:gd name="connsiteY1" fmla="*/ 0 h 743681"/>
                <a:gd name="connsiteX2" fmla="*/ 3832521 w 3832521"/>
                <a:gd name="connsiteY2" fmla="*/ 743681 h 743681"/>
                <a:gd name="connsiteX3" fmla="*/ 0 w 3832521"/>
                <a:gd name="connsiteY3" fmla="*/ 743681 h 743681"/>
                <a:gd name="connsiteX4" fmla="*/ 0 w 3832521"/>
                <a:gd name="connsiteY4" fmla="*/ 0 h 74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521" h="743681">
                  <a:moveTo>
                    <a:pt x="0" y="0"/>
                  </a:moveTo>
                  <a:lnTo>
                    <a:pt x="3832521" y="0"/>
                  </a:lnTo>
                  <a:lnTo>
                    <a:pt x="3832521" y="743681"/>
                  </a:lnTo>
                  <a:lnTo>
                    <a:pt x="0" y="743681"/>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kern="1200" dirty="0" smtClean="0">
                  <a:latin typeface="+mj-lt"/>
                </a:rPr>
                <a:t>Sáng tác thơ</a:t>
              </a:r>
              <a:endParaRPr lang="en-US" sz="2800" kern="1200" dirty="0">
                <a:latin typeface="+mj-lt"/>
              </a:endParaRPr>
            </a:p>
          </p:txBody>
        </p:sp>
        <p:sp>
          <p:nvSpPr>
            <p:cNvPr id="28" name="Freeform 27"/>
            <p:cNvSpPr/>
            <p:nvPr/>
          </p:nvSpPr>
          <p:spPr>
            <a:xfrm>
              <a:off x="4346823" y="3419585"/>
              <a:ext cx="3832521" cy="743681"/>
            </a:xfrm>
            <a:custGeom>
              <a:avLst/>
              <a:gdLst>
                <a:gd name="connsiteX0" fmla="*/ 0 w 3832521"/>
                <a:gd name="connsiteY0" fmla="*/ 0 h 743681"/>
                <a:gd name="connsiteX1" fmla="*/ 3832521 w 3832521"/>
                <a:gd name="connsiteY1" fmla="*/ 0 h 743681"/>
                <a:gd name="connsiteX2" fmla="*/ 3832521 w 3832521"/>
                <a:gd name="connsiteY2" fmla="*/ 743681 h 743681"/>
                <a:gd name="connsiteX3" fmla="*/ 0 w 3832521"/>
                <a:gd name="connsiteY3" fmla="*/ 743681 h 743681"/>
                <a:gd name="connsiteX4" fmla="*/ 0 w 3832521"/>
                <a:gd name="connsiteY4" fmla="*/ 0 h 74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521" h="743681">
                  <a:moveTo>
                    <a:pt x="0" y="0"/>
                  </a:moveTo>
                  <a:lnTo>
                    <a:pt x="3832521" y="0"/>
                  </a:lnTo>
                  <a:lnTo>
                    <a:pt x="3832521" y="743681"/>
                  </a:lnTo>
                  <a:lnTo>
                    <a:pt x="0" y="743681"/>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kern="1200" dirty="0" smtClean="0">
                  <a:latin typeface="+mj-lt"/>
                </a:rPr>
                <a:t>Vẽ tranh</a:t>
              </a:r>
              <a:endParaRPr lang="en-US" sz="2800" kern="1200" dirty="0">
                <a:latin typeface="+mj-lt"/>
              </a:endParaRPr>
            </a:p>
          </p:txBody>
        </p:sp>
        <p:sp>
          <p:nvSpPr>
            <p:cNvPr id="29" name="Freeform 28"/>
            <p:cNvSpPr/>
            <p:nvPr/>
          </p:nvSpPr>
          <p:spPr>
            <a:xfrm>
              <a:off x="4346823" y="4468055"/>
              <a:ext cx="3832521" cy="743681"/>
            </a:xfrm>
            <a:custGeom>
              <a:avLst/>
              <a:gdLst>
                <a:gd name="connsiteX0" fmla="*/ 0 w 3832521"/>
                <a:gd name="connsiteY0" fmla="*/ 0 h 743681"/>
                <a:gd name="connsiteX1" fmla="*/ 3832521 w 3832521"/>
                <a:gd name="connsiteY1" fmla="*/ 0 h 743681"/>
                <a:gd name="connsiteX2" fmla="*/ 3832521 w 3832521"/>
                <a:gd name="connsiteY2" fmla="*/ 743681 h 743681"/>
                <a:gd name="connsiteX3" fmla="*/ 0 w 3832521"/>
                <a:gd name="connsiteY3" fmla="*/ 743681 h 743681"/>
                <a:gd name="connsiteX4" fmla="*/ 0 w 3832521"/>
                <a:gd name="connsiteY4" fmla="*/ 0 h 74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521" h="743681">
                  <a:moveTo>
                    <a:pt x="0" y="0"/>
                  </a:moveTo>
                  <a:lnTo>
                    <a:pt x="3832521" y="0"/>
                  </a:lnTo>
                  <a:lnTo>
                    <a:pt x="3832521" y="743681"/>
                  </a:lnTo>
                  <a:lnTo>
                    <a:pt x="0" y="743681"/>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kern="1200" dirty="0" smtClean="0">
                  <a:latin typeface="+mj-lt"/>
                </a:rPr>
                <a:t>Sáng tác bài hát</a:t>
              </a:r>
              <a:endParaRPr lang="en-US" sz="2800" kern="1200" dirty="0">
                <a:latin typeface="+mj-lt"/>
              </a:endParaRPr>
            </a:p>
          </p:txBody>
        </p:sp>
        <p:sp>
          <p:nvSpPr>
            <p:cNvPr id="30" name="Freeform 29"/>
            <p:cNvSpPr/>
            <p:nvPr/>
          </p:nvSpPr>
          <p:spPr>
            <a:xfrm>
              <a:off x="4346823" y="5516524"/>
              <a:ext cx="3832521" cy="743681"/>
            </a:xfrm>
            <a:custGeom>
              <a:avLst/>
              <a:gdLst>
                <a:gd name="connsiteX0" fmla="*/ 0 w 3832521"/>
                <a:gd name="connsiteY0" fmla="*/ 0 h 743681"/>
                <a:gd name="connsiteX1" fmla="*/ 3832521 w 3832521"/>
                <a:gd name="connsiteY1" fmla="*/ 0 h 743681"/>
                <a:gd name="connsiteX2" fmla="*/ 3832521 w 3832521"/>
                <a:gd name="connsiteY2" fmla="*/ 743681 h 743681"/>
                <a:gd name="connsiteX3" fmla="*/ 0 w 3832521"/>
                <a:gd name="connsiteY3" fmla="*/ 743681 h 743681"/>
                <a:gd name="connsiteX4" fmla="*/ 0 w 3832521"/>
                <a:gd name="connsiteY4" fmla="*/ 0 h 74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521" h="743681">
                  <a:moveTo>
                    <a:pt x="0" y="0"/>
                  </a:moveTo>
                  <a:lnTo>
                    <a:pt x="3832521" y="0"/>
                  </a:lnTo>
                  <a:lnTo>
                    <a:pt x="3832521" y="743681"/>
                  </a:lnTo>
                  <a:lnTo>
                    <a:pt x="0" y="743681"/>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kern="1200" smtClean="0">
                  <a:latin typeface="+mj-lt"/>
                </a:rPr>
                <a:t>Viết bài văn bày tỏ cảm xúc</a:t>
              </a:r>
              <a:endParaRPr lang="en-US" sz="2800" kern="1200" dirty="0">
                <a:latin typeface="+mj-lt"/>
              </a:endParaRPr>
            </a:p>
          </p:txBody>
        </p:sp>
      </p:grpSp>
    </p:spTree>
    <p:extLst>
      <p:ext uri="{BB962C8B-B14F-4D97-AF65-F5344CB8AC3E}">
        <p14:creationId xmlns:p14="http://schemas.microsoft.com/office/powerpoint/2010/main" val="63387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circle(in)">
                                      <p:cBhvr>
                                        <p:cTn id="1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572908" y="1281917"/>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6" name="Rectangle 15"/>
          <p:cNvSpPr/>
          <p:nvPr/>
        </p:nvSpPr>
        <p:spPr>
          <a:xfrm>
            <a:off x="626707" y="1711824"/>
            <a:ext cx="7621574"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2. Bước 2: Tìm kiếm và lựa chọn giải pháp</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626707" y="2229302"/>
            <a:ext cx="3975768" cy="658642"/>
          </a:xfrm>
          <a:prstGeom prst="rect">
            <a:avLst/>
          </a:prstGeom>
        </p:spPr>
        <p:txBody>
          <a:bodyPr wrap="none">
            <a:spAutoFit/>
          </a:bodyPr>
          <a:lstStyle/>
          <a:p>
            <a:pPr algn="just">
              <a:lnSpc>
                <a:spcPct val="115000"/>
              </a:lnSpc>
              <a:spcAft>
                <a:spcPts val="0"/>
              </a:spcAft>
            </a:pPr>
            <a:r>
              <a:rPr lang="vi-VN" sz="3200" b="1" dirty="0" smtClean="0">
                <a:effectLst/>
                <a:latin typeface="Times New Roman" panose="02020603050405020304" pitchFamily="18" charset="0"/>
                <a:ea typeface="Times New Roman" panose="02020603050405020304" pitchFamily="18" charset="0"/>
              </a:rPr>
              <a:t>c. Lựa chọn giải pháp</a:t>
            </a:r>
            <a:endParaRPr lang="en-US" sz="32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716651" y="2830765"/>
            <a:ext cx="6275569" cy="3490186"/>
          </a:xfrm>
          <a:prstGeom prst="rect">
            <a:avLst/>
          </a:prstGeom>
        </p:spPr>
        <p:txBody>
          <a:bodyPr wrap="square">
            <a:spAutoFit/>
          </a:bodyPr>
          <a:lstStyle/>
          <a:p>
            <a:pPr algn="just">
              <a:lnSpc>
                <a:spcPct val="115000"/>
              </a:lnSpc>
              <a:spcAft>
                <a:spcPts val="0"/>
              </a:spcAft>
            </a:pPr>
            <a:r>
              <a:rPr lang="vi-VN" sz="3200" dirty="0" smtClean="0">
                <a:effectLst/>
                <a:latin typeface="Times New Roman" panose="02020603050405020304" pitchFamily="18" charset="0"/>
                <a:ea typeface="Times New Roman" panose="02020603050405020304" pitchFamily="18" charset="0"/>
              </a:rPr>
              <a:t>Lựa chọn giải pháp phù hợp với năng lực của nhóm và các điệu kiện thực tế khách quan: thiết kế sản phẩm phù hợp với yêu cầu đăng tải ở góc truyền thông, cơ sở vật chất và thời gian thực hiện.</a:t>
            </a:r>
            <a:endParaRPr lang="en-US" sz="3200" dirty="0">
              <a:effectLst/>
              <a:latin typeface="Times New Roman" panose="02020603050405020304" pitchFamily="18" charset="0"/>
              <a:ea typeface="Times New Roman" panose="02020603050405020304" pitchFamily="18" charset="0"/>
            </a:endParaRPr>
          </a:p>
        </p:txBody>
      </p:sp>
      <p:pic>
        <p:nvPicPr>
          <p:cNvPr id="15" name="Picture 14"/>
          <p:cNvPicPr>
            <a:picLocks noChangeAspect="1"/>
          </p:cNvPicPr>
          <p:nvPr/>
        </p:nvPicPr>
        <p:blipFill>
          <a:blip r:embed="rId5"/>
          <a:stretch>
            <a:fillRect/>
          </a:stretch>
        </p:blipFill>
        <p:spPr>
          <a:xfrm>
            <a:off x="7644360" y="2370466"/>
            <a:ext cx="3597587" cy="3573138"/>
          </a:xfrm>
          <a:prstGeom prst="rect">
            <a:avLst/>
          </a:prstGeom>
        </p:spPr>
      </p:pic>
    </p:spTree>
    <p:extLst>
      <p:ext uri="{BB962C8B-B14F-4D97-AF65-F5344CB8AC3E}">
        <p14:creationId xmlns:p14="http://schemas.microsoft.com/office/powerpoint/2010/main" val="16580962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572908" y="1281917"/>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7" name="Rectangle 16"/>
          <p:cNvSpPr/>
          <p:nvPr/>
        </p:nvSpPr>
        <p:spPr>
          <a:xfrm>
            <a:off x="660400" y="1805137"/>
            <a:ext cx="10858500" cy="2923877"/>
          </a:xfrm>
          <a:prstGeom prst="rect">
            <a:avLst/>
          </a:prstGeom>
        </p:spPr>
        <p:txBody>
          <a:bodyPr>
            <a:spAutoFit/>
          </a:bodyPr>
          <a:lstStyle/>
          <a:p>
            <a:pPr algn="just">
              <a:lnSpc>
                <a:spcPct val="115000"/>
              </a:lnSpc>
              <a:spcAft>
                <a:spcPts val="0"/>
              </a:spcAft>
            </a:pPr>
            <a:r>
              <a:rPr lang="en-US" sz="3200" b="1" dirty="0" smtClean="0">
                <a:solidFill>
                  <a:srgbClr val="0070C0"/>
                </a:solidFill>
                <a:effectLst/>
                <a:latin typeface="Times New Roman" panose="02020603050405020304" pitchFamily="18" charset="0"/>
                <a:ea typeface="Times New Roman" panose="02020603050405020304" pitchFamily="18" charset="0"/>
              </a:rPr>
              <a:t>3. </a:t>
            </a:r>
            <a:r>
              <a:rPr lang="en-US" sz="3200" b="1" dirty="0" err="1" smtClean="0">
                <a:solidFill>
                  <a:srgbClr val="0070C0"/>
                </a:solidFill>
                <a:effectLst/>
                <a:latin typeface="Times New Roman" panose="02020603050405020304" pitchFamily="18" charset="0"/>
                <a:ea typeface="Times New Roman" panose="02020603050405020304" pitchFamily="18" charset="0"/>
              </a:rPr>
              <a:t>Bước</a:t>
            </a:r>
            <a:r>
              <a:rPr lang="en-US" sz="3200" b="1" dirty="0" smtClean="0">
                <a:solidFill>
                  <a:srgbClr val="0070C0"/>
                </a:solidFill>
                <a:effectLst/>
                <a:latin typeface="Times New Roman" panose="02020603050405020304" pitchFamily="18" charset="0"/>
                <a:ea typeface="Times New Roman" panose="02020603050405020304" pitchFamily="18" charset="0"/>
              </a:rPr>
              <a:t> 3: </a:t>
            </a:r>
            <a:r>
              <a:rPr lang="en-US" sz="3200" b="1" dirty="0" err="1" smtClean="0">
                <a:solidFill>
                  <a:srgbClr val="0070C0"/>
                </a:solidFill>
                <a:effectLst/>
                <a:latin typeface="Times New Roman" panose="02020603050405020304" pitchFamily="18" charset="0"/>
                <a:ea typeface="Times New Roman" panose="02020603050405020304" pitchFamily="18" charset="0"/>
              </a:rPr>
              <a:t>Thực</a:t>
            </a:r>
            <a:r>
              <a:rPr lang="en-US" sz="3200" b="1" dirty="0" smtClean="0">
                <a:solidFill>
                  <a:srgbClr val="0070C0"/>
                </a:solidFill>
                <a:effectLst/>
                <a:latin typeface="Times New Roman" panose="02020603050405020304" pitchFamily="18" charset="0"/>
                <a:ea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rPr>
              <a:t>hiện</a:t>
            </a:r>
            <a:endParaRPr lang="en-US" sz="32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3200" dirty="0" smtClean="0">
                <a:effectLst/>
                <a:latin typeface="Times New Roman" panose="02020603050405020304" pitchFamily="18" charset="0"/>
                <a:ea typeface="Times New Roman" panose="02020603050405020304" pitchFamily="18" charset="0"/>
              </a:rPr>
              <a:t>- </a:t>
            </a:r>
            <a:r>
              <a:rPr lang="vi-VN" sz="3200" dirty="0" smtClean="0">
                <a:effectLst/>
                <a:latin typeface="Times New Roman" panose="02020603050405020304" pitchFamily="18" charset="0"/>
                <a:ea typeface="Times New Roman" panose="02020603050405020304" pitchFamily="18" charset="0"/>
              </a:rPr>
              <a:t>Lập kế hoạch thực hiện bằng </a:t>
            </a:r>
            <a:r>
              <a:rPr lang="en-US" sz="3200" dirty="0" err="1" smtClean="0">
                <a:effectLst/>
                <a:latin typeface="Times New Roman" panose="02020603050405020304" pitchFamily="18" charset="0"/>
                <a:ea typeface="Times New Roman" panose="02020603050405020304" pitchFamily="18" charset="0"/>
              </a:rPr>
              <a:t>dàn</a:t>
            </a:r>
            <a:r>
              <a:rPr lang="en-US" sz="3200" dirty="0" smtClean="0">
                <a:effectLst/>
                <a:latin typeface="Times New Roman" panose="02020603050405020304" pitchFamily="18" charset="0"/>
                <a:ea typeface="Times New Roman" panose="02020603050405020304" pitchFamily="18" charset="0"/>
              </a:rPr>
              <a:t> ý, </a:t>
            </a:r>
            <a:r>
              <a:rPr lang="vi-VN" sz="3200" dirty="0" smtClean="0">
                <a:effectLst/>
                <a:latin typeface="Times New Roman" panose="02020603050405020304" pitchFamily="18" charset="0"/>
                <a:ea typeface="Times New Roman" panose="02020603050405020304" pitchFamily="18" charset="0"/>
              </a:rPr>
              <a:t>sơ đồ tư duy</a:t>
            </a:r>
            <a:r>
              <a:rPr lang="en-US" sz="3200" dirty="0" smtClean="0">
                <a:effectLst/>
                <a:latin typeface="Times New Roman" panose="02020603050405020304" pitchFamily="18" charset="0"/>
                <a:ea typeface="Times New Roman" panose="02020603050405020304" pitchFamily="18" charset="0"/>
              </a:rPr>
              <a:t>.</a:t>
            </a:r>
          </a:p>
          <a:p>
            <a:pPr>
              <a:lnSpc>
                <a:spcPct val="115000"/>
              </a:lnSpc>
              <a:spcAft>
                <a:spcPts val="0"/>
              </a:spcAft>
            </a:pP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Tiến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hành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thảo</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luận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để</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hoàn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thành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sản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phẩm</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của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giải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pháp</a:t>
            </a:r>
            <a:r>
              <a:rPr lang="en-US" sz="3200" dirty="0" smtClean="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15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1000"/>
                                        <p:tgtEl>
                                          <p:spTgt spid="17">
                                            <p:txEl>
                                              <p:pRg st="2" end="2"/>
                                            </p:txEl>
                                          </p:spTgt>
                                        </p:tgtEl>
                                      </p:cBhvr>
                                    </p:animEffect>
                                    <p:anim calcmode="lin" valueType="num">
                                      <p:cBhvr>
                                        <p:cTn id="2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2" name="Rectangle 11"/>
          <p:cNvSpPr/>
          <p:nvPr/>
        </p:nvSpPr>
        <p:spPr>
          <a:xfrm>
            <a:off x="470881" y="1237197"/>
            <a:ext cx="10097957" cy="523220"/>
          </a:xfrm>
          <a:prstGeom prst="rect">
            <a:avLst/>
          </a:prstGeom>
        </p:spPr>
        <p:txBody>
          <a:bodyPr wrap="none">
            <a:spAutoFit/>
          </a:bodyPr>
          <a:lstStyle/>
          <a:p>
            <a:r>
              <a:rPr lang="nl-NL" sz="2800" b="1" dirty="0" smtClean="0">
                <a:solidFill>
                  <a:srgbClr val="FF0000"/>
                </a:solidFill>
                <a:effectLst/>
                <a:latin typeface="Times New Roman" panose="02020603050405020304" pitchFamily="18" charset="0"/>
                <a:ea typeface="Times New Roman" panose="02020603050405020304" pitchFamily="18" charset="0"/>
              </a:rPr>
              <a:t>III. TRÌNH BÀY GIẢI PHÁP VÀ SẢN PHẨM </a:t>
            </a:r>
            <a:r>
              <a:rPr lang="nl-NL" sz="2800" b="1" dirty="0" smtClean="0">
                <a:solidFill>
                  <a:srgbClr val="0070C0"/>
                </a:solidFill>
                <a:effectLst/>
                <a:latin typeface="Times New Roman" panose="02020603050405020304" pitchFamily="18" charset="0"/>
                <a:ea typeface="Times New Roman" panose="02020603050405020304" pitchFamily="18" charset="0"/>
              </a:rPr>
              <a:t>(NÓI VÀ NGHE)</a:t>
            </a:r>
            <a:endParaRPr lang="en-US" sz="2800" dirty="0"/>
          </a:p>
        </p:txBody>
      </p:sp>
      <p:sp>
        <p:nvSpPr>
          <p:cNvPr id="14" name="Rectangle 13"/>
          <p:cNvSpPr/>
          <p:nvPr/>
        </p:nvSpPr>
        <p:spPr>
          <a:xfrm>
            <a:off x="660400" y="1699624"/>
            <a:ext cx="10858500" cy="3828997"/>
          </a:xfrm>
          <a:prstGeom prst="rect">
            <a:avLst/>
          </a:prstGeom>
        </p:spPr>
        <p:txBody>
          <a:bodyPr>
            <a:spAutoFit/>
          </a:bodyPr>
          <a:lstStyle/>
          <a:p>
            <a:pPr algn="just">
              <a:lnSpc>
                <a:spcPct val="115000"/>
              </a:lnSpc>
              <a:spcAft>
                <a:spcPts val="1200"/>
              </a:spcAft>
            </a:pPr>
            <a:r>
              <a:rPr lang="vi-VN" sz="2800" b="1" dirty="0" smtClean="0">
                <a:solidFill>
                  <a:srgbClr val="0D0D0D"/>
                </a:solidFill>
                <a:effectLst/>
                <a:latin typeface="Times New Roman" panose="02020603050405020304" pitchFamily="18" charset="0"/>
                <a:ea typeface="Times New Roman" panose="02020603050405020304" pitchFamily="18" charset="0"/>
              </a:rPr>
              <a:t>Bước 1: Chuẩn bị.</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Xác định không gian trình bày (lớp học, sân trường, phòng học bộ môn, thư viện,...) và những điều kiện vật chất (máy tính, máy chiếu,...) để chuẩn bị nội dung và cách thức trình bày phù hợp.</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Xác định cụ thể thời gian quy định trong phần trình bày của mình để chuẩn bị nội dung cho phù hợp (trình bày cụ thể, chi tiết hoặc tóm tắt khái quát).</a:t>
            </a:r>
            <a:endParaRPr lang="en-US" sz="2800" dirty="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647700" y="5647847"/>
            <a:ext cx="8969058" cy="587853"/>
          </a:xfrm>
          <a:prstGeom prst="rect">
            <a:avLst/>
          </a:prstGeom>
        </p:spPr>
        <p:txBody>
          <a:bodyPr wrap="none">
            <a:spAutoFit/>
          </a:bodyPr>
          <a:lstStyle/>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Tìm ý tưởng cho phần mở đầu và phần kết sao cho hấp dẫn.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098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2" name="Rectangle 11"/>
          <p:cNvSpPr/>
          <p:nvPr/>
        </p:nvSpPr>
        <p:spPr>
          <a:xfrm>
            <a:off x="470881" y="1237197"/>
            <a:ext cx="10097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 TRÌNH BÀY GIẢI PHÁP VÀ SẢN PHẨM </a:t>
            </a:r>
            <a:r>
              <a:rPr kumimoji="0" lang="nl-NL"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(NÓI VÀ NGHE)</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0" name="Rectangle 9"/>
          <p:cNvSpPr/>
          <p:nvPr/>
        </p:nvSpPr>
        <p:spPr>
          <a:xfrm>
            <a:off x="660400" y="1760090"/>
            <a:ext cx="10858500" cy="4518160"/>
          </a:xfrm>
          <a:prstGeom prst="rect">
            <a:avLst/>
          </a:prstGeom>
        </p:spPr>
        <p:txBody>
          <a:bodyPr>
            <a:spAutoFit/>
          </a:bodyPr>
          <a:lstStyle/>
          <a:p>
            <a:pPr algn="just">
              <a:lnSpc>
                <a:spcPct val="115000"/>
              </a:lnSpc>
              <a:spcAft>
                <a:spcPts val="1200"/>
              </a:spcAft>
            </a:pPr>
            <a:r>
              <a:rPr lang="vi-VN" sz="2800" b="1" dirty="0" smtClean="0">
                <a:solidFill>
                  <a:srgbClr val="0D0D0D"/>
                </a:solidFill>
                <a:effectLst/>
                <a:latin typeface="Times New Roman" panose="02020603050405020304" pitchFamily="18" charset="0"/>
                <a:ea typeface="Times New Roman" panose="02020603050405020304" pitchFamily="18" charset="0"/>
              </a:rPr>
              <a:t>Bước 2: Trình bày giải pháp và sản phẩm.</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Để trình bày mạch lạc cần dựa vào dàn ý hoặc sơ đồ về kế hoạch thực hiện giải pháp  đã chuẩn bị ở trên.</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Trình bày sản phẩm theo giải pháp đã chuẩn bị:</a:t>
            </a:r>
            <a:endParaRPr lang="en-US" sz="28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800" dirty="0" smtClean="0">
                <a:effectLst/>
                <a:latin typeface="Times New Roman" panose="02020603050405020304" pitchFamily="18" charset="0"/>
                <a:ea typeface="Times New Roman" panose="02020603050405020304" pitchFamily="18" charset="0"/>
              </a:rPr>
              <a:t>+ Sáng tác thơ</a:t>
            </a:r>
            <a:endParaRPr lang="en-US" sz="28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800" dirty="0" smtClean="0">
                <a:effectLst/>
                <a:latin typeface="Times New Roman" panose="02020603050405020304" pitchFamily="18" charset="0"/>
                <a:ea typeface="Times New Roman" panose="02020603050405020304" pitchFamily="18" charset="0"/>
              </a:rPr>
              <a:t>+ Vẽ tranh</a:t>
            </a:r>
            <a:endParaRPr lang="en-US" sz="28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800" dirty="0" smtClean="0">
                <a:effectLst/>
                <a:latin typeface="Times New Roman" panose="02020603050405020304" pitchFamily="18" charset="0"/>
                <a:ea typeface="Times New Roman" panose="02020603050405020304" pitchFamily="18" charset="0"/>
              </a:rPr>
              <a:t>+ Sáng tác bài hát</a:t>
            </a:r>
            <a:endParaRPr lang="en-US" sz="28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800" dirty="0" smtClean="0">
                <a:effectLst/>
                <a:latin typeface="Times New Roman" panose="02020603050405020304" pitchFamily="18" charset="0"/>
                <a:ea typeface="Times New Roman" panose="02020603050405020304" pitchFamily="18" charset="0"/>
              </a:rPr>
              <a:t>+ Viết bài văn bày tỏ cảm xúc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032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1000"/>
                                        <p:tgtEl>
                                          <p:spTgt spid="10">
                                            <p:txEl>
                                              <p:pRg st="4" end="4"/>
                                            </p:txEl>
                                          </p:spTgt>
                                        </p:tgtEl>
                                      </p:cBhvr>
                                    </p:animEffect>
                                    <p:anim calcmode="lin" valueType="num">
                                      <p:cBhvr>
                                        <p:cTn id="2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1000"/>
                                        <p:tgtEl>
                                          <p:spTgt spid="10">
                                            <p:txEl>
                                              <p:pRg st="5" end="5"/>
                                            </p:txEl>
                                          </p:spTgt>
                                        </p:tgtEl>
                                      </p:cBhvr>
                                    </p:animEffect>
                                    <p:anim calcmode="lin" valueType="num">
                                      <p:cBhvr>
                                        <p:cTn id="36"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1000"/>
                                        <p:tgtEl>
                                          <p:spTgt spid="10">
                                            <p:txEl>
                                              <p:pRg st="6" end="6"/>
                                            </p:txEl>
                                          </p:spTgt>
                                        </p:tgtEl>
                                      </p:cBhvr>
                                    </p:animEffect>
                                    <p:anim calcmode="lin" valueType="num">
                                      <p:cBhvr>
                                        <p:cTn id="43"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2" name="Rectangle 11"/>
          <p:cNvSpPr/>
          <p:nvPr/>
        </p:nvSpPr>
        <p:spPr>
          <a:xfrm>
            <a:off x="470881" y="1237197"/>
            <a:ext cx="10097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 TRÌNH BÀY GIẢI PHÁP VÀ SẢN PHẨM </a:t>
            </a:r>
            <a:r>
              <a:rPr kumimoji="0" lang="nl-NL"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(NÓI VÀ NGHE)</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0" name="Rectangle 9"/>
          <p:cNvSpPr/>
          <p:nvPr/>
        </p:nvSpPr>
        <p:spPr>
          <a:xfrm>
            <a:off x="660400" y="1760090"/>
            <a:ext cx="10858500" cy="548099"/>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vi-VN"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Bước 2: Trình bày giải pháp và sản phẩm.</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660400" y="2311993"/>
            <a:ext cx="10858500" cy="4022640"/>
          </a:xfrm>
          <a:prstGeom prst="rect">
            <a:avLst/>
          </a:prstGeom>
        </p:spPr>
        <p:txBody>
          <a:bodyPr>
            <a:spAutoFit/>
          </a:bodyPr>
          <a:lstStyle/>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Hãy trình bày cần chú ý khi sử dụng giọng điệu, cử chỉ, nét mặt để thể hiện cảm xúc, sự tương tác với người nghe.</a:t>
            </a:r>
            <a:endParaRPr lang="en-US" sz="28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2800" b="1" dirty="0" err="1" smtClean="0">
                <a:solidFill>
                  <a:srgbClr val="0D0D0D"/>
                </a:solidFill>
                <a:effectLst/>
                <a:latin typeface="Times New Roman" panose="02020603050405020304" pitchFamily="18" charset="0"/>
                <a:ea typeface="Times New Roman" panose="02020603050405020304" pitchFamily="18" charset="0"/>
              </a:rPr>
              <a:t>Bước</a:t>
            </a:r>
            <a:r>
              <a:rPr lang="en-US" sz="2800" b="1" dirty="0" smtClean="0">
                <a:solidFill>
                  <a:srgbClr val="0D0D0D"/>
                </a:solidFill>
                <a:effectLst/>
                <a:latin typeface="Times New Roman" panose="02020603050405020304" pitchFamily="18" charset="0"/>
                <a:ea typeface="Times New Roman" panose="02020603050405020304" pitchFamily="18" charset="0"/>
              </a:rPr>
              <a:t> 3: </a:t>
            </a:r>
            <a:r>
              <a:rPr lang="en-US" sz="2800" b="1" dirty="0" err="1" smtClean="0">
                <a:solidFill>
                  <a:srgbClr val="0D0D0D"/>
                </a:solidFill>
                <a:effectLst/>
                <a:latin typeface="Times New Roman" panose="02020603050405020304" pitchFamily="18" charset="0"/>
                <a:ea typeface="Times New Roman" panose="02020603050405020304" pitchFamily="18" charset="0"/>
              </a:rPr>
              <a:t>Trao</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đổi</a:t>
            </a:r>
            <a:r>
              <a:rPr lang="en-US" sz="2800" b="1" dirty="0" smtClean="0">
                <a:solidFill>
                  <a:srgbClr val="0D0D0D"/>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i="1" dirty="0" smtClean="0">
                <a:solidFill>
                  <a:srgbClr val="0D0D0D"/>
                </a:solidFill>
                <a:effectLst/>
                <a:latin typeface="Times New Roman" panose="02020603050405020304" pitchFamily="18" charset="0"/>
                <a:ea typeface="Times New Roman" panose="02020603050405020304" pitchFamily="18" charset="0"/>
              </a:rPr>
              <a:t>Trong vai trò người nói.</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Biết lựa chọn một số câu hỏi, ý kiến phản biện quan trọng để phản hồi.</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2800" dirty="0" smtClean="0">
                <a:solidFill>
                  <a:srgbClr val="0D0D0D"/>
                </a:solidFill>
                <a:effectLst/>
                <a:latin typeface="Times New Roman" panose="02020603050405020304" pitchFamily="18" charset="0"/>
                <a:ea typeface="Times New Roman" panose="02020603050405020304" pitchFamily="18" charset="0"/>
              </a:rPr>
              <a:t>- Trao đổi với người nghe với tinh thần cầu thị để hoàn thiện giải pháp và sản phẩm.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967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4301340" y="678586"/>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2" name="Rectangle 11"/>
          <p:cNvSpPr/>
          <p:nvPr/>
        </p:nvSpPr>
        <p:spPr>
          <a:xfrm>
            <a:off x="470881" y="1237197"/>
            <a:ext cx="100979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III. TRÌNH BÀY GIẢI PHÁP VÀ SẢN PHẨM </a:t>
            </a:r>
            <a:r>
              <a:rPr kumimoji="0" lang="nl-NL"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(NÓI VÀ NGHE)</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4" name="Rectangle 13"/>
          <p:cNvSpPr/>
          <p:nvPr/>
        </p:nvSpPr>
        <p:spPr>
          <a:xfrm>
            <a:off x="503873" y="1699624"/>
            <a:ext cx="108585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Bước</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3: </a:t>
            </a: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Trao</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đổi</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660400" y="2271813"/>
            <a:ext cx="10858500" cy="3419398"/>
          </a:xfrm>
          <a:prstGeom prst="rect">
            <a:avLst/>
          </a:prstGeom>
        </p:spPr>
        <p:txBody>
          <a:bodyPr>
            <a:spAutoFit/>
          </a:bodyPr>
          <a:lstStyle/>
          <a:p>
            <a:pPr algn="just">
              <a:lnSpc>
                <a:spcPct val="115000"/>
              </a:lnSpc>
              <a:spcAft>
                <a:spcPts val="1200"/>
              </a:spcAft>
            </a:pPr>
            <a:r>
              <a:rPr lang="vi-VN" sz="3600" i="1" dirty="0" smtClean="0">
                <a:solidFill>
                  <a:srgbClr val="0D0D0D"/>
                </a:solidFill>
                <a:effectLst/>
                <a:latin typeface="Times New Roman" panose="02020603050405020304" pitchFamily="18" charset="0"/>
                <a:ea typeface="Times New Roman" panose="02020603050405020304" pitchFamily="18" charset="0"/>
              </a:rPr>
              <a:t>Trong vai trò người nghe.</a:t>
            </a:r>
            <a:endParaRPr lang="en-US" sz="36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600" dirty="0" smtClean="0">
                <a:solidFill>
                  <a:srgbClr val="0D0D0D"/>
                </a:solidFill>
                <a:effectLst/>
                <a:latin typeface="Times New Roman" panose="02020603050405020304" pitchFamily="18" charset="0"/>
                <a:ea typeface="Times New Roman" panose="02020603050405020304" pitchFamily="18" charset="0"/>
              </a:rPr>
              <a:t>- Lắng nghe và tiếp nhận các ý tưởng với sự cân nhắc, chọn lọc.</a:t>
            </a:r>
            <a:endParaRPr lang="en-US" sz="3600" dirty="0" smtClean="0">
              <a:effectLst/>
              <a:latin typeface="Times New Roman" panose="02020603050405020304" pitchFamily="18" charset="0"/>
              <a:ea typeface="Times New Roman" panose="02020603050405020304" pitchFamily="18" charset="0"/>
            </a:endParaRPr>
          </a:p>
          <a:p>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Đánh</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giá</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tình</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huống</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giải</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pháp</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giải</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quyết</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tình</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huống</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và</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sản</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phẩm</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từ</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những</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góc</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nhìn</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khác</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nhau</a:t>
            </a:r>
            <a:r>
              <a:rPr lang="en-US" sz="3600" dirty="0" smtClean="0">
                <a:solidFill>
                  <a:srgbClr val="0D0D0D"/>
                </a:solidFill>
                <a:effectLst/>
                <a:latin typeface="Times New Roman" panose="02020603050405020304" pitchFamily="18" charset="0"/>
                <a:ea typeface="Times New Roman" panose="02020603050405020304" pitchFamily="18" charset="0"/>
              </a:rPr>
              <a:t>.</a:t>
            </a:r>
            <a:endParaRPr lang="en-US" sz="3600" dirty="0"/>
          </a:p>
        </p:txBody>
      </p:sp>
    </p:spTree>
    <p:extLst>
      <p:ext uri="{BB962C8B-B14F-4D97-AF65-F5344CB8AC3E}">
        <p14:creationId xmlns:p14="http://schemas.microsoft.com/office/powerpoint/2010/main" val="251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fade">
                                      <p:cBhvr>
                                        <p:cTn id="14" dur="1000"/>
                                        <p:tgtEl>
                                          <p:spTgt spid="15">
                                            <p:txEl>
                                              <p:pRg st="0" end="0"/>
                                            </p:txEl>
                                          </p:spTgt>
                                        </p:tgtEl>
                                      </p:cBhvr>
                                    </p:animEffect>
                                    <p:anim calcmode="lin" valueType="num">
                                      <p:cBhvr>
                                        <p:cTn id="1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1000"/>
                                        <p:tgtEl>
                                          <p:spTgt spid="15">
                                            <p:txEl>
                                              <p:pRg st="1" end="1"/>
                                            </p:txEl>
                                          </p:spTgt>
                                        </p:tgtEl>
                                      </p:cBhvr>
                                    </p:animEffect>
                                    <p:anim calcmode="lin" valueType="num">
                                      <p:cBhvr>
                                        <p:cTn id="2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fade">
                                      <p:cBhvr>
                                        <p:cTn id="28" dur="1000"/>
                                        <p:tgtEl>
                                          <p:spTgt spid="15">
                                            <p:txEl>
                                              <p:pRg st="2" end="2"/>
                                            </p:txEl>
                                          </p:spTgt>
                                        </p:tgtEl>
                                      </p:cBhvr>
                                    </p:animEffect>
                                    <p:anim calcmode="lin" valueType="num">
                                      <p:cBhvr>
                                        <p:cTn id="29"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5213448" y="660162"/>
            <a:ext cx="1752403"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Luyện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tập</a:t>
            </a:r>
            <a:endParaRPr lang="en-US" sz="2800" dirty="0">
              <a:solidFill>
                <a:schemeClr val="bg1"/>
              </a:solidFill>
            </a:endParaRPr>
          </a:p>
        </p:txBody>
      </p:sp>
      <p:sp>
        <p:nvSpPr>
          <p:cNvPr id="21" name="Rectangle 20"/>
          <p:cNvSpPr/>
          <p:nvPr/>
        </p:nvSpPr>
        <p:spPr>
          <a:xfrm>
            <a:off x="967024" y="1568498"/>
            <a:ext cx="4308937" cy="613245"/>
          </a:xfrm>
          <a:prstGeom prst="rect">
            <a:avLst/>
          </a:prstGeom>
          <a:ln/>
        </p:spPr>
        <p:style>
          <a:lnRef idx="3">
            <a:schemeClr val="lt1"/>
          </a:lnRef>
          <a:fillRef idx="1">
            <a:schemeClr val="accent4"/>
          </a:fillRef>
          <a:effectRef idx="1">
            <a:schemeClr val="accent4"/>
          </a:effectRef>
          <a:fontRef idx="minor">
            <a:schemeClr val="lt1"/>
          </a:fontRef>
        </p:style>
        <p:txBody>
          <a:bodyPr wrap="none">
            <a:spAutoFit/>
          </a:bodyPr>
          <a:lstStyle/>
          <a:p>
            <a:pPr>
              <a:lnSpc>
                <a:spcPct val="115000"/>
              </a:lnSpc>
              <a:spcAft>
                <a:spcPts val="0"/>
              </a:spcAft>
            </a:pP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Nhiệm</a:t>
            </a: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vụ</a:t>
            </a:r>
            <a:r>
              <a:rPr lang="en-US" sz="3200" b="1" dirty="0" smtClean="0">
                <a:solidFill>
                  <a:schemeClr val="bg1"/>
                </a:solidFill>
                <a:effectLst/>
                <a:latin typeface="Times New Roman" panose="02020603050405020304" pitchFamily="18" charset="0"/>
                <a:ea typeface="Times New Roman" panose="02020603050405020304" pitchFamily="18" charset="0"/>
              </a:rPr>
              <a:t> : </a:t>
            </a:r>
            <a:r>
              <a:rPr lang="en-US" sz="3200" b="1" dirty="0" err="1" smtClean="0">
                <a:solidFill>
                  <a:schemeClr val="bg1"/>
                </a:solidFill>
                <a:effectLst/>
                <a:latin typeface="Times New Roman" panose="02020603050405020304" pitchFamily="18" charset="0"/>
                <a:ea typeface="Times New Roman" panose="02020603050405020304" pitchFamily="18" charset="0"/>
              </a:rPr>
              <a:t>Viết</a:t>
            </a:r>
            <a:r>
              <a:rPr lang="en-US" sz="3200" b="1" dirty="0" smtClean="0">
                <a:solidFill>
                  <a:schemeClr val="bg1"/>
                </a:solidFill>
                <a:effectLst/>
                <a:latin typeface="Times New Roman" panose="02020603050405020304" pitchFamily="18" charset="0"/>
                <a:ea typeface="Times New Roman" panose="02020603050405020304" pitchFamily="18" charset="0"/>
              </a:rPr>
              <a:t> </a:t>
            </a:r>
            <a:r>
              <a:rPr lang="en-US" sz="3200" b="1" dirty="0" err="1" smtClean="0">
                <a:solidFill>
                  <a:schemeClr val="bg1"/>
                </a:solidFill>
                <a:effectLst/>
                <a:latin typeface="Times New Roman" panose="02020603050405020304" pitchFamily="18" charset="0"/>
                <a:ea typeface="Times New Roman" panose="02020603050405020304" pitchFamily="18" charset="0"/>
              </a:rPr>
              <a:t>ngắn</a:t>
            </a:r>
            <a:r>
              <a:rPr lang="en-US" sz="3200" b="1" dirty="0" smtClean="0">
                <a:solidFill>
                  <a:schemeClr val="bg1"/>
                </a:solidFill>
                <a:effectLst/>
                <a:latin typeface="Times New Roman" panose="02020603050405020304" pitchFamily="18"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
        <p:nvSpPr>
          <p:cNvPr id="24" name="Teardrop 23"/>
          <p:cNvSpPr/>
          <p:nvPr/>
        </p:nvSpPr>
        <p:spPr>
          <a:xfrm>
            <a:off x="2291547" y="2468422"/>
            <a:ext cx="7596207" cy="2015493"/>
          </a:xfrm>
          <a:prstGeom prst="teardrop">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3200" dirty="0" smtClean="0">
                <a:solidFill>
                  <a:schemeClr val="tx1"/>
                </a:solidFill>
                <a:latin typeface="Times New Roman" panose="02020603050405020304" pitchFamily="18" charset="0"/>
                <a:ea typeface="Times New Roman" panose="02020603050405020304" pitchFamily="18" charset="0"/>
              </a:rPr>
              <a:t>V</a:t>
            </a:r>
            <a:r>
              <a:rPr lang="vi-VN" sz="3200" dirty="0" smtClean="0">
                <a:solidFill>
                  <a:schemeClr val="tx1"/>
                </a:solidFill>
                <a:latin typeface="Times New Roman" panose="02020603050405020304" pitchFamily="18" charset="0"/>
                <a:ea typeface="Times New Roman" panose="02020603050405020304" pitchFamily="18" charset="0"/>
              </a:rPr>
              <a:t>ẽ </a:t>
            </a:r>
            <a:r>
              <a:rPr lang="vi-VN" sz="3200" dirty="0">
                <a:solidFill>
                  <a:schemeClr val="tx1"/>
                </a:solidFill>
                <a:latin typeface="Times New Roman" panose="02020603050405020304" pitchFamily="18" charset="0"/>
                <a:ea typeface="Times New Roman" panose="02020603050405020304" pitchFamily="18" charset="0"/>
              </a:rPr>
              <a:t>sơ đồ hệ thống hóa lại các bước đã thực hiện để giải quyết được tình huống </a:t>
            </a:r>
            <a:r>
              <a:rPr lang="en-US" sz="3200" dirty="0">
                <a:solidFill>
                  <a:schemeClr val="tx1"/>
                </a:solidFill>
                <a:latin typeface="Times New Roman" panose="02020603050405020304" pitchFamily="18" charset="0"/>
                <a:ea typeface="Times New Roman" panose="02020603050405020304" pitchFamily="18" charset="0"/>
              </a:rPr>
              <a:t>3</a:t>
            </a:r>
            <a:r>
              <a:rPr lang="vi-VN" sz="3200" dirty="0" smtClean="0">
                <a:solidFill>
                  <a:schemeClr val="tx1"/>
                </a:solidFill>
                <a:latin typeface="Times New Roman" panose="02020603050405020304" pitchFamily="18" charset="0"/>
                <a:ea typeface="Times New Roman" panose="02020603050405020304" pitchFamily="18" charset="0"/>
              </a:rPr>
              <a:t>.</a:t>
            </a:r>
            <a:endParaRPr lang="en-US" sz="32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13455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197418" y="688415"/>
            <a:ext cx="1784463" cy="523220"/>
          </a:xfrm>
          <a:prstGeom prst="rect">
            <a:avLst/>
          </a:prstGeom>
        </p:spPr>
        <p:txBody>
          <a:bodyPr wrap="none">
            <a:spAutoFit/>
          </a:bodyPr>
          <a:lstStyle/>
          <a:p>
            <a:r>
              <a:rPr lang="en-US" sz="2800" b="1" dirty="0" err="1" smtClean="0">
                <a:solidFill>
                  <a:schemeClr val="bg1"/>
                </a:solidFill>
                <a:effectLst/>
                <a:latin typeface="Times New Roman" panose="02020603050405020304" pitchFamily="18" charset="0"/>
                <a:ea typeface="Times New Roman" panose="02020603050405020304" pitchFamily="18" charset="0"/>
              </a:rPr>
              <a:t>Vận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Times New Roman" panose="02020603050405020304" pitchFamily="18" charset="0"/>
              </a:rPr>
              <a:t>dụng</a:t>
            </a:r>
            <a:r>
              <a:rPr lang="en-US" sz="2800" b="1" dirty="0" smtClean="0">
                <a:solidFill>
                  <a:schemeClr val="bg1"/>
                </a:solidFill>
                <a:effectLst/>
                <a:latin typeface="Times New Roman" panose="02020603050405020304" pitchFamily="18" charset="0"/>
                <a:ea typeface="Times New Roman" panose="02020603050405020304" pitchFamily="18" charset="0"/>
              </a:rPr>
              <a:t>.</a:t>
            </a:r>
            <a:endParaRPr lang="en-US" sz="2800" dirty="0">
              <a:solidFill>
                <a:schemeClr val="bg1"/>
              </a:solidFill>
            </a:endParaRPr>
          </a:p>
        </p:txBody>
      </p:sp>
      <p:pic>
        <p:nvPicPr>
          <p:cNvPr id="12" name="Picture 11"/>
          <p:cNvPicPr>
            <a:picLocks noChangeAspect="1"/>
          </p:cNvPicPr>
          <p:nvPr/>
        </p:nvPicPr>
        <p:blipFill>
          <a:blip r:embed="rId5"/>
          <a:stretch>
            <a:fillRect/>
          </a:stretch>
        </p:blipFill>
        <p:spPr>
          <a:xfrm>
            <a:off x="570601" y="1774877"/>
            <a:ext cx="4460823" cy="44608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p:cNvPicPr>
            <a:picLocks noChangeAspect="1"/>
          </p:cNvPicPr>
          <p:nvPr/>
        </p:nvPicPr>
        <p:blipFill>
          <a:blip r:embed="rId6"/>
          <a:stretch>
            <a:fillRect/>
          </a:stretch>
        </p:blipFill>
        <p:spPr>
          <a:xfrm>
            <a:off x="4826833" y="1591271"/>
            <a:ext cx="6802673" cy="4460823"/>
          </a:xfrm>
          <a:prstGeom prst="rect">
            <a:avLst/>
          </a:prstGeom>
        </p:spPr>
      </p:pic>
      <p:sp>
        <p:nvSpPr>
          <p:cNvPr id="15" name="Rectangle 14"/>
          <p:cNvSpPr/>
          <p:nvPr/>
        </p:nvSpPr>
        <p:spPr>
          <a:xfrm>
            <a:off x="5196927" y="2002587"/>
            <a:ext cx="4831494" cy="3631763"/>
          </a:xfrm>
          <a:prstGeom prst="rect">
            <a:avLst/>
          </a:prstGeom>
        </p:spPr>
        <p:txBody>
          <a:bodyPr wrap="square">
            <a:spAutoFit/>
          </a:bodyPr>
          <a:lstStyle/>
          <a:p>
            <a:pPr algn="just">
              <a:lnSpc>
                <a:spcPct val="115000"/>
              </a:lnSpc>
            </a:pPr>
            <a:r>
              <a:rPr lang="en-US" sz="4000" b="1" dirty="0" err="1" smtClean="0">
                <a:solidFill>
                  <a:srgbClr val="0070C0"/>
                </a:solidFill>
                <a:effectLst/>
                <a:latin typeface="Times New Roman" panose="02020603050405020304" pitchFamily="18" charset="0"/>
                <a:ea typeface="Times New Roman" panose="02020603050405020304" pitchFamily="18" charset="0"/>
              </a:rPr>
              <a:t>Tập</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làm</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phóng</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viên</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điều</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tra</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tình</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hình</a:t>
            </a:r>
            <a:r>
              <a:rPr lang="en-US" sz="4000" b="1" dirty="0" smtClean="0">
                <a:solidFill>
                  <a:srgbClr val="0070C0"/>
                </a:solidFill>
                <a:effectLst/>
                <a:latin typeface="Times New Roman" panose="02020603050405020304" pitchFamily="18" charset="0"/>
                <a:ea typeface="Times New Roman" panose="02020603050405020304" pitchFamily="18" charset="0"/>
              </a:rPr>
              <a:t> ô </a:t>
            </a:r>
            <a:r>
              <a:rPr lang="en-US" sz="4000" b="1" dirty="0" err="1" smtClean="0">
                <a:solidFill>
                  <a:srgbClr val="0070C0"/>
                </a:solidFill>
                <a:effectLst/>
                <a:latin typeface="Times New Roman" panose="02020603050405020304" pitchFamily="18" charset="0"/>
                <a:ea typeface="Times New Roman" panose="02020603050405020304" pitchFamily="18" charset="0"/>
              </a:rPr>
              <a:t>nhiễm</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môi</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trường</a:t>
            </a:r>
            <a:r>
              <a:rPr lang="en-US" sz="4000" b="1" dirty="0" smtClean="0">
                <a:solidFill>
                  <a:srgbClr val="0070C0"/>
                </a:solidFill>
                <a:effectLst/>
                <a:latin typeface="Times New Roman" panose="02020603050405020304" pitchFamily="18" charset="0"/>
                <a:ea typeface="Times New Roman" panose="02020603050405020304" pitchFamily="18" charset="0"/>
              </a:rPr>
              <a:t> ở </a:t>
            </a:r>
            <a:r>
              <a:rPr lang="en-US" sz="4000" b="1" dirty="0" err="1" smtClean="0">
                <a:solidFill>
                  <a:srgbClr val="0070C0"/>
                </a:solidFill>
                <a:effectLst/>
                <a:latin typeface="Times New Roman" panose="02020603050405020304" pitchFamily="18" charset="0"/>
                <a:ea typeface="Times New Roman" panose="02020603050405020304" pitchFamily="18" charset="0"/>
              </a:rPr>
              <a:t>địa</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phương</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em</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đang</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sinh</a:t>
            </a:r>
            <a:r>
              <a:rPr lang="en-US" sz="4000" b="1" dirty="0" smtClean="0">
                <a:solidFill>
                  <a:srgbClr val="0070C0"/>
                </a:solidFill>
                <a:effectLst/>
                <a:latin typeface="Times New Roman" panose="02020603050405020304" pitchFamily="18" charset="0"/>
                <a:ea typeface="Times New Roman" panose="02020603050405020304" pitchFamily="18" charset="0"/>
              </a:rPr>
              <a:t> </a:t>
            </a:r>
            <a:r>
              <a:rPr lang="en-US" sz="4000" b="1" dirty="0" err="1" smtClean="0">
                <a:solidFill>
                  <a:srgbClr val="0070C0"/>
                </a:solidFill>
                <a:effectLst/>
                <a:latin typeface="Times New Roman" panose="02020603050405020304" pitchFamily="18" charset="0"/>
                <a:ea typeface="Times New Roman" panose="02020603050405020304" pitchFamily="18" charset="0"/>
              </a:rPr>
              <a:t>sống</a:t>
            </a:r>
            <a:r>
              <a:rPr lang="en-US" sz="4000" b="1" dirty="0" smtClean="0">
                <a:solidFill>
                  <a:srgbClr val="0070C0"/>
                </a:solidFill>
                <a:effectLst/>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1095173" y="1348576"/>
            <a:ext cx="3047566" cy="523220"/>
          </a:xfrm>
          <a:prstGeom prst="rect">
            <a:avLst/>
          </a:prstGeom>
          <a:noFill/>
        </p:spPr>
        <p:txBody>
          <a:bodyPr wrap="none" lIns="91440" tIns="45720" rIns="91440" bIns="45720">
            <a:spAutoFit/>
          </a:bodyPr>
          <a:lstStyle/>
          <a:p>
            <a:pPr algn="ctr"/>
            <a:r>
              <a:rPr lang="en-US" sz="28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DỰ ÁN HỌC TẬP</a:t>
            </a:r>
            <a:endParaRPr lang="en-U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7884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197418" y="688415"/>
            <a:ext cx="17844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Vận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dụng</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rotWithShape="1">
          <a:blip r:embed="rId5"/>
          <a:srcRect l="6390" t="8211" r="6806" b="8345"/>
          <a:stretch/>
        </p:blipFill>
        <p:spPr>
          <a:xfrm>
            <a:off x="682060" y="1673009"/>
            <a:ext cx="10530584" cy="4712801"/>
          </a:xfrm>
          <a:prstGeom prst="rect">
            <a:avLst/>
          </a:prstGeom>
        </p:spPr>
      </p:pic>
      <p:sp>
        <p:nvSpPr>
          <p:cNvPr id="17" name="Teardrop 16"/>
          <p:cNvSpPr/>
          <p:nvPr/>
        </p:nvSpPr>
        <p:spPr>
          <a:xfrm>
            <a:off x="123435" y="1218976"/>
            <a:ext cx="4103137" cy="1064840"/>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buClr>
                <a:srgbClr val="0D0D0D"/>
              </a:buClr>
              <a:buSzPts val="1400"/>
            </a:pPr>
            <a:r>
              <a:rPr lang="en-US" sz="2800" dirty="0" err="1">
                <a:solidFill>
                  <a:srgbClr val="0D0D0D"/>
                </a:solidFill>
                <a:latin typeface="Times New Roman" panose="02020603050405020304" pitchFamily="18" charset="0"/>
                <a:ea typeface="Times New Roman" panose="02020603050405020304" pitchFamily="18" charset="0"/>
              </a:rPr>
              <a:t>Nhiệm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vụ</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chung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04 </a:t>
            </a:r>
            <a:r>
              <a:rPr lang="en-US" sz="2800" dirty="0" err="1">
                <a:solidFill>
                  <a:srgbClr val="0D0D0D"/>
                </a:solidFill>
                <a:latin typeface="Times New Roman" panose="02020603050405020304" pitchFamily="18" charset="0"/>
                <a:ea typeface="Times New Roman" panose="02020603050405020304" pitchFamily="18" charset="0"/>
              </a:rPr>
              <a:t>nhóm</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2113613" y="2369326"/>
            <a:ext cx="7794885" cy="3065455"/>
          </a:xfrm>
          <a:prstGeom prst="rect">
            <a:avLst/>
          </a:prstGeom>
        </p:spPr>
        <p:txBody>
          <a:bodyPr wrap="square">
            <a:spAutoFit/>
          </a:bodyPr>
          <a:lstStyle/>
          <a:p>
            <a:pPr marL="171450" algn="just">
              <a:lnSpc>
                <a:spcPct val="115000"/>
              </a:lnSpc>
            </a:pPr>
            <a:r>
              <a:rPr lang="en-US" sz="2800" dirty="0" err="1" smtClean="0">
                <a:solidFill>
                  <a:srgbClr val="0D0D0D"/>
                </a:solidFill>
                <a:effectLst/>
                <a:latin typeface="Times New Roman" panose="02020603050405020304" pitchFamily="18" charset="0"/>
                <a:ea typeface="Times New Roman" panose="02020603050405020304" pitchFamily="18" charset="0"/>
              </a:rPr>
              <a:t>Ghi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lại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các</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hình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ảnh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và</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phỏng</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vấn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điều</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tra</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về</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tình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hình</a:t>
            </a:r>
            <a:r>
              <a:rPr lang="en-US" sz="2800" dirty="0" smtClean="0">
                <a:solidFill>
                  <a:srgbClr val="0D0D0D"/>
                </a:solidFill>
                <a:effectLst/>
                <a:latin typeface="Times New Roman" panose="02020603050405020304" pitchFamily="18" charset="0"/>
                <a:ea typeface="Times New Roman" panose="02020603050405020304" pitchFamily="18" charset="0"/>
              </a:rPr>
              <a:t> ô </a:t>
            </a:r>
            <a:r>
              <a:rPr lang="en-US" sz="2800" dirty="0" err="1" smtClean="0">
                <a:solidFill>
                  <a:srgbClr val="0D0D0D"/>
                </a:solidFill>
                <a:effectLst/>
                <a:latin typeface="Times New Roman" panose="02020603050405020304" pitchFamily="18" charset="0"/>
                <a:ea typeface="Times New Roman" panose="02020603050405020304" pitchFamily="18" charset="0"/>
              </a:rPr>
              <a:t>nhiễm</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môi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trường</a:t>
            </a:r>
            <a:r>
              <a:rPr lang="en-US" sz="2800" dirty="0" smtClean="0">
                <a:solidFill>
                  <a:srgbClr val="0D0D0D"/>
                </a:solidFill>
                <a:effectLst/>
                <a:latin typeface="Times New Roman" panose="02020603050405020304" pitchFamily="18" charset="0"/>
                <a:ea typeface="Times New Roman" panose="02020603050405020304" pitchFamily="18" charset="0"/>
              </a:rPr>
              <a:t> ở </a:t>
            </a:r>
            <a:r>
              <a:rPr lang="en-US" sz="2800" dirty="0" err="1" smtClean="0">
                <a:solidFill>
                  <a:srgbClr val="0D0D0D"/>
                </a:solidFill>
                <a:effectLst/>
                <a:latin typeface="Times New Roman" panose="02020603050405020304" pitchFamily="18" charset="0"/>
                <a:ea typeface="Times New Roman" panose="02020603050405020304" pitchFamily="18" charset="0"/>
              </a:rPr>
              <a:t>địa</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phương</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em</a:t>
            </a:r>
            <a:r>
              <a:rPr lang="en-US" sz="2800" dirty="0" smtClean="0">
                <a:solidFill>
                  <a:srgbClr val="0D0D0D"/>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marL="171450" algn="just">
              <a:lnSpc>
                <a:spcPct val="115000"/>
              </a:lnSpc>
            </a:pP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Tìm</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hiểu</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các</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nguyên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nhân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chính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gây</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ra</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tình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trạng</a:t>
            </a:r>
            <a:r>
              <a:rPr lang="en-US" sz="2800" dirty="0" smtClean="0">
                <a:solidFill>
                  <a:srgbClr val="0D0D0D"/>
                </a:solidFill>
                <a:effectLst/>
                <a:latin typeface="Times New Roman" panose="02020603050405020304" pitchFamily="18" charset="0"/>
                <a:ea typeface="Times New Roman" panose="02020603050405020304" pitchFamily="18" charset="0"/>
              </a:rPr>
              <a:t> ô </a:t>
            </a:r>
            <a:r>
              <a:rPr lang="en-US" sz="2800" dirty="0" err="1" smtClean="0">
                <a:solidFill>
                  <a:srgbClr val="0D0D0D"/>
                </a:solidFill>
                <a:effectLst/>
                <a:latin typeface="Times New Roman" panose="02020603050405020304" pitchFamily="18" charset="0"/>
                <a:ea typeface="Times New Roman" panose="02020603050405020304" pitchFamily="18" charset="0"/>
              </a:rPr>
              <a:t>nhiễm</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đó</a:t>
            </a:r>
            <a:r>
              <a:rPr lang="en-US" sz="2800" dirty="0" smtClean="0">
                <a:solidFill>
                  <a:srgbClr val="0D0D0D"/>
                </a:solidFill>
                <a:effectLst/>
                <a:latin typeface="Times New Roman" panose="02020603050405020304" pitchFamily="18" charset="0"/>
                <a:ea typeface="Times New Roman" panose="02020603050405020304" pitchFamily="18" charset="0"/>
              </a:rPr>
              <a:t> ở </a:t>
            </a:r>
            <a:r>
              <a:rPr lang="en-US" sz="2800" dirty="0" err="1" smtClean="0">
                <a:solidFill>
                  <a:srgbClr val="0D0D0D"/>
                </a:solidFill>
                <a:effectLst/>
                <a:latin typeface="Times New Roman" panose="02020603050405020304" pitchFamily="18" charset="0"/>
                <a:ea typeface="Times New Roman" panose="02020603050405020304" pitchFamily="18" charset="0"/>
              </a:rPr>
              <a:t>địa</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phương</a:t>
            </a:r>
            <a:r>
              <a:rPr lang="en-US" sz="2800" dirty="0" smtClean="0">
                <a:solidFill>
                  <a:srgbClr val="0D0D0D"/>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marL="171450" algn="just">
              <a:lnSpc>
                <a:spcPct val="115000"/>
              </a:lnSpc>
            </a:pP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Đề</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xuất</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các</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giải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pháp</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mà</a:t>
            </a:r>
            <a:r>
              <a:rPr lang="en-US" sz="2800" dirty="0" smtClean="0">
                <a:solidFill>
                  <a:srgbClr val="0D0D0D"/>
                </a:solidFill>
                <a:effectLst/>
                <a:latin typeface="Times New Roman" panose="02020603050405020304" pitchFamily="18" charset="0"/>
                <a:ea typeface="Times New Roman" panose="02020603050405020304" pitchFamily="18" charset="0"/>
              </a:rPr>
              <a:t> HS </a:t>
            </a:r>
            <a:r>
              <a:rPr lang="en-US" sz="2800" dirty="0" err="1" smtClean="0">
                <a:solidFill>
                  <a:srgbClr val="0D0D0D"/>
                </a:solidFill>
                <a:effectLst/>
                <a:latin typeface="Times New Roman" panose="02020603050405020304" pitchFamily="18" charset="0"/>
                <a:ea typeface="Times New Roman" panose="02020603050405020304" pitchFamily="18" charset="0"/>
              </a:rPr>
              <a:t>có</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thể</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làm</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để</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góp</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phần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cải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thiện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tình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trạng</a:t>
            </a:r>
            <a:r>
              <a:rPr lang="en-US" sz="2800" dirty="0" smtClean="0">
                <a:solidFill>
                  <a:srgbClr val="0D0D0D"/>
                </a:solidFill>
                <a:effectLst/>
                <a:latin typeface="Times New Roman" panose="02020603050405020304" pitchFamily="18" charset="0"/>
                <a:ea typeface="Times New Roman" panose="02020603050405020304" pitchFamily="18" charset="0"/>
              </a:rPr>
              <a:t> ô </a:t>
            </a:r>
            <a:r>
              <a:rPr lang="en-US" sz="2800" dirty="0" err="1" smtClean="0">
                <a:solidFill>
                  <a:srgbClr val="0D0D0D"/>
                </a:solidFill>
                <a:effectLst/>
                <a:latin typeface="Times New Roman" panose="02020603050405020304" pitchFamily="18" charset="0"/>
                <a:ea typeface="Times New Roman" panose="02020603050405020304" pitchFamily="18" charset="0"/>
              </a:rPr>
              <a:t>nhiễm</a:t>
            </a:r>
            <a:r>
              <a:rPr lang="en-US" sz="2800" dirty="0" smtClean="0">
                <a:solidFill>
                  <a:srgbClr val="0D0D0D"/>
                </a:solidFill>
                <a:effectLst/>
                <a:latin typeface="Times New Roman" panose="02020603050405020304" pitchFamily="18" charset="0"/>
                <a:ea typeface="Times New Roman" panose="02020603050405020304" pitchFamily="18" charset="0"/>
              </a:rPr>
              <a:t> ở </a:t>
            </a:r>
            <a:r>
              <a:rPr lang="en-US" sz="2800" dirty="0" err="1" smtClean="0">
                <a:solidFill>
                  <a:srgbClr val="0D0D0D"/>
                </a:solidFill>
                <a:effectLst/>
                <a:latin typeface="Times New Roman" panose="02020603050405020304" pitchFamily="18" charset="0"/>
                <a:ea typeface="Times New Roman" panose="02020603050405020304" pitchFamily="18" charset="0"/>
              </a:rPr>
              <a:t>địa</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phương</a:t>
            </a:r>
            <a:r>
              <a:rPr lang="en-US" sz="2800" dirty="0" smtClean="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1843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498119" y="1154474"/>
            <a:ext cx="7606441" cy="523220"/>
          </a:xfrm>
          <a:prstGeom prst="rect">
            <a:avLst/>
          </a:prstGeom>
        </p:spPr>
        <p:txBody>
          <a:bodyPr wrap="none">
            <a:spAutoFit/>
          </a:bodyPr>
          <a:lstStyle/>
          <a:p>
            <a:r>
              <a:rPr lang="nl-NL" sz="2800" b="1" dirty="0" smtClean="0">
                <a:solidFill>
                  <a:srgbClr val="FF0000"/>
                </a:solidFill>
                <a:effectLst/>
                <a:latin typeface="Times New Roman" panose="02020603050405020304" pitchFamily="18" charset="0"/>
                <a:ea typeface="Times New Roman" panose="02020603050405020304" pitchFamily="18" charset="0"/>
              </a:rPr>
              <a:t>II. HƯỚNG DẪN GIẢI QUYẾT TÌNH HUỐNG</a:t>
            </a:r>
            <a:endParaRPr lang="en-US" sz="2800" dirty="0"/>
          </a:p>
        </p:txBody>
      </p:sp>
      <p:graphicFrame>
        <p:nvGraphicFramePr>
          <p:cNvPr id="15" name="Table 14"/>
          <p:cNvGraphicFramePr>
            <a:graphicFrameLocks noGrp="1"/>
          </p:cNvGraphicFramePr>
          <p:nvPr>
            <p:extLst>
              <p:ext uri="{D42A27DB-BD31-4B8C-83A1-F6EECF244321}">
                <p14:modId xmlns:p14="http://schemas.microsoft.com/office/powerpoint/2010/main" val="1218542827"/>
              </p:ext>
            </p:extLst>
          </p:nvPr>
        </p:nvGraphicFramePr>
        <p:xfrm>
          <a:off x="225632" y="1670068"/>
          <a:ext cx="11586616" cy="4716780"/>
        </p:xfrm>
        <a:graphic>
          <a:graphicData uri="http://schemas.openxmlformats.org/drawingml/2006/table">
            <a:tbl>
              <a:tblPr firstRow="1" bandRow="1">
                <a:tableStyleId>{5C22544A-7EE6-4342-B048-85BDC9FD1C3A}</a:tableStyleId>
              </a:tblPr>
              <a:tblGrid>
                <a:gridCol w="3521909">
                  <a:extLst>
                    <a:ext uri="{9D8B030D-6E8A-4147-A177-3AD203B41FA5}">
                      <a16:colId xmlns:a16="http://schemas.microsoft.com/office/drawing/2014/main" val="1947596974"/>
                    </a:ext>
                  </a:extLst>
                </a:gridCol>
                <a:gridCol w="3237875">
                  <a:extLst>
                    <a:ext uri="{9D8B030D-6E8A-4147-A177-3AD203B41FA5}">
                      <a16:colId xmlns:a16="http://schemas.microsoft.com/office/drawing/2014/main" val="351093540"/>
                    </a:ext>
                  </a:extLst>
                </a:gridCol>
                <a:gridCol w="1930178">
                  <a:extLst>
                    <a:ext uri="{9D8B030D-6E8A-4147-A177-3AD203B41FA5}">
                      <a16:colId xmlns:a16="http://schemas.microsoft.com/office/drawing/2014/main" val="2979889676"/>
                    </a:ext>
                  </a:extLst>
                </a:gridCol>
                <a:gridCol w="2896654">
                  <a:extLst>
                    <a:ext uri="{9D8B030D-6E8A-4147-A177-3AD203B41FA5}">
                      <a16:colId xmlns:a16="http://schemas.microsoft.com/office/drawing/2014/main" val="2914026628"/>
                    </a:ext>
                  </a:extLst>
                </a:gridCol>
              </a:tblGrid>
              <a:tr h="370840">
                <a:tc>
                  <a:txBody>
                    <a:bodyPr/>
                    <a:lstStyle/>
                    <a:p>
                      <a:pPr algn="ctr"/>
                      <a:r>
                        <a:rPr lang="en-US" dirty="0" err="1" smtClean="0"/>
                        <a:t>Nhóm</a:t>
                      </a:r>
                      <a:r>
                        <a:rPr lang="en-US" baseline="0" dirty="0" smtClean="0"/>
                        <a:t>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Nhóm</a:t>
                      </a:r>
                      <a:r>
                        <a:rPr lang="en-US" baseline="0" dirty="0" smtClean="0"/>
                        <a:t> 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Nhóm</a:t>
                      </a:r>
                      <a:r>
                        <a:rPr lang="en-US" baseline="0" dirty="0" smtClean="0"/>
                        <a:t>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Nhóm</a:t>
                      </a:r>
                      <a:r>
                        <a:rPr lang="en-US" baseline="0" dirty="0" smtClean="0"/>
                        <a:t>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171986"/>
                  </a:ext>
                </a:extLst>
              </a:tr>
              <a:tr h="370840">
                <a:tc>
                  <a:txBody>
                    <a:bodyPr/>
                    <a:lstStyle/>
                    <a:p>
                      <a:pPr algn="just">
                        <a:lnSpc>
                          <a:spcPct val="115000"/>
                        </a:lnSpc>
                        <a:spcAft>
                          <a:spcPts val="0"/>
                        </a:spcAft>
                      </a:pPr>
                      <a:r>
                        <a:rPr lang="en-US" sz="2400" i="1" dirty="0" err="1" smtClean="0">
                          <a:effectLst/>
                          <a:latin typeface="Times New Roman" panose="02020603050405020304" pitchFamily="18" charset="0"/>
                          <a:ea typeface="Times New Roman" panose="02020603050405020304" pitchFamily="18" charset="0"/>
                        </a:rPr>
                        <a:t>Cô</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trong</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bức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thư</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tên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gì</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Học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lớp</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mấy?Thông</a:t>
                      </a:r>
                      <a:r>
                        <a:rPr lang="en-US" sz="2400" i="1" dirty="0" smtClean="0">
                          <a:effectLst/>
                          <a:latin typeface="Times New Roman" panose="02020603050405020304" pitchFamily="18" charset="0"/>
                          <a:ea typeface="Times New Roman" panose="02020603050405020304" pitchFamily="18" charset="0"/>
                        </a:rPr>
                        <a:t> tin </a:t>
                      </a:r>
                      <a:r>
                        <a:rPr lang="en-US" sz="2400" i="1" dirty="0" err="1" smtClean="0">
                          <a:effectLst/>
                          <a:latin typeface="Times New Roman" panose="02020603050405020304" pitchFamily="18" charset="0"/>
                          <a:ea typeface="Times New Roman" panose="02020603050405020304" pitchFamily="18" charset="0"/>
                        </a:rPr>
                        <a:t>về</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tên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gọi</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khối</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lớp</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giúp</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em</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hiểu</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gì</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về</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đối</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tượng</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cần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hỗ</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trợ</a:t>
                      </a:r>
                      <a:r>
                        <a:rPr lang="en-US" sz="2400" i="1" dirty="0" smtClean="0">
                          <a:effectLst/>
                          <a:latin typeface="Times New Roman" panose="02020603050405020304" pitchFamily="18" charset="0"/>
                          <a:ea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i="1" dirty="0" err="1" smtClean="0">
                          <a:effectLst/>
                          <a:latin typeface="Times New Roman" panose="02020603050405020304" pitchFamily="18" charset="0"/>
                          <a:ea typeface="Times New Roman" panose="02020603050405020304" pitchFamily="18" charset="0"/>
                        </a:rPr>
                        <a:t>Cô</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nghĩ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như</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thế</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nào</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về</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chơi</a:t>
                      </a:r>
                      <a:r>
                        <a:rPr lang="en-US" sz="2400" i="1" dirty="0" smtClean="0">
                          <a:effectLst/>
                          <a:latin typeface="Times New Roman" panose="02020603050405020304" pitchFamily="18" charset="0"/>
                          <a:ea typeface="Times New Roman" panose="02020603050405020304" pitchFamily="18" charset="0"/>
                        </a:rPr>
                        <a:t> game, </a:t>
                      </a:r>
                      <a:r>
                        <a:rPr lang="en-US" sz="2400" i="1" dirty="0" err="1" smtClean="0">
                          <a:effectLst/>
                          <a:latin typeface="Times New Roman" panose="02020603050405020304" pitchFamily="18" charset="0"/>
                          <a:ea typeface="Times New Roman" panose="02020603050405020304" pitchFamily="18" charset="0"/>
                        </a:rPr>
                        <a:t>lướt</a:t>
                      </a:r>
                      <a:r>
                        <a:rPr lang="en-US" sz="2400" i="1" dirty="0" smtClean="0">
                          <a:effectLst/>
                          <a:latin typeface="Times New Roman" panose="02020603050405020304" pitchFamily="18" charset="0"/>
                          <a:ea typeface="Times New Roman" panose="02020603050405020304" pitchFamily="18" charset="0"/>
                        </a:rPr>
                        <a:t> web </a:t>
                      </a:r>
                      <a:r>
                        <a:rPr lang="en-US" sz="2400" i="1" dirty="0" err="1" smtClean="0">
                          <a:effectLst/>
                          <a:latin typeface="Times New Roman" panose="02020603050405020304" pitchFamily="18" charset="0"/>
                          <a:ea typeface="Times New Roman" panose="02020603050405020304" pitchFamily="18" charset="0"/>
                        </a:rPr>
                        <a:t>và</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đọc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sách</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Suy</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nghĩ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của</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cô</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khác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với</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suy</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nghĩ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của</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mẹ</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như</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thế</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nào</a:t>
                      </a:r>
                      <a:r>
                        <a:rPr lang="en-US" sz="2400" i="1" dirty="0" smtClean="0">
                          <a:effectLst/>
                          <a:latin typeface="Times New Roman" panose="02020603050405020304" pitchFamily="18" charset="0"/>
                          <a:ea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i="1" dirty="0" err="1" smtClean="0">
                          <a:effectLst/>
                          <a:latin typeface="Times New Roman" panose="02020603050405020304" pitchFamily="18" charset="0"/>
                          <a:ea typeface="Times New Roman" panose="02020603050405020304" pitchFamily="18" charset="0"/>
                        </a:rPr>
                        <a:t>Khi</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lớn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lên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cô</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thích</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làm</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gì</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Cô</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băn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khoăn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về</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điều</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gì</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khi</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nghĩ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đến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công</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việc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mình</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sẽ</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làm</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sau</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này</a:t>
                      </a:r>
                      <a:r>
                        <a:rPr lang="en-US" sz="2400" i="1" dirty="0" smtClean="0">
                          <a:effectLst/>
                          <a:latin typeface="Times New Roman" panose="02020603050405020304" pitchFamily="18" charset="0"/>
                          <a:ea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400" i="1" dirty="0" err="1" smtClean="0">
                          <a:effectLst/>
                          <a:latin typeface="Times New Roman" panose="02020603050405020304" pitchFamily="18" charset="0"/>
                          <a:ea typeface="Times New Roman" panose="02020603050405020304" pitchFamily="18" charset="0"/>
                        </a:rPr>
                        <a:t>Em</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hiểu</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như</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thế</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nào</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là</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biết</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cách</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đọc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sách</a:t>
                      </a:r>
                      <a:r>
                        <a:rPr lang="en-US" sz="2400" i="1" dirty="0" smtClean="0">
                          <a:effectLst/>
                          <a:latin typeface="Times New Roman" panose="02020603050405020304" pitchFamily="18" charset="0"/>
                          <a:ea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400" i="1" dirty="0" smtClean="0">
                          <a:effectLst/>
                          <a:latin typeface="Times New Roman" panose="02020603050405020304" pitchFamily="18" charset="0"/>
                          <a:ea typeface="Times New Roman" panose="02020603050405020304" pitchFamily="18" charset="0"/>
                        </a:rPr>
                        <a:t>Theo </a:t>
                      </a:r>
                      <a:r>
                        <a:rPr lang="en-US" sz="2400" i="1" dirty="0" err="1" smtClean="0">
                          <a:effectLst/>
                          <a:latin typeface="Times New Roman" panose="02020603050405020304" pitchFamily="18" charset="0"/>
                          <a:ea typeface="Times New Roman" panose="02020603050405020304" pitchFamily="18" charset="0"/>
                        </a:rPr>
                        <a:t>em</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Câu</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lạc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bộ</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Đại</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Sứ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văn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hóa</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đọc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là</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như</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thế</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nào</a:t>
                      </a:r>
                      <a:r>
                        <a:rPr lang="en-US" sz="2400" i="1" dirty="0" smtClean="0">
                          <a:effectLst/>
                          <a:latin typeface="Times New Roman" panose="02020603050405020304" pitchFamily="18" charset="0"/>
                          <a:ea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Vấn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đề</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trọng</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tâm</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của</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tình</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huống</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là</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gì</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Dựa</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trên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căn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cứ</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nào</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để</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xác</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định</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vấn</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đề</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trọng</a:t>
                      </a:r>
                      <a:r>
                        <a:rPr lang="en-US" sz="2400" i="1" dirty="0" smtClean="0">
                          <a:effectLst/>
                          <a:latin typeface="Times New Roman" panose="02020603050405020304" pitchFamily="18" charset="0"/>
                          <a:ea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rPr>
                        <a:t>tâm</a:t>
                      </a:r>
                      <a:r>
                        <a:rPr lang="en-US" sz="2400" i="1" dirty="0" smtClean="0">
                          <a:effectLst/>
                          <a:latin typeface="Times New Roman" panose="02020603050405020304" pitchFamily="18" charset="0"/>
                          <a:ea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8012043"/>
                  </a:ext>
                </a:extLst>
              </a:tr>
            </a:tbl>
          </a:graphicData>
        </a:graphic>
      </p:graphicFrame>
    </p:spTree>
    <p:extLst>
      <p:ext uri="{BB962C8B-B14F-4D97-AF65-F5344CB8AC3E}">
        <p14:creationId xmlns:p14="http://schemas.microsoft.com/office/powerpoint/2010/main" val="18736465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197418" y="688415"/>
            <a:ext cx="17844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Vận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dụng</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2" name="Rectangle 11"/>
          <p:cNvSpPr/>
          <p:nvPr/>
        </p:nvSpPr>
        <p:spPr>
          <a:xfrm>
            <a:off x="647700" y="1251525"/>
            <a:ext cx="10858500" cy="4674100"/>
          </a:xfrm>
          <a:prstGeom prst="rect">
            <a:avLst/>
          </a:prstGeom>
        </p:spPr>
        <p:txBody>
          <a:bodyPr>
            <a:spAutoFit/>
          </a:bodyPr>
          <a:lstStyle/>
          <a:p>
            <a:pPr algn="ctr">
              <a:lnSpc>
                <a:spcPct val="115000"/>
              </a:lnSpc>
              <a:spcBef>
                <a:spcPts val="65"/>
              </a:spcBef>
              <a:spcAft>
                <a:spcPts val="0"/>
              </a:spcAft>
            </a:pPr>
            <a:r>
              <a:rPr lang="en-US" sz="3200" dirty="0" err="1" smtClean="0">
                <a:effectLst/>
                <a:latin typeface="Times New Roman" panose="02020603050405020304" pitchFamily="18" charset="0"/>
                <a:ea typeface="Times New Roman" panose="02020603050405020304" pitchFamily="18" charset="0"/>
              </a:rPr>
              <a:t>Gợi</a:t>
            </a:r>
            <a:r>
              <a:rPr lang="en-US" sz="3200" dirty="0" smtClean="0">
                <a:effectLst/>
                <a:latin typeface="Times New Roman" panose="02020603050405020304" pitchFamily="18" charset="0"/>
                <a:ea typeface="Times New Roman" panose="02020603050405020304" pitchFamily="18" charset="0"/>
              </a:rPr>
              <a:t> ý:</a:t>
            </a:r>
          </a:p>
          <a:p>
            <a:pPr lvl="0" algn="just">
              <a:lnSpc>
                <a:spcPct val="115000"/>
              </a:lnSpc>
              <a:spcBef>
                <a:spcPts val="65"/>
              </a:spcBef>
              <a:spcAft>
                <a:spcPts val="0"/>
              </a:spcAft>
              <a:buClr>
                <a:srgbClr val="0D0D0D"/>
              </a:buClr>
              <a:buSzPts val="1400"/>
            </a:pP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Các</a:t>
            </a:r>
            <a:r>
              <a:rPr lang="en-US" sz="3200" dirty="0" smtClean="0">
                <a:effectLst/>
                <a:latin typeface="Times New Roman" panose="02020603050405020304" pitchFamily="18" charset="0"/>
                <a:ea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rPr>
              <a:t>hình</a:t>
            </a:r>
            <a:r>
              <a:rPr lang="en-US" sz="3200" b="1" dirty="0" smtClean="0">
                <a:effectLst/>
                <a:latin typeface="Times New Roman" panose="02020603050405020304" pitchFamily="18" charset="0"/>
                <a:ea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rPr>
              <a:t>ảnh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điều</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tra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phỏng</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vấn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người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dân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về</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tình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trạng</a:t>
            </a:r>
            <a:r>
              <a:rPr lang="en-US" sz="3200" dirty="0" smtClean="0">
                <a:effectLst/>
                <a:latin typeface="Times New Roman" panose="02020603050405020304" pitchFamily="18" charset="0"/>
                <a:ea typeface="Times New Roman" panose="02020603050405020304" pitchFamily="18" charset="0"/>
              </a:rPr>
              <a:t> ô </a:t>
            </a:r>
            <a:r>
              <a:rPr lang="en-US" sz="3200" dirty="0" err="1" smtClean="0">
                <a:effectLst/>
                <a:latin typeface="Times New Roman" panose="02020603050405020304" pitchFamily="18" charset="0"/>
                <a:ea typeface="Times New Roman" panose="02020603050405020304" pitchFamily="18" charset="0"/>
              </a:rPr>
              <a:t>nhiễm</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môi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trường</a:t>
            </a:r>
            <a:r>
              <a:rPr lang="en-US" sz="3200" dirty="0" smtClean="0">
                <a:effectLst/>
                <a:latin typeface="Times New Roman" panose="02020603050405020304" pitchFamily="18" charset="0"/>
                <a:ea typeface="Times New Roman" panose="02020603050405020304" pitchFamily="18" charset="0"/>
              </a:rPr>
              <a:t> ở </a:t>
            </a:r>
            <a:r>
              <a:rPr lang="en-US" sz="3200" dirty="0" err="1" smtClean="0">
                <a:effectLst/>
                <a:latin typeface="Times New Roman" panose="02020603050405020304" pitchFamily="18" charset="0"/>
                <a:ea typeface="Times New Roman" panose="02020603050405020304" pitchFamily="18" charset="0"/>
              </a:rPr>
              <a:t>địa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phương</a:t>
            </a:r>
            <a:r>
              <a:rPr lang="en-US" sz="3200" dirty="0" smtClean="0">
                <a:effectLst/>
                <a:latin typeface="Times New Roman" panose="02020603050405020304" pitchFamily="18" charset="0"/>
                <a:ea typeface="Times New Roman" panose="02020603050405020304" pitchFamily="18" charset="0"/>
              </a:rPr>
              <a:t>.</a:t>
            </a:r>
          </a:p>
          <a:p>
            <a:pPr lvl="0" algn="just">
              <a:lnSpc>
                <a:spcPct val="115000"/>
              </a:lnSpc>
              <a:spcBef>
                <a:spcPts val="65"/>
              </a:spcBef>
              <a:spcAft>
                <a:spcPts val="0"/>
              </a:spcAft>
              <a:buClr>
                <a:srgbClr val="0D0D0D"/>
              </a:buClr>
              <a:buSzPts val="1400"/>
            </a:pPr>
            <a:r>
              <a:rPr lang="en-US" sz="3200" b="1" dirty="0" smtClean="0">
                <a:effectLst/>
                <a:latin typeface="Times New Roman" panose="02020603050405020304" pitchFamily="18" charset="0"/>
                <a:ea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rPr>
              <a:t>Nguyên</a:t>
            </a:r>
            <a:r>
              <a:rPr lang="en-US" sz="3200" b="1" dirty="0" smtClean="0">
                <a:effectLst/>
                <a:latin typeface="Times New Roman" panose="02020603050405020304" pitchFamily="18" charset="0"/>
                <a:ea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rPr>
              <a:t>nhân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chủ</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yếu</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gây</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ra</a:t>
            </a:r>
            <a:r>
              <a:rPr lang="en-US" sz="3200" dirty="0" smtClean="0">
                <a:effectLst/>
                <a:latin typeface="Times New Roman" panose="02020603050405020304" pitchFamily="18" charset="0"/>
                <a:ea typeface="Times New Roman" panose="02020603050405020304" pitchFamily="18" charset="0"/>
              </a:rPr>
              <a:t> ô </a:t>
            </a:r>
            <a:r>
              <a:rPr lang="en-US" sz="3200" dirty="0" err="1" smtClean="0">
                <a:effectLst/>
                <a:latin typeface="Times New Roman" panose="02020603050405020304" pitchFamily="18" charset="0"/>
                <a:ea typeface="Times New Roman" panose="02020603050405020304" pitchFamily="18" charset="0"/>
              </a:rPr>
              <a:t>nhiễm</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môi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trường</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hiện</a:t>
            </a:r>
            <a:r>
              <a:rPr lang="en-US" sz="3200" dirty="0" smtClean="0">
                <a:effectLst/>
                <a:latin typeface="Times New Roman" panose="02020603050405020304" pitchFamily="18" charset="0"/>
                <a:ea typeface="Times New Roman" panose="02020603050405020304" pitchFamily="18" charset="0"/>
              </a:rPr>
              <a:t> nay ở </a:t>
            </a:r>
            <a:r>
              <a:rPr lang="en-US" sz="3200" dirty="0" err="1" smtClean="0">
                <a:effectLst/>
                <a:latin typeface="Times New Roman" panose="02020603050405020304" pitchFamily="18" charset="0"/>
                <a:ea typeface="Times New Roman" panose="02020603050405020304" pitchFamily="18" charset="0"/>
              </a:rPr>
              <a:t>các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địa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phương</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chủ</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yếu</a:t>
            </a:r>
            <a:r>
              <a:rPr lang="en-US" sz="3200" dirty="0" smtClean="0">
                <a:effectLst/>
                <a:latin typeface="Times New Roman" panose="02020603050405020304" pitchFamily="18" charset="0"/>
                <a:ea typeface="Times New Roman" panose="02020603050405020304" pitchFamily="18" charset="0"/>
              </a:rPr>
              <a:t> do ý </a:t>
            </a:r>
            <a:r>
              <a:rPr lang="en-US" sz="3200" dirty="0" err="1" smtClean="0">
                <a:effectLst/>
                <a:latin typeface="Times New Roman" panose="02020603050405020304" pitchFamily="18" charset="0"/>
                <a:ea typeface="Times New Roman" panose="02020603050405020304" pitchFamily="18" charset="0"/>
              </a:rPr>
              <a:t>thức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của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người</a:t>
            </a:r>
            <a:r>
              <a:rPr lang="en-US" sz="3200" dirty="0" smtClean="0">
                <a:effectLst/>
                <a:latin typeface="Times New Roman" panose="02020603050405020304" pitchFamily="18" charset="0"/>
                <a:ea typeface="Times New Roman" panose="02020603050405020304" pitchFamily="18" charset="0"/>
              </a:rPr>
              <a:t>:</a:t>
            </a:r>
          </a:p>
          <a:p>
            <a:pPr marL="158750" algn="just">
              <a:lnSpc>
                <a:spcPct val="115000"/>
              </a:lnSpc>
              <a:spcBef>
                <a:spcPts val="65"/>
              </a:spcBef>
              <a:spcAft>
                <a:spcPts val="0"/>
              </a:spcAft>
            </a:pP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Các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hộ</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gia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đình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xả</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nước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thải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sinh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hoạt</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ra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ngoài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mương</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máng</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sông</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ngòi</a:t>
            </a:r>
            <a:r>
              <a:rPr lang="en-US" sz="3200" dirty="0" smtClean="0">
                <a:effectLst/>
                <a:latin typeface="Times New Roman" panose="02020603050405020304" pitchFamily="18" charset="0"/>
                <a:ea typeface="Times New Roman" panose="02020603050405020304" pitchFamily="18" charset="0"/>
              </a:rPr>
              <a:t>.</a:t>
            </a:r>
          </a:p>
          <a:p>
            <a:pPr marL="158750" algn="just">
              <a:lnSpc>
                <a:spcPct val="115000"/>
              </a:lnSpc>
              <a:spcBef>
                <a:spcPts val="65"/>
              </a:spcBef>
              <a:spcAft>
                <a:spcPts val="0"/>
              </a:spcAft>
            </a:pP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Các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hộ</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gia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đình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xả</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nước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thải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chăn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nuôi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ra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môi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trường</a:t>
            </a:r>
            <a:r>
              <a:rPr lang="en-US" sz="3200" dirty="0" smtClean="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96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fade">
                                      <p:cBhvr>
                                        <p:cTn id="28" dur="1000"/>
                                        <p:tgtEl>
                                          <p:spTgt spid="12">
                                            <p:txEl>
                                              <p:pRg st="4" end="4"/>
                                            </p:txEl>
                                          </p:spTgt>
                                        </p:tgtEl>
                                      </p:cBhvr>
                                    </p:animEffect>
                                    <p:anim calcmode="lin" valueType="num">
                                      <p:cBhvr>
                                        <p:cTn id="2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197418" y="688415"/>
            <a:ext cx="17844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Vận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dụng</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660400" y="1312318"/>
            <a:ext cx="10858500" cy="5137304"/>
          </a:xfrm>
          <a:prstGeom prst="rect">
            <a:avLst/>
          </a:prstGeom>
        </p:spPr>
        <p:txBody>
          <a:bodyPr>
            <a:spAutoFit/>
          </a:bodyPr>
          <a:lstStyle/>
          <a:p>
            <a:pPr marL="158750" algn="just">
              <a:lnSpc>
                <a:spcPct val="115000"/>
              </a:lnSpc>
              <a:spcBef>
                <a:spcPts val="65"/>
              </a:spcBef>
              <a:spcAft>
                <a:spcPts val="0"/>
              </a:spcAft>
            </a:pP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cá</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nhân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vô</a:t>
            </a:r>
            <a:r>
              <a:rPr lang="en-US" sz="2800" dirty="0" smtClean="0">
                <a:effectLst/>
                <a:latin typeface="Times New Roman" panose="02020603050405020304" pitchFamily="18" charset="0"/>
                <a:ea typeface="Times New Roman" panose="02020603050405020304" pitchFamily="18" charset="0"/>
              </a:rPr>
              <a:t> ý </a:t>
            </a:r>
            <a:r>
              <a:rPr lang="en-US" sz="2800" dirty="0" err="1" smtClean="0">
                <a:effectLst/>
                <a:latin typeface="Times New Roman" panose="02020603050405020304" pitchFamily="18" charset="0"/>
                <a:ea typeface="Times New Roman" panose="02020603050405020304" pitchFamily="18" charset="0"/>
              </a:rPr>
              <a:t>thức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vứt</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rác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bừa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bãi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ra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môi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trường</a:t>
            </a:r>
            <a:r>
              <a:rPr lang="en-US" sz="2800" dirty="0" smtClean="0">
                <a:effectLst/>
                <a:latin typeface="Times New Roman" panose="02020603050405020304" pitchFamily="18" charset="0"/>
                <a:ea typeface="Times New Roman" panose="02020603050405020304" pitchFamily="18" charset="0"/>
              </a:rPr>
              <a:t>.</a:t>
            </a:r>
          </a:p>
          <a:p>
            <a:pPr marL="158750" algn="just">
              <a:lnSpc>
                <a:spcPct val="115000"/>
              </a:lnSpc>
              <a:spcBef>
                <a:spcPts val="65"/>
              </a:spcBef>
              <a:spcAft>
                <a:spcPts val="0"/>
              </a:spcAft>
            </a:pPr>
            <a:r>
              <a:rPr lang="en-US" sz="2800" dirty="0" smtClean="0">
                <a:effectLst/>
                <a:latin typeface="Times New Roman" panose="02020603050405020304" pitchFamily="18" charset="0"/>
                <a:ea typeface="Times New Roman" panose="02020603050405020304" pitchFamily="18" charset="0"/>
              </a:rPr>
              <a:t>+ Do </a:t>
            </a:r>
            <a:r>
              <a:rPr lang="en-US" sz="2800" dirty="0" err="1" smtClean="0">
                <a:effectLst/>
                <a:latin typeface="Times New Roman" panose="02020603050405020304" pitchFamily="18" charset="0"/>
                <a:ea typeface="Times New Roman" panose="02020603050405020304" pitchFamily="18" charset="0"/>
              </a:rPr>
              <a:t>chất</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thải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của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khu</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công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nghiệp</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hộ</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kinh</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doanh</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làng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nghề</a:t>
            </a:r>
            <a:r>
              <a:rPr lang="en-US" sz="2800" dirty="0" smtClean="0">
                <a:effectLst/>
                <a:latin typeface="Times New Roman" panose="02020603050405020304" pitchFamily="18" charset="0"/>
                <a:ea typeface="Times New Roman" panose="02020603050405020304" pitchFamily="18" charset="0"/>
              </a:rPr>
              <a:t>,…</a:t>
            </a:r>
          </a:p>
          <a:p>
            <a:pPr lvl="0" algn="just">
              <a:lnSpc>
                <a:spcPct val="115000"/>
              </a:lnSpc>
              <a:spcBef>
                <a:spcPts val="65"/>
              </a:spcBef>
              <a:spcAft>
                <a:spcPts val="0"/>
              </a:spcAft>
              <a:buClr>
                <a:srgbClr val="0D0D0D"/>
              </a:buClr>
              <a:buSzPts val="1400"/>
            </a:pP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Đề</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xuất</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giải</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pháp</a:t>
            </a:r>
            <a:r>
              <a:rPr lang="en-US" sz="2800" dirty="0" smtClean="0">
                <a:effectLst/>
                <a:latin typeface="Times New Roman" panose="02020603050405020304" pitchFamily="18" charset="0"/>
                <a:ea typeface="Times New Roman" panose="02020603050405020304" pitchFamily="18" charset="0"/>
              </a:rPr>
              <a:t>:</a:t>
            </a:r>
          </a:p>
          <a:p>
            <a:pPr marL="158750" algn="just">
              <a:lnSpc>
                <a:spcPct val="115000"/>
              </a:lnSpc>
              <a:spcBef>
                <a:spcPts val="65"/>
              </a:spcBef>
              <a:spcAft>
                <a:spcPts val="0"/>
              </a:spcAft>
            </a:pP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Tuyên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truyền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người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thân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hàng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xóm</a:t>
            </a:r>
            <a:r>
              <a:rPr lang="en-US" sz="2800" dirty="0" smtClean="0">
                <a:effectLst/>
                <a:latin typeface="Times New Roman" panose="02020603050405020304" pitchFamily="18" charset="0"/>
                <a:ea typeface="Times New Roman" panose="02020603050405020304" pitchFamily="18" charset="0"/>
              </a:rPr>
              <a:t> ý </a:t>
            </a:r>
            <a:r>
              <a:rPr lang="en-US" sz="2800" dirty="0" err="1" smtClean="0">
                <a:effectLst/>
                <a:latin typeface="Times New Roman" panose="02020603050405020304" pitchFamily="18" charset="0"/>
                <a:ea typeface="Times New Roman" panose="02020603050405020304" pitchFamily="18" charset="0"/>
              </a:rPr>
              <a:t>thức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bảo</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vệ</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môi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trường</a:t>
            </a:r>
            <a:r>
              <a:rPr lang="en-US" sz="2800" dirty="0" smtClean="0">
                <a:effectLst/>
                <a:latin typeface="Times New Roman" panose="02020603050405020304" pitchFamily="18" charset="0"/>
                <a:ea typeface="Times New Roman" panose="02020603050405020304" pitchFamily="18" charset="0"/>
              </a:rPr>
              <a:t>.</a:t>
            </a:r>
          </a:p>
          <a:p>
            <a:pPr marL="158750" algn="just">
              <a:lnSpc>
                <a:spcPct val="115000"/>
              </a:lnSpc>
              <a:spcBef>
                <a:spcPts val="65"/>
              </a:spcBef>
              <a:spcAft>
                <a:spcPts val="0"/>
              </a:spcAft>
            </a:pP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Tổ</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chức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chiến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dịch</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làm</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sách</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môi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trường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theo</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đơn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vị</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trường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lớp</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thôn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xóm</a:t>
            </a:r>
            <a:r>
              <a:rPr lang="en-US" sz="2800" dirty="0" smtClean="0">
                <a:effectLst/>
                <a:latin typeface="Times New Roman" panose="02020603050405020304" pitchFamily="18" charset="0"/>
                <a:ea typeface="Times New Roman" panose="02020603050405020304" pitchFamily="18" charset="0"/>
              </a:rPr>
              <a:t>,…</a:t>
            </a:r>
          </a:p>
          <a:p>
            <a:pPr marL="158750" algn="just">
              <a:lnSpc>
                <a:spcPct val="115000"/>
              </a:lnSpc>
              <a:spcBef>
                <a:spcPts val="65"/>
              </a:spcBef>
              <a:spcAft>
                <a:spcPts val="0"/>
              </a:spcAft>
            </a:pP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Dự</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án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tái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chế</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đồ</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dùng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bằng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nhựa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làm</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chậu</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hoa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từ</a:t>
            </a:r>
            <a:r>
              <a:rPr lang="en-US" sz="2800" dirty="0" smtClean="0">
                <a:effectLst/>
                <a:latin typeface="Times New Roman" panose="02020603050405020304" pitchFamily="18" charset="0"/>
                <a:ea typeface="Times New Roman" panose="02020603050405020304" pitchFamily="18" charset="0"/>
              </a:rPr>
              <a:t> chai </a:t>
            </a:r>
            <a:r>
              <a:rPr lang="en-US" sz="2800" dirty="0" err="1" smtClean="0">
                <a:effectLst/>
                <a:latin typeface="Times New Roman" panose="02020603050405020304" pitchFamily="18" charset="0"/>
                <a:ea typeface="Times New Roman" panose="02020603050405020304" pitchFamily="18" charset="0"/>
              </a:rPr>
              <a:t>nhựa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làm</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dụng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cụ</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học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tập</a:t>
            </a:r>
            <a:r>
              <a:rPr lang="en-US" sz="2800" dirty="0" smtClean="0">
                <a:effectLst/>
                <a:latin typeface="Times New Roman" panose="02020603050405020304" pitchFamily="18" charset="0"/>
                <a:ea typeface="Times New Roman" panose="02020603050405020304" pitchFamily="18" charset="0"/>
              </a:rPr>
              <a:t>,…</a:t>
            </a:r>
          </a:p>
          <a:p>
            <a:pPr marL="158750" algn="just">
              <a:lnSpc>
                <a:spcPct val="115000"/>
              </a:lnSpc>
              <a:spcBef>
                <a:spcPts val="65"/>
              </a:spcBef>
              <a:spcAft>
                <a:spcPts val="0"/>
              </a:spcAft>
            </a:pP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Làm</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đẹp</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thùng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rác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công</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cộng</a:t>
            </a:r>
            <a:r>
              <a:rPr lang="en-US" sz="2800" dirty="0" smtClean="0">
                <a:effectLst/>
                <a:latin typeface="Times New Roman" panose="02020603050405020304" pitchFamily="18" charset="0"/>
                <a:ea typeface="Times New Roman" panose="02020603050405020304" pitchFamily="18" charset="0"/>
              </a:rPr>
              <a:t>.</a:t>
            </a:r>
          </a:p>
          <a:p>
            <a:pPr marL="158750" algn="just">
              <a:lnSpc>
                <a:spcPct val="115000"/>
              </a:lnSpc>
              <a:spcBef>
                <a:spcPts val="65"/>
              </a:spcBef>
              <a:spcAft>
                <a:spcPts val="0"/>
              </a:spcAft>
            </a:pPr>
            <a:r>
              <a:rPr lang="en-US" sz="2800" dirty="0" smtClean="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277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1000"/>
                                        <p:tgtEl>
                                          <p:spTgt spid="10">
                                            <p:txEl>
                                              <p:pRg st="5" end="5"/>
                                            </p:txEl>
                                          </p:spTgt>
                                        </p:tgtEl>
                                      </p:cBhvr>
                                    </p:animEffect>
                                    <p:anim calcmode="lin" valueType="num">
                                      <p:cBhvr>
                                        <p:cTn id="4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fade">
                                      <p:cBhvr>
                                        <p:cTn id="49" dur="1000"/>
                                        <p:tgtEl>
                                          <p:spTgt spid="10">
                                            <p:txEl>
                                              <p:pRg st="6" end="6"/>
                                            </p:txEl>
                                          </p:spTgt>
                                        </p:tgtEl>
                                      </p:cBhvr>
                                    </p:animEffect>
                                    <p:anim calcmode="lin" valueType="num">
                                      <p:cBhvr>
                                        <p:cTn id="5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Effect transition="in" filter="fade">
                                      <p:cBhvr>
                                        <p:cTn id="56" dur="1000"/>
                                        <p:tgtEl>
                                          <p:spTgt spid="10">
                                            <p:txEl>
                                              <p:pRg st="7" end="7"/>
                                            </p:txEl>
                                          </p:spTgt>
                                        </p:tgtEl>
                                      </p:cBhvr>
                                    </p:animEffect>
                                    <p:anim calcmode="lin" valueType="num">
                                      <p:cBhvr>
                                        <p:cTn id="57"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sp>
        <p:nvSpPr>
          <p:cNvPr id="3" name="Rectangle 3"/>
          <p:cNvSpPr>
            <a:spLocks noChangeArrowheads="1"/>
          </p:cNvSpPr>
          <p:nvPr/>
        </p:nvSpPr>
        <p:spPr bwMode="gray">
          <a:xfrm flipH="1">
            <a:off x="225631" y="1"/>
            <a:ext cx="11414984" cy="68841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5" y="660162"/>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Rectangle 19"/>
          <p:cNvSpPr/>
          <p:nvPr/>
        </p:nvSpPr>
        <p:spPr>
          <a:xfrm>
            <a:off x="310311" y="-132526"/>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3: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4"/>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4"/>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3" name="Rectangle 12"/>
          <p:cNvSpPr/>
          <p:nvPr/>
        </p:nvSpPr>
        <p:spPr>
          <a:xfrm>
            <a:off x="1333500" y="-69229"/>
            <a:ext cx="10858500" cy="771814"/>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LÀM THẾ NÀO ĐỂ THỰC HIỆN MỘT SẢN PHẨM SÁNG TẠO CHO GÓC </a:t>
            </a:r>
            <a:endPar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TRUYỀN THÔNG CỦA NHÀ TRƯỜNG?</a:t>
            </a:r>
            <a:endParaRPr kumimoji="0" 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197418" y="688415"/>
            <a:ext cx="17844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Vận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dụng</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2" name="Rectangle 11"/>
          <p:cNvSpPr/>
          <p:nvPr/>
        </p:nvSpPr>
        <p:spPr>
          <a:xfrm>
            <a:off x="479061" y="1089963"/>
            <a:ext cx="8949752" cy="1096198"/>
          </a:xfrm>
          <a:prstGeom prst="rect">
            <a:avLst/>
          </a:prstGeom>
        </p:spPr>
        <p:txBody>
          <a:bodyPr wrap="square">
            <a:spAutoFit/>
          </a:bodyPr>
          <a:lstStyle/>
          <a:p>
            <a:pPr algn="just">
              <a:lnSpc>
                <a:spcPct val="115000"/>
              </a:lnSpc>
              <a:spcBef>
                <a:spcPts val="65"/>
              </a:spcBef>
              <a:spcAft>
                <a:spcPts val="0"/>
              </a:spcAft>
            </a:pPr>
            <a:r>
              <a:rPr lang="en-US" sz="2800"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Công</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cụ</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đánh</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giá</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sản</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phẩm</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dự</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án</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học</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tập</a:t>
            </a:r>
            <a:r>
              <a:rPr lang="en-US" sz="2800" b="1" dirty="0" smtClean="0">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Bef>
                <a:spcPts val="65"/>
              </a:spcBef>
              <a:spcAft>
                <a:spcPts val="0"/>
              </a:spcAft>
            </a:pP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Nhóm</a:t>
            </a:r>
            <a:r>
              <a:rPr lang="en-US" sz="2800" b="1" dirty="0" smtClean="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472983244"/>
              </p:ext>
            </p:extLst>
          </p:nvPr>
        </p:nvGraphicFramePr>
        <p:xfrm>
          <a:off x="660400" y="2152172"/>
          <a:ext cx="10858500" cy="4140962"/>
        </p:xfrm>
        <a:graphic>
          <a:graphicData uri="http://schemas.openxmlformats.org/drawingml/2006/table">
            <a:tbl>
              <a:tblPr firstRow="1" firstCol="1" bandRow="1"/>
              <a:tblGrid>
                <a:gridCol w="8234093">
                  <a:extLst>
                    <a:ext uri="{9D8B030D-6E8A-4147-A177-3AD203B41FA5}">
                      <a16:colId xmlns:a16="http://schemas.microsoft.com/office/drawing/2014/main" val="240987126"/>
                    </a:ext>
                  </a:extLst>
                </a:gridCol>
                <a:gridCol w="2624407">
                  <a:extLst>
                    <a:ext uri="{9D8B030D-6E8A-4147-A177-3AD203B41FA5}">
                      <a16:colId xmlns:a16="http://schemas.microsoft.com/office/drawing/2014/main" val="3447903580"/>
                    </a:ext>
                  </a:extLst>
                </a:gridCol>
              </a:tblGrid>
              <a:tr h="0">
                <a:tc>
                  <a:txBody>
                    <a:bodyPr/>
                    <a:lstStyle/>
                    <a:p>
                      <a:pPr>
                        <a:lnSpc>
                          <a:spcPct val="115000"/>
                        </a:lnSpc>
                      </a:pPr>
                      <a:r>
                        <a:rPr lang="en-US" sz="2800" b="1">
                          <a:solidFill>
                            <a:srgbClr val="000000"/>
                          </a:solidFill>
                          <a:effectLst/>
                          <a:latin typeface="Times New Roman" panose="02020603050405020304" pitchFamily="18" charset="0"/>
                          <a:ea typeface="Calibri" panose="020F0502020204030204" pitchFamily="34" charset="0"/>
                        </a:rPr>
                        <a:t>            Tiêu chí 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r>
                        <a:rPr lang="en-US" sz="2800" b="1">
                          <a:solidFill>
                            <a:srgbClr val="000000"/>
                          </a:solidFill>
                          <a:effectLst/>
                          <a:latin typeface="Times New Roman" panose="02020603050405020304" pitchFamily="18" charset="0"/>
                          <a:ea typeface="Calibri" panose="020F0502020204030204" pitchFamily="34" charset="0"/>
                        </a:rPr>
                        <a:t>Điểm (thang điểm 50)</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56243349"/>
                  </a:ext>
                </a:extLst>
              </a:tr>
              <a:tr h="0">
                <a:tc>
                  <a:txBody>
                    <a:bodyPr/>
                    <a:lstStyle/>
                    <a:p>
                      <a:pPr marL="342900" lvl="0" indent="-342900">
                        <a:lnSpc>
                          <a:spcPct val="115000"/>
                        </a:lnSpc>
                        <a:spcAft>
                          <a:spcPts val="0"/>
                        </a:spcAft>
                        <a:buFont typeface="+mj-lt"/>
                        <a:buAutoNum type="arabicPeriod"/>
                      </a:pPr>
                      <a:r>
                        <a:rPr lang="en-US" sz="2800">
                          <a:solidFill>
                            <a:srgbClr val="000000"/>
                          </a:solidFill>
                          <a:effectLst/>
                          <a:latin typeface="Times New Roman" panose="02020603050405020304" pitchFamily="18" charset="0"/>
                          <a:ea typeface="Calibri" panose="020F0502020204030204" pitchFamily="34" charset="0"/>
                        </a:rPr>
                        <a:t>Phân công nhiệm vụ rõ ràng, các thành viên tích cực, đoàn kết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9866496"/>
                  </a:ext>
                </a:extLst>
              </a:tr>
              <a:tr h="0">
                <a:tc>
                  <a:txBody>
                    <a:bodyPr/>
                    <a:lstStyle/>
                    <a:p>
                      <a:pPr marL="342900" lvl="0" indent="-342900">
                        <a:lnSpc>
                          <a:spcPct val="115000"/>
                        </a:lnSpc>
                        <a:spcAft>
                          <a:spcPts val="800"/>
                        </a:spcAft>
                        <a:buFont typeface="+mj-lt"/>
                        <a:buAutoNum type="arabicPeriod"/>
                      </a:pPr>
                      <a:r>
                        <a:rPr lang="en-US" sz="2800">
                          <a:solidFill>
                            <a:srgbClr val="000000"/>
                          </a:solidFill>
                          <a:effectLst/>
                          <a:latin typeface="Times New Roman" panose="02020603050405020304" pitchFamily="18" charset="0"/>
                          <a:ea typeface="Times New Roman" panose="02020603050405020304" pitchFamily="18" charset="0"/>
                        </a:rPr>
                        <a:t>Thời gian trình bày (10đ)</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379581"/>
                  </a:ext>
                </a:extLst>
              </a:tr>
              <a:tr h="0">
                <a:tc>
                  <a:txBody>
                    <a:bodyPr/>
                    <a:lstStyle/>
                    <a:p>
                      <a:pPr marL="342900" lvl="0" indent="-342900">
                        <a:lnSpc>
                          <a:spcPct val="115000"/>
                        </a:lnSpc>
                        <a:spcAft>
                          <a:spcPts val="800"/>
                        </a:spcAft>
                        <a:buFont typeface="+mj-lt"/>
                        <a:buAutoNum type="arabicPeriod"/>
                      </a:pPr>
                      <a:r>
                        <a:rPr lang="en-US" sz="2800">
                          <a:solidFill>
                            <a:srgbClr val="000000"/>
                          </a:solidFill>
                          <a:effectLst/>
                          <a:latin typeface="Times New Roman" panose="02020603050405020304" pitchFamily="18" charset="0"/>
                          <a:ea typeface="Times New Roman" panose="02020603050405020304" pitchFamily="18" charset="0"/>
                        </a:rPr>
                        <a:t>Nội dung kiến thức; hình ảnh minh hoạ (20đ)</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785381"/>
                  </a:ext>
                </a:extLst>
              </a:tr>
              <a:tr h="0">
                <a:tc>
                  <a:txBody>
                    <a:bodyPr/>
                    <a:lstStyle/>
                    <a:p>
                      <a:pPr marL="342900" lvl="0" indent="-342900">
                        <a:lnSpc>
                          <a:spcPct val="115000"/>
                        </a:lnSpc>
                        <a:spcAft>
                          <a:spcPts val="800"/>
                        </a:spcAft>
                        <a:buFont typeface="+mj-lt"/>
                        <a:buAutoNum type="arabicPeriod"/>
                      </a:pPr>
                      <a:r>
                        <a:rPr lang="en-US" sz="2800">
                          <a:solidFill>
                            <a:srgbClr val="000000"/>
                          </a:solidFill>
                          <a:effectLst/>
                          <a:latin typeface="Times New Roman" panose="02020603050405020304" pitchFamily="18" charset="0"/>
                          <a:ea typeface="Times New Roman" panose="02020603050405020304" pitchFamily="18" charset="0"/>
                        </a:rPr>
                        <a:t>Kĩ năng thuyết trình sản phẩm học tập (10đ)</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100702"/>
                  </a:ext>
                </a:extLst>
              </a:tr>
              <a:tr h="0">
                <a:tc>
                  <a:txBody>
                    <a:bodyPr/>
                    <a:lstStyle/>
                    <a:p>
                      <a:pPr marL="342900" lvl="0" indent="-342900">
                        <a:lnSpc>
                          <a:spcPct val="115000"/>
                        </a:lnSpc>
                        <a:spcAft>
                          <a:spcPts val="800"/>
                        </a:spcAft>
                        <a:buFont typeface="+mj-lt"/>
                        <a:buAutoNum type="arabicPeriod"/>
                      </a:pPr>
                      <a:r>
                        <a:rPr lang="en-US" sz="2800">
                          <a:solidFill>
                            <a:srgbClr val="000000"/>
                          </a:solidFill>
                          <a:effectLst/>
                          <a:latin typeface="Times New Roman" panose="02020603050405020304" pitchFamily="18" charset="0"/>
                          <a:ea typeface="Times New Roman" panose="02020603050405020304" pitchFamily="18" charset="0"/>
                        </a:rPr>
                        <a:t>Tính khả thi trong giải pháp đề xuất (10đ)</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029663"/>
                  </a:ext>
                </a:extLst>
              </a:tr>
              <a:tr h="0">
                <a:tc gridSpan="2">
                  <a:txBody>
                    <a:bodyPr/>
                    <a:lstStyle/>
                    <a:p>
                      <a:pPr>
                        <a:lnSpc>
                          <a:spcPct val="115000"/>
                        </a:lnSpc>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Tổng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điểm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nhóm</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10145059"/>
                  </a:ext>
                </a:extLst>
              </a:tr>
            </a:tbl>
          </a:graphicData>
        </a:graphic>
      </p:graphicFrame>
    </p:spTree>
    <p:extLst>
      <p:ext uri="{BB962C8B-B14F-4D97-AF65-F5344CB8AC3E}">
        <p14:creationId xmlns:p14="http://schemas.microsoft.com/office/powerpoint/2010/main" val="16207322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36104" y="789098"/>
            <a:ext cx="11319758" cy="6115569"/>
          </a:xfrm>
          <a:prstGeom prst="rect">
            <a:avLst/>
          </a:prstGeom>
        </p:spPr>
      </p:pic>
      <p:pic>
        <p:nvPicPr>
          <p:cNvPr id="25" name="Picture 24"/>
          <p:cNvPicPr>
            <a:picLocks noChangeAspect="1"/>
          </p:cNvPicPr>
          <p:nvPr/>
        </p:nvPicPr>
        <p:blipFill>
          <a:blip r:embed="rId3"/>
          <a:srcRect l="100000" t="24804" r="-382" b="64411"/>
          <a:stretch>
            <a:fillRect/>
          </a:stretch>
        </p:blipFill>
        <p:spPr>
          <a:xfrm>
            <a:off x="8748286" y="2709031"/>
            <a:ext cx="20321" cy="496620"/>
          </a:xfrm>
          <a:custGeom>
            <a:avLst/>
            <a:gdLst>
              <a:gd name="connsiteX0" fmla="*/ 0 w 20321"/>
              <a:gd name="connsiteY0" fmla="*/ 0 h 496620"/>
              <a:gd name="connsiteX1" fmla="*/ 483 w 20321"/>
              <a:gd name="connsiteY1" fmla="*/ 1986 h 496620"/>
              <a:gd name="connsiteX2" fmla="*/ 10880 w 20321"/>
              <a:gd name="connsiteY2" fmla="*/ 418535 h 496620"/>
              <a:gd name="connsiteX3" fmla="*/ 0 w 20321"/>
              <a:gd name="connsiteY3" fmla="*/ 496620 h 496620"/>
              <a:gd name="connsiteX4" fmla="*/ 0 w 20321"/>
              <a:gd name="connsiteY4" fmla="*/ 0 h 4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 h="496620">
                <a:moveTo>
                  <a:pt x="0" y="0"/>
                </a:moveTo>
                <a:lnTo>
                  <a:pt x="483" y="1986"/>
                </a:lnTo>
                <a:cubicBezTo>
                  <a:pt x="22216" y="130938"/>
                  <a:pt x="26719" y="270161"/>
                  <a:pt x="10880" y="418535"/>
                </a:cubicBezTo>
                <a:lnTo>
                  <a:pt x="0" y="496620"/>
                </a:lnTo>
                <a:lnTo>
                  <a:pt x="0" y="0"/>
                </a:lnTo>
                <a:close/>
              </a:path>
            </a:pathLst>
          </a:custGeom>
        </p:spPr>
      </p:pic>
      <p:pic>
        <p:nvPicPr>
          <p:cNvPr id="23" name="Picture 22"/>
          <p:cNvPicPr>
            <a:picLocks noChangeAspect="1"/>
          </p:cNvPicPr>
          <p:nvPr/>
        </p:nvPicPr>
        <p:blipFill>
          <a:blip r:embed="rId3"/>
          <a:srcRect l="49465" t="100000" r="47806" b="-1041"/>
          <a:stretch>
            <a:fillRect/>
          </a:stretch>
        </p:blipFill>
        <p:spPr>
          <a:xfrm>
            <a:off x="6061198" y="6171818"/>
            <a:ext cx="145113" cy="47934"/>
          </a:xfrm>
          <a:custGeom>
            <a:avLst/>
            <a:gdLst>
              <a:gd name="connsiteX0" fmla="*/ 0 w 145113"/>
              <a:gd name="connsiteY0" fmla="*/ 0 h 47934"/>
              <a:gd name="connsiteX1" fmla="*/ 145113 w 145113"/>
              <a:gd name="connsiteY1" fmla="*/ 0 h 47934"/>
              <a:gd name="connsiteX2" fmla="*/ 72556 w 145113"/>
              <a:gd name="connsiteY2" fmla="*/ 47934 h 47934"/>
              <a:gd name="connsiteX3" fmla="*/ 0 w 145113"/>
              <a:gd name="connsiteY3" fmla="*/ 0 h 47934"/>
            </a:gdLst>
            <a:ahLst/>
            <a:cxnLst>
              <a:cxn ang="0">
                <a:pos x="connsiteX0" y="connsiteY0"/>
              </a:cxn>
              <a:cxn ang="0">
                <a:pos x="connsiteX1" y="connsiteY1"/>
              </a:cxn>
              <a:cxn ang="0">
                <a:pos x="connsiteX2" y="connsiteY2"/>
              </a:cxn>
              <a:cxn ang="0">
                <a:pos x="connsiteX3" y="connsiteY3"/>
              </a:cxn>
            </a:cxnLst>
            <a:rect l="l" t="t" r="r" b="b"/>
            <a:pathLst>
              <a:path w="145113" h="47934">
                <a:moveTo>
                  <a:pt x="0" y="0"/>
                </a:moveTo>
                <a:lnTo>
                  <a:pt x="145113" y="0"/>
                </a:lnTo>
                <a:lnTo>
                  <a:pt x="72556" y="47934"/>
                </a:lnTo>
                <a:lnTo>
                  <a:pt x="0" y="0"/>
                </a:lnTo>
                <a:close/>
              </a:path>
            </a:pathLst>
          </a:custGeom>
        </p:spPr>
      </p:pic>
      <p:sp>
        <p:nvSpPr>
          <p:cNvPr id="18" name="Oval 17"/>
          <p:cNvSpPr/>
          <p:nvPr/>
        </p:nvSpPr>
        <p:spPr>
          <a:xfrm>
            <a:off x="2635946" y="391580"/>
            <a:ext cx="6850504" cy="941216"/>
          </a:xfrm>
          <a:prstGeom prst="ellipse">
            <a:avLst/>
          </a:prstGeom>
          <a:gradFill rotWithShape="1">
            <a:gsLst>
              <a:gs pos="0">
                <a:srgbClr val="FEA022">
                  <a:satMod val="103000"/>
                  <a:lumMod val="102000"/>
                  <a:tint val="94000"/>
                </a:srgbClr>
              </a:gs>
              <a:gs pos="50000">
                <a:srgbClr val="FEA022">
                  <a:satMod val="110000"/>
                  <a:lumMod val="100000"/>
                  <a:shade val="100000"/>
                </a:srgbClr>
              </a:gs>
              <a:gs pos="100000">
                <a:srgbClr val="FEA022">
                  <a:lumMod val="99000"/>
                  <a:satMod val="120000"/>
                  <a:shade val="78000"/>
                </a:srgbClr>
              </a:gs>
            </a:gsLst>
            <a:lin ang="5400000" scaled="0"/>
          </a:gradFill>
          <a:ln w="6350" cap="flat" cmpd="sng" algn="ctr">
            <a:solidFill>
              <a:srgbClr val="FEA02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HƯỚNG DẪN TỰ HỌC</a:t>
            </a:r>
            <a:endParaRPr kumimoji="0" lang="en-US" sz="3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660400" y="1437677"/>
            <a:ext cx="10858500" cy="3077766"/>
          </a:xfrm>
          <a:prstGeom prst="rect">
            <a:avLst/>
          </a:prstGeom>
        </p:spPr>
        <p:txBody>
          <a:bodyPr>
            <a:spAutoFit/>
          </a:bodyPr>
          <a:lstStyle/>
          <a:p>
            <a:pPr marL="457200" lvl="0" indent="-457200">
              <a:lnSpc>
                <a:spcPct val="115000"/>
              </a:lnSpc>
              <a:spcAft>
                <a:spcPts val="1200"/>
              </a:spcAft>
              <a:buClr>
                <a:srgbClr val="0D0D0D"/>
              </a:buClr>
              <a:buSzPts val="1400"/>
              <a:buFont typeface="Wingdings" panose="05000000000000000000" pitchFamily="2" charset="2"/>
              <a:buChar char="v"/>
            </a:pPr>
            <a:r>
              <a:rPr lang="en-US" sz="3200" dirty="0" err="1" smtClean="0">
                <a:solidFill>
                  <a:srgbClr val="0D0D0D"/>
                </a:solidFill>
                <a:effectLst/>
                <a:latin typeface="Times New Roman" panose="02020603050405020304" pitchFamily="18" charset="0"/>
                <a:ea typeface="Times New Roman" panose="02020603050405020304" pitchFamily="18" charset="0"/>
              </a:rPr>
              <a:t>Các</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nhóm</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hoàn</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thiện</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các</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sản</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phẩm</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của</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giải</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pháp</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cho</a:t>
            </a:r>
            <a:r>
              <a:rPr lang="en-US" sz="3200" dirty="0" smtClean="0">
                <a:solidFill>
                  <a:srgbClr val="0D0D0D"/>
                </a:solidFill>
                <a:effectLst/>
                <a:latin typeface="Times New Roman" panose="02020603050405020304" pitchFamily="18" charset="0"/>
                <a:ea typeface="Times New Roman" panose="02020603050405020304" pitchFamily="18" charset="0"/>
              </a:rPr>
              <a:t> 3 </a:t>
            </a:r>
            <a:r>
              <a:rPr lang="en-US" sz="3200" dirty="0" err="1" smtClean="0">
                <a:solidFill>
                  <a:srgbClr val="0D0D0D"/>
                </a:solidFill>
                <a:effectLst/>
                <a:latin typeface="Times New Roman" panose="02020603050405020304" pitchFamily="18" charset="0"/>
                <a:ea typeface="Times New Roman" panose="02020603050405020304" pitchFamily="18" charset="0"/>
              </a:rPr>
              <a:t>tình</a:t>
            </a:r>
            <a:r>
              <a:rPr lang="en-US" sz="3200" dirty="0" smtClean="0">
                <a:solidFill>
                  <a:srgbClr val="0D0D0D"/>
                </a:solidFill>
                <a:effectLst/>
                <a:latin typeface="Times New Roman" panose="02020603050405020304" pitchFamily="18" charset="0"/>
                <a:ea typeface="Times New Roman" panose="02020603050405020304" pitchFamily="18" charset="0"/>
              </a:rPr>
              <a:t> </a:t>
            </a:r>
            <a:r>
              <a:rPr lang="en-US" sz="3200" dirty="0" err="1" smtClean="0">
                <a:solidFill>
                  <a:srgbClr val="0D0D0D"/>
                </a:solidFill>
                <a:effectLst/>
                <a:latin typeface="Times New Roman" panose="02020603050405020304" pitchFamily="18" charset="0"/>
                <a:ea typeface="Times New Roman" panose="02020603050405020304" pitchFamily="18" charset="0"/>
              </a:rPr>
              <a:t>huống</a:t>
            </a:r>
            <a:r>
              <a:rPr lang="en-US" sz="3200" dirty="0" smtClean="0">
                <a:solidFill>
                  <a:srgbClr val="0D0D0D"/>
                </a:solidFill>
                <a:effectLst/>
                <a:latin typeface="Times New Roman" panose="02020603050405020304" pitchFamily="18" charset="0"/>
                <a:ea typeface="Times New Roman" panose="02020603050405020304" pitchFamily="18" charset="0"/>
              </a:rPr>
              <a:t> SGK.</a:t>
            </a:r>
            <a:endParaRPr lang="en-US" sz="3200" dirty="0" smtClean="0">
              <a:effectLst/>
              <a:latin typeface="Times New Roman" panose="02020603050405020304" pitchFamily="18" charset="0"/>
              <a:ea typeface="Times New Roman" panose="02020603050405020304" pitchFamily="18" charset="0"/>
            </a:endParaRPr>
          </a:p>
          <a:p>
            <a:pPr marL="457200" lvl="0" indent="-457200" algn="just">
              <a:lnSpc>
                <a:spcPct val="115000"/>
              </a:lnSpc>
              <a:spcAft>
                <a:spcPts val="0"/>
              </a:spcAft>
              <a:buClr>
                <a:srgbClr val="0D0D0D"/>
              </a:buClr>
              <a:buSzPts val="1400"/>
              <a:buFont typeface="Wingdings" panose="05000000000000000000" pitchFamily="2" charset="2"/>
              <a:buChar char="v"/>
            </a:pPr>
            <a:r>
              <a:rPr lang="vi-VN" sz="3200" b="1" dirty="0" smtClean="0">
                <a:effectLst/>
                <a:latin typeface="Times New Roman" panose="02020603050405020304" pitchFamily="18" charset="0"/>
                <a:ea typeface="Times New Roman" panose="02020603050405020304" pitchFamily="18" charset="0"/>
              </a:rPr>
              <a:t>Chuẩn bị bài </a:t>
            </a:r>
            <a:r>
              <a:rPr lang="en-US" sz="3200" b="1" dirty="0" err="1" smtClean="0">
                <a:effectLst/>
                <a:latin typeface="Times New Roman" panose="02020603050405020304" pitchFamily="18" charset="0"/>
                <a:ea typeface="Times New Roman" panose="02020603050405020304" pitchFamily="18" charset="0"/>
              </a:rPr>
              <a:t>Ôn</a:t>
            </a:r>
            <a:r>
              <a:rPr lang="en-US" sz="3200" b="1" dirty="0" smtClean="0">
                <a:effectLst/>
                <a:latin typeface="Times New Roman" panose="02020603050405020304" pitchFamily="18" charset="0"/>
                <a:ea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rPr>
              <a:t>tập</a:t>
            </a:r>
            <a:r>
              <a:rPr lang="en-US" sz="3200" b="1" dirty="0" smtClean="0">
                <a:effectLst/>
                <a:latin typeface="Times New Roman" panose="02020603050405020304" pitchFamily="18" charset="0"/>
                <a:ea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rPr>
              <a:t>cuối</a:t>
            </a:r>
            <a:r>
              <a:rPr lang="en-US" sz="3200" b="1" dirty="0" smtClean="0">
                <a:effectLst/>
                <a:latin typeface="Times New Roman" panose="02020603050405020304" pitchFamily="18" charset="0"/>
                <a:ea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rPr>
              <a:t>học</a:t>
            </a:r>
            <a:r>
              <a:rPr lang="en-US" sz="3200" b="1" dirty="0" smtClean="0">
                <a:effectLst/>
                <a:latin typeface="Times New Roman" panose="02020603050405020304" pitchFamily="18" charset="0"/>
                <a:ea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rPr>
              <a:t>kì</a:t>
            </a:r>
            <a:r>
              <a:rPr lang="en-US" sz="3200" b="1" dirty="0" smtClean="0">
                <a:effectLst/>
                <a:latin typeface="Times New Roman" panose="02020603050405020304" pitchFamily="18" charset="0"/>
                <a:ea typeface="Times New Roman" panose="02020603050405020304" pitchFamily="18" charset="0"/>
              </a:rPr>
              <a:t> II: </a:t>
            </a:r>
            <a:endParaRPr lang="en-US" sz="3200" dirty="0" smtClean="0">
              <a:effectLst/>
              <a:latin typeface="Times New Roman" panose="02020603050405020304" pitchFamily="18" charset="0"/>
              <a:ea typeface="Times New Roman" panose="02020603050405020304" pitchFamily="18" charset="0"/>
            </a:endParaRPr>
          </a:p>
          <a:p>
            <a:pPr marL="300990" algn="just">
              <a:lnSpc>
                <a:spcPct val="115000"/>
              </a:lnSpc>
              <a:spcAft>
                <a:spcPts val="0"/>
              </a:spcAft>
            </a:pPr>
            <a:r>
              <a:rPr lang="en-US" sz="3200" dirty="0" smtClean="0">
                <a:effectLst/>
                <a:latin typeface="Times New Roman" panose="02020603050405020304" pitchFamily="18" charset="0"/>
                <a:ea typeface="Times New Roman" panose="02020603050405020304" pitchFamily="18" charset="0"/>
              </a:rPr>
              <a:t>GV </a:t>
            </a:r>
            <a:r>
              <a:rPr lang="en-US" sz="3200" dirty="0" err="1" smtClean="0">
                <a:effectLst/>
                <a:latin typeface="Times New Roman" panose="02020603050405020304" pitchFamily="18" charset="0"/>
                <a:ea typeface="Times New Roman" panose="02020603050405020304" pitchFamily="18" charset="0"/>
              </a:rPr>
              <a:t>yêu</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cầu</a:t>
            </a:r>
            <a:r>
              <a:rPr lang="en-US" sz="3200" dirty="0" smtClean="0">
                <a:effectLst/>
                <a:latin typeface="Times New Roman" panose="02020603050405020304" pitchFamily="18" charset="0"/>
                <a:ea typeface="Times New Roman" panose="02020603050405020304" pitchFamily="18" charset="0"/>
              </a:rPr>
              <a:t> HS </a:t>
            </a:r>
            <a:r>
              <a:rPr lang="en-US" sz="3200" dirty="0" err="1" smtClean="0">
                <a:effectLst/>
                <a:latin typeface="Times New Roman" panose="02020603050405020304" pitchFamily="18" charset="0"/>
                <a:ea typeface="Times New Roman" panose="02020603050405020304" pitchFamily="18" charset="0"/>
              </a:rPr>
              <a:t>hoàn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thành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trước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các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câu</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hỏi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bài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tập</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của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bài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Ôn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tập</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cuối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học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kì</a:t>
            </a:r>
            <a:r>
              <a:rPr lang="en-US" sz="3200" dirty="0" smtClean="0">
                <a:effectLst/>
                <a:latin typeface="Times New Roman" panose="02020603050405020304" pitchFamily="18" charset="0"/>
                <a:ea typeface="Times New Roman" panose="02020603050405020304" pitchFamily="18" charset="0"/>
              </a:rPr>
              <a:t> II </a:t>
            </a:r>
            <a:r>
              <a:rPr lang="en-US" sz="3200" dirty="0" err="1" smtClean="0">
                <a:effectLst/>
                <a:latin typeface="Times New Roman" panose="02020603050405020304" pitchFamily="18" charset="0"/>
                <a:ea typeface="Times New Roman" panose="02020603050405020304" pitchFamily="18" charset="0"/>
              </a:rPr>
              <a:t>vào</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vở</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soạn</a:t>
            </a:r>
            <a:r>
              <a:rPr lang="en-US" sz="3200" dirty="0" smtClean="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305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498119" y="1154474"/>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2" name="Rectangle 11"/>
          <p:cNvSpPr/>
          <p:nvPr/>
        </p:nvSpPr>
        <p:spPr>
          <a:xfrm>
            <a:off x="498119" y="1583147"/>
            <a:ext cx="6545382" cy="587853"/>
          </a:xfrm>
          <a:prstGeom prst="rect">
            <a:avLst/>
          </a:prstGeom>
        </p:spPr>
        <p:txBody>
          <a:bodyPr wrap="none">
            <a:spAutoFit/>
          </a:bodyPr>
          <a:lstStyle/>
          <a:p>
            <a:pPr algn="just">
              <a:lnSpc>
                <a:spcPct val="115000"/>
              </a:lnSpc>
              <a:spcAft>
                <a:spcPts val="1200"/>
              </a:spcAft>
            </a:pPr>
            <a:r>
              <a:rPr lang="nl-NL" sz="2800" b="1" dirty="0" smtClean="0">
                <a:solidFill>
                  <a:srgbClr val="0070C0"/>
                </a:solidFill>
                <a:effectLst/>
                <a:latin typeface="Times New Roman" panose="02020603050405020304" pitchFamily="18" charset="0"/>
                <a:ea typeface="Times New Roman" panose="02020603050405020304" pitchFamily="18" charset="0"/>
              </a:rPr>
              <a:t>1. </a:t>
            </a:r>
            <a:r>
              <a:rPr lang="vi-VN" sz="2800" b="1" dirty="0" smtClean="0">
                <a:solidFill>
                  <a:srgbClr val="0070C0"/>
                </a:solidFill>
                <a:effectLst/>
                <a:latin typeface="Times New Roman" panose="02020603050405020304" pitchFamily="18" charset="0"/>
                <a:ea typeface="Times New Roman" panose="02020603050405020304" pitchFamily="18" charset="0"/>
              </a:rPr>
              <a:t>Bước 1: Xác định vấn đề cần giải quyết</a:t>
            </a:r>
            <a:endParaRPr lang="en-US" sz="28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4175389" y="2215493"/>
            <a:ext cx="3702571" cy="719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200"/>
              </a:spcAft>
            </a:pPr>
            <a:r>
              <a:rPr lang="vi-VN" sz="2800" b="1" dirty="0">
                <a:solidFill>
                  <a:schemeClr val="bg1"/>
                </a:solidFill>
                <a:latin typeface="Times New Roman" panose="02020603050405020304" pitchFamily="18" charset="0"/>
                <a:ea typeface="Times New Roman" panose="02020603050405020304" pitchFamily="18" charset="0"/>
              </a:rPr>
              <a:t>a) Đọc hiểu tình huống</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14" name="Rounded Rectangle 13"/>
          <p:cNvSpPr/>
          <p:nvPr/>
        </p:nvSpPr>
        <p:spPr>
          <a:xfrm>
            <a:off x="310311" y="3452932"/>
            <a:ext cx="2190587" cy="3162924"/>
          </a:xfrm>
          <a:prstGeom prst="roundRect">
            <a:avLst/>
          </a:prstGeom>
          <a:solidFill>
            <a:schemeClr val="accent1">
              <a:lumMod val="20000"/>
              <a:lumOff val="8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vi-VN" sz="3200" dirty="0">
                <a:solidFill>
                  <a:srgbClr val="7030A0"/>
                </a:solidFill>
                <a:latin typeface="Times New Roman" panose="02020603050405020304" pitchFamily="18" charset="0"/>
                <a:ea typeface="Times New Roman" panose="02020603050405020304" pitchFamily="18" charset="0"/>
              </a:rPr>
              <a:t>Cô bé trong bức thư tên là Rắc Rối, học lớp 6. </a:t>
            </a:r>
            <a:endParaRPr lang="en-US" sz="3200" dirty="0">
              <a:solidFill>
                <a:srgbClr val="7030A0"/>
              </a:solidFill>
              <a:effectLst/>
              <a:latin typeface="Times New Roman" panose="02020603050405020304" pitchFamily="18" charset="0"/>
              <a:ea typeface="Times New Roman" panose="02020603050405020304" pitchFamily="18" charset="0"/>
            </a:endParaRPr>
          </a:p>
        </p:txBody>
      </p:sp>
      <p:sp>
        <p:nvSpPr>
          <p:cNvPr id="19" name="Rounded Rectangle 18"/>
          <p:cNvSpPr/>
          <p:nvPr/>
        </p:nvSpPr>
        <p:spPr>
          <a:xfrm>
            <a:off x="2692566" y="3452932"/>
            <a:ext cx="6310859" cy="3162924"/>
          </a:xfrm>
          <a:prstGeom prst="roundRect">
            <a:avLst/>
          </a:prstGeom>
          <a:solidFill>
            <a:schemeClr val="accent1">
              <a:lumMod val="20000"/>
              <a:lumOff val="8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vi-VN" sz="2800" dirty="0" smtClean="0">
                <a:solidFill>
                  <a:srgbClr val="7030A0"/>
                </a:solidFill>
                <a:effectLst/>
                <a:latin typeface="Times New Roman" panose="02020603050405020304" pitchFamily="18" charset="0"/>
                <a:ea typeface="Times New Roman" panose="02020603050405020304" pitchFamily="18" charset="0"/>
              </a:rPr>
              <a:t>Cô bé nghĩ chơi game, lướt web thú vị hơn đọc sách nhiều. Chơi game thì rất vui, lướt web thì biết nhiều tin tức, làm quen nhiều bạn bè, khám phá được nhiều vùng đất mới. Ngược lại, mẹ lại thích cô bé đọc sách, biết cách đọc sách.</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sp>
        <p:nvSpPr>
          <p:cNvPr id="21" name="Rounded Rectangle 20"/>
          <p:cNvSpPr/>
          <p:nvPr/>
        </p:nvSpPr>
        <p:spPr>
          <a:xfrm>
            <a:off x="9195092" y="3452932"/>
            <a:ext cx="2555233" cy="3162924"/>
          </a:xfrm>
          <a:prstGeom prst="roundRect">
            <a:avLst/>
          </a:prstGeom>
          <a:solidFill>
            <a:schemeClr val="accent1">
              <a:lumMod val="20000"/>
              <a:lumOff val="8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vi-VN" sz="2800" dirty="0" smtClean="0">
                <a:solidFill>
                  <a:srgbClr val="7030A0"/>
                </a:solidFill>
                <a:effectLst/>
                <a:latin typeface="Times New Roman" panose="02020603050405020304" pitchFamily="18" charset="0"/>
                <a:ea typeface="Times New Roman" panose="02020603050405020304" pitchFamily="18" charset="0"/>
              </a:rPr>
              <a:t>“Biết cách đọc sách” là đọc có phương pháp, đọc sách một cách có hiệu quả.</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sp>
        <p:nvSpPr>
          <p:cNvPr id="25" name="Freeform 24"/>
          <p:cNvSpPr/>
          <p:nvPr/>
        </p:nvSpPr>
        <p:spPr>
          <a:xfrm>
            <a:off x="1311508" y="3066284"/>
            <a:ext cx="9556284" cy="389749"/>
          </a:xfrm>
          <a:custGeom>
            <a:avLst/>
            <a:gdLst>
              <a:gd name="connsiteX0" fmla="*/ 121533 w 9121832"/>
              <a:gd name="connsiteY0" fmla="*/ 0 h 389749"/>
              <a:gd name="connsiteX1" fmla="*/ 9000299 w 9121832"/>
              <a:gd name="connsiteY1" fmla="*/ 0 h 389749"/>
              <a:gd name="connsiteX2" fmla="*/ 9000299 w 9121832"/>
              <a:gd name="connsiteY2" fmla="*/ 107982 h 389749"/>
              <a:gd name="connsiteX3" fmla="*/ 8995982 w 9121832"/>
              <a:gd name="connsiteY3" fmla="*/ 107982 h 389749"/>
              <a:gd name="connsiteX4" fmla="*/ 8995982 w 9121832"/>
              <a:gd name="connsiteY4" fmla="*/ 216429 h 389749"/>
              <a:gd name="connsiteX5" fmla="*/ 9121832 w 9121832"/>
              <a:gd name="connsiteY5" fmla="*/ 216429 h 389749"/>
              <a:gd name="connsiteX6" fmla="*/ 8870132 w 9121832"/>
              <a:gd name="connsiteY6" fmla="*/ 359768 h 389749"/>
              <a:gd name="connsiteX7" fmla="*/ 8618432 w 9121832"/>
              <a:gd name="connsiteY7" fmla="*/ 216429 h 389749"/>
              <a:gd name="connsiteX8" fmla="*/ 8744282 w 9121832"/>
              <a:gd name="connsiteY8" fmla="*/ 216429 h 389749"/>
              <a:gd name="connsiteX9" fmla="*/ 8744282 w 9121832"/>
              <a:gd name="connsiteY9" fmla="*/ 107982 h 389749"/>
              <a:gd name="connsiteX10" fmla="*/ 4686766 w 9121832"/>
              <a:gd name="connsiteY10" fmla="*/ 107982 h 389749"/>
              <a:gd name="connsiteX11" fmla="*/ 4686766 w 9121832"/>
              <a:gd name="connsiteY11" fmla="*/ 246410 h 389749"/>
              <a:gd name="connsiteX12" fmla="*/ 4812616 w 9121832"/>
              <a:gd name="connsiteY12" fmla="*/ 246410 h 389749"/>
              <a:gd name="connsiteX13" fmla="*/ 4560916 w 9121832"/>
              <a:gd name="connsiteY13" fmla="*/ 389749 h 389749"/>
              <a:gd name="connsiteX14" fmla="*/ 4309216 w 9121832"/>
              <a:gd name="connsiteY14" fmla="*/ 246410 h 389749"/>
              <a:gd name="connsiteX15" fmla="*/ 4435066 w 9121832"/>
              <a:gd name="connsiteY15" fmla="*/ 246410 h 389749"/>
              <a:gd name="connsiteX16" fmla="*/ 4435066 w 9121832"/>
              <a:gd name="connsiteY16" fmla="*/ 107982 h 389749"/>
              <a:gd name="connsiteX17" fmla="*/ 377550 w 9121832"/>
              <a:gd name="connsiteY17" fmla="*/ 107982 h 389749"/>
              <a:gd name="connsiteX18" fmla="*/ 377550 w 9121832"/>
              <a:gd name="connsiteY18" fmla="*/ 243309 h 389749"/>
              <a:gd name="connsiteX19" fmla="*/ 503400 w 9121832"/>
              <a:gd name="connsiteY19" fmla="*/ 243309 h 389749"/>
              <a:gd name="connsiteX20" fmla="*/ 251700 w 9121832"/>
              <a:gd name="connsiteY20" fmla="*/ 386648 h 389749"/>
              <a:gd name="connsiteX21" fmla="*/ 0 w 9121832"/>
              <a:gd name="connsiteY21" fmla="*/ 243309 h 389749"/>
              <a:gd name="connsiteX22" fmla="*/ 125850 w 9121832"/>
              <a:gd name="connsiteY22" fmla="*/ 243309 h 389749"/>
              <a:gd name="connsiteX23" fmla="*/ 125850 w 9121832"/>
              <a:gd name="connsiteY23" fmla="*/ 107982 h 389749"/>
              <a:gd name="connsiteX24" fmla="*/ 121533 w 9121832"/>
              <a:gd name="connsiteY24" fmla="*/ 107982 h 38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121832" h="389749">
                <a:moveTo>
                  <a:pt x="121533" y="0"/>
                </a:moveTo>
                <a:lnTo>
                  <a:pt x="9000299" y="0"/>
                </a:lnTo>
                <a:lnTo>
                  <a:pt x="9000299" y="107982"/>
                </a:lnTo>
                <a:lnTo>
                  <a:pt x="8995982" y="107982"/>
                </a:lnTo>
                <a:lnTo>
                  <a:pt x="8995982" y="216429"/>
                </a:lnTo>
                <a:lnTo>
                  <a:pt x="9121832" y="216429"/>
                </a:lnTo>
                <a:lnTo>
                  <a:pt x="8870132" y="359768"/>
                </a:lnTo>
                <a:lnTo>
                  <a:pt x="8618432" y="216429"/>
                </a:lnTo>
                <a:lnTo>
                  <a:pt x="8744282" y="216429"/>
                </a:lnTo>
                <a:lnTo>
                  <a:pt x="8744282" y="107982"/>
                </a:lnTo>
                <a:lnTo>
                  <a:pt x="4686766" y="107982"/>
                </a:lnTo>
                <a:lnTo>
                  <a:pt x="4686766" y="246410"/>
                </a:lnTo>
                <a:lnTo>
                  <a:pt x="4812616" y="246410"/>
                </a:lnTo>
                <a:lnTo>
                  <a:pt x="4560916" y="389749"/>
                </a:lnTo>
                <a:lnTo>
                  <a:pt x="4309216" y="246410"/>
                </a:lnTo>
                <a:lnTo>
                  <a:pt x="4435066" y="246410"/>
                </a:lnTo>
                <a:lnTo>
                  <a:pt x="4435066" y="107982"/>
                </a:lnTo>
                <a:lnTo>
                  <a:pt x="377550" y="107982"/>
                </a:lnTo>
                <a:lnTo>
                  <a:pt x="377550" y="243309"/>
                </a:lnTo>
                <a:lnTo>
                  <a:pt x="503400" y="243309"/>
                </a:lnTo>
                <a:lnTo>
                  <a:pt x="251700" y="386648"/>
                </a:lnTo>
                <a:lnTo>
                  <a:pt x="0" y="243309"/>
                </a:lnTo>
                <a:lnTo>
                  <a:pt x="125850" y="243309"/>
                </a:lnTo>
                <a:lnTo>
                  <a:pt x="125850" y="107982"/>
                </a:lnTo>
                <a:lnTo>
                  <a:pt x="121533" y="107982"/>
                </a:lnTo>
                <a:close/>
              </a:path>
            </a:pathLst>
          </a:custGeom>
          <a:solidFill>
            <a:schemeClr val="accent5">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53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animBg="1"/>
      <p:bldP spid="21"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498119" y="1154474"/>
            <a:ext cx="76064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II. HƯỚNG DẪN GIẢI QUYẾT TÌNH HUỐNG</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2" name="Rectangle 11"/>
          <p:cNvSpPr/>
          <p:nvPr/>
        </p:nvSpPr>
        <p:spPr>
          <a:xfrm>
            <a:off x="498119" y="1583147"/>
            <a:ext cx="6545382" cy="587853"/>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nl-NL"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1. </a:t>
            </a:r>
            <a:r>
              <a:rPr kumimoji="0" lang="vi-VN"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Bước 1: Xác định vấn đề cần giải quyết</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403585" y="2218927"/>
            <a:ext cx="10858500" cy="1791260"/>
          </a:xfrm>
          <a:prstGeom prst="rect">
            <a:avLst/>
          </a:prstGeom>
        </p:spPr>
        <p:txBody>
          <a:bodyPr>
            <a:spAutoFit/>
          </a:bodyPr>
          <a:lstStyle/>
          <a:p>
            <a:pPr algn="just">
              <a:lnSpc>
                <a:spcPct val="115000"/>
              </a:lnSpc>
              <a:spcAft>
                <a:spcPts val="0"/>
              </a:spcAft>
            </a:pPr>
            <a:r>
              <a:rPr lang="vi-VN" sz="3200" b="1" dirty="0" smtClean="0">
                <a:effectLst/>
                <a:latin typeface="Times New Roman" panose="02020603050405020304" pitchFamily="18" charset="0"/>
                <a:ea typeface="Times New Roman" panose="02020603050405020304" pitchFamily="18" charset="0"/>
              </a:rPr>
              <a:t>b. Nhận biết vấn đề trọng tâm</a:t>
            </a:r>
            <a:endParaRPr lang="en-US" sz="32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vi-VN" sz="3200" dirty="0" smtClean="0">
                <a:effectLst/>
                <a:latin typeface="Times New Roman" panose="02020603050405020304" pitchFamily="18" charset="0"/>
                <a:ea typeface="Times New Roman" panose="02020603050405020304" pitchFamily="18" charset="0"/>
              </a:rPr>
              <a:t>Cách đọc sách và cách lựa chọn sách.</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011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3" name="Rectangle 12"/>
          <p:cNvSpPr/>
          <p:nvPr/>
        </p:nvSpPr>
        <p:spPr>
          <a:xfrm>
            <a:off x="682059" y="1218404"/>
            <a:ext cx="6692794" cy="587853"/>
          </a:xfrm>
          <a:prstGeom prst="rect">
            <a:avLst/>
          </a:prstGeom>
        </p:spPr>
        <p:txBody>
          <a:bodyPr wrap="none">
            <a:spAutoFit/>
          </a:bodyPr>
          <a:lstStyle/>
          <a:p>
            <a:pPr algn="just">
              <a:lnSpc>
                <a:spcPct val="115000"/>
              </a:lnSpc>
              <a:spcAft>
                <a:spcPts val="0"/>
              </a:spcAft>
            </a:pPr>
            <a:r>
              <a:rPr lang="nl-NL" sz="2800" b="1" dirty="0" smtClean="0">
                <a:solidFill>
                  <a:srgbClr val="0070C0"/>
                </a:solidFill>
                <a:effectLst/>
                <a:latin typeface="Times New Roman" panose="02020603050405020304" pitchFamily="18" charset="0"/>
                <a:ea typeface="Times New Roman" panose="02020603050405020304" pitchFamily="18" charset="0"/>
              </a:rPr>
              <a:t>2. Bước 2: Tìm kiếm và lựa chọn giải pháp</a:t>
            </a:r>
            <a:endParaRPr lang="en-US" sz="2800" dirty="0">
              <a:effectLst/>
              <a:latin typeface="Times New Roman" panose="02020603050405020304" pitchFamily="18" charset="0"/>
              <a:ea typeface="Times New Roman" panose="02020603050405020304" pitchFamily="18" charset="0"/>
            </a:endParaRPr>
          </a:p>
        </p:txBody>
      </p:sp>
      <p:grpSp>
        <p:nvGrpSpPr>
          <p:cNvPr id="17" name="Group 16"/>
          <p:cNvGrpSpPr/>
          <p:nvPr/>
        </p:nvGrpSpPr>
        <p:grpSpPr>
          <a:xfrm>
            <a:off x="1030560" y="1946953"/>
            <a:ext cx="10118180" cy="4396428"/>
            <a:chOff x="899501" y="2034352"/>
            <a:chExt cx="10118180" cy="4396428"/>
          </a:xfrm>
        </p:grpSpPr>
        <p:sp>
          <p:nvSpPr>
            <p:cNvPr id="18" name="Freeform 17"/>
            <p:cNvSpPr/>
            <p:nvPr/>
          </p:nvSpPr>
          <p:spPr>
            <a:xfrm>
              <a:off x="5915421" y="2784787"/>
              <a:ext cx="1986359" cy="945326"/>
            </a:xfrm>
            <a:custGeom>
              <a:avLst/>
              <a:gdLst/>
              <a:ahLst/>
              <a:cxnLst/>
              <a:rect l="0" t="0" r="0" b="0"/>
              <a:pathLst>
                <a:path>
                  <a:moveTo>
                    <a:pt x="0" y="0"/>
                  </a:moveTo>
                  <a:lnTo>
                    <a:pt x="0" y="644212"/>
                  </a:lnTo>
                  <a:lnTo>
                    <a:pt x="1986359" y="644212"/>
                  </a:lnTo>
                  <a:lnTo>
                    <a:pt x="1986359" y="94532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3929062" y="2784787"/>
              <a:ext cx="1986359" cy="945326"/>
            </a:xfrm>
            <a:custGeom>
              <a:avLst/>
              <a:gdLst/>
              <a:ahLst/>
              <a:cxnLst/>
              <a:rect l="0" t="0" r="0" b="0"/>
              <a:pathLst>
                <a:path>
                  <a:moveTo>
                    <a:pt x="1986359" y="0"/>
                  </a:moveTo>
                  <a:lnTo>
                    <a:pt x="1986359" y="644212"/>
                  </a:lnTo>
                  <a:lnTo>
                    <a:pt x="0" y="644212"/>
                  </a:lnTo>
                  <a:lnTo>
                    <a:pt x="0" y="94532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Rounded Rectangle 20"/>
            <p:cNvSpPr/>
            <p:nvPr/>
          </p:nvSpPr>
          <p:spPr>
            <a:xfrm>
              <a:off x="4028456" y="2034352"/>
              <a:ext cx="3495508" cy="97852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22"/>
            <p:cNvSpPr/>
            <p:nvPr/>
          </p:nvSpPr>
          <p:spPr>
            <a:xfrm>
              <a:off x="4240502" y="2169711"/>
              <a:ext cx="3495508" cy="978529"/>
            </a:xfrm>
            <a:custGeom>
              <a:avLst/>
              <a:gdLst>
                <a:gd name="connsiteX0" fmla="*/ 0 w 3250406"/>
                <a:gd name="connsiteY0" fmla="*/ 206401 h 2064007"/>
                <a:gd name="connsiteX1" fmla="*/ 206401 w 3250406"/>
                <a:gd name="connsiteY1" fmla="*/ 0 h 2064007"/>
                <a:gd name="connsiteX2" fmla="*/ 3044005 w 3250406"/>
                <a:gd name="connsiteY2" fmla="*/ 0 h 2064007"/>
                <a:gd name="connsiteX3" fmla="*/ 3250406 w 3250406"/>
                <a:gd name="connsiteY3" fmla="*/ 206401 h 2064007"/>
                <a:gd name="connsiteX4" fmla="*/ 3250406 w 3250406"/>
                <a:gd name="connsiteY4" fmla="*/ 1857606 h 2064007"/>
                <a:gd name="connsiteX5" fmla="*/ 3044005 w 3250406"/>
                <a:gd name="connsiteY5" fmla="*/ 2064007 h 2064007"/>
                <a:gd name="connsiteX6" fmla="*/ 206401 w 3250406"/>
                <a:gd name="connsiteY6" fmla="*/ 2064007 h 2064007"/>
                <a:gd name="connsiteX7" fmla="*/ 0 w 3250406"/>
                <a:gd name="connsiteY7" fmla="*/ 1857606 h 2064007"/>
                <a:gd name="connsiteX8" fmla="*/ 0 w 3250406"/>
                <a:gd name="connsiteY8" fmla="*/ 206401 h 206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0406" h="2064007">
                  <a:moveTo>
                    <a:pt x="0" y="206401"/>
                  </a:moveTo>
                  <a:cubicBezTo>
                    <a:pt x="0" y="92409"/>
                    <a:pt x="92409" y="0"/>
                    <a:pt x="206401" y="0"/>
                  </a:cubicBezTo>
                  <a:lnTo>
                    <a:pt x="3044005" y="0"/>
                  </a:lnTo>
                  <a:cubicBezTo>
                    <a:pt x="3157997" y="0"/>
                    <a:pt x="3250406" y="92409"/>
                    <a:pt x="3250406" y="206401"/>
                  </a:cubicBezTo>
                  <a:lnTo>
                    <a:pt x="3250406" y="1857606"/>
                  </a:lnTo>
                  <a:cubicBezTo>
                    <a:pt x="3250406" y="1971598"/>
                    <a:pt x="3157997" y="2064007"/>
                    <a:pt x="3044005" y="2064007"/>
                  </a:cubicBezTo>
                  <a:lnTo>
                    <a:pt x="206401" y="2064007"/>
                  </a:lnTo>
                  <a:cubicBezTo>
                    <a:pt x="92409" y="2064007"/>
                    <a:pt x="0" y="1971598"/>
                    <a:pt x="0" y="1857606"/>
                  </a:cubicBezTo>
                  <a:lnTo>
                    <a:pt x="0" y="20640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273" tIns="144273" rIns="144273" bIns="144273" numCol="1" spcCol="1270" anchor="ctr" anchorCtr="0">
              <a:noAutofit/>
            </a:bodyPr>
            <a:lstStyle/>
            <a:p>
              <a:pPr lvl="0" algn="ctr" defTabSz="977900">
                <a:lnSpc>
                  <a:spcPct val="90000"/>
                </a:lnSpc>
                <a:spcBef>
                  <a:spcPct val="0"/>
                </a:spcBef>
                <a:spcAft>
                  <a:spcPct val="35000"/>
                </a:spcAft>
              </a:pPr>
              <a:r>
                <a:rPr lang="vi-VN" sz="3200" b="1" kern="1200" dirty="0" smtClean="0">
                  <a:latin typeface="Times New Roman" panose="02020603050405020304" pitchFamily="18" charset="0"/>
                  <a:cs typeface="Times New Roman" panose="02020603050405020304" pitchFamily="18" charset="0"/>
                </a:rPr>
                <a:t>a. Thu thập thông tin, ý tưởng</a:t>
              </a:r>
              <a:endParaRPr lang="en-US" sz="3200" kern="1200" dirty="0">
                <a:latin typeface="Times New Roman" panose="02020603050405020304" pitchFamily="18" charset="0"/>
                <a:cs typeface="Times New Roman" panose="02020603050405020304" pitchFamily="18" charset="0"/>
              </a:endParaRPr>
            </a:p>
          </p:txBody>
        </p:sp>
        <p:sp>
          <p:nvSpPr>
            <p:cNvPr id="24" name="Rounded Rectangle 23"/>
            <p:cNvSpPr/>
            <p:nvPr/>
          </p:nvSpPr>
          <p:spPr>
            <a:xfrm>
              <a:off x="899501" y="3730113"/>
              <a:ext cx="4654764" cy="23575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reeform 24"/>
            <p:cNvSpPr/>
            <p:nvPr/>
          </p:nvSpPr>
          <p:spPr>
            <a:xfrm>
              <a:off x="1259174" y="4073211"/>
              <a:ext cx="4656247" cy="2357569"/>
            </a:xfrm>
            <a:custGeom>
              <a:avLst/>
              <a:gdLst>
                <a:gd name="connsiteX0" fmla="*/ 0 w 3250406"/>
                <a:gd name="connsiteY0" fmla="*/ 206401 h 2064007"/>
                <a:gd name="connsiteX1" fmla="*/ 206401 w 3250406"/>
                <a:gd name="connsiteY1" fmla="*/ 0 h 2064007"/>
                <a:gd name="connsiteX2" fmla="*/ 3044005 w 3250406"/>
                <a:gd name="connsiteY2" fmla="*/ 0 h 2064007"/>
                <a:gd name="connsiteX3" fmla="*/ 3250406 w 3250406"/>
                <a:gd name="connsiteY3" fmla="*/ 206401 h 2064007"/>
                <a:gd name="connsiteX4" fmla="*/ 3250406 w 3250406"/>
                <a:gd name="connsiteY4" fmla="*/ 1857606 h 2064007"/>
                <a:gd name="connsiteX5" fmla="*/ 3044005 w 3250406"/>
                <a:gd name="connsiteY5" fmla="*/ 2064007 h 2064007"/>
                <a:gd name="connsiteX6" fmla="*/ 206401 w 3250406"/>
                <a:gd name="connsiteY6" fmla="*/ 2064007 h 2064007"/>
                <a:gd name="connsiteX7" fmla="*/ 0 w 3250406"/>
                <a:gd name="connsiteY7" fmla="*/ 1857606 h 2064007"/>
                <a:gd name="connsiteX8" fmla="*/ 0 w 3250406"/>
                <a:gd name="connsiteY8" fmla="*/ 206401 h 206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0406" h="2064007">
                  <a:moveTo>
                    <a:pt x="0" y="206401"/>
                  </a:moveTo>
                  <a:cubicBezTo>
                    <a:pt x="0" y="92409"/>
                    <a:pt x="92409" y="0"/>
                    <a:pt x="206401" y="0"/>
                  </a:cubicBezTo>
                  <a:lnTo>
                    <a:pt x="3044005" y="0"/>
                  </a:lnTo>
                  <a:cubicBezTo>
                    <a:pt x="3157997" y="0"/>
                    <a:pt x="3250406" y="92409"/>
                    <a:pt x="3250406" y="206401"/>
                  </a:cubicBezTo>
                  <a:lnTo>
                    <a:pt x="3250406" y="1857606"/>
                  </a:lnTo>
                  <a:cubicBezTo>
                    <a:pt x="3250406" y="1971598"/>
                    <a:pt x="3157997" y="2064007"/>
                    <a:pt x="3044005" y="2064007"/>
                  </a:cubicBezTo>
                  <a:lnTo>
                    <a:pt x="206401" y="2064007"/>
                  </a:lnTo>
                  <a:cubicBezTo>
                    <a:pt x="92409" y="2064007"/>
                    <a:pt x="0" y="1971598"/>
                    <a:pt x="0" y="1857606"/>
                  </a:cubicBezTo>
                  <a:lnTo>
                    <a:pt x="0" y="20640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273" tIns="144273" rIns="144273" bIns="144273" numCol="1" spcCol="1270" anchor="ctr" anchorCtr="0">
              <a:noAutofit/>
            </a:bodyPr>
            <a:lstStyle/>
            <a:p>
              <a:pPr lvl="0" algn="ctr" defTabSz="977900">
                <a:lnSpc>
                  <a:spcPct val="90000"/>
                </a:lnSpc>
                <a:spcBef>
                  <a:spcPct val="0"/>
                </a:spcBef>
                <a:spcAft>
                  <a:spcPct val="35000"/>
                </a:spcAft>
              </a:pPr>
              <a:r>
                <a:rPr lang="vi-VN" sz="3200" kern="1200" dirty="0" smtClean="0">
                  <a:latin typeface="Times New Roman" panose="02020603050405020304" pitchFamily="18" charset="0"/>
                  <a:cs typeface="Times New Roman" panose="02020603050405020304" pitchFamily="18" charset="0"/>
                </a:rPr>
                <a:t>Những hiểu biết có thể sử dụng để giải quyết tình huống: sách và vai trò của sách, cách chọn sách phù hợp với lứa tuổi</a:t>
              </a:r>
              <a:endParaRPr lang="en-US" sz="3200" kern="1200" dirty="0">
                <a:latin typeface="Times New Roman" panose="02020603050405020304" pitchFamily="18" charset="0"/>
                <a:cs typeface="Times New Roman" panose="02020603050405020304" pitchFamily="18" charset="0"/>
              </a:endParaRPr>
            </a:p>
          </p:txBody>
        </p:sp>
        <p:sp>
          <p:nvSpPr>
            <p:cNvPr id="26" name="Rounded Rectangle 25"/>
            <p:cNvSpPr/>
            <p:nvPr/>
          </p:nvSpPr>
          <p:spPr>
            <a:xfrm>
              <a:off x="6275094" y="3673694"/>
              <a:ext cx="4381431" cy="23575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26"/>
            <p:cNvSpPr/>
            <p:nvPr/>
          </p:nvSpPr>
          <p:spPr>
            <a:xfrm>
              <a:off x="6636250" y="4016792"/>
              <a:ext cx="4381431" cy="2357569"/>
            </a:xfrm>
            <a:custGeom>
              <a:avLst/>
              <a:gdLst>
                <a:gd name="connsiteX0" fmla="*/ 0 w 3250406"/>
                <a:gd name="connsiteY0" fmla="*/ 206401 h 2064007"/>
                <a:gd name="connsiteX1" fmla="*/ 206401 w 3250406"/>
                <a:gd name="connsiteY1" fmla="*/ 0 h 2064007"/>
                <a:gd name="connsiteX2" fmla="*/ 3044005 w 3250406"/>
                <a:gd name="connsiteY2" fmla="*/ 0 h 2064007"/>
                <a:gd name="connsiteX3" fmla="*/ 3250406 w 3250406"/>
                <a:gd name="connsiteY3" fmla="*/ 206401 h 2064007"/>
                <a:gd name="connsiteX4" fmla="*/ 3250406 w 3250406"/>
                <a:gd name="connsiteY4" fmla="*/ 1857606 h 2064007"/>
                <a:gd name="connsiteX5" fmla="*/ 3044005 w 3250406"/>
                <a:gd name="connsiteY5" fmla="*/ 2064007 h 2064007"/>
                <a:gd name="connsiteX6" fmla="*/ 206401 w 3250406"/>
                <a:gd name="connsiteY6" fmla="*/ 2064007 h 2064007"/>
                <a:gd name="connsiteX7" fmla="*/ 0 w 3250406"/>
                <a:gd name="connsiteY7" fmla="*/ 1857606 h 2064007"/>
                <a:gd name="connsiteX8" fmla="*/ 0 w 3250406"/>
                <a:gd name="connsiteY8" fmla="*/ 206401 h 206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0406" h="2064007">
                  <a:moveTo>
                    <a:pt x="0" y="206401"/>
                  </a:moveTo>
                  <a:cubicBezTo>
                    <a:pt x="0" y="92409"/>
                    <a:pt x="92409" y="0"/>
                    <a:pt x="206401" y="0"/>
                  </a:cubicBezTo>
                  <a:lnTo>
                    <a:pt x="3044005" y="0"/>
                  </a:lnTo>
                  <a:cubicBezTo>
                    <a:pt x="3157997" y="0"/>
                    <a:pt x="3250406" y="92409"/>
                    <a:pt x="3250406" y="206401"/>
                  </a:cubicBezTo>
                  <a:lnTo>
                    <a:pt x="3250406" y="1857606"/>
                  </a:lnTo>
                  <a:cubicBezTo>
                    <a:pt x="3250406" y="1971598"/>
                    <a:pt x="3157997" y="2064007"/>
                    <a:pt x="3044005" y="2064007"/>
                  </a:cubicBezTo>
                  <a:lnTo>
                    <a:pt x="206401" y="2064007"/>
                  </a:lnTo>
                  <a:cubicBezTo>
                    <a:pt x="92409" y="2064007"/>
                    <a:pt x="0" y="1971598"/>
                    <a:pt x="0" y="1857606"/>
                  </a:cubicBezTo>
                  <a:lnTo>
                    <a:pt x="0" y="20640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273" tIns="144273" rIns="144273" bIns="144273" numCol="1" spcCol="1270" anchor="ctr" anchorCtr="0">
              <a:noAutofit/>
            </a:bodyPr>
            <a:lstStyle/>
            <a:p>
              <a:pPr lvl="0" algn="ctr" defTabSz="977900">
                <a:lnSpc>
                  <a:spcPct val="90000"/>
                </a:lnSpc>
                <a:spcBef>
                  <a:spcPct val="0"/>
                </a:spcBef>
                <a:spcAft>
                  <a:spcPct val="35000"/>
                </a:spcAft>
              </a:pPr>
              <a:r>
                <a:rPr lang="vi-VN" sz="3200" kern="1200" dirty="0" smtClean="0">
                  <a:latin typeface="Times New Roman" panose="02020603050405020304" pitchFamily="18" charset="0"/>
                  <a:cs typeface="Times New Roman" panose="02020603050405020304" pitchFamily="18" charset="0"/>
                </a:rPr>
                <a:t>Lên ý tưởng cho sản phẩm: vẽ tranh, kể chuyện,sáng tác thơ, bài hát…</a:t>
              </a:r>
              <a:endParaRPr lang="en-US" sz="32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01080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811108" y="832944"/>
            <a:ext cx="11319758" cy="6115569"/>
          </a:xfrm>
          <a:prstGeom prst="rect">
            <a:avLst/>
          </a:prstGeom>
        </p:spPr>
      </p:pic>
      <p:sp>
        <p:nvSpPr>
          <p:cNvPr id="3" name="Rectangle 3"/>
          <p:cNvSpPr>
            <a:spLocks noChangeArrowheads="1"/>
          </p:cNvSpPr>
          <p:nvPr/>
        </p:nvSpPr>
        <p:spPr bwMode="gray">
          <a:xfrm flipH="1">
            <a:off x="225631" y="1"/>
            <a:ext cx="11414984" cy="546264"/>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4" name="Group 3"/>
          <p:cNvGrpSpPr/>
          <p:nvPr/>
        </p:nvGrpSpPr>
        <p:grpSpPr>
          <a:xfrm>
            <a:off x="-142502" y="-128079"/>
            <a:ext cx="12472742" cy="853880"/>
            <a:chOff x="335140" y="-128079"/>
            <a:chExt cx="11735935" cy="853880"/>
          </a:xfrm>
        </p:grpSpPr>
        <p:grpSp>
          <p:nvGrpSpPr>
            <p:cNvPr id="5" name="Group 5"/>
            <p:cNvGrpSpPr>
              <a:grpSpLocks/>
            </p:cNvGrpSpPr>
            <p:nvPr/>
          </p:nvGrpSpPr>
          <p:grpSpPr bwMode="auto">
            <a:xfrm flipH="1">
              <a:off x="335140" y="-128079"/>
              <a:ext cx="826704" cy="853880"/>
              <a:chOff x="2501" y="1920"/>
              <a:chExt cx="1138" cy="1497"/>
            </a:xfrm>
          </p:grpSpPr>
          <p:sp>
            <p:nvSpPr>
              <p:cNvPr id="8" name="Oval 6"/>
              <p:cNvSpPr>
                <a:spLocks noChangeArrowheads="1"/>
              </p:cNvSpPr>
              <p:nvPr/>
            </p:nvSpPr>
            <p:spPr bwMode="gray">
              <a:xfrm>
                <a:off x="2501" y="1920"/>
                <a:ext cx="1138" cy="1497"/>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9" name="Freeform 7"/>
              <p:cNvSpPr>
                <a:spLocks/>
              </p:cNvSpPr>
              <p:nvPr/>
            </p:nvSpPr>
            <p:spPr bwMode="gray">
              <a:xfrm>
                <a:off x="2571" y="1923"/>
                <a:ext cx="963" cy="52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6" name="Oval 6"/>
            <p:cNvSpPr>
              <a:spLocks noChangeArrowheads="1"/>
            </p:cNvSpPr>
            <p:nvPr/>
          </p:nvSpPr>
          <p:spPr bwMode="gray">
            <a:xfrm flipH="1">
              <a:off x="11156145" y="-96849"/>
              <a:ext cx="914930" cy="789097"/>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7" name="Freeform 7"/>
            <p:cNvSpPr>
              <a:spLocks/>
            </p:cNvSpPr>
            <p:nvPr/>
          </p:nvSpPr>
          <p:spPr bwMode="gray">
            <a:xfrm flipH="1">
              <a:off x="11307664" y="-75481"/>
              <a:ext cx="673286" cy="27938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pic>
        <p:nvPicPr>
          <p:cNvPr id="11" name="Picture 10"/>
          <p:cNvPicPr>
            <a:picLocks noChangeAspect="1"/>
          </p:cNvPicPr>
          <p:nvPr/>
        </p:nvPicPr>
        <p:blipFill>
          <a:blip r:embed="rId3"/>
          <a:stretch>
            <a:fillRect/>
          </a:stretch>
        </p:blipFill>
        <p:spPr>
          <a:xfrm>
            <a:off x="3824146" y="563111"/>
            <a:ext cx="4531007" cy="591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Rectangle 15"/>
          <p:cNvSpPr/>
          <p:nvPr/>
        </p:nvSpPr>
        <p:spPr>
          <a:xfrm>
            <a:off x="1997498" y="63697"/>
            <a:ext cx="9264587" cy="482568"/>
          </a:xfrm>
          <a:prstGeom prst="rect">
            <a:avLst/>
          </a:prstGeom>
        </p:spPr>
        <p:txBody>
          <a:bodyPr wrap="none">
            <a:spAutoFit/>
          </a:bodyPr>
          <a:lstStyle/>
          <a:p>
            <a:pPr marL="0" marR="0" lvl="0" indent="292100" algn="ctr"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Segoe UI" panose="020B0502040204020203" pitchFamily="34" charset="0"/>
                <a:cs typeface="+mn-cs"/>
              </a:rPr>
              <a:t>LÀM THẾ NÀO ĐỂ GIÚP CÔ BÉ RẮC RỐI CHỌN LỰA SÁCH?</a:t>
            </a:r>
            <a:endParaRPr kumimoji="0" lang="en-US" sz="24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20" name="Rectangle 19"/>
          <p:cNvSpPr/>
          <p:nvPr/>
        </p:nvSpPr>
        <p:spPr>
          <a:xfrm>
            <a:off x="192254" y="-98704"/>
            <a:ext cx="23086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huống</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1: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0" name="Rectangle 9"/>
          <p:cNvSpPr/>
          <p:nvPr/>
        </p:nvSpPr>
        <p:spPr>
          <a:xfrm>
            <a:off x="4301340" y="554488"/>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3" name="Rectangle 12"/>
          <p:cNvSpPr/>
          <p:nvPr/>
        </p:nvSpPr>
        <p:spPr>
          <a:xfrm>
            <a:off x="682059" y="1218404"/>
            <a:ext cx="6692794" cy="587853"/>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2. Bước 2: Tìm kiếm và lựa chọn giải pháp</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749847"/>
            <a:ext cx="10858500" cy="4552015"/>
          </a:xfrm>
          <a:prstGeom prst="rect">
            <a:avLst/>
          </a:prstGeom>
        </p:spPr>
        <p:txBody>
          <a:bodyPr>
            <a:spAutoFit/>
          </a:bodyPr>
          <a:lstStyle/>
          <a:p>
            <a:pPr algn="just">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rPr>
              <a:t>b. Tìm kiếm giải pháp</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smtClean="0">
                <a:effectLst/>
                <a:latin typeface="Times New Roman" panose="02020603050405020304" pitchFamily="18" charset="0"/>
                <a:ea typeface="Times New Roman" panose="02020603050405020304" pitchFamily="18" charset="0"/>
              </a:rPr>
              <a:t>Lập ý tưởng chi tiết cho các giải pháp.:</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smtClean="0">
                <a:effectLst/>
                <a:latin typeface="Times New Roman" panose="02020603050405020304" pitchFamily="18" charset="0"/>
                <a:ea typeface="Times New Roman" panose="02020603050405020304" pitchFamily="18" charset="0"/>
              </a:rPr>
              <a:t>- Viết một lá thư hoặc một bài văn trao đổi vấn đề Cô Bé Rắc Rối gặp phải -&gt; bàn luận về vai trò, giá trị của sách, cách lựa chọn sách và các phương pháp đọc sách.</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smtClean="0">
                <a:effectLst/>
                <a:latin typeface="Times New Roman" panose="02020603050405020304" pitchFamily="18" charset="0"/>
                <a:ea typeface="Times New Roman" panose="02020603050405020304" pitchFamily="18" charset="0"/>
              </a:rPr>
              <a:t>- Sáng tác bài thơ, câu chuyện; sáng tác một bức tranh xoay quanh việc đọc sách của Cô Bé Rắc Rối; làm một video gửi đến Cô Bé Rắc Rối -&gt; gửi gắm thông điệp về sách: vai trò, giá trị của sách; cách chọn sách phù hợp; phương pháp đọc sách.</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210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4957</Words>
  <PresentationFormat>Widescreen</PresentationFormat>
  <Paragraphs>431</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AvantGarde</vt:lpstr>
      <vt:lpstr>Calibri</vt:lpstr>
      <vt:lpstr>Euphemia</vt:lpstr>
      <vt:lpstr>Lucida Handwriting</vt:lpstr>
      <vt:lpstr>Segoe UI</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2022-01-15T03:38:21Z</dcterms:created>
  <dcterms:modified xsi:type="dcterms:W3CDTF">2022-01-15T09:25:11Z</dcterms:modified>
</cp:coreProperties>
</file>