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345" r:id="rId3"/>
    <p:sldId id="257" r:id="rId4"/>
    <p:sldId id="360" r:id="rId5"/>
    <p:sldId id="354" r:id="rId6"/>
    <p:sldId id="357" r:id="rId7"/>
    <p:sldId id="362" r:id="rId8"/>
    <p:sldId id="358" r:id="rId9"/>
    <p:sldId id="361" r:id="rId10"/>
    <p:sldId id="356" r:id="rId11"/>
    <p:sldId id="363" r:id="rId12"/>
    <p:sldId id="364" r:id="rId13"/>
    <p:sldId id="365" r:id="rId14"/>
    <p:sldId id="366" r:id="rId15"/>
    <p:sldId id="343" r:id="rId16"/>
    <p:sldId id="344" r:id="rId17"/>
    <p:sldId id="36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D30DD"/>
    <a:srgbClr val="27E0E9"/>
    <a:srgbClr val="11C1FF"/>
    <a:srgbClr val="F11BAA"/>
    <a:srgbClr val="BCFC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4680" autoAdjust="0"/>
  </p:normalViewPr>
  <p:slideViewPr>
    <p:cSldViewPr>
      <p:cViewPr>
        <p:scale>
          <a:sx n="56" d="100"/>
          <a:sy n="56" d="100"/>
        </p:scale>
        <p:origin x="-360" y="-341"/>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65303-A682-4BD2-B93D-B6DB7F2BC802}" type="datetimeFigureOut">
              <a:rPr lang="en-US" smtClean="0"/>
              <a:t>9/2/2021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28319-1D47-4DB5-A083-897E335DAC7C}" type="slidenum">
              <a:rPr lang="en-US" smtClean="0"/>
              <a:t>‹#›</a:t>
            </a:fld>
            <a:endParaRPr lang="en-US"/>
          </a:p>
        </p:txBody>
      </p:sp>
    </p:spTree>
    <p:extLst>
      <p:ext uri="{BB962C8B-B14F-4D97-AF65-F5344CB8AC3E}">
        <p14:creationId xmlns:p14="http://schemas.microsoft.com/office/powerpoint/2010/main" val="419321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07371-8868-4589-AC6F-FE52F7107922}" type="slidenum">
              <a:rPr lang="en-US" smtClean="0"/>
              <a:t>2</a:t>
            </a:fld>
            <a:endParaRPr lang="en-US"/>
          </a:p>
        </p:txBody>
      </p:sp>
    </p:spTree>
    <p:extLst>
      <p:ext uri="{BB962C8B-B14F-4D97-AF65-F5344CB8AC3E}">
        <p14:creationId xmlns:p14="http://schemas.microsoft.com/office/powerpoint/2010/main" val="2863365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93378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242668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04590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solidFill>
                  <a:prstClr val="black">
                    <a:tint val="75000"/>
                  </a:prstClr>
                </a:solidFill>
              </a:rPr>
              <a:pPr/>
              <a:t>9/2/2021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5C3C07-856A-4BE8-83AF-F12F03AE5FF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solidFill>
                  <a:prstClr val="black">
                    <a:tint val="75000"/>
                  </a:prstClr>
                </a:solidFill>
              </a:rPr>
              <a:pPr/>
              <a:t>9/2/2021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5C3C07-856A-4BE8-83AF-F12F03AE5FF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03B6E6-C6E9-40D9-BFB7-0124447475D5}" type="datetimeFigureOut">
              <a:rPr lang="en-US" smtClean="0">
                <a:solidFill>
                  <a:prstClr val="black">
                    <a:tint val="75000"/>
                  </a:prstClr>
                </a:solidFill>
              </a:rPr>
              <a:pPr/>
              <a:t>9/2/2021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5C3C07-856A-4BE8-83AF-F12F03AE5FF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03B6E6-C6E9-40D9-BFB7-0124447475D5}" type="datetimeFigureOut">
              <a:rPr lang="en-US" smtClean="0">
                <a:solidFill>
                  <a:prstClr val="black">
                    <a:tint val="75000"/>
                  </a:prstClr>
                </a:solidFill>
              </a:rPr>
              <a:pPr/>
              <a:t>9/2/2021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5C3C07-856A-4BE8-83AF-F12F03AE5FF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03B6E6-C6E9-40D9-BFB7-0124447475D5}" type="datetimeFigureOut">
              <a:rPr lang="en-US" smtClean="0">
                <a:solidFill>
                  <a:prstClr val="black">
                    <a:tint val="75000"/>
                  </a:prstClr>
                </a:solidFill>
              </a:rPr>
              <a:pPr/>
              <a:t>9/2/2021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C5C3C07-856A-4BE8-83AF-F12F03AE5FF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03B6E6-C6E9-40D9-BFB7-0124447475D5}" type="datetimeFigureOut">
              <a:rPr lang="en-US" smtClean="0">
                <a:solidFill>
                  <a:prstClr val="black">
                    <a:tint val="75000"/>
                  </a:prstClr>
                </a:solidFill>
              </a:rPr>
              <a:pPr/>
              <a:t>9/2/2021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C5C3C07-856A-4BE8-83AF-F12F03AE5FF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3B6E6-C6E9-40D9-BFB7-0124447475D5}" type="datetimeFigureOut">
              <a:rPr lang="en-US" smtClean="0">
                <a:solidFill>
                  <a:prstClr val="black">
                    <a:tint val="75000"/>
                  </a:prstClr>
                </a:solidFill>
              </a:rPr>
              <a:pPr/>
              <a:t>9/2/2021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C5C3C07-856A-4BE8-83AF-F12F03AE5FF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solidFill>
                  <a:prstClr val="black">
                    <a:tint val="75000"/>
                  </a:prstClr>
                </a:solidFill>
              </a:rPr>
              <a:pPr/>
              <a:t>9/2/2021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5C3C07-856A-4BE8-83AF-F12F03AE5FF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360857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solidFill>
                  <a:prstClr val="black">
                    <a:tint val="75000"/>
                  </a:prstClr>
                </a:solidFill>
              </a:rPr>
              <a:pPr/>
              <a:t>9/2/2021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5C3C07-856A-4BE8-83AF-F12F03AE5FF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solidFill>
                  <a:prstClr val="black">
                    <a:tint val="75000"/>
                  </a:prstClr>
                </a:solidFill>
              </a:rPr>
              <a:pPr/>
              <a:t>9/2/2021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5C3C07-856A-4BE8-83AF-F12F03AE5FF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solidFill>
                  <a:prstClr val="black">
                    <a:tint val="75000"/>
                  </a:prstClr>
                </a:solidFill>
              </a:rPr>
              <a:pPr/>
              <a:t>9/2/2021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5C3C07-856A-4BE8-83AF-F12F03AE5FF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03B6E6-C6E9-40D9-BFB7-0124447475D5}"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44409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03B6E6-C6E9-40D9-BFB7-0124447475D5}" type="datetimeFigureOut">
              <a:rPr lang="en-US" smtClean="0"/>
              <a:t>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728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03B6E6-C6E9-40D9-BFB7-0124447475D5}" type="datetimeFigureOut">
              <a:rPr lang="en-US" smtClean="0"/>
              <a:t>9/2/2021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3845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03B6E6-C6E9-40D9-BFB7-0124447475D5}" type="datetimeFigureOut">
              <a:rPr lang="en-US" smtClean="0"/>
              <a:t>9/2/2021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692569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3B6E6-C6E9-40D9-BFB7-0124447475D5}" type="datetimeFigureOut">
              <a:rPr lang="en-US" smtClean="0"/>
              <a:t>9/2/2021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83167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9932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8117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3B6E6-C6E9-40D9-BFB7-0124447475D5}" type="datetimeFigureOut">
              <a:rPr lang="en-US" smtClean="0"/>
              <a:t>9/2/2021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C3C07-856A-4BE8-83AF-F12F03AE5FF0}" type="slidenum">
              <a:rPr lang="en-US" smtClean="0"/>
              <a:t>‹#›</a:t>
            </a:fld>
            <a:endParaRPr lang="en-US"/>
          </a:p>
        </p:txBody>
      </p:sp>
    </p:spTree>
    <p:extLst>
      <p:ext uri="{BB962C8B-B14F-4D97-AF65-F5344CB8AC3E}">
        <p14:creationId xmlns:p14="http://schemas.microsoft.com/office/powerpoint/2010/main" val="77204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3B6E6-C6E9-40D9-BFB7-0124447475D5}" type="datetimeFigureOut">
              <a:rPr lang="en-US" smtClean="0">
                <a:solidFill>
                  <a:prstClr val="black">
                    <a:tint val="75000"/>
                  </a:prstClr>
                </a:solidFill>
              </a:rPr>
              <a:pPr/>
              <a:t>9/2/2021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C3C07-856A-4BE8-83AF-F12F03AE5FF0}"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microsoft.com/office/2007/relationships/hdphoto" Target="../media/hdphoto1.wdp"/><Relationship Id="rId2" Type="http://schemas.openxmlformats.org/officeDocument/2006/relationships/image" Target="../media/image1.gif"/><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4" Type="http://schemas.openxmlformats.org/officeDocument/2006/relationships/image" Target="../media/image13.jpe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4" Type="http://schemas.openxmlformats.org/officeDocument/2006/relationships/image" Target="../media/image13.jpeg"/><Relationship Id="rId9" Type="http://schemas.openxmlformats.org/officeDocument/2006/relationships/image" Target="../media/image20.jpeg"/></Relationships>
</file>

<file path=ppt/slides/_rels/slide1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4" Type="http://schemas.openxmlformats.org/officeDocument/2006/relationships/image" Target="../media/image13.jpeg"/><Relationship Id="rId9"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4" Type="http://schemas.openxmlformats.org/officeDocument/2006/relationships/image" Target="../media/image13.jpeg"/><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4.wdp"/><Relationship Id="rId4" Type="http://schemas.openxmlformats.org/officeDocument/2006/relationships/image" Target="../media/image13.jpe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2.wdp"/><Relationship Id="rId4" Type="http://schemas.openxmlformats.org/officeDocument/2006/relationships/image" Target="../media/image13.jpe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4" Type="http://schemas.openxmlformats.org/officeDocument/2006/relationships/image" Target="../media/image13.jpe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4" Type="http://schemas.openxmlformats.org/officeDocument/2006/relationships/image" Target="../media/image13.jpe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3.wdp"/><Relationship Id="rId4" Type="http://schemas.openxmlformats.org/officeDocument/2006/relationships/image" Target="../media/image13.jpe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openxmlformats.org/officeDocument/2006/relationships/image" Target="../media/image16.png"/><Relationship Id="rId4" Type="http://schemas.openxmlformats.org/officeDocument/2006/relationships/image" Target="../media/image13.jpe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rs826.pbsrc.com/albums/zz186/willisnowell/Gifs/question_marks_bubbling_md_clr.gif~c20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 y="30782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hdwallnpics.com/wp-content/gallery/thinking-cartoon-images/cartoon-boy-thinking-white-bubble-vector-illustration-31797939.jpg"/>
          <p:cNvPicPr>
            <a:picLocks noChangeAspect="1" noChangeArrowheads="1"/>
          </p:cNvPicPr>
          <p:nvPr/>
        </p:nvPicPr>
        <p:blipFill rotWithShape="1">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29998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http://thumbs.dreamstime.com/z/%E6%9C%89%E7%99%BD%E8%89%B2%E6%B3%A1%E5%BD%B1%E7%9A%84thinking%E6%95%99%E6%8E%88-36777654.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399506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4343400" y="868420"/>
            <a:ext cx="4474760" cy="1858833"/>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8" name="Picture 12" descr="http://previews.123rf.com/images/mistac/mistac1207/mistac120700017/14524015-A-cartoon-boy-with-a-good-idea-Stock-Vector-thinking.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30531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Cloud Callout 8"/>
          <p:cNvSpPr/>
          <p:nvPr/>
        </p:nvSpPr>
        <p:spPr>
          <a:xfrm>
            <a:off x="315034" y="792221"/>
            <a:ext cx="3875966" cy="2133600"/>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0" name="Rectangle 9"/>
          <p:cNvSpPr/>
          <p:nvPr/>
        </p:nvSpPr>
        <p:spPr>
          <a:xfrm>
            <a:off x="457200" y="1095851"/>
            <a:ext cx="3721139" cy="1723549"/>
          </a:xfrm>
          <a:prstGeom prst="rect">
            <a:avLst/>
          </a:prstGeom>
        </p:spPr>
        <p:txBody>
          <a:bodyPr wrap="square">
            <a:spAutoFit/>
          </a:bodyPr>
          <a:lstStyle/>
          <a:p>
            <a:pPr algn="ctr"/>
            <a:r>
              <a:rPr lang="en-US" sz="2200" i="1" dirty="0" err="1" smtClean="0">
                <a:solidFill>
                  <a:srgbClr val="FF0000"/>
                </a:solidFill>
                <a:latin typeface="Cambria" panose="02040503050406030204" pitchFamily="18" charset="0"/>
                <a:ea typeface="Cambria" panose="02040503050406030204" pitchFamily="18" charset="0"/>
              </a:rPr>
              <a:t>Quan</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sát</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các</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hình</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ảnh</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dưới</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đây</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em</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hãy</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cho</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biết</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thảm</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thực</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vật</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nào</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là</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thảm</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thực</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vật</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của</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khí</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hậu</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nhiệt</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đới</a:t>
            </a:r>
            <a:r>
              <a:rPr lang="en-US" sz="2200" i="1" dirty="0" smtClean="0">
                <a:solidFill>
                  <a:srgbClr val="FF0000"/>
                </a:solidFill>
                <a:latin typeface="Cambria" panose="02040503050406030204" pitchFamily="18" charset="0"/>
                <a:ea typeface="Cambria" panose="02040503050406030204" pitchFamily="18" charset="0"/>
              </a:rPr>
              <a:t>.</a:t>
            </a:r>
            <a:endParaRPr lang="vi-VN" sz="2200" i="1" dirty="0">
              <a:solidFill>
                <a:srgbClr val="FF0000"/>
              </a:solidFill>
              <a:latin typeface="Cambria" panose="02040503050406030204" pitchFamily="18" charset="0"/>
              <a:ea typeface="Cambria" panose="02040503050406030204" pitchFamily="18" charset="0"/>
            </a:endParaRPr>
          </a:p>
          <a:p>
            <a:pPr algn="ctr"/>
            <a:endParaRPr lang="en-US" dirty="0">
              <a:solidFill>
                <a:srgbClr val="FF0000"/>
              </a:solidFill>
              <a:latin typeface="Cambria" panose="02040503050406030204" pitchFamily="18" charset="0"/>
              <a:ea typeface="Cambria" panose="02040503050406030204" pitchFamily="18" charset="0"/>
            </a:endParaRPr>
          </a:p>
        </p:txBody>
      </p:sp>
      <p:sp>
        <p:nvSpPr>
          <p:cNvPr id="11" name="Rectangle 10"/>
          <p:cNvSpPr/>
          <p:nvPr/>
        </p:nvSpPr>
        <p:spPr>
          <a:xfrm>
            <a:off x="4419600" y="1097340"/>
            <a:ext cx="4339822" cy="1569660"/>
          </a:xfrm>
          <a:prstGeom prst="rect">
            <a:avLst/>
          </a:prstGeom>
        </p:spPr>
        <p:txBody>
          <a:bodyPr wrap="square">
            <a:spAutoFit/>
          </a:bodyPr>
          <a:lstStyle/>
          <a:p>
            <a:pPr algn="just"/>
            <a:r>
              <a:rPr lang="en-US" sz="2400" dirty="0" err="1" smtClean="0">
                <a:latin typeface="Cambria" panose="02040503050406030204" pitchFamily="18" charset="0"/>
                <a:ea typeface="Cambria" panose="02040503050406030204" pitchFamily="18" charset="0"/>
              </a:rPr>
              <a:t>Thảm</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thực</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vật</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của</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khí</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hậu</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nhiệt</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đới</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là</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rừng</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mưa</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nhiệt</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đới</a:t>
            </a:r>
            <a:r>
              <a:rPr lang="en-US" sz="2400" dirty="0" smtClean="0">
                <a:latin typeface="Cambria" panose="02040503050406030204" pitchFamily="18" charset="0"/>
                <a:ea typeface="Cambria" panose="02040503050406030204" pitchFamily="18" charset="0"/>
              </a:rPr>
              <a:t> ở </a:t>
            </a:r>
            <a:r>
              <a:rPr lang="en-US" sz="2400" dirty="0" err="1" smtClean="0">
                <a:latin typeface="Cambria" panose="02040503050406030204" pitchFamily="18" charset="0"/>
                <a:ea typeface="Cambria" panose="02040503050406030204" pitchFamily="18" charset="0"/>
              </a:rPr>
              <a:t>Trung</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Mỹ</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và</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Xa</a:t>
            </a:r>
            <a:r>
              <a:rPr lang="en-US" sz="2400" dirty="0" smtClean="0">
                <a:latin typeface="Cambria" panose="02040503050406030204" pitchFamily="18" charset="0"/>
                <a:ea typeface="Cambria" panose="02040503050406030204" pitchFamily="18" charset="0"/>
              </a:rPr>
              <a:t> van ở </a:t>
            </a:r>
            <a:r>
              <a:rPr lang="en-US" sz="2400" dirty="0" err="1" smtClean="0">
                <a:latin typeface="Cambria" panose="02040503050406030204" pitchFamily="18" charset="0"/>
                <a:ea typeface="Cambria" panose="02040503050406030204" pitchFamily="18" charset="0"/>
              </a:rPr>
              <a:t>châu</a:t>
            </a:r>
            <a:r>
              <a:rPr lang="en-US" sz="2400" dirty="0" smtClean="0">
                <a:latin typeface="Cambria" panose="02040503050406030204" pitchFamily="18" charset="0"/>
                <a:ea typeface="Cambria" panose="02040503050406030204" pitchFamily="18" charset="0"/>
              </a:rPr>
              <a:t> Phi.</a:t>
            </a:r>
            <a:endParaRPr lang="vi-VN" sz="2400" dirty="0">
              <a:latin typeface="Cambria" panose="02040503050406030204" pitchFamily="18" charset="0"/>
              <a:ea typeface="Cambria" panose="02040503050406030204" pitchFamily="18" charset="0"/>
            </a:endParaRPr>
          </a:p>
        </p:txBody>
      </p:sp>
      <p:pic>
        <p:nvPicPr>
          <p:cNvPr id="12" name="Picture 1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104272" y="3589263"/>
            <a:ext cx="4630655" cy="2787913"/>
          </a:xfrm>
          <a:prstGeom prst="rect">
            <a:avLst/>
          </a:prstGeom>
          <a:noFill/>
          <a:ln>
            <a:solidFill>
              <a:srgbClr val="00FF00"/>
            </a:solidFill>
          </a:ln>
        </p:spPr>
      </p:pic>
    </p:spTree>
    <p:extLst>
      <p:ext uri="{BB962C8B-B14F-4D97-AF65-F5344CB8AC3E}">
        <p14:creationId xmlns:p14="http://schemas.microsoft.com/office/powerpoint/2010/main" val="282993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32" presetClass="emph" presetSubtype="0" repeatCount="indefinite" fill="hold" nodeType="withEffect">
                                  <p:stCondLst>
                                    <p:cond delay="0"/>
                                  </p:stCondLst>
                                  <p:childTnLst>
                                    <p:animRot by="120000">
                                      <p:cBhvr>
                                        <p:cTn id="28" dur="100" fill="hold">
                                          <p:stCondLst>
                                            <p:cond delay="0"/>
                                          </p:stCondLst>
                                        </p:cTn>
                                        <p:tgtEl>
                                          <p:spTgt spid="8"/>
                                        </p:tgtEl>
                                        <p:attrNameLst>
                                          <p:attrName>r</p:attrName>
                                        </p:attrNameLst>
                                      </p:cBhvr>
                                    </p:animRot>
                                    <p:animRot by="-240000">
                                      <p:cBhvr>
                                        <p:cTn id="29" dur="200" fill="hold">
                                          <p:stCondLst>
                                            <p:cond delay="200"/>
                                          </p:stCondLst>
                                        </p:cTn>
                                        <p:tgtEl>
                                          <p:spTgt spid="8"/>
                                        </p:tgtEl>
                                        <p:attrNameLst>
                                          <p:attrName>r</p:attrName>
                                        </p:attrNameLst>
                                      </p:cBhvr>
                                    </p:animRot>
                                    <p:animRot by="240000">
                                      <p:cBhvr>
                                        <p:cTn id="30" dur="200" fill="hold">
                                          <p:stCondLst>
                                            <p:cond delay="400"/>
                                          </p:stCondLst>
                                        </p:cTn>
                                        <p:tgtEl>
                                          <p:spTgt spid="8"/>
                                        </p:tgtEl>
                                        <p:attrNameLst>
                                          <p:attrName>r</p:attrName>
                                        </p:attrNameLst>
                                      </p:cBhvr>
                                    </p:animRot>
                                    <p:animRot by="-240000">
                                      <p:cBhvr>
                                        <p:cTn id="31" dur="200" fill="hold">
                                          <p:stCondLst>
                                            <p:cond delay="600"/>
                                          </p:stCondLst>
                                        </p:cTn>
                                        <p:tgtEl>
                                          <p:spTgt spid="8"/>
                                        </p:tgtEl>
                                        <p:attrNameLst>
                                          <p:attrName>r</p:attrName>
                                        </p:attrNameLst>
                                      </p:cBhvr>
                                    </p:animRot>
                                    <p:animRot by="120000">
                                      <p:cBhvr>
                                        <p:cTn id="32" dur="200" fill="hold">
                                          <p:stCondLst>
                                            <p:cond delay="800"/>
                                          </p:stCondLst>
                                        </p:cTn>
                                        <p:tgtEl>
                                          <p:spTgt spid="8"/>
                                        </p:tgtEl>
                                        <p:attrNameLst>
                                          <p:attrName>r</p:attrName>
                                        </p:attrNameLst>
                                      </p:cBhvr>
                                    </p:animRot>
                                  </p:childTnLst>
                                </p:cTn>
                              </p:par>
                              <p:par>
                                <p:cTn id="33" presetID="14" presetClass="entr" presetSubtype="1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randombar(horizont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randombar(horizontal)">
                                      <p:cBhvr>
                                        <p:cTn id="40" dur="500"/>
                                        <p:tgtEl>
                                          <p:spTgt spid="7"/>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randombar(horizontal)">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48"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24</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2</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33400" y="1492240"/>
            <a:ext cx="3515910" cy="1569660"/>
          </a:xfrm>
          <a:prstGeom prst="rect">
            <a:avLst/>
          </a:prstGeom>
        </p:spPr>
        <p:txBody>
          <a:bodyPr wrap="square">
            <a:spAutoFit/>
          </a:bodyPr>
          <a:lstStyle/>
          <a:p>
            <a:pPr algn="ctr"/>
            <a:r>
              <a:rPr lang="en-US" sz="2400" i="1" dirty="0" err="1">
                <a:solidFill>
                  <a:srgbClr val="FF0000"/>
                </a:solidFill>
                <a:latin typeface="Cambria" panose="02040503050406030204" pitchFamily="18" charset="0"/>
                <a:ea typeface="Cambria" panose="02040503050406030204" pitchFamily="18" charset="0"/>
              </a:rPr>
              <a:t>Quan</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sát</a:t>
            </a:r>
            <a:r>
              <a:rPr lang="en-US" sz="2400" i="1" dirty="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hình</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ảnh</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sau</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và</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thông</a:t>
            </a:r>
            <a:r>
              <a:rPr lang="en-US" sz="2400" i="1" dirty="0" smtClean="0">
                <a:solidFill>
                  <a:srgbClr val="FF0000"/>
                </a:solidFill>
                <a:latin typeface="Cambria" panose="02040503050406030204" pitchFamily="18" charset="0"/>
                <a:ea typeface="Cambria" panose="02040503050406030204" pitchFamily="18" charset="0"/>
              </a:rPr>
              <a:t> tin </a:t>
            </a:r>
            <a:r>
              <a:rPr lang="en-US" sz="2400" i="1" dirty="0" err="1" smtClean="0">
                <a:solidFill>
                  <a:srgbClr val="FF0000"/>
                </a:solidFill>
                <a:latin typeface="Cambria" panose="02040503050406030204" pitchFamily="18" charset="0"/>
                <a:ea typeface="Cambria" panose="02040503050406030204" pitchFamily="18" charset="0"/>
              </a:rPr>
              <a:t>trong</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bài</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em</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hãy</a:t>
            </a:r>
            <a:r>
              <a:rPr lang="en-US" sz="2400" i="1" dirty="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nêu</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vai</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trò</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của</a:t>
            </a:r>
            <a:endParaRPr lang="en-US" sz="2400" i="1" dirty="0" smtClean="0">
              <a:solidFill>
                <a:srgbClr val="FF0000"/>
              </a:solidFill>
              <a:latin typeface="Cambria" panose="02040503050406030204" pitchFamily="18" charset="0"/>
              <a:ea typeface="Cambria" panose="02040503050406030204" pitchFamily="18" charset="0"/>
            </a:endParaRPr>
          </a:p>
          <a:p>
            <a:pPr algn="ct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rừng</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nhiệt</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đới</a:t>
            </a:r>
            <a:r>
              <a:rPr lang="en-US" sz="2400" i="1" dirty="0" smtClean="0">
                <a:solidFill>
                  <a:srgbClr val="FF0000"/>
                </a:solidFill>
                <a:latin typeface="Cambria" panose="02040503050406030204" pitchFamily="18" charset="0"/>
                <a:ea typeface="Cambria" panose="02040503050406030204" pitchFamily="18" charset="0"/>
              </a:rPr>
              <a:t>.</a:t>
            </a:r>
            <a:endParaRPr lang="vi-VN" sz="24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43400" y="1371600"/>
            <a:ext cx="4474760" cy="1785104"/>
          </a:xfrm>
          <a:prstGeom prst="rect">
            <a:avLst/>
          </a:prstGeom>
        </p:spPr>
        <p:txBody>
          <a:bodyPr wrap="square">
            <a:spAutoFit/>
          </a:bodyPr>
          <a:lstStyle/>
          <a:p>
            <a:pPr algn="just"/>
            <a:r>
              <a:rPr lang="vi-VN" sz="2200" dirty="0">
                <a:latin typeface="Cambria" panose="02040503050406030204" pitchFamily="18" charset="0"/>
                <a:ea typeface="Cambria" panose="02040503050406030204" pitchFamily="18" charset="0"/>
              </a:rPr>
              <a:t>Rừng nhiệt đới có vai trò hết sức quan trọng đối với việc ổn định khí hậu Trái Đất, đồng thời là nơi bảo tồn đa dạng sinh học, nguồn dược liệu, thực phẩm và gỗ,...</a:t>
            </a:r>
          </a:p>
        </p:txBody>
      </p:sp>
      <p:sp>
        <p:nvSpPr>
          <p:cNvPr id="25"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Bảo</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vệ</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rừng</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nhiệt</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đới</a:t>
            </a:r>
            <a:endParaRPr lang="en-US" sz="2400" b="1" dirty="0">
              <a:solidFill>
                <a:srgbClr val="0D30DD"/>
              </a:solidFill>
              <a:latin typeface="Cambria" pitchFamily="18" charset="0"/>
            </a:endParaRPr>
          </a:p>
        </p:txBody>
      </p:sp>
      <p:pic>
        <p:nvPicPr>
          <p:cNvPr id="2050" name="Picture 2" descr="Chứng nhận dành cho Rừng và sản phẩm Lâm nghiệp"/>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38400" y="3733800"/>
            <a:ext cx="4052728" cy="2667000"/>
          </a:xfrm>
          <a:prstGeom prst="rect">
            <a:avLst/>
          </a:prstGeom>
          <a:noFill/>
          <a:ln>
            <a:solidFill>
              <a:srgbClr val="00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3719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randombar(horizontal)">
                                      <p:cBhvr>
                                        <p:cTn id="23" dur="500"/>
                                        <p:tgtEl>
                                          <p:spTgt spid="205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24</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2</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33400" y="1600200"/>
            <a:ext cx="3515910" cy="1446550"/>
          </a:xfrm>
          <a:prstGeom prst="rect">
            <a:avLst/>
          </a:prstGeom>
        </p:spPr>
        <p:txBody>
          <a:bodyPr wrap="square">
            <a:spAutoFit/>
          </a:bodyPr>
          <a:lstStyle/>
          <a:p>
            <a:pPr algn="ctr"/>
            <a:r>
              <a:rPr lang="en-US" sz="2200" i="1" dirty="0" err="1">
                <a:solidFill>
                  <a:srgbClr val="FF0000"/>
                </a:solidFill>
                <a:latin typeface="Cambria" panose="02040503050406030204" pitchFamily="18" charset="0"/>
                <a:ea typeface="Cambria" panose="02040503050406030204" pitchFamily="18" charset="0"/>
              </a:rPr>
              <a:t>Quan</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sát</a:t>
            </a:r>
            <a:r>
              <a:rPr lang="en-US" sz="2200" i="1" dirty="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hình</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ảnh</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sau</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và</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thông</a:t>
            </a:r>
            <a:r>
              <a:rPr lang="en-US" sz="2200" i="1" dirty="0" smtClean="0">
                <a:solidFill>
                  <a:srgbClr val="FF0000"/>
                </a:solidFill>
                <a:latin typeface="Cambria" panose="02040503050406030204" pitchFamily="18" charset="0"/>
                <a:ea typeface="Cambria" panose="02040503050406030204" pitchFamily="18" charset="0"/>
              </a:rPr>
              <a:t> tin </a:t>
            </a:r>
            <a:r>
              <a:rPr lang="en-US" sz="2200" i="1" dirty="0" err="1" smtClean="0">
                <a:solidFill>
                  <a:srgbClr val="FF0000"/>
                </a:solidFill>
                <a:latin typeface="Cambria" panose="02040503050406030204" pitchFamily="18" charset="0"/>
                <a:ea typeface="Cambria" panose="02040503050406030204" pitchFamily="18" charset="0"/>
              </a:rPr>
              <a:t>trong</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bài</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em</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hãy</a:t>
            </a:r>
            <a:r>
              <a:rPr lang="en-US" sz="2200" i="1" dirty="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giải</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thích</a:t>
            </a:r>
            <a:r>
              <a:rPr lang="en-US" sz="2200" i="1" dirty="0" smtClean="0">
                <a:solidFill>
                  <a:srgbClr val="FF0000"/>
                </a:solidFill>
                <a:latin typeface="Cambria" panose="02040503050406030204" pitchFamily="18" charset="0"/>
                <a:ea typeface="Cambria" panose="02040503050406030204" pitchFamily="18" charset="0"/>
              </a:rPr>
              <a:t> v</a:t>
            </a:r>
            <a:r>
              <a:rPr lang="vi-VN" sz="2200" i="1" dirty="0" smtClean="0">
                <a:solidFill>
                  <a:srgbClr val="FF0000"/>
                </a:solidFill>
                <a:latin typeface="Cambria" panose="02040503050406030204" pitchFamily="18" charset="0"/>
                <a:ea typeface="Cambria" panose="02040503050406030204" pitchFamily="18" charset="0"/>
              </a:rPr>
              <a:t>ì </a:t>
            </a:r>
            <a:r>
              <a:rPr lang="vi-VN" sz="2200" i="1" dirty="0">
                <a:solidFill>
                  <a:srgbClr val="FF0000"/>
                </a:solidFill>
                <a:latin typeface="Cambria" panose="02040503050406030204" pitchFamily="18" charset="0"/>
                <a:ea typeface="Cambria" panose="02040503050406030204" pitchFamily="18" charset="0"/>
              </a:rPr>
              <a:t>sao rừng nhiệt đới lại bị suy giảm?</a:t>
            </a:r>
          </a:p>
        </p:txBody>
      </p:sp>
      <p:sp>
        <p:nvSpPr>
          <p:cNvPr id="17" name="Rectangle 16"/>
          <p:cNvSpPr/>
          <p:nvPr/>
        </p:nvSpPr>
        <p:spPr>
          <a:xfrm>
            <a:off x="4343400" y="1676400"/>
            <a:ext cx="4474760" cy="1107996"/>
          </a:xfrm>
          <a:prstGeom prst="rect">
            <a:avLst/>
          </a:prstGeom>
        </p:spPr>
        <p:txBody>
          <a:bodyPr wrap="square">
            <a:spAutoFit/>
          </a:bodyPr>
          <a:lstStyle/>
          <a:p>
            <a:pPr algn="just"/>
            <a:r>
              <a:rPr lang="vi-VN" sz="2200" dirty="0">
                <a:latin typeface="Cambria" panose="02040503050406030204" pitchFamily="18" charset="0"/>
                <a:ea typeface="Cambria" panose="02040503050406030204" pitchFamily="18" charset="0"/>
              </a:rPr>
              <a:t>Nguyên nhân: do chiến tranh hủy diệt, cháy rừng, chặt phá rừng, đốt rừng, quản lí kém.</a:t>
            </a:r>
          </a:p>
        </p:txBody>
      </p:sp>
      <p:sp>
        <p:nvSpPr>
          <p:cNvPr id="25"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Bảo</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vệ</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rừng</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nhiệt</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đới</a:t>
            </a:r>
            <a:endParaRPr lang="en-US" sz="2400" b="1" dirty="0">
              <a:solidFill>
                <a:srgbClr val="0D30DD"/>
              </a:solidFill>
              <a:latin typeface="Cambria" pitchFamily="18" charset="0"/>
            </a:endParaRPr>
          </a:p>
        </p:txBody>
      </p:sp>
      <p:pic>
        <p:nvPicPr>
          <p:cNvPr id="3074" name="Picture 2" descr="VGP News :. | Công điện cảnh báo 16 địa phương có nguy cơ cháy rừng cao |  BÁO ĐIỆN TỬ CHÍNH PHỦ NƯỚC CHXHCN VIỆT NAM"/>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14600" y="3733800"/>
            <a:ext cx="4093955" cy="2720604"/>
          </a:xfrm>
          <a:prstGeom prst="rect">
            <a:avLst/>
          </a:prstGeom>
          <a:noFill/>
          <a:ln>
            <a:solidFill>
              <a:srgbClr val="00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7231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randombar(horizontal)">
                                      <p:cBhvr>
                                        <p:cTn id="23" dur="500"/>
                                        <p:tgtEl>
                                          <p:spTgt spid="307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24</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2</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22690" y="1524000"/>
            <a:ext cx="3515910" cy="1446550"/>
          </a:xfrm>
          <a:prstGeom prst="rect">
            <a:avLst/>
          </a:prstGeom>
        </p:spPr>
        <p:txBody>
          <a:bodyPr wrap="square">
            <a:spAutoFit/>
          </a:bodyPr>
          <a:lstStyle/>
          <a:p>
            <a:pPr algn="ctr"/>
            <a:r>
              <a:rPr lang="en-US" sz="2200" i="1" dirty="0" err="1">
                <a:solidFill>
                  <a:srgbClr val="FF0000"/>
                </a:solidFill>
                <a:latin typeface="Cambria" panose="02040503050406030204" pitchFamily="18" charset="0"/>
                <a:ea typeface="Cambria" panose="02040503050406030204" pitchFamily="18" charset="0"/>
              </a:rPr>
              <a:t>Quan</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sát</a:t>
            </a:r>
            <a:r>
              <a:rPr lang="en-US" sz="2200" i="1" dirty="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hình</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ảnh</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sau</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và</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thông</a:t>
            </a:r>
            <a:r>
              <a:rPr lang="en-US" sz="2200" i="1" dirty="0" smtClean="0">
                <a:solidFill>
                  <a:srgbClr val="FF0000"/>
                </a:solidFill>
                <a:latin typeface="Cambria" panose="02040503050406030204" pitchFamily="18" charset="0"/>
                <a:ea typeface="Cambria" panose="02040503050406030204" pitchFamily="18" charset="0"/>
              </a:rPr>
              <a:t> tin </a:t>
            </a:r>
            <a:r>
              <a:rPr lang="en-US" sz="2200" i="1" dirty="0" err="1" smtClean="0">
                <a:solidFill>
                  <a:srgbClr val="FF0000"/>
                </a:solidFill>
                <a:latin typeface="Cambria" panose="02040503050406030204" pitchFamily="18" charset="0"/>
                <a:ea typeface="Cambria" panose="02040503050406030204" pitchFamily="18" charset="0"/>
              </a:rPr>
              <a:t>trong</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bài</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em</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hãy</a:t>
            </a:r>
            <a:r>
              <a:rPr lang="en-US" sz="2200" i="1" dirty="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cho</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biết</a:t>
            </a:r>
            <a:r>
              <a:rPr lang="en-US" sz="2200" i="1" dirty="0" smtClean="0">
                <a:solidFill>
                  <a:srgbClr val="FF0000"/>
                </a:solidFill>
                <a:latin typeface="Cambria" panose="02040503050406030204" pitchFamily="18" charset="0"/>
                <a:ea typeface="Cambria" panose="02040503050406030204" pitchFamily="18" charset="0"/>
              </a:rPr>
              <a:t> t</a:t>
            </a:r>
            <a:r>
              <a:rPr lang="vi-VN" sz="2200" i="1" dirty="0" smtClean="0">
                <a:solidFill>
                  <a:srgbClr val="FF0000"/>
                </a:solidFill>
                <a:latin typeface="Cambria" panose="02040503050406030204" pitchFamily="18" charset="0"/>
                <a:ea typeface="Cambria" panose="02040503050406030204" pitchFamily="18" charset="0"/>
              </a:rPr>
              <a:t>heo </a:t>
            </a:r>
            <a:r>
              <a:rPr lang="vi-VN" sz="2200" i="1" dirty="0">
                <a:solidFill>
                  <a:srgbClr val="FF0000"/>
                </a:solidFill>
                <a:latin typeface="Cambria" panose="02040503050406030204" pitchFamily="18" charset="0"/>
                <a:ea typeface="Cambria" panose="02040503050406030204" pitchFamily="18" charset="0"/>
              </a:rPr>
              <a:t>em cần làm gì để bảo vệ rừng nhiệt đới.</a:t>
            </a:r>
          </a:p>
        </p:txBody>
      </p:sp>
      <p:sp>
        <p:nvSpPr>
          <p:cNvPr id="17" name="Rectangle 16"/>
          <p:cNvSpPr/>
          <p:nvPr/>
        </p:nvSpPr>
        <p:spPr>
          <a:xfrm>
            <a:off x="4364440" y="1415296"/>
            <a:ext cx="4474760" cy="1785104"/>
          </a:xfrm>
          <a:prstGeom prst="rect">
            <a:avLst/>
          </a:prstGeom>
        </p:spPr>
        <p:txBody>
          <a:bodyPr wrap="square">
            <a:spAutoFit/>
          </a:bodyPr>
          <a:lstStyle/>
          <a:p>
            <a:pPr algn="just"/>
            <a:r>
              <a:rPr lang="en-US" sz="2200" dirty="0" smtClean="0">
                <a:latin typeface="Cambria" panose="02040503050406030204" pitchFamily="18" charset="0"/>
                <a:ea typeface="Cambria" panose="02040503050406030204" pitchFamily="18" charset="0"/>
              </a:rPr>
              <a:t>- </a:t>
            </a:r>
            <a:r>
              <a:rPr lang="vi-VN" sz="2200" dirty="0" smtClean="0">
                <a:latin typeface="Cambria" panose="02040503050406030204" pitchFamily="18" charset="0"/>
                <a:ea typeface="Cambria" panose="02040503050406030204" pitchFamily="18" charset="0"/>
              </a:rPr>
              <a:t>Ban </a:t>
            </a:r>
            <a:r>
              <a:rPr lang="vi-VN" sz="2200" dirty="0">
                <a:latin typeface="Cambria" panose="02040503050406030204" pitchFamily="18" charset="0"/>
                <a:ea typeface="Cambria" panose="02040503050406030204" pitchFamily="18" charset="0"/>
              </a:rPr>
              <a:t>hành chính sách bảo vệ rừng và đẩy mạnh việc trồng rừng. </a:t>
            </a:r>
          </a:p>
          <a:p>
            <a:pPr algn="just"/>
            <a:r>
              <a:rPr lang="en-US" sz="2200" dirty="0" smtClean="0">
                <a:latin typeface="Cambria" panose="02040503050406030204" pitchFamily="18" charset="0"/>
                <a:ea typeface="Cambria" panose="02040503050406030204" pitchFamily="18" charset="0"/>
              </a:rPr>
              <a:t>-</a:t>
            </a:r>
            <a:r>
              <a:rPr lang="vi-VN" sz="2200" dirty="0" smtClean="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Phòng cháy chữa cháy rừng, kiểm lâm chặt chẽ, giáo dục ý thức người dân…</a:t>
            </a:r>
          </a:p>
        </p:txBody>
      </p:sp>
      <p:sp>
        <p:nvSpPr>
          <p:cNvPr id="25"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Bảo</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vệ</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rừng</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nhiệt</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đới</a:t>
            </a:r>
            <a:endParaRPr lang="en-US" sz="2400" b="1" dirty="0">
              <a:solidFill>
                <a:srgbClr val="0D30DD"/>
              </a:solidFill>
              <a:latin typeface="Cambria" pitchFamily="18" charset="0"/>
            </a:endParaRPr>
          </a:p>
        </p:txBody>
      </p:sp>
      <p:pic>
        <p:nvPicPr>
          <p:cNvPr id="4098" name="Picture 2" descr="TRỒNG RỪNG VÀ GIỮ RỪ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43200" y="3581400"/>
            <a:ext cx="3810000" cy="2857500"/>
          </a:xfrm>
          <a:prstGeom prst="rect">
            <a:avLst/>
          </a:prstGeom>
          <a:noFill/>
          <a:ln>
            <a:solidFill>
              <a:srgbClr val="00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8008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4098"/>
                                        </p:tgtEl>
                                        <p:attrNameLst>
                                          <p:attrName>style.visibility</p:attrName>
                                        </p:attrNameLst>
                                      </p:cBhvr>
                                      <p:to>
                                        <p:strVal val="visible"/>
                                      </p:to>
                                    </p:set>
                                    <p:animEffect transition="in" filter="randombar(horizontal)">
                                      <p:cBhvr>
                                        <p:cTn id="23" dur="500"/>
                                        <p:tgtEl>
                                          <p:spTgt spid="409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1600199"/>
            <a:ext cx="6792509" cy="3581401"/>
          </a:xfrm>
          <a:prstGeom prst="wedgeRoundRectCallout">
            <a:avLst>
              <a:gd name="adj1" fmla="val 47132"/>
              <a:gd name="adj2" fmla="val 64700"/>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33400" y="1828800"/>
            <a:ext cx="6629398" cy="3046988"/>
          </a:xfrm>
          <a:prstGeom prst="rect">
            <a:avLst/>
          </a:prstGeom>
        </p:spPr>
        <p:txBody>
          <a:bodyPr wrap="square">
            <a:spAutoFit/>
          </a:bodyPr>
          <a:lstStyle/>
          <a:p>
            <a:pPr algn="just"/>
            <a:r>
              <a:rPr lang="vi-VN" sz="2400" dirty="0">
                <a:latin typeface="Cambria" panose="02040503050406030204" pitchFamily="18" charset="0"/>
                <a:ea typeface="Cambria" panose="02040503050406030204" pitchFamily="18" charset="0"/>
              </a:rPr>
              <a:t>- Rừng nhiệt đới có vai trò hết sức quan trọng đối với việc ổn định khí hậu Trái Đất, đồng thời là nơi bảo tồn đa dạng sinh học, nguồn dược liệu, thực phẩm và gỗ,...</a:t>
            </a:r>
          </a:p>
          <a:p>
            <a:pPr algn="just"/>
            <a:r>
              <a:rPr lang="vi-VN" sz="2400" dirty="0">
                <a:latin typeface="Cambria" panose="02040503050406030204" pitchFamily="18" charset="0"/>
                <a:ea typeface="Cambria" panose="02040503050406030204" pitchFamily="18" charset="0"/>
              </a:rPr>
              <a:t>- Mỗi chúng ta cần có hành động cụ thể như sử dụng các sản phẩm có nguồn gốc từ rừng một cách tiết kiệm và hiệu </a:t>
            </a:r>
            <a:r>
              <a:rPr lang="vi-VN" sz="2400" dirty="0" smtClean="0">
                <a:latin typeface="Cambria" panose="02040503050406030204" pitchFamily="18" charset="0"/>
                <a:ea typeface="Cambria" panose="02040503050406030204" pitchFamily="18" charset="0"/>
              </a:rPr>
              <a:t>quả,</a:t>
            </a:r>
            <a:r>
              <a:rPr lang="en-US" sz="2400" dirty="0" smtClean="0">
                <a:latin typeface="Cambria" panose="02040503050406030204" pitchFamily="18" charset="0"/>
                <a:ea typeface="Cambria" panose="02040503050406030204" pitchFamily="18" charset="0"/>
              </a:rPr>
              <a:t> </a:t>
            </a:r>
            <a:r>
              <a:rPr lang="vi-VN" sz="2400" dirty="0" smtClean="0">
                <a:latin typeface="Cambria" panose="02040503050406030204" pitchFamily="18" charset="0"/>
                <a:ea typeface="Cambria" panose="02040503050406030204" pitchFamily="18" charset="0"/>
              </a:rPr>
              <a:t>đồng </a:t>
            </a:r>
            <a:r>
              <a:rPr lang="vi-VN" sz="2400" dirty="0">
                <a:latin typeface="Cambria" panose="02040503050406030204" pitchFamily="18" charset="0"/>
                <a:ea typeface="Cambria" panose="02040503050406030204" pitchFamily="18" charset="0"/>
              </a:rPr>
              <a:t>thời bảo vệ và phát triển rừng.</a:t>
            </a: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2</a:t>
            </a:r>
            <a:endParaRPr lang="en-US" sz="3000" b="1" dirty="0">
              <a:effectLst>
                <a:outerShdw blurRad="38100" dist="38100" dir="2700000" algn="tl">
                  <a:srgbClr val="000000">
                    <a:alpha val="43137"/>
                  </a:srgbClr>
                </a:outerShdw>
              </a:effectLst>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24</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4"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Bảo</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vệ</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rừng</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nhiệt</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đới</a:t>
            </a:r>
            <a:endParaRPr lang="en-US" sz="2400" b="1" dirty="0">
              <a:solidFill>
                <a:srgbClr val="0D30DD"/>
              </a:solidFill>
              <a:latin typeface="Cambria" pitchFamily="18" charset="0"/>
            </a:endParaRPr>
          </a:p>
        </p:txBody>
      </p:sp>
    </p:spTree>
    <p:extLst>
      <p:ext uri="{BB962C8B-B14F-4D97-AF65-F5344CB8AC3E}">
        <p14:creationId xmlns:p14="http://schemas.microsoft.com/office/powerpoint/2010/main" val="20541219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3" name="Title 1"/>
          <p:cNvSpPr txBox="1">
            <a:spLocks/>
          </p:cNvSpPr>
          <p:nvPr/>
        </p:nvSpPr>
        <p:spPr>
          <a:xfrm>
            <a:off x="1613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FF0000"/>
                </a:solidFill>
                <a:latin typeface="Cambria" pitchFamily="18" charset="0"/>
              </a:rPr>
              <a:t> EM CÓ BIẾT?</a:t>
            </a:r>
            <a:endParaRPr lang="en-US" sz="2400" b="1" dirty="0">
              <a:solidFill>
                <a:srgbClr val="FF0000"/>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24</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3" name="Rectangle 2"/>
          <p:cNvSpPr/>
          <p:nvPr/>
        </p:nvSpPr>
        <p:spPr>
          <a:xfrm>
            <a:off x="457200" y="1255455"/>
            <a:ext cx="6151618" cy="2554545"/>
          </a:xfrm>
          <a:prstGeom prst="rect">
            <a:avLst/>
          </a:prstGeom>
        </p:spPr>
        <p:txBody>
          <a:bodyPr wrap="square">
            <a:spAutoFit/>
          </a:bodyPr>
          <a:lstStyle/>
          <a:p>
            <a:pPr algn="just"/>
            <a:r>
              <a:rPr lang="en-US" sz="2000" b="1" dirty="0" err="1" smtClean="0">
                <a:solidFill>
                  <a:srgbClr val="002060"/>
                </a:solidFill>
                <a:latin typeface="Cambria" panose="02040503050406030204" pitchFamily="18" charset="0"/>
                <a:ea typeface="Cambria" panose="02040503050406030204" pitchFamily="18" charset="0"/>
              </a:rPr>
              <a:t>Rừng</a:t>
            </a:r>
            <a:r>
              <a:rPr lang="vi-VN" sz="2000" b="1" dirty="0" smtClean="0">
                <a:solidFill>
                  <a:srgbClr val="002060"/>
                </a:solidFill>
                <a:latin typeface="Cambria" panose="02040503050406030204" pitchFamily="18" charset="0"/>
                <a:ea typeface="Cambria" panose="02040503050406030204" pitchFamily="18" charset="0"/>
              </a:rPr>
              <a:t> Amazon</a:t>
            </a:r>
            <a:r>
              <a:rPr lang="en-US" sz="2000" dirty="0">
                <a:solidFill>
                  <a:srgbClr val="002060"/>
                </a:solidFill>
                <a:latin typeface="Cambria" panose="02040503050406030204" pitchFamily="18" charset="0"/>
                <a:ea typeface="Cambria" panose="02040503050406030204" pitchFamily="18" charset="0"/>
              </a:rPr>
              <a:t> </a:t>
            </a:r>
            <a:r>
              <a:rPr lang="vi-VN" sz="2000" dirty="0" smtClean="0">
                <a:solidFill>
                  <a:srgbClr val="002060"/>
                </a:solidFill>
                <a:latin typeface="Cambria" panose="02040503050406030204" pitchFamily="18" charset="0"/>
                <a:ea typeface="Cambria" panose="02040503050406030204" pitchFamily="18" charset="0"/>
              </a:rPr>
              <a:t>được </a:t>
            </a:r>
            <a:r>
              <a:rPr lang="vi-VN" sz="2000" dirty="0">
                <a:solidFill>
                  <a:srgbClr val="002060"/>
                </a:solidFill>
                <a:latin typeface="Cambria" panose="02040503050406030204" pitchFamily="18" charset="0"/>
                <a:ea typeface="Cambria" panose="02040503050406030204" pitchFamily="18" charset="0"/>
              </a:rPr>
              <a:t>coi là ‘lá phổi xanh’ của thế giới khi trải rộng trên diện tích       5,5 triệu </a:t>
            </a:r>
            <a:r>
              <a:rPr lang="vi-VN" sz="2000" dirty="0" smtClean="0">
                <a:solidFill>
                  <a:srgbClr val="002060"/>
                </a:solidFill>
                <a:latin typeface="Cambria" panose="02040503050406030204" pitchFamily="18" charset="0"/>
                <a:ea typeface="Cambria" panose="02040503050406030204" pitchFamily="18" charset="0"/>
              </a:rPr>
              <a:t>km</a:t>
            </a:r>
            <a:r>
              <a:rPr lang="vi-VN" sz="2000" baseline="30000" dirty="0" smtClean="0">
                <a:solidFill>
                  <a:srgbClr val="002060"/>
                </a:solidFill>
                <a:latin typeface="Cambria" panose="02040503050406030204" pitchFamily="18" charset="0"/>
                <a:ea typeface="Cambria" panose="02040503050406030204" pitchFamily="18" charset="0"/>
              </a:rPr>
              <a:t>2</a:t>
            </a:r>
            <a:r>
              <a:rPr lang="vi-VN" sz="2000" dirty="0" smtClean="0">
                <a:solidFill>
                  <a:srgbClr val="002060"/>
                </a:solidFill>
                <a:latin typeface="Cambria" panose="02040503050406030204" pitchFamily="18" charset="0"/>
                <a:ea typeface="Cambria" panose="02040503050406030204" pitchFamily="18" charset="0"/>
              </a:rPr>
              <a:t>. </a:t>
            </a:r>
            <a:r>
              <a:rPr lang="vi-VN" sz="2000" dirty="0">
                <a:solidFill>
                  <a:srgbClr val="002060"/>
                </a:solidFill>
                <a:latin typeface="Cambria" panose="02040503050406030204" pitchFamily="18" charset="0"/>
                <a:ea typeface="Cambria" panose="02040503050406030204" pitchFamily="18" charset="0"/>
              </a:rPr>
              <a:t>Đây được coi là một khu dự trữ sinh quyển của thế giới khi là   quê hương của 2,5 triệu loài côn trùng, hàng chục nghìn loài thực vật và khoảng 2.000 loài chim và thú. Đồng thời, theo các nhà khoa học rừng Amazon còn cung cấp tới 20% lượng oxy cho nhân loại – một ‘lá phổi xanh’ đúng nghĩa của thế giới.</a:t>
            </a:r>
          </a:p>
        </p:txBody>
      </p:sp>
      <p:pic>
        <p:nvPicPr>
          <p:cNvPr id="22"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3400" y="3810000"/>
            <a:ext cx="5967661" cy="2774482"/>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80162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randombar(horizontal)">
                                      <p:cBhvr>
                                        <p:cTn id="21" dur="500"/>
                                        <p:tgtEl>
                                          <p:spTgt spid="3"/>
                                        </p:tgtEl>
                                      </p:cBhvr>
                                    </p:animEffect>
                                  </p:childTnLst>
                                </p:cTn>
                              </p:par>
                              <p:par>
                                <p:cTn id="22" presetID="14" presetClass="entr" presetSubtype="1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randombar(horizontal)">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554538" y="1752600"/>
            <a:ext cx="4263622" cy="2152204"/>
          </a:xfrm>
          <a:prstGeom prst="wedgeRoundRectCallout">
            <a:avLst>
              <a:gd name="adj1" fmla="val 21725"/>
              <a:gd name="adj2" fmla="val 7665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4028366" cy="2378708"/>
          </a:xfrm>
          <a:prstGeom prst="cloudCallout">
            <a:avLst>
              <a:gd name="adj1" fmla="val -15951"/>
              <a:gd name="adj2" fmla="val 650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2133600"/>
            <a:ext cx="3371615" cy="1446550"/>
          </a:xfrm>
          <a:prstGeom prst="rect">
            <a:avLst/>
          </a:prstGeom>
        </p:spPr>
        <p:txBody>
          <a:bodyPr wrap="square">
            <a:spAutoFit/>
          </a:bodyPr>
          <a:lstStyle/>
          <a:p>
            <a:pPr algn="ctr"/>
            <a:r>
              <a:rPr lang="en-US" sz="2200" i="1" dirty="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Dựa</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vào</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hình</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ảnh</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sau</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và</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kiến</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thức</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đã</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học</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em</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hãy</a:t>
            </a:r>
            <a:r>
              <a:rPr lang="en-US" sz="2200" i="1" dirty="0" smtClean="0">
                <a:solidFill>
                  <a:srgbClr val="FF0000"/>
                </a:solidFill>
                <a:latin typeface="Cambria" panose="02040503050406030204" pitchFamily="18" charset="0"/>
                <a:ea typeface="Cambria" panose="02040503050406030204" pitchFamily="18" charset="0"/>
              </a:rPr>
              <a:t> </a:t>
            </a:r>
            <a:r>
              <a:rPr lang="vi-VN" sz="2200" i="1" dirty="0" smtClean="0">
                <a:solidFill>
                  <a:srgbClr val="FF0000"/>
                </a:solidFill>
                <a:latin typeface="Cambria" panose="02040503050406030204" pitchFamily="18" charset="0"/>
                <a:ea typeface="Cambria" panose="02040503050406030204" pitchFamily="18" charset="0"/>
              </a:rPr>
              <a:t>giải </a:t>
            </a:r>
            <a:r>
              <a:rPr lang="vi-VN" sz="2200" i="1" dirty="0">
                <a:solidFill>
                  <a:srgbClr val="FF0000"/>
                </a:solidFill>
                <a:latin typeface="Cambria" panose="02040503050406030204" pitchFamily="18" charset="0"/>
                <a:ea typeface="Cambria" panose="02040503050406030204" pitchFamily="18" charset="0"/>
              </a:rPr>
              <a:t>thích vì sao rừng </a:t>
            </a:r>
            <a:endParaRPr lang="en-US" sz="2200" i="1" dirty="0" smtClean="0">
              <a:solidFill>
                <a:srgbClr val="FF0000"/>
              </a:solidFill>
              <a:latin typeface="Cambria" panose="02040503050406030204" pitchFamily="18" charset="0"/>
              <a:ea typeface="Cambria" panose="02040503050406030204" pitchFamily="18" charset="0"/>
            </a:endParaRPr>
          </a:p>
          <a:p>
            <a:pPr algn="ctr"/>
            <a:r>
              <a:rPr lang="vi-VN" sz="2200" i="1" dirty="0" smtClean="0">
                <a:solidFill>
                  <a:srgbClr val="FF0000"/>
                </a:solidFill>
                <a:latin typeface="Cambria" panose="02040503050406030204" pitchFamily="18" charset="0"/>
                <a:ea typeface="Cambria" panose="02040503050406030204" pitchFamily="18" charset="0"/>
              </a:rPr>
              <a:t>nhiệt </a:t>
            </a:r>
            <a:r>
              <a:rPr lang="vi-VN" sz="2200" i="1" dirty="0">
                <a:solidFill>
                  <a:srgbClr val="FF0000"/>
                </a:solidFill>
                <a:latin typeface="Cambria" panose="02040503050406030204" pitchFamily="18" charset="0"/>
                <a:ea typeface="Cambria" panose="02040503050406030204" pitchFamily="18" charset="0"/>
              </a:rPr>
              <a:t>đới có nhiều tầng?</a:t>
            </a:r>
          </a:p>
        </p:txBody>
      </p:sp>
      <p:sp>
        <p:nvSpPr>
          <p:cNvPr id="17" name="Rectangle 16"/>
          <p:cNvSpPr/>
          <p:nvPr/>
        </p:nvSpPr>
        <p:spPr>
          <a:xfrm>
            <a:off x="4554538" y="1823353"/>
            <a:ext cx="4284662" cy="2139047"/>
          </a:xfrm>
          <a:prstGeom prst="rect">
            <a:avLst/>
          </a:prstGeom>
        </p:spPr>
        <p:txBody>
          <a:bodyPr wrap="square">
            <a:spAutoFit/>
          </a:bodyPr>
          <a:lstStyle/>
          <a:p>
            <a:pPr algn="just"/>
            <a:r>
              <a:rPr lang="en-US" sz="1900" dirty="0" smtClean="0">
                <a:latin typeface="Cambria" panose="02040503050406030204" pitchFamily="18" charset="0"/>
                <a:ea typeface="Cambria" panose="02040503050406030204" pitchFamily="18" charset="0"/>
              </a:rPr>
              <a:t>B</a:t>
            </a:r>
            <a:r>
              <a:rPr lang="vi-VN" sz="1900" dirty="0" smtClean="0">
                <a:latin typeface="Cambria" panose="02040503050406030204" pitchFamily="18" charset="0"/>
                <a:ea typeface="Cambria" panose="02040503050406030204" pitchFamily="18" charset="0"/>
              </a:rPr>
              <a:t>ởi </a:t>
            </a:r>
            <a:r>
              <a:rPr lang="vi-VN" sz="1900" dirty="0">
                <a:latin typeface="Cambria" panose="02040503050406030204" pitchFamily="18" charset="0"/>
                <a:ea typeface="Cambria" panose="02040503050406030204" pitchFamily="18" charset="0"/>
              </a:rPr>
              <a:t>vì rừng nhiệt đới thích ứng với </a:t>
            </a:r>
            <a:r>
              <a:rPr lang="vi-VN" sz="1900" dirty="0" smtClean="0">
                <a:latin typeface="Cambria" panose="02040503050406030204" pitchFamily="18" charset="0"/>
                <a:ea typeface="Cambria" panose="02040503050406030204" pitchFamily="18" charset="0"/>
              </a:rPr>
              <a:t>khí </a:t>
            </a:r>
            <a:r>
              <a:rPr lang="vi-VN" sz="1900" dirty="0">
                <a:latin typeface="Cambria" panose="02040503050406030204" pitchFamily="18" charset="0"/>
                <a:ea typeface="Cambria" panose="02040503050406030204" pitchFamily="18" charset="0"/>
              </a:rPr>
              <a:t>hậu nhiệt đới gió mùa và </a:t>
            </a:r>
            <a:r>
              <a:rPr lang="vi-VN" sz="1900" dirty="0" smtClean="0">
                <a:latin typeface="Cambria" panose="02040503050406030204" pitchFamily="18" charset="0"/>
                <a:ea typeface="Cambria" panose="02040503050406030204" pitchFamily="18" charset="0"/>
              </a:rPr>
              <a:t>xích </a:t>
            </a:r>
            <a:r>
              <a:rPr lang="vi-VN" sz="1900" dirty="0">
                <a:latin typeface="Cambria" panose="02040503050406030204" pitchFamily="18" charset="0"/>
                <a:ea typeface="Cambria" panose="02040503050406030204" pitchFamily="18" charset="0"/>
              </a:rPr>
              <a:t>đạo có nhiệt độ </a:t>
            </a:r>
            <a:r>
              <a:rPr lang="en-US" sz="1900" dirty="0" err="1" smtClean="0">
                <a:latin typeface="Cambria" panose="02040503050406030204" pitchFamily="18" charset="0"/>
                <a:ea typeface="Cambria" panose="02040503050406030204" pitchFamily="18" charset="0"/>
              </a:rPr>
              <a:t>cao</a:t>
            </a:r>
            <a:r>
              <a:rPr lang="en-US" sz="1900" dirty="0" smtClean="0">
                <a:latin typeface="Cambria" panose="02040503050406030204" pitchFamily="18" charset="0"/>
                <a:ea typeface="Cambria" panose="02040503050406030204" pitchFamily="18" charset="0"/>
              </a:rPr>
              <a:t>, </a:t>
            </a:r>
            <a:r>
              <a:rPr lang="vi-VN" sz="1900" dirty="0" smtClean="0">
                <a:latin typeface="Cambria" panose="02040503050406030204" pitchFamily="18" charset="0"/>
                <a:ea typeface="Cambria" panose="02040503050406030204" pitchFamily="18" charset="0"/>
              </a:rPr>
              <a:t>lượng </a:t>
            </a:r>
            <a:r>
              <a:rPr lang="vi-VN" sz="1900" dirty="0">
                <a:latin typeface="Cambria" panose="02040503050406030204" pitchFamily="18" charset="0"/>
                <a:ea typeface="Cambria" panose="02040503050406030204" pitchFamily="18" charset="0"/>
              </a:rPr>
              <a:t>mưa </a:t>
            </a:r>
            <a:r>
              <a:rPr lang="en-US" sz="1900" dirty="0" err="1" smtClean="0">
                <a:latin typeface="Cambria" panose="02040503050406030204" pitchFamily="18" charset="0"/>
                <a:ea typeface="Cambria" panose="02040503050406030204" pitchFamily="18" charset="0"/>
              </a:rPr>
              <a:t>lớn</a:t>
            </a:r>
            <a:r>
              <a:rPr lang="en-US" sz="1900" dirty="0" smtClean="0">
                <a:latin typeface="Cambria" panose="02040503050406030204" pitchFamily="18" charset="0"/>
                <a:ea typeface="Cambria" panose="02040503050406030204" pitchFamily="18" charset="0"/>
              </a:rPr>
              <a:t> </a:t>
            </a:r>
            <a:r>
              <a:rPr lang="vi-VN" sz="1900" dirty="0" smtClean="0">
                <a:latin typeface="Cambria" panose="02040503050406030204" pitchFamily="18" charset="0"/>
                <a:ea typeface="Cambria" panose="02040503050406030204" pitchFamily="18" charset="0"/>
              </a:rPr>
              <a:t>nên </a:t>
            </a:r>
            <a:r>
              <a:rPr lang="vi-VN" sz="1900" dirty="0">
                <a:latin typeface="Cambria" panose="02040503050406030204" pitchFamily="18" charset="0"/>
                <a:ea typeface="Cambria" panose="02040503050406030204" pitchFamily="18" charset="0"/>
              </a:rPr>
              <a:t>cung cấp đầy đủ lượng ánh sáng và nguồn nước cho cây cốt phát triển xanh tốt do đó rừng gồm nhiều tầng với 2 – 3 tầng trở lên.</a:t>
            </a:r>
            <a:endParaRPr lang="en-US" sz="1900" dirty="0" smtClean="0">
              <a:latin typeface="Cambria" panose="02040503050406030204" pitchFamily="18" charset="0"/>
              <a:ea typeface="Cambria" panose="02040503050406030204" pitchFamily="18" charset="0"/>
            </a:endParaRP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Luyện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tập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vận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24</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a</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Luyện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tập</a:t>
            </a:r>
            <a:endParaRPr lang="en-US" sz="2400" b="1" dirty="0">
              <a:solidFill>
                <a:srgbClr val="CC0000"/>
              </a:solidFill>
              <a:latin typeface="Times New Roman" pitchFamily="18" charset="0"/>
              <a:cs typeface="Times New Roman" pitchFamily="18" charset="0"/>
            </a:endParaRPr>
          </a:p>
        </p:txBody>
      </p:sp>
      <p:grpSp>
        <p:nvGrpSpPr>
          <p:cNvPr id="27" name="Group 26"/>
          <p:cNvGrpSpPr/>
          <p:nvPr/>
        </p:nvGrpSpPr>
        <p:grpSpPr>
          <a:xfrm>
            <a:off x="3365359" y="3987695"/>
            <a:ext cx="2628354" cy="2641705"/>
            <a:chOff x="0" y="0"/>
            <a:chExt cx="2552281" cy="2592475"/>
          </a:xfrm>
        </p:grpSpPr>
        <p:pic>
          <p:nvPicPr>
            <p:cNvPr id="28" name="Picture 2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552281" cy="2592475"/>
            </a:xfrm>
            <a:prstGeom prst="rect">
              <a:avLst/>
            </a:prstGeom>
            <a:noFill/>
            <a:ln>
              <a:noFill/>
            </a:ln>
          </p:spPr>
        </p:pic>
        <p:sp>
          <p:nvSpPr>
            <p:cNvPr id="32" name="Rectangle 31"/>
            <p:cNvSpPr/>
            <p:nvPr/>
          </p:nvSpPr>
          <p:spPr>
            <a:xfrm>
              <a:off x="150725" y="2461846"/>
              <a:ext cx="422031" cy="130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42036287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randombar(horizontal)">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554538" y="1752600"/>
            <a:ext cx="4263622" cy="2152204"/>
          </a:xfrm>
          <a:prstGeom prst="wedgeRoundRectCallout">
            <a:avLst>
              <a:gd name="adj1" fmla="val 21725"/>
              <a:gd name="adj2" fmla="val 7665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4028366" cy="2378708"/>
          </a:xfrm>
          <a:prstGeom prst="cloudCallout">
            <a:avLst>
              <a:gd name="adj1" fmla="val -15951"/>
              <a:gd name="adj2" fmla="val 650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2133600"/>
            <a:ext cx="3371615" cy="1446550"/>
          </a:xfrm>
          <a:prstGeom prst="rect">
            <a:avLst/>
          </a:prstGeom>
        </p:spPr>
        <p:txBody>
          <a:bodyPr wrap="square">
            <a:spAutoFit/>
          </a:bodyPr>
          <a:lstStyle/>
          <a:p>
            <a:pPr algn="ctr"/>
            <a:r>
              <a:rPr lang="vi-VN" sz="2200" i="1" dirty="0">
                <a:solidFill>
                  <a:srgbClr val="FF0000"/>
                </a:solidFill>
                <a:latin typeface="Cambria" panose="02040503050406030204" pitchFamily="18" charset="0"/>
                <a:ea typeface="Cambria" panose="02040503050406030204" pitchFamily="18" charset="0"/>
              </a:rPr>
              <a:t>Ở Việt Nam kiểu rừng nhiệt đới nào chiếm ưu thế? Em hãy tìm hiểu kiểu rừng đó ở Việt Nam.</a:t>
            </a:r>
          </a:p>
        </p:txBody>
      </p:sp>
      <p:sp>
        <p:nvSpPr>
          <p:cNvPr id="17" name="Rectangle 16"/>
          <p:cNvSpPr/>
          <p:nvPr/>
        </p:nvSpPr>
        <p:spPr>
          <a:xfrm>
            <a:off x="4554538" y="1823353"/>
            <a:ext cx="4284662" cy="2139047"/>
          </a:xfrm>
          <a:prstGeom prst="rect">
            <a:avLst/>
          </a:prstGeom>
        </p:spPr>
        <p:txBody>
          <a:bodyPr wrap="square">
            <a:spAutoFit/>
          </a:bodyPr>
          <a:lstStyle/>
          <a:p>
            <a:pPr algn="just"/>
            <a:r>
              <a:rPr lang="en-US" sz="1900" dirty="0" smtClean="0">
                <a:latin typeface="Cambria" panose="02040503050406030204" pitchFamily="18" charset="0"/>
                <a:ea typeface="Cambria" panose="02040503050406030204" pitchFamily="18" charset="0"/>
              </a:rPr>
              <a:t>- </a:t>
            </a:r>
            <a:r>
              <a:rPr lang="vi-VN" sz="1900" dirty="0" smtClean="0">
                <a:latin typeface="Cambria" panose="02040503050406030204" pitchFamily="18" charset="0"/>
                <a:ea typeface="Cambria" panose="02040503050406030204" pitchFamily="18" charset="0"/>
              </a:rPr>
              <a:t>Hệ </a:t>
            </a:r>
            <a:r>
              <a:rPr lang="vi-VN" sz="1900" dirty="0">
                <a:latin typeface="Cambria" panose="02040503050406030204" pitchFamily="18" charset="0"/>
                <a:ea typeface="Cambria" panose="02040503050406030204" pitchFamily="18" charset="0"/>
              </a:rPr>
              <a:t>sinh thái rừng nhiệt đới gió mùa chiếm ưu thế ở nước ta. </a:t>
            </a:r>
            <a:endParaRPr lang="en-US" sz="1900" dirty="0" smtClean="0">
              <a:latin typeface="Cambria" panose="02040503050406030204" pitchFamily="18" charset="0"/>
              <a:ea typeface="Cambria" panose="02040503050406030204" pitchFamily="18" charset="0"/>
            </a:endParaRPr>
          </a:p>
          <a:p>
            <a:pPr algn="just"/>
            <a:r>
              <a:rPr lang="en-US" sz="1900" dirty="0" smtClean="0">
                <a:latin typeface="Cambria" panose="02040503050406030204" pitchFamily="18" charset="0"/>
                <a:ea typeface="Cambria" panose="02040503050406030204" pitchFamily="18" charset="0"/>
              </a:rPr>
              <a:t>- </a:t>
            </a:r>
            <a:r>
              <a:rPr lang="vi-VN" sz="1900" dirty="0" smtClean="0">
                <a:latin typeface="Cambria" panose="02040503050406030204" pitchFamily="18" charset="0"/>
                <a:ea typeface="Cambria" panose="02040503050406030204" pitchFamily="18" charset="0"/>
              </a:rPr>
              <a:t>Trong </a:t>
            </a:r>
            <a:r>
              <a:rPr lang="vi-VN" sz="1900" dirty="0">
                <a:latin typeface="Cambria" panose="02040503050406030204" pitchFamily="18" charset="0"/>
                <a:ea typeface="Cambria" panose="02040503050406030204" pitchFamily="18" charset="0"/>
              </a:rPr>
              <a:t>rừng, thực vật phổ biến là các loài thuộc các họ cây nhiệt đới như Đậu, Vang, Dâu tằm, Dầu. Động vật trong rừng là các loài chim, thú nhiệt đới rất phong phú.</a:t>
            </a:r>
            <a:endParaRPr lang="en-US" sz="1900" dirty="0" smtClean="0">
              <a:latin typeface="Cambria" panose="02040503050406030204" pitchFamily="18" charset="0"/>
              <a:ea typeface="Cambria" panose="02040503050406030204" pitchFamily="18" charset="0"/>
            </a:endParaRP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Luyện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tập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vận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24</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smtClean="0">
                <a:solidFill>
                  <a:srgbClr val="CC0000"/>
                </a:solidFill>
                <a:latin typeface="Times New Roman" pitchFamily="18" charset="0"/>
                <a:cs typeface="Times New Roman" pitchFamily="18" charset="0"/>
              </a:rPr>
              <a:t>b. </a:t>
            </a:r>
            <a:r>
              <a:rPr lang="en-US" sz="2400" b="1" dirty="0" err="1" smtClean="0">
                <a:solidFill>
                  <a:srgbClr val="CC0000"/>
                </a:solidFill>
                <a:latin typeface="Times New Roman" pitchFamily="18" charset="0"/>
                <a:cs typeface="Times New Roman" pitchFamily="18" charset="0"/>
              </a:rPr>
              <a:t>Vận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dụng</a:t>
            </a:r>
            <a:endParaRPr lang="en-US" sz="2400" b="1" dirty="0">
              <a:solidFill>
                <a:srgbClr val="CC0000"/>
              </a:solidFill>
              <a:latin typeface="Times New Roman" pitchFamily="18" charset="0"/>
              <a:cs typeface="Times New Roman" pitchFamily="18" charset="0"/>
            </a:endParaRPr>
          </a:p>
        </p:txBody>
      </p:sp>
      <p:pic>
        <p:nvPicPr>
          <p:cNvPr id="34" name="Picture 2"/>
          <p:cNvPicPr>
            <a:picLocks noChangeAspect="1" noChangeArrowheads="1"/>
          </p:cNvPicPr>
          <p:nvPr/>
        </p:nvPicPr>
        <p:blipFill>
          <a:blip r:embed="rId9">
            <a:extLst>
              <a:ext uri="{BEBA8EAE-BF5A-486C-A8C5-ECC9F3942E4B}">
                <a14:imgProps xmlns:a14="http://schemas.microsoft.com/office/drawing/2010/main">
                  <a14:imgLayer r:embed="rId10">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048000" y="4105606"/>
            <a:ext cx="3331694" cy="2498770"/>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3124200" y="6324600"/>
            <a:ext cx="685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84945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randombar(horizontal)">
                                      <p:cBhvr>
                                        <p:cTn id="23" dur="500"/>
                                        <p:tgtEl>
                                          <p:spTgt spid="34"/>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randombar(horizontal)">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36"/>
                                        </p:tgtEl>
                                        <p:attrNameLst>
                                          <p:attrName>style.visibility</p:attrName>
                                        </p:attrNameLst>
                                      </p:cBhvr>
                                      <p:to>
                                        <p:strVal val="visible"/>
                                      </p:to>
                                    </p:set>
                                    <p:animEffect transition="in" filter="fade">
                                      <p:cBhvr>
                                        <p:cTn id="31" dur="500"/>
                                        <p:tgtEl>
                                          <p:spTgt spid="1036"/>
                                        </p:tgtEl>
                                      </p:cBhvr>
                                    </p:animEffect>
                                  </p:childTnLst>
                                </p:cTn>
                              </p:par>
                              <p:par>
                                <p:cTn id="32" presetID="10" presetClass="entr" presetSubtype="0" fill="hold" nodeType="withEffect">
                                  <p:stCondLst>
                                    <p:cond delay="0"/>
                                  </p:stCondLst>
                                  <p:childTnLst>
                                    <p:set>
                                      <p:cBhvr>
                                        <p:cTn id="33" dur="1" fill="hold">
                                          <p:stCondLst>
                                            <p:cond delay="0"/>
                                          </p:stCondLst>
                                        </p:cTn>
                                        <p:tgtEl>
                                          <p:spTgt spid="1034"/>
                                        </p:tgtEl>
                                        <p:attrNameLst>
                                          <p:attrName>style.visibility</p:attrName>
                                        </p:attrNameLst>
                                      </p:cBhvr>
                                      <p:to>
                                        <p:strVal val="visible"/>
                                      </p:to>
                                    </p:set>
                                    <p:animEffect transition="in" filter="fade">
                                      <p:cBhvr>
                                        <p:cTn id="34" dur="500"/>
                                        <p:tgtEl>
                                          <p:spTgt spid="1034"/>
                                        </p:tgtEl>
                                      </p:cBhvr>
                                    </p:animEffec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1036"/>
                                        </p:tgtEl>
                                        <p:attrNameLst>
                                          <p:attrName>r</p:attrName>
                                        </p:attrNameLst>
                                      </p:cBhvr>
                                    </p:animRot>
                                    <p:animRot by="-240000">
                                      <p:cBhvr>
                                        <p:cTn id="37" dur="200" fill="hold">
                                          <p:stCondLst>
                                            <p:cond delay="200"/>
                                          </p:stCondLst>
                                        </p:cTn>
                                        <p:tgtEl>
                                          <p:spTgt spid="1036"/>
                                        </p:tgtEl>
                                        <p:attrNameLst>
                                          <p:attrName>r</p:attrName>
                                        </p:attrNameLst>
                                      </p:cBhvr>
                                    </p:animRot>
                                    <p:animRot by="240000">
                                      <p:cBhvr>
                                        <p:cTn id="38" dur="200" fill="hold">
                                          <p:stCondLst>
                                            <p:cond delay="400"/>
                                          </p:stCondLst>
                                        </p:cTn>
                                        <p:tgtEl>
                                          <p:spTgt spid="1036"/>
                                        </p:tgtEl>
                                        <p:attrNameLst>
                                          <p:attrName>r</p:attrName>
                                        </p:attrNameLst>
                                      </p:cBhvr>
                                    </p:animRot>
                                    <p:animRot by="-240000">
                                      <p:cBhvr>
                                        <p:cTn id="39" dur="200" fill="hold">
                                          <p:stCondLst>
                                            <p:cond delay="600"/>
                                          </p:stCondLst>
                                        </p:cTn>
                                        <p:tgtEl>
                                          <p:spTgt spid="1036"/>
                                        </p:tgtEl>
                                        <p:attrNameLst>
                                          <p:attrName>r</p:attrName>
                                        </p:attrNameLst>
                                      </p:cBhvr>
                                    </p:animRot>
                                    <p:animRot by="120000">
                                      <p:cBhvr>
                                        <p:cTn id="40" dur="200" fill="hold">
                                          <p:stCondLst>
                                            <p:cond delay="800"/>
                                          </p:stCondLst>
                                        </p:cTn>
                                        <p:tgtEl>
                                          <p:spTgt spid="1036"/>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randombar(horizontal)">
                                      <p:cBhvr>
                                        <p:cTn id="45" dur="500"/>
                                        <p:tgtEl>
                                          <p:spTgt spid="24"/>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randombar(horizontal)">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3" dur="500"/>
                                        <p:tgtEl>
                                          <p:spTgt spid="17">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8"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0"/>
            <a:ext cx="9144000" cy="6858000"/>
          </a:xfrm>
          <a:prstGeom prst="rect">
            <a:avLst/>
          </a:prstGeom>
          <a:blipFill>
            <a:blip r:embed="rId4"/>
            <a:stretch>
              <a:fillRect/>
            </a:stretch>
          </a:blipFill>
          <a:ln>
            <a:noFill/>
          </a:ln>
          <a:effectLst/>
        </p:spPr>
      </p:pic>
      <p:pic>
        <p:nvPicPr>
          <p:cNvPr id="3076" name="Picture 4"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43632"/>
          <a:stretch/>
        </p:blipFill>
        <p:spPr bwMode="auto">
          <a:xfrm rot="15616060">
            <a:off x="6740180" y="1138516"/>
            <a:ext cx="2234565" cy="396423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Documents and Settings\Welcome\Desktop\chs134866696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84" y="4343400"/>
            <a:ext cx="9176083" cy="2514600"/>
          </a:xfrm>
          <a:prstGeom prst="rect">
            <a:avLst/>
          </a:prstGeom>
          <a:ln>
            <a:noFill/>
          </a:ln>
          <a:effectLst>
            <a:outerShdw blurRad="292100" dist="139700" dir="2700000" algn="tl" rotWithShape="0">
              <a:srgbClr val="333333">
                <a:alpha val="65000"/>
              </a:srgbClr>
            </a:outerShdw>
          </a:effectLst>
          <a:extLst/>
        </p:spPr>
      </p:pic>
      <p:pic>
        <p:nvPicPr>
          <p:cNvPr id="3074" name="Picture 2"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6214"/>
          <a:stretch/>
        </p:blipFill>
        <p:spPr bwMode="auto">
          <a:xfrm rot="13972696">
            <a:off x="6159599" y="-1391747"/>
            <a:ext cx="1587048" cy="362453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sus\Pictures\bai mau\nospin_1-lg.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425" t="3384" r="5191" b="2904"/>
          <a:stretch/>
        </p:blipFill>
        <p:spPr bwMode="auto">
          <a:xfrm>
            <a:off x="5257800" y="1066800"/>
            <a:ext cx="2490480" cy="2545336"/>
          </a:xfrm>
          <a:prstGeom prst="ellipse">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381000" y="1066800"/>
            <a:ext cx="6365544" cy="1143000"/>
          </a:xfrm>
        </p:spPr>
        <p:txBody>
          <a:bodyPr>
            <a:noAutofit/>
          </a:bodyPr>
          <a:lstStyle/>
          <a:p>
            <a:r>
              <a:rPr lang="en-US" sz="3500" b="1" dirty="0" smtClean="0">
                <a:ln w="10541" cmpd="sng">
                  <a:solidFill>
                    <a:schemeClr val="accent1">
                      <a:shade val="88000"/>
                      <a:satMod val="110000"/>
                    </a:schemeClr>
                  </a:solidFill>
                  <a:prstDash val="solid"/>
                </a:ln>
                <a:solidFill>
                  <a:srgbClr val="FF0000"/>
                </a:solidFill>
                <a:latin typeface="Cambria" pitchFamily="18" charset="0"/>
              </a:rPr>
              <a:t>RỪNG </a:t>
            </a:r>
            <a:r>
              <a:rPr lang="en-US" sz="3500" b="1" dirty="0">
                <a:ln w="10541" cmpd="sng">
                  <a:solidFill>
                    <a:schemeClr val="accent1">
                      <a:shade val="88000"/>
                      <a:satMod val="110000"/>
                    </a:schemeClr>
                  </a:solidFill>
                  <a:prstDash val="solid"/>
                </a:ln>
                <a:solidFill>
                  <a:srgbClr val="FF0000"/>
                </a:solidFill>
                <a:latin typeface="Cambria" pitchFamily="18" charset="0"/>
              </a:rPr>
              <a:t>NHIỆT ĐỚI</a:t>
            </a:r>
          </a:p>
        </p:txBody>
      </p:sp>
      <p:sp>
        <p:nvSpPr>
          <p:cNvPr id="11" name="Title 1"/>
          <p:cNvSpPr txBox="1">
            <a:spLocks/>
          </p:cNvSpPr>
          <p:nvPr/>
        </p:nvSpPr>
        <p:spPr>
          <a:xfrm>
            <a:off x="-990600" y="-152400"/>
            <a:ext cx="396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err="1" smtClean="0">
                <a:effectLst>
                  <a:outerShdw blurRad="38100" dist="38100" dir="2700000" algn="tl">
                    <a:srgbClr val="000000">
                      <a:alpha val="43137"/>
                    </a:srgbClr>
                  </a:outerShdw>
                </a:effectLst>
                <a:latin typeface="Cambria" pitchFamily="18" charset="0"/>
              </a:rPr>
              <a:t>Bài</a:t>
            </a:r>
            <a:r>
              <a:rPr lang="en-US" sz="3000" b="1" dirty="0" smtClean="0">
                <a:effectLst>
                  <a:outerShdw blurRad="38100" dist="38100" dir="2700000" algn="tl">
                    <a:srgbClr val="000000">
                      <a:alpha val="43137"/>
                    </a:srgbClr>
                  </a:outerShdw>
                </a:effectLst>
                <a:latin typeface="Cambria" pitchFamily="18" charset="0"/>
              </a:rPr>
              <a:t> 24:</a:t>
            </a:r>
            <a:endParaRPr lang="en-US" sz="3000" b="1" dirty="0">
              <a:effectLst>
                <a:outerShdw blurRad="38100" dist="38100" dir="2700000" algn="tl">
                  <a:srgbClr val="000000">
                    <a:alpha val="43137"/>
                  </a:srgbClr>
                </a:outerShdw>
              </a:effectLst>
              <a:latin typeface="Cambria" pitchFamily="18" charset="0"/>
            </a:endParaRPr>
          </a:p>
        </p:txBody>
      </p:sp>
      <p:sp>
        <p:nvSpPr>
          <p:cNvPr id="13" name="Rectangle 12"/>
          <p:cNvSpPr/>
          <p:nvPr/>
        </p:nvSpPr>
        <p:spPr>
          <a:xfrm>
            <a:off x="3173" y="2428417"/>
            <a:ext cx="18288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p:cNvSpPr/>
          <p:nvPr/>
        </p:nvSpPr>
        <p:spPr>
          <a:xfrm>
            <a:off x="3172" y="2535098"/>
            <a:ext cx="1155509"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p:cNvSpPr/>
          <p:nvPr/>
        </p:nvSpPr>
        <p:spPr>
          <a:xfrm>
            <a:off x="-32084" y="3060876"/>
            <a:ext cx="528988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p:cNvSpPr/>
          <p:nvPr/>
        </p:nvSpPr>
        <p:spPr>
          <a:xfrm>
            <a:off x="2185337" y="0"/>
            <a:ext cx="45719"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p:cNvSpPr/>
          <p:nvPr/>
        </p:nvSpPr>
        <p:spPr>
          <a:xfrm>
            <a:off x="2057400" y="0"/>
            <a:ext cx="45719" cy="4305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Title 1"/>
          <p:cNvSpPr txBox="1">
            <a:spLocks/>
          </p:cNvSpPr>
          <p:nvPr/>
        </p:nvSpPr>
        <p:spPr>
          <a:xfrm>
            <a:off x="2590800" y="4724400"/>
            <a:ext cx="4038600" cy="850744"/>
          </a:xfrm>
          <a:prstGeom prst="rect">
            <a:avLst/>
          </a:prstGeom>
        </p:spPr>
        <p:txBody>
          <a:bodyPr vert="horz" lIns="91440" tIns="45720" rIns="91440" bIns="45720" rtlCol="0" anchor="ctr">
            <a:prstTxWarp prst="textPlain">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smtClean="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rPr>
              <a:t>ĐỊA LÍ 6</a:t>
            </a:r>
            <a:endParaRPr lang="en-US" sz="5000" b="1" dirty="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endParaRPr>
          </a:p>
        </p:txBody>
      </p:sp>
    </p:spTree>
    <p:extLst>
      <p:ext uri="{BB962C8B-B14F-4D97-AF65-F5344CB8AC3E}">
        <p14:creationId xmlns:p14="http://schemas.microsoft.com/office/powerpoint/2010/main" val="16953761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1000" fill="hold"/>
                                        <p:tgtEl>
                                          <p:spTgt spid="3074"/>
                                        </p:tgtEl>
                                        <p:attrNameLst>
                                          <p:attrName>ppt_x</p:attrName>
                                        </p:attrNameLst>
                                      </p:cBhvr>
                                      <p:tavLst>
                                        <p:tav tm="0">
                                          <p:val>
                                            <p:strVal val="#ppt_x"/>
                                          </p:val>
                                        </p:tav>
                                        <p:tav tm="100000">
                                          <p:val>
                                            <p:strVal val="#ppt_x"/>
                                          </p:val>
                                        </p:tav>
                                      </p:tavLst>
                                    </p:anim>
                                    <p:anim calcmode="lin" valueType="num">
                                      <p:cBhvr additive="base">
                                        <p:cTn id="8" dur="1000" fill="hold"/>
                                        <p:tgtEl>
                                          <p:spTgt spid="3074"/>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1000" fill="hold"/>
                                        <p:tgtEl>
                                          <p:spTgt spid="3076"/>
                                        </p:tgtEl>
                                        <p:attrNameLst>
                                          <p:attrName>ppt_x</p:attrName>
                                        </p:attrNameLst>
                                      </p:cBhvr>
                                      <p:tavLst>
                                        <p:tav tm="0">
                                          <p:val>
                                            <p:strVal val="1+#ppt_w/2"/>
                                          </p:val>
                                        </p:tav>
                                        <p:tav tm="100000">
                                          <p:val>
                                            <p:strVal val="#ppt_x"/>
                                          </p:val>
                                        </p:tav>
                                      </p:tavLst>
                                    </p:anim>
                                    <p:anim calcmode="lin" valueType="num">
                                      <p:cBhvr additive="base">
                                        <p:cTn id="12" dur="1000" fill="hold"/>
                                        <p:tgtEl>
                                          <p:spTgt spid="3076"/>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3077"/>
                                        </p:tgtEl>
                                        <p:attrNameLst>
                                          <p:attrName>style.visibility</p:attrName>
                                        </p:attrNameLst>
                                      </p:cBhvr>
                                      <p:to>
                                        <p:strVal val="visible"/>
                                      </p:to>
                                    </p:set>
                                    <p:anim calcmode="lin" valueType="num">
                                      <p:cBhvr>
                                        <p:cTn id="15" dur="1000" fill="hold"/>
                                        <p:tgtEl>
                                          <p:spTgt spid="3077"/>
                                        </p:tgtEl>
                                        <p:attrNameLst>
                                          <p:attrName>ppt_w</p:attrName>
                                        </p:attrNameLst>
                                      </p:cBhvr>
                                      <p:tavLst>
                                        <p:tav tm="0">
                                          <p:val>
                                            <p:fltVal val="0"/>
                                          </p:val>
                                        </p:tav>
                                        <p:tav tm="100000">
                                          <p:val>
                                            <p:strVal val="#ppt_w"/>
                                          </p:val>
                                        </p:tav>
                                      </p:tavLst>
                                    </p:anim>
                                    <p:anim calcmode="lin" valueType="num">
                                      <p:cBhvr>
                                        <p:cTn id="16" dur="1000" fill="hold"/>
                                        <p:tgtEl>
                                          <p:spTgt spid="3077"/>
                                        </p:tgtEl>
                                        <p:attrNameLst>
                                          <p:attrName>ppt_h</p:attrName>
                                        </p:attrNameLst>
                                      </p:cBhvr>
                                      <p:tavLst>
                                        <p:tav tm="0">
                                          <p:val>
                                            <p:fltVal val="0"/>
                                          </p:val>
                                        </p:tav>
                                        <p:tav tm="100000">
                                          <p:val>
                                            <p:strVal val="#ppt_h"/>
                                          </p:val>
                                        </p:tav>
                                      </p:tavLst>
                                    </p:anim>
                                    <p:animEffect transition="in" filter="fade">
                                      <p:cBhvr>
                                        <p:cTn id="17" dur="1000"/>
                                        <p:tgtEl>
                                          <p:spTgt spid="307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4.44444E-6 -4.20907E-6 L -0.00486 0.07678 " pathEditMode="relative" rAng="0" ptsTypes="AA">
                                      <p:cBhvr>
                                        <p:cTn id="21" dur="500" fill="hold"/>
                                        <p:tgtEl>
                                          <p:spTgt spid="17"/>
                                        </p:tgtEl>
                                        <p:attrNameLst>
                                          <p:attrName>ppt_x</p:attrName>
                                          <p:attrName>ppt_y</p:attrName>
                                        </p:attrNameLst>
                                      </p:cBhvr>
                                      <p:rCtr x="-243" y="3839"/>
                                    </p:animMotion>
                                  </p:childTnLst>
                                </p:cTn>
                              </p:par>
                            </p:childTnLst>
                          </p:cTn>
                        </p:par>
                        <p:par>
                          <p:cTn id="22" fill="hold">
                            <p:stCondLst>
                              <p:cond delay="500"/>
                            </p:stCondLst>
                            <p:childTnLst>
                              <p:par>
                                <p:cTn id="23" presetID="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1000" fill="hold"/>
                                        <p:tgtEl>
                                          <p:spTgt spid="18"/>
                                        </p:tgtEl>
                                        <p:attrNameLst>
                                          <p:attrName>ppt_x</p:attrName>
                                        </p:attrNameLst>
                                      </p:cBhvr>
                                      <p:tavLst>
                                        <p:tav tm="0">
                                          <p:val>
                                            <p:strVal val="0-#ppt_w/2"/>
                                          </p:val>
                                        </p:tav>
                                        <p:tav tm="100000">
                                          <p:val>
                                            <p:strVal val="#ppt_x"/>
                                          </p:val>
                                        </p:tav>
                                      </p:tavLst>
                                    </p:anim>
                                    <p:anim calcmode="lin" valueType="num">
                                      <p:cBhvr additive="base">
                                        <p:cTn id="26" dur="1000" fill="hold"/>
                                        <p:tgtEl>
                                          <p:spTgt spid="18"/>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xit" presetSubtype="1" fill="hold" grpId="0" nodeType="afterEffect">
                                  <p:stCondLst>
                                    <p:cond delay="0"/>
                                  </p:stCondLst>
                                  <p:childTnLst>
                                    <p:anim calcmode="lin" valueType="num">
                                      <p:cBhvr additive="base">
                                        <p:cTn id="29" dur="500"/>
                                        <p:tgtEl>
                                          <p:spTgt spid="11"/>
                                        </p:tgtEl>
                                        <p:attrNameLst>
                                          <p:attrName>ppt_x</p:attrName>
                                        </p:attrNameLst>
                                      </p:cBhvr>
                                      <p:tavLst>
                                        <p:tav tm="0">
                                          <p:val>
                                            <p:strVal val="ppt_x"/>
                                          </p:val>
                                        </p:tav>
                                        <p:tav tm="100000">
                                          <p:val>
                                            <p:strVal val="ppt_x"/>
                                          </p:val>
                                        </p:tav>
                                      </p:tavLst>
                                    </p:anim>
                                    <p:anim calcmode="lin" valueType="num">
                                      <p:cBhvr additive="base">
                                        <p:cTn id="30" dur="500"/>
                                        <p:tgtEl>
                                          <p:spTgt spid="11"/>
                                        </p:tgtEl>
                                        <p:attrNameLst>
                                          <p:attrName>ppt_y</p:attrName>
                                        </p:attrNameLst>
                                      </p:cBhvr>
                                      <p:tavLst>
                                        <p:tav tm="0">
                                          <p:val>
                                            <p:strVal val="ppt_y"/>
                                          </p:val>
                                        </p:tav>
                                        <p:tav tm="100000">
                                          <p:val>
                                            <p:strVal val="0-ppt_h/2"/>
                                          </p:val>
                                        </p:tav>
                                      </p:tavLst>
                                    </p:anim>
                                    <p:set>
                                      <p:cBhvr>
                                        <p:cTn id="31" dur="1" fill="hold">
                                          <p:stCondLst>
                                            <p:cond delay="499"/>
                                          </p:stCondLst>
                                        </p:cTn>
                                        <p:tgtEl>
                                          <p:spTgt spid="11"/>
                                        </p:tgtEl>
                                        <p:attrNameLst>
                                          <p:attrName>style.visibility</p:attrName>
                                        </p:attrNameLst>
                                      </p:cBhvr>
                                      <p:to>
                                        <p:strVal val="hidden"/>
                                      </p:to>
                                    </p:set>
                                  </p:childTnLst>
                                </p:cTn>
                              </p:par>
                              <p:par>
                                <p:cTn id="32" presetID="2" presetClass="exit" presetSubtype="1" fill="hold" grpId="0" nodeType="withEffect">
                                  <p:stCondLst>
                                    <p:cond delay="0"/>
                                  </p:stCondLst>
                                  <p:childTnLst>
                                    <p:anim calcmode="lin" valueType="num">
                                      <p:cBhvr additive="base">
                                        <p:cTn id="33" dur="500"/>
                                        <p:tgtEl>
                                          <p:spTgt spid="9"/>
                                        </p:tgtEl>
                                        <p:attrNameLst>
                                          <p:attrName>ppt_x</p:attrName>
                                        </p:attrNameLst>
                                      </p:cBhvr>
                                      <p:tavLst>
                                        <p:tav tm="0">
                                          <p:val>
                                            <p:strVal val="ppt_x"/>
                                          </p:val>
                                        </p:tav>
                                        <p:tav tm="100000">
                                          <p:val>
                                            <p:strVal val="ppt_x"/>
                                          </p:val>
                                        </p:tav>
                                      </p:tavLst>
                                    </p:anim>
                                    <p:anim calcmode="lin" valueType="num">
                                      <p:cBhvr additive="base">
                                        <p:cTn id="34" dur="500"/>
                                        <p:tgtEl>
                                          <p:spTgt spid="9"/>
                                        </p:tgtEl>
                                        <p:attrNameLst>
                                          <p:attrName>ppt_y</p:attrName>
                                        </p:attrNameLst>
                                      </p:cBhvr>
                                      <p:tavLst>
                                        <p:tav tm="0">
                                          <p:val>
                                            <p:strVal val="ppt_y"/>
                                          </p:val>
                                        </p:tav>
                                        <p:tav tm="100000">
                                          <p:val>
                                            <p:strVal val="0-ppt_h/2"/>
                                          </p:val>
                                        </p:tav>
                                      </p:tavLst>
                                    </p:anim>
                                    <p:set>
                                      <p:cBhvr>
                                        <p:cTn id="35" dur="1" fill="hold">
                                          <p:stCondLst>
                                            <p:cond delay="499"/>
                                          </p:stCondLst>
                                        </p:cTn>
                                        <p:tgtEl>
                                          <p:spTgt spid="9"/>
                                        </p:tgtEl>
                                        <p:attrNameLst>
                                          <p:attrName>style.visibility</p:attrName>
                                        </p:attrNameLst>
                                      </p:cBhvr>
                                      <p:to>
                                        <p:strVal val="hidden"/>
                                      </p:to>
                                    </p:set>
                                  </p:childTnLst>
                                </p:cTn>
                              </p:par>
                              <p:par>
                                <p:cTn id="36" presetID="2" presetClass="exit" presetSubtype="1" fill="hold" grpId="0" nodeType="withEffect">
                                  <p:stCondLst>
                                    <p:cond delay="0"/>
                                  </p:stCondLst>
                                  <p:childTnLst>
                                    <p:anim calcmode="lin" valueType="num">
                                      <p:cBhvr additive="base">
                                        <p:cTn id="37" dur="500"/>
                                        <p:tgtEl>
                                          <p:spTgt spid="13"/>
                                        </p:tgtEl>
                                        <p:attrNameLst>
                                          <p:attrName>ppt_x</p:attrName>
                                        </p:attrNameLst>
                                      </p:cBhvr>
                                      <p:tavLst>
                                        <p:tav tm="0">
                                          <p:val>
                                            <p:strVal val="ppt_x"/>
                                          </p:val>
                                        </p:tav>
                                        <p:tav tm="100000">
                                          <p:val>
                                            <p:strVal val="ppt_x"/>
                                          </p:val>
                                        </p:tav>
                                      </p:tavLst>
                                    </p:anim>
                                    <p:anim calcmode="lin" valueType="num">
                                      <p:cBhvr additive="base">
                                        <p:cTn id="38" dur="500"/>
                                        <p:tgtEl>
                                          <p:spTgt spid="13"/>
                                        </p:tgtEl>
                                        <p:attrNameLst>
                                          <p:attrName>ppt_y</p:attrName>
                                        </p:attrNameLst>
                                      </p:cBhvr>
                                      <p:tavLst>
                                        <p:tav tm="0">
                                          <p:val>
                                            <p:strVal val="ppt_y"/>
                                          </p:val>
                                        </p:tav>
                                        <p:tav tm="100000">
                                          <p:val>
                                            <p:strVal val="0-ppt_h/2"/>
                                          </p:val>
                                        </p:tav>
                                      </p:tavLst>
                                    </p:anim>
                                    <p:set>
                                      <p:cBhvr>
                                        <p:cTn id="39" dur="1" fill="hold">
                                          <p:stCondLst>
                                            <p:cond delay="499"/>
                                          </p:stCondLst>
                                        </p:cTn>
                                        <p:tgtEl>
                                          <p:spTgt spid="13"/>
                                        </p:tgtEl>
                                        <p:attrNameLst>
                                          <p:attrName>style.visibility</p:attrName>
                                        </p:attrNameLst>
                                      </p:cBhvr>
                                      <p:to>
                                        <p:strVal val="hidden"/>
                                      </p:to>
                                    </p:set>
                                  </p:childTnLst>
                                </p:cTn>
                              </p:par>
                              <p:par>
                                <p:cTn id="40" presetID="2" presetClass="exit" presetSubtype="1" fill="hold" grpId="1" nodeType="with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0-ppt_h/2"/>
                                          </p:val>
                                        </p:tav>
                                      </p:tavLst>
                                    </p:anim>
                                    <p:set>
                                      <p:cBhvr>
                                        <p:cTn id="43" dur="1" fill="hold">
                                          <p:stCondLst>
                                            <p:cond delay="499"/>
                                          </p:stCondLst>
                                        </p:cTn>
                                        <p:tgtEl>
                                          <p:spTgt spid="17"/>
                                        </p:tgtEl>
                                        <p:attrNameLst>
                                          <p:attrName>style.visibility</p:attrName>
                                        </p:attrNameLst>
                                      </p:cBhvr>
                                      <p:to>
                                        <p:strVal val="hidden"/>
                                      </p:to>
                                    </p:set>
                                  </p:childTnLst>
                                </p:cTn>
                              </p:par>
                              <p:par>
                                <p:cTn id="44" presetID="2" presetClass="exit" presetSubtype="1" fill="hold" grpId="1" nodeType="withEffect">
                                  <p:stCondLst>
                                    <p:cond delay="0"/>
                                  </p:stCondLst>
                                  <p:childTnLst>
                                    <p:anim calcmode="lin" valueType="num">
                                      <p:cBhvr additive="base">
                                        <p:cTn id="45" dur="500"/>
                                        <p:tgtEl>
                                          <p:spTgt spid="18"/>
                                        </p:tgtEl>
                                        <p:attrNameLst>
                                          <p:attrName>ppt_x</p:attrName>
                                        </p:attrNameLst>
                                      </p:cBhvr>
                                      <p:tavLst>
                                        <p:tav tm="0">
                                          <p:val>
                                            <p:strVal val="ppt_x"/>
                                          </p:val>
                                        </p:tav>
                                        <p:tav tm="100000">
                                          <p:val>
                                            <p:strVal val="ppt_x"/>
                                          </p:val>
                                        </p:tav>
                                      </p:tavLst>
                                    </p:anim>
                                    <p:anim calcmode="lin" valueType="num">
                                      <p:cBhvr additive="base">
                                        <p:cTn id="46" dur="500"/>
                                        <p:tgtEl>
                                          <p:spTgt spid="18"/>
                                        </p:tgtEl>
                                        <p:attrNameLst>
                                          <p:attrName>ppt_y</p:attrName>
                                        </p:attrNameLst>
                                      </p:cBhvr>
                                      <p:tavLst>
                                        <p:tav tm="0">
                                          <p:val>
                                            <p:strVal val="ppt_y"/>
                                          </p:val>
                                        </p:tav>
                                        <p:tav tm="100000">
                                          <p:val>
                                            <p:strVal val="0-ppt_h/2"/>
                                          </p:val>
                                        </p:tav>
                                      </p:tavLst>
                                    </p:anim>
                                    <p:set>
                                      <p:cBhvr>
                                        <p:cTn id="47" dur="1" fill="hold">
                                          <p:stCondLst>
                                            <p:cond delay="499"/>
                                          </p:stCondLst>
                                        </p:cTn>
                                        <p:tgtEl>
                                          <p:spTgt spid="18"/>
                                        </p:tgtEl>
                                        <p:attrNameLst>
                                          <p:attrName>style.visibility</p:attrName>
                                        </p:attrNameLst>
                                      </p:cBhvr>
                                      <p:to>
                                        <p:strVal val="hidden"/>
                                      </p:to>
                                    </p:set>
                                  </p:childTnLst>
                                </p:cTn>
                              </p:par>
                              <p:par>
                                <p:cTn id="48" presetID="2" presetClass="exit" presetSubtype="1" fill="hold" grpId="0" nodeType="withEffect">
                                  <p:stCondLst>
                                    <p:cond delay="0"/>
                                  </p:stCondLst>
                                  <p:childTnLst>
                                    <p:anim calcmode="lin" valueType="num">
                                      <p:cBhvr additive="base">
                                        <p:cTn id="49" dur="500"/>
                                        <p:tgtEl>
                                          <p:spTgt spid="15"/>
                                        </p:tgtEl>
                                        <p:attrNameLst>
                                          <p:attrName>ppt_x</p:attrName>
                                        </p:attrNameLst>
                                      </p:cBhvr>
                                      <p:tavLst>
                                        <p:tav tm="0">
                                          <p:val>
                                            <p:strVal val="ppt_x"/>
                                          </p:val>
                                        </p:tav>
                                        <p:tav tm="100000">
                                          <p:val>
                                            <p:strVal val="ppt_x"/>
                                          </p:val>
                                        </p:tav>
                                      </p:tavLst>
                                    </p:anim>
                                    <p:anim calcmode="lin" valueType="num">
                                      <p:cBhvr additive="base">
                                        <p:cTn id="50" dur="500"/>
                                        <p:tgtEl>
                                          <p:spTgt spid="15"/>
                                        </p:tgtEl>
                                        <p:attrNameLst>
                                          <p:attrName>ppt_y</p:attrName>
                                        </p:attrNameLst>
                                      </p:cBhvr>
                                      <p:tavLst>
                                        <p:tav tm="0">
                                          <p:val>
                                            <p:strVal val="ppt_y"/>
                                          </p:val>
                                        </p:tav>
                                        <p:tav tm="100000">
                                          <p:val>
                                            <p:strVal val="0-ppt_h/2"/>
                                          </p:val>
                                        </p:tav>
                                      </p:tavLst>
                                    </p:anim>
                                    <p:set>
                                      <p:cBhvr>
                                        <p:cTn id="51" dur="1" fill="hold">
                                          <p:stCondLst>
                                            <p:cond delay="499"/>
                                          </p:stCondLst>
                                        </p:cTn>
                                        <p:tgtEl>
                                          <p:spTgt spid="15"/>
                                        </p:tgtEl>
                                        <p:attrNameLst>
                                          <p:attrName>style.visibility</p:attrName>
                                        </p:attrNameLst>
                                      </p:cBhvr>
                                      <p:to>
                                        <p:strVal val="hidden"/>
                                      </p:to>
                                    </p:set>
                                  </p:childTnLst>
                                </p:cTn>
                              </p:par>
                              <p:par>
                                <p:cTn id="52" presetID="2" presetClass="exit" presetSubtype="1" fill="hold" grpId="0" nodeType="withEffect">
                                  <p:stCondLst>
                                    <p:cond delay="0"/>
                                  </p:stCondLst>
                                  <p:childTnLst>
                                    <p:anim calcmode="lin" valueType="num">
                                      <p:cBhvr additive="base">
                                        <p:cTn id="53" dur="500"/>
                                        <p:tgtEl>
                                          <p:spTgt spid="2"/>
                                        </p:tgtEl>
                                        <p:attrNameLst>
                                          <p:attrName>ppt_x</p:attrName>
                                        </p:attrNameLst>
                                      </p:cBhvr>
                                      <p:tavLst>
                                        <p:tav tm="0">
                                          <p:val>
                                            <p:strVal val="ppt_x"/>
                                          </p:val>
                                        </p:tav>
                                        <p:tav tm="100000">
                                          <p:val>
                                            <p:strVal val="ppt_x"/>
                                          </p:val>
                                        </p:tav>
                                      </p:tavLst>
                                    </p:anim>
                                    <p:anim calcmode="lin" valueType="num">
                                      <p:cBhvr additive="base">
                                        <p:cTn id="54" dur="500"/>
                                        <p:tgtEl>
                                          <p:spTgt spid="2"/>
                                        </p:tgtEl>
                                        <p:attrNameLst>
                                          <p:attrName>ppt_y</p:attrName>
                                        </p:attrNameLst>
                                      </p:cBhvr>
                                      <p:tavLst>
                                        <p:tav tm="0">
                                          <p:val>
                                            <p:strVal val="ppt_y"/>
                                          </p:val>
                                        </p:tav>
                                        <p:tav tm="100000">
                                          <p:val>
                                            <p:strVal val="0-ppt_h/2"/>
                                          </p:val>
                                        </p:tav>
                                      </p:tavLst>
                                    </p:anim>
                                    <p:set>
                                      <p:cBhvr>
                                        <p:cTn id="55" dur="1" fill="hold">
                                          <p:stCondLst>
                                            <p:cond delay="499"/>
                                          </p:stCondLst>
                                        </p:cTn>
                                        <p:tgtEl>
                                          <p:spTgt spid="2"/>
                                        </p:tgtEl>
                                        <p:attrNameLst>
                                          <p:attrName>style.visibility</p:attrName>
                                        </p:attrNameLst>
                                      </p:cBhvr>
                                      <p:to>
                                        <p:strVal val="hidden"/>
                                      </p:to>
                                    </p:set>
                                  </p:childTnLst>
                                </p:cTn>
                              </p:par>
                              <p:par>
                                <p:cTn id="56" presetID="2" presetClass="exit" presetSubtype="4" fill="hold" nodeType="withEffect">
                                  <p:stCondLst>
                                    <p:cond delay="0"/>
                                  </p:stCondLst>
                                  <p:childTnLst>
                                    <p:anim calcmode="lin" valueType="num">
                                      <p:cBhvr additive="base">
                                        <p:cTn id="57" dur="500"/>
                                        <p:tgtEl>
                                          <p:spTgt spid="24"/>
                                        </p:tgtEl>
                                        <p:attrNameLst>
                                          <p:attrName>ppt_x</p:attrName>
                                        </p:attrNameLst>
                                      </p:cBhvr>
                                      <p:tavLst>
                                        <p:tav tm="0">
                                          <p:val>
                                            <p:strVal val="ppt_x"/>
                                          </p:val>
                                        </p:tav>
                                        <p:tav tm="100000">
                                          <p:val>
                                            <p:strVal val="ppt_x"/>
                                          </p:val>
                                        </p:tav>
                                      </p:tavLst>
                                    </p:anim>
                                    <p:anim calcmode="lin" valueType="num">
                                      <p:cBhvr additive="base">
                                        <p:cTn id="58" dur="500"/>
                                        <p:tgtEl>
                                          <p:spTgt spid="24"/>
                                        </p:tgtEl>
                                        <p:attrNameLst>
                                          <p:attrName>ppt_y</p:attrName>
                                        </p:attrNameLst>
                                      </p:cBhvr>
                                      <p:tavLst>
                                        <p:tav tm="0">
                                          <p:val>
                                            <p:strVal val="ppt_y"/>
                                          </p:val>
                                        </p:tav>
                                        <p:tav tm="100000">
                                          <p:val>
                                            <p:strVal val="1+ppt_h/2"/>
                                          </p:val>
                                        </p:tav>
                                      </p:tavLst>
                                    </p:anim>
                                    <p:set>
                                      <p:cBhvr>
                                        <p:cTn id="59" dur="1" fill="hold">
                                          <p:stCondLst>
                                            <p:cond delay="499"/>
                                          </p:stCondLst>
                                        </p:cTn>
                                        <p:tgtEl>
                                          <p:spTgt spid="24"/>
                                        </p:tgtEl>
                                        <p:attrNameLst>
                                          <p:attrName>style.visibility</p:attrName>
                                        </p:attrNameLst>
                                      </p:cBhvr>
                                      <p:to>
                                        <p:strVal val="hidden"/>
                                      </p:to>
                                    </p:set>
                                  </p:childTnLst>
                                </p:cTn>
                              </p:par>
                              <p:par>
                                <p:cTn id="60" presetID="2" presetClass="exit" presetSubtype="4" fill="hold" grpId="0" nodeType="withEffect">
                                  <p:stCondLst>
                                    <p:cond delay="0"/>
                                  </p:stCondLst>
                                  <p:iterate type="lt">
                                    <p:tmPct val="0"/>
                                  </p:iterate>
                                  <p:childTnLst>
                                    <p:anim calcmode="lin" valueType="num">
                                      <p:cBhvr additive="base">
                                        <p:cTn id="61" dur="500"/>
                                        <p:tgtEl>
                                          <p:spTgt spid="23"/>
                                        </p:tgtEl>
                                        <p:attrNameLst>
                                          <p:attrName>ppt_x</p:attrName>
                                        </p:attrNameLst>
                                      </p:cBhvr>
                                      <p:tavLst>
                                        <p:tav tm="0">
                                          <p:val>
                                            <p:strVal val="ppt_x"/>
                                          </p:val>
                                        </p:tav>
                                        <p:tav tm="100000">
                                          <p:val>
                                            <p:strVal val="ppt_x"/>
                                          </p:val>
                                        </p:tav>
                                      </p:tavLst>
                                    </p:anim>
                                    <p:anim calcmode="lin" valueType="num">
                                      <p:cBhvr additive="base">
                                        <p:cTn id="62" dur="500"/>
                                        <p:tgtEl>
                                          <p:spTgt spid="23"/>
                                        </p:tgtEl>
                                        <p:attrNameLst>
                                          <p:attrName>ppt_y</p:attrName>
                                        </p:attrNameLst>
                                      </p:cBhvr>
                                      <p:tavLst>
                                        <p:tav tm="0">
                                          <p:val>
                                            <p:strVal val="ppt_y"/>
                                          </p:val>
                                        </p:tav>
                                        <p:tav tm="100000">
                                          <p:val>
                                            <p:strVal val="1+ppt_h/2"/>
                                          </p:val>
                                        </p:tav>
                                      </p:tavLst>
                                    </p:anim>
                                    <p:set>
                                      <p:cBhvr>
                                        <p:cTn id="63"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animBg="1"/>
      <p:bldP spid="17" grpId="0" animBg="1"/>
      <p:bldP spid="17" grpId="1" animBg="1"/>
      <p:bldP spid="18" grpId="0" animBg="1"/>
      <p:bldP spid="18" grpId="1" animBg="1"/>
      <p:bldP spid="2" grpId="0" animBg="1"/>
      <p:bldP spid="15" grpId="0" animBg="1"/>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10665" y="48006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a:off x="228600" y="38100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55299" y="28194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676400" y="2057400"/>
            <a:ext cx="5943600"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920358" y="152400"/>
            <a:ext cx="876300" cy="876300"/>
          </a:xfrm>
          <a:prstGeom prst="roundRect">
            <a:avLst>
              <a:gd name="adj" fmla="val 9608"/>
            </a:avLst>
          </a:prstGeom>
          <a:solidFill>
            <a:srgbClr val="0070C0"/>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5" name="Picture 7" descr="http://www.perceptions.couk.com/imgs/Earth_Rotates_200_x_200.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4828" y="226283"/>
            <a:ext cx="467360" cy="46736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4457700" y="168089"/>
            <a:ext cx="1261242" cy="8987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b="1" dirty="0" smtClean="0">
                <a:solidFill>
                  <a:srgbClr val="00B0F0"/>
                </a:solidFill>
                <a:effectLst>
                  <a:outerShdw blurRad="38100" dist="38100" dir="2700000" algn="tl">
                    <a:srgbClr val="000000">
                      <a:alpha val="43137"/>
                    </a:srgbClr>
                  </a:outerShdw>
                </a:effectLst>
                <a:latin typeface="Arial" pitchFamily="34" charset="0"/>
                <a:cs typeface="Arial" pitchFamily="34" charset="0"/>
              </a:rPr>
              <a:t>LỚP</a:t>
            </a:r>
          </a:p>
          <a:p>
            <a:r>
              <a:rPr lang="en-US" sz="3500" b="1" dirty="0">
                <a:solidFill>
                  <a:srgbClr val="00B0F0"/>
                </a:solidFill>
                <a:effectLst>
                  <a:outerShdw blurRad="38100" dist="38100" dir="2700000" algn="tl">
                    <a:srgbClr val="000000">
                      <a:alpha val="43137"/>
                    </a:srgbClr>
                  </a:outerShdw>
                </a:effectLst>
                <a:latin typeface="Arial" pitchFamily="34" charset="0"/>
                <a:cs typeface="Arial" pitchFamily="34" charset="0"/>
              </a:rPr>
              <a:t>6</a:t>
            </a:r>
          </a:p>
        </p:txBody>
      </p:sp>
      <p:sp>
        <p:nvSpPr>
          <p:cNvPr id="12" name="Title 1"/>
          <p:cNvSpPr txBox="1">
            <a:spLocks/>
          </p:cNvSpPr>
          <p:nvPr/>
        </p:nvSpPr>
        <p:spPr>
          <a:xfrm>
            <a:off x="3543300" y="571500"/>
            <a:ext cx="1676400"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smtClean="0">
                <a:solidFill>
                  <a:schemeClr val="bg1"/>
                </a:solidFill>
                <a:effectLst>
                  <a:outerShdw blurRad="38100" dist="38100" dir="2700000" algn="tl">
                    <a:srgbClr val="000000">
                      <a:alpha val="43137"/>
                    </a:srgbClr>
                  </a:outerShdw>
                </a:effectLst>
                <a:latin typeface="Cambria" pitchFamily="18" charset="0"/>
              </a:rPr>
              <a:t>ĐỊA LÍ</a:t>
            </a:r>
            <a:endParaRPr lang="en-US" sz="1400" b="1" dirty="0">
              <a:solidFill>
                <a:schemeClr val="bg1"/>
              </a:solidFill>
              <a:effectLst>
                <a:outerShdw blurRad="38100" dist="38100" dir="2700000" algn="tl">
                  <a:srgbClr val="000000">
                    <a:alpha val="43137"/>
                  </a:srgbClr>
                </a:outerShdw>
              </a:effectLst>
              <a:latin typeface="Cambria" pitchFamily="18" charset="0"/>
            </a:endParaRPr>
          </a:p>
        </p:txBody>
      </p:sp>
      <p:sp>
        <p:nvSpPr>
          <p:cNvPr id="20" name="Title 1"/>
          <p:cNvSpPr txBox="1">
            <a:spLocks/>
          </p:cNvSpPr>
          <p:nvPr/>
        </p:nvSpPr>
        <p:spPr>
          <a:xfrm>
            <a:off x="685800" y="1409700"/>
            <a:ext cx="79248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FF0000"/>
                </a:solidFill>
                <a:effectLst>
                  <a:outerShdw blurRad="38100" dist="38100" dir="2700000" algn="tl">
                    <a:srgbClr val="000000">
                      <a:alpha val="43137"/>
                    </a:srgbClr>
                  </a:outerShdw>
                </a:effectLst>
                <a:latin typeface="Cambria" pitchFamily="18" charset="0"/>
              </a:rPr>
              <a:t>BÀI 24. RỪNG NHIỆT ĐỚI</a:t>
            </a:r>
            <a:endParaRPr lang="en-US" sz="2800" b="1" dirty="0">
              <a:solidFill>
                <a:srgbClr val="FF0000"/>
              </a:solidFill>
              <a:effectLst>
                <a:outerShdw blurRad="38100" dist="38100" dir="2700000" algn="tl">
                  <a:srgbClr val="000000">
                    <a:alpha val="43137"/>
                  </a:srgbClr>
                </a:outerShdw>
              </a:effectLst>
              <a:latin typeface="Cambria" pitchFamily="18" charset="0"/>
            </a:endParaRPr>
          </a:p>
        </p:txBody>
      </p:sp>
      <p:sp>
        <p:nvSpPr>
          <p:cNvPr id="26" name="Title 1"/>
          <p:cNvSpPr txBox="1">
            <a:spLocks/>
          </p:cNvSpPr>
          <p:nvPr/>
        </p:nvSpPr>
        <p:spPr>
          <a:xfrm>
            <a:off x="1062340" y="3026613"/>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effectLst>
                  <a:outerShdw blurRad="38100" dist="38100" dir="2700000" algn="tl">
                    <a:srgbClr val="000000">
                      <a:alpha val="43137"/>
                    </a:srgbClr>
                  </a:outerShdw>
                </a:effectLst>
                <a:latin typeface="Cambria" pitchFamily="18" charset="0"/>
              </a:rPr>
              <a:t>ĐẶC ĐIỂM RỪNG NHIỆT ĐỚI</a:t>
            </a:r>
            <a:endParaRPr lang="vi-VN"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7" name="Title 1"/>
          <p:cNvSpPr txBox="1">
            <a:spLocks/>
          </p:cNvSpPr>
          <p:nvPr/>
        </p:nvSpPr>
        <p:spPr>
          <a:xfrm>
            <a:off x="1035640" y="40005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effectLst>
                  <a:outerShdw blurRad="38100" dist="38100" dir="2700000" algn="tl">
                    <a:srgbClr val="000000">
                      <a:alpha val="43137"/>
                    </a:srgbClr>
                  </a:outerShdw>
                </a:effectLst>
                <a:latin typeface="Cambria" pitchFamily="18" charset="0"/>
              </a:rPr>
              <a:t>BẢO VỆ RỪNG NHIỆT ĐỚI</a:t>
            </a:r>
            <a:endParaRPr lang="vi-VN"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1" name="Title 1"/>
          <p:cNvSpPr txBox="1">
            <a:spLocks/>
          </p:cNvSpPr>
          <p:nvPr/>
        </p:nvSpPr>
        <p:spPr>
          <a:xfrm>
            <a:off x="1017705" y="49911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effectLst>
                  <a:outerShdw blurRad="38100" dist="38100" dir="2700000" algn="tl">
                    <a:srgbClr val="000000">
                      <a:alpha val="43137"/>
                    </a:srgbClr>
                  </a:outerShdw>
                </a:effectLst>
                <a:latin typeface="Cambria" pitchFamily="18" charset="0"/>
              </a:rPr>
              <a:t>LUYỆN TẬP VÀ VẬN DỤNG</a:t>
            </a:r>
          </a:p>
        </p:txBody>
      </p:sp>
      <p:sp>
        <p:nvSpPr>
          <p:cNvPr id="37" name="Rounded Rectangle 36"/>
          <p:cNvSpPr/>
          <p:nvPr/>
        </p:nvSpPr>
        <p:spPr>
          <a:xfrm>
            <a:off x="507769" y="2343150"/>
            <a:ext cx="8102831" cy="3905250"/>
          </a:xfrm>
          <a:prstGeom prst="roundRect">
            <a:avLst>
              <a:gd name="adj" fmla="val 8948"/>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 Same Side Corner Rectangle 41"/>
          <p:cNvSpPr/>
          <p:nvPr/>
        </p:nvSpPr>
        <p:spPr>
          <a:xfrm rot="5400000">
            <a:off x="365991" y="29193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 Same Side Corner Rectangle 42"/>
          <p:cNvSpPr/>
          <p:nvPr/>
        </p:nvSpPr>
        <p:spPr>
          <a:xfrm rot="5400000">
            <a:off x="339292" y="39099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itle 1"/>
          <p:cNvSpPr txBox="1">
            <a:spLocks/>
          </p:cNvSpPr>
          <p:nvPr/>
        </p:nvSpPr>
        <p:spPr>
          <a:xfrm>
            <a:off x="94135" y="3023139"/>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1</a:t>
            </a:r>
          </a:p>
        </p:txBody>
      </p:sp>
      <p:sp>
        <p:nvSpPr>
          <p:cNvPr id="45" name="Title 1"/>
          <p:cNvSpPr txBox="1">
            <a:spLocks/>
          </p:cNvSpPr>
          <p:nvPr/>
        </p:nvSpPr>
        <p:spPr>
          <a:xfrm>
            <a:off x="94135" y="40005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2</a:t>
            </a:r>
          </a:p>
        </p:txBody>
      </p:sp>
      <p:sp>
        <p:nvSpPr>
          <p:cNvPr id="46" name="Round Same Side Corner Rectangle 45"/>
          <p:cNvSpPr/>
          <p:nvPr/>
        </p:nvSpPr>
        <p:spPr>
          <a:xfrm rot="5400000">
            <a:off x="321357" y="49005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itle 1"/>
          <p:cNvSpPr txBox="1">
            <a:spLocks/>
          </p:cNvSpPr>
          <p:nvPr/>
        </p:nvSpPr>
        <p:spPr>
          <a:xfrm>
            <a:off x="76200" y="49911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3</a:t>
            </a:r>
          </a:p>
        </p:txBody>
      </p:sp>
    </p:spTree>
    <p:extLst>
      <p:ext uri="{BB962C8B-B14F-4D97-AF65-F5344CB8AC3E}">
        <p14:creationId xmlns:p14="http://schemas.microsoft.com/office/powerpoint/2010/main" val="200043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100"/>
                                        <p:tgtEl>
                                          <p:spTgt spid="30"/>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up)">
                                      <p:cBhvr>
                                        <p:cTn id="15" dur="500"/>
                                        <p:tgtEl>
                                          <p:spTgt spid="3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250"/>
                                        <p:tgtEl>
                                          <p:spTgt spid="4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25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up)">
                                      <p:cBhvr>
                                        <p:cTn id="31" dur="100"/>
                                        <p:tgtEl>
                                          <p:spTgt spid="32"/>
                                        </p:tgtEl>
                                      </p:cBhvr>
                                    </p:animEffect>
                                  </p:childTnLst>
                                </p:cTn>
                              </p:par>
                            </p:childTnLst>
                          </p:cTn>
                        </p:par>
                        <p:par>
                          <p:cTn id="32" fill="hold">
                            <p:stCondLst>
                              <p:cond delay="100"/>
                            </p:stCondLst>
                            <p:childTnLst>
                              <p:par>
                                <p:cTn id="33" presetID="22" presetClass="entr" presetSubtype="8"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6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250"/>
                                        <p:tgtEl>
                                          <p:spTgt spid="4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25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up)">
                                      <p:cBhvr>
                                        <p:cTn id="47" dur="100"/>
                                        <p:tgtEl>
                                          <p:spTgt spid="19"/>
                                        </p:tgtEl>
                                      </p:cBhvr>
                                    </p:animEffect>
                                  </p:childTnLst>
                                </p:cTn>
                              </p:par>
                            </p:childTnLst>
                          </p:cTn>
                        </p:par>
                        <p:par>
                          <p:cTn id="48" fill="hold">
                            <p:stCondLst>
                              <p:cond delay="10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500"/>
                                        <p:tgtEl>
                                          <p:spTgt spid="21"/>
                                        </p:tgtEl>
                                      </p:cBhvr>
                                    </p:animEffect>
                                  </p:childTnLst>
                                </p:cTn>
                              </p:par>
                            </p:childTnLst>
                          </p:cTn>
                        </p:par>
                        <p:par>
                          <p:cTn id="52" fill="hold">
                            <p:stCondLst>
                              <p:cond delay="600"/>
                            </p:stCondLst>
                            <p:childTnLst>
                              <p:par>
                                <p:cTn id="53" presetID="22" presetClass="entr" presetSubtype="8" fill="hold" grpId="0" nodeType="after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250"/>
                                        <p:tgtEl>
                                          <p:spTgt spid="4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left)">
                                      <p:cBhvr>
                                        <p:cTn id="58" dur="2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0" grpId="0" animBg="1"/>
      <p:bldP spid="20" grpId="0"/>
      <p:bldP spid="26" grpId="0"/>
      <p:bldP spid="27" grpId="0"/>
      <p:bldP spid="21" grpId="0"/>
      <p:bldP spid="37" grpId="0" animBg="1"/>
      <p:bldP spid="42" grpId="0" animBg="1"/>
      <p:bldP spid="43" grpId="0" animBg="1"/>
      <p:bldP spid="44" grpId="0"/>
      <p:bldP spid="45" grpId="0"/>
      <p:bldP spid="46" grpId="0" animBg="1"/>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24</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33400" y="1581596"/>
            <a:ext cx="3515910" cy="1923604"/>
          </a:xfrm>
          <a:prstGeom prst="rect">
            <a:avLst/>
          </a:prstGeom>
        </p:spPr>
        <p:txBody>
          <a:bodyPr wrap="square">
            <a:spAutoFit/>
          </a:bodyPr>
          <a:lstStyle/>
          <a:p>
            <a:pPr algn="ctr"/>
            <a:r>
              <a:rPr lang="en-US" sz="2400" i="1" dirty="0" err="1">
                <a:solidFill>
                  <a:srgbClr val="FF0000"/>
                </a:solidFill>
                <a:latin typeface="Cambria" panose="02040503050406030204" pitchFamily="18" charset="0"/>
                <a:ea typeface="Cambria" panose="02040503050406030204" pitchFamily="18" charset="0"/>
              </a:rPr>
              <a:t>Quan</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sát</a:t>
            </a:r>
            <a:r>
              <a:rPr lang="en-US" sz="2400" i="1" dirty="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bản</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đồ</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sau</a:t>
            </a:r>
            <a:r>
              <a:rPr lang="en-US" sz="2400" i="1" dirty="0" smtClean="0">
                <a:solidFill>
                  <a:srgbClr val="FF0000"/>
                </a:solidFill>
                <a:latin typeface="Cambria" panose="02040503050406030204" pitchFamily="18" charset="0"/>
                <a:ea typeface="Cambria" panose="02040503050406030204" pitchFamily="18" charset="0"/>
              </a:rPr>
              <a:t>  </a:t>
            </a:r>
          </a:p>
          <a:p>
            <a:pPr algn="ctr"/>
            <a:r>
              <a:rPr lang="en-US" sz="2400" i="1" dirty="0" err="1" smtClean="0">
                <a:solidFill>
                  <a:srgbClr val="FF0000"/>
                </a:solidFill>
                <a:latin typeface="Cambria" panose="02040503050406030204" pitchFamily="18" charset="0"/>
                <a:ea typeface="Cambria" panose="02040503050406030204" pitchFamily="18" charset="0"/>
              </a:rPr>
              <a:t>và</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thông</a:t>
            </a:r>
            <a:r>
              <a:rPr lang="en-US" sz="2400" i="1" dirty="0" smtClean="0">
                <a:solidFill>
                  <a:srgbClr val="FF0000"/>
                </a:solidFill>
                <a:latin typeface="Cambria" panose="02040503050406030204" pitchFamily="18" charset="0"/>
                <a:ea typeface="Cambria" panose="02040503050406030204" pitchFamily="18" charset="0"/>
              </a:rPr>
              <a:t> tin </a:t>
            </a:r>
            <a:r>
              <a:rPr lang="en-US" sz="2400" i="1" dirty="0" err="1" smtClean="0">
                <a:solidFill>
                  <a:srgbClr val="FF0000"/>
                </a:solidFill>
                <a:latin typeface="Cambria" panose="02040503050406030204" pitchFamily="18" charset="0"/>
                <a:ea typeface="Cambria" panose="02040503050406030204" pitchFamily="18" charset="0"/>
              </a:rPr>
              <a:t>trong</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bài</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em</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hãy</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cho</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biết</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nơi</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phân</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bố</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của</a:t>
            </a:r>
            <a:r>
              <a:rPr lang="en-US" sz="2400" i="1" dirty="0" smtClean="0">
                <a:solidFill>
                  <a:srgbClr val="FF0000"/>
                </a:solidFill>
                <a:latin typeface="Cambria" panose="02040503050406030204" pitchFamily="18" charset="0"/>
                <a:ea typeface="Cambria" panose="02040503050406030204" pitchFamily="18" charset="0"/>
              </a:rPr>
              <a:t> </a:t>
            </a:r>
            <a:r>
              <a:rPr lang="vi-VN" sz="2400" i="1" dirty="0" smtClean="0">
                <a:solidFill>
                  <a:srgbClr val="FF0000"/>
                </a:solidFill>
                <a:latin typeface="Cambria" panose="02040503050406030204" pitchFamily="18" charset="0"/>
                <a:ea typeface="Cambria" panose="02040503050406030204" pitchFamily="18" charset="0"/>
              </a:rPr>
              <a:t>rừng </a:t>
            </a:r>
            <a:r>
              <a:rPr lang="vi-VN" sz="2400" i="1" dirty="0">
                <a:solidFill>
                  <a:srgbClr val="FF0000"/>
                </a:solidFill>
                <a:latin typeface="Cambria" panose="02040503050406030204" pitchFamily="18" charset="0"/>
                <a:ea typeface="Cambria" panose="02040503050406030204" pitchFamily="18" charset="0"/>
              </a:rPr>
              <a:t>nhiệt đới.</a:t>
            </a:r>
          </a:p>
          <a:p>
            <a:pPr algn="ctr"/>
            <a:r>
              <a:rPr lang="en-US" sz="2300" i="1" dirty="0" smtClean="0">
                <a:solidFill>
                  <a:srgbClr val="FF0000"/>
                </a:solidFill>
                <a:latin typeface="Cambria" panose="02040503050406030204" pitchFamily="18" charset="0"/>
                <a:ea typeface="Cambria" panose="02040503050406030204" pitchFamily="18" charset="0"/>
              </a:rPr>
              <a:t> </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43400" y="1695271"/>
            <a:ext cx="4474760" cy="1200329"/>
          </a:xfrm>
          <a:prstGeom prst="rect">
            <a:avLst/>
          </a:prstGeom>
        </p:spPr>
        <p:txBody>
          <a:bodyPr wrap="square">
            <a:spAutoFit/>
          </a:bodyPr>
          <a:lstStyle/>
          <a:p>
            <a:pPr algn="just"/>
            <a:r>
              <a:rPr lang="vi-VN" sz="2400" dirty="0">
                <a:latin typeface="Cambria" panose="02040503050406030204" pitchFamily="18" charset="0"/>
                <a:ea typeface="Cambria" panose="02040503050406030204" pitchFamily="18" charset="0"/>
              </a:rPr>
              <a:t>Phân bố: trải từ vùng Xích đạo đến hết </a:t>
            </a:r>
            <a:r>
              <a:rPr lang="vi-VN" sz="2400" dirty="0" smtClean="0">
                <a:latin typeface="Cambria" panose="02040503050406030204" pitchFamily="18" charset="0"/>
                <a:ea typeface="Cambria" panose="02040503050406030204" pitchFamily="18" charset="0"/>
              </a:rPr>
              <a:t>vành</a:t>
            </a:r>
            <a:r>
              <a:rPr lang="en-US" sz="2400" dirty="0" smtClean="0">
                <a:latin typeface="Cambria" panose="02040503050406030204" pitchFamily="18" charset="0"/>
                <a:ea typeface="Cambria" panose="02040503050406030204" pitchFamily="18" charset="0"/>
              </a:rPr>
              <a:t> </a:t>
            </a:r>
            <a:r>
              <a:rPr lang="vi-VN" sz="2400" dirty="0" smtClean="0">
                <a:latin typeface="Cambria" panose="02040503050406030204" pitchFamily="18" charset="0"/>
                <a:ea typeface="Cambria" panose="02040503050406030204" pitchFamily="18" charset="0"/>
              </a:rPr>
              <a:t>đai </a:t>
            </a:r>
            <a:r>
              <a:rPr lang="vi-VN" sz="2400" dirty="0">
                <a:latin typeface="Cambria" panose="02040503050406030204" pitchFamily="18" charset="0"/>
                <a:ea typeface="Cambria" panose="02040503050406030204" pitchFamily="18" charset="0"/>
              </a:rPr>
              <a:t>nhiệt đới ở cả nửa cầu Bắc và nửa cầu Nam.</a:t>
            </a: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Đặc</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điểm</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rừng</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nhiệt</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đới</a:t>
            </a:r>
            <a:endParaRPr lang="en-US" sz="2400" b="1" dirty="0">
              <a:solidFill>
                <a:srgbClr val="0D30DD"/>
              </a:solidFill>
              <a:latin typeface="Cambria" pitchFamily="18" charset="0"/>
            </a:endParaRPr>
          </a:p>
        </p:txBody>
      </p:sp>
      <p:pic>
        <p:nvPicPr>
          <p:cNvPr id="2" name="Picture 2" descr="Rừng mưa – Wikipedia tiếng Việt"/>
          <p:cNvPicPr>
            <a:picLocks noChangeAspect="1" noChangeArrowheads="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362199" y="3810000"/>
            <a:ext cx="4326681" cy="2528888"/>
          </a:xfrm>
          <a:prstGeom prst="rect">
            <a:avLst/>
          </a:prstGeom>
          <a:noFill/>
          <a:ln>
            <a:solidFill>
              <a:srgbClr val="00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873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24</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912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98890" y="1695271"/>
            <a:ext cx="3515910" cy="1200329"/>
          </a:xfrm>
          <a:prstGeom prst="rect">
            <a:avLst/>
          </a:prstGeom>
        </p:spPr>
        <p:txBody>
          <a:bodyPr wrap="square">
            <a:spAutoFit/>
          </a:bodyPr>
          <a:lstStyle/>
          <a:p>
            <a:pPr algn="ctr"/>
            <a:r>
              <a:rPr lang="en-US" sz="2400" i="1" dirty="0" err="1">
                <a:solidFill>
                  <a:srgbClr val="FF0000"/>
                </a:solidFill>
                <a:latin typeface="Cambria" panose="02040503050406030204" pitchFamily="18" charset="0"/>
                <a:ea typeface="Cambria" panose="02040503050406030204" pitchFamily="18" charset="0"/>
              </a:rPr>
              <a:t>Quan</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sát</a:t>
            </a:r>
            <a:r>
              <a:rPr lang="en-US" sz="2400" i="1" dirty="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hình</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ảnh</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sau</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em</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hãy</a:t>
            </a:r>
            <a:r>
              <a:rPr lang="en-US" sz="2400" i="1" dirty="0" smtClean="0">
                <a:solidFill>
                  <a:srgbClr val="FF0000"/>
                </a:solidFill>
                <a:latin typeface="Cambria" panose="02040503050406030204" pitchFamily="18" charset="0"/>
                <a:ea typeface="Cambria" panose="02040503050406030204" pitchFamily="18" charset="0"/>
              </a:rPr>
              <a:t> n</a:t>
            </a:r>
            <a:r>
              <a:rPr lang="vi-VN" sz="2400" i="1" dirty="0" smtClean="0">
                <a:solidFill>
                  <a:srgbClr val="FF0000"/>
                </a:solidFill>
                <a:latin typeface="Cambria" panose="02040503050406030204" pitchFamily="18" charset="0"/>
                <a:ea typeface="Cambria" panose="02040503050406030204" pitchFamily="18" charset="0"/>
              </a:rPr>
              <a:t>hận </a:t>
            </a:r>
            <a:r>
              <a:rPr lang="vi-VN" sz="2400" i="1" dirty="0">
                <a:solidFill>
                  <a:srgbClr val="FF0000"/>
                </a:solidFill>
                <a:latin typeface="Cambria" panose="02040503050406030204" pitchFamily="18" charset="0"/>
                <a:ea typeface="Cambria" panose="02040503050406030204" pitchFamily="18" charset="0"/>
              </a:rPr>
              <a:t>xét về các tầng cây </a:t>
            </a:r>
            <a:r>
              <a:rPr lang="vi-VN" sz="2400" i="1" dirty="0" smtClean="0">
                <a:solidFill>
                  <a:srgbClr val="FF0000"/>
                </a:solidFill>
                <a:latin typeface="Cambria" panose="02040503050406030204" pitchFamily="18" charset="0"/>
                <a:ea typeface="Cambria" panose="02040503050406030204" pitchFamily="18" charset="0"/>
              </a:rPr>
              <a:t>của</a:t>
            </a:r>
            <a:r>
              <a:rPr lang="en-US" sz="2400" i="1" dirty="0">
                <a:solidFill>
                  <a:srgbClr val="FF0000"/>
                </a:solidFill>
                <a:latin typeface="Cambria" panose="02040503050406030204" pitchFamily="18" charset="0"/>
                <a:ea typeface="Cambria" panose="02040503050406030204" pitchFamily="18" charset="0"/>
              </a:rPr>
              <a:t> </a:t>
            </a:r>
            <a:r>
              <a:rPr lang="vi-VN" sz="2400" i="1" dirty="0" smtClean="0">
                <a:solidFill>
                  <a:srgbClr val="FF0000"/>
                </a:solidFill>
                <a:latin typeface="Cambria" panose="02040503050406030204" pitchFamily="18" charset="0"/>
                <a:ea typeface="Cambria" panose="02040503050406030204" pitchFamily="18" charset="0"/>
              </a:rPr>
              <a:t>rừng </a:t>
            </a:r>
            <a:r>
              <a:rPr lang="vi-VN" sz="2400" i="1" dirty="0">
                <a:solidFill>
                  <a:srgbClr val="FF0000"/>
                </a:solidFill>
                <a:latin typeface="Cambria" panose="02040503050406030204" pitchFamily="18" charset="0"/>
                <a:ea typeface="Cambria" panose="02040503050406030204" pitchFamily="18" charset="0"/>
              </a:rPr>
              <a:t>nhiệt đới.</a:t>
            </a:r>
            <a:r>
              <a:rPr lang="en-US" sz="2400" i="1" dirty="0" smtClean="0">
                <a:solidFill>
                  <a:srgbClr val="FF0000"/>
                </a:solidFill>
                <a:latin typeface="Cambria" panose="02040503050406030204" pitchFamily="18" charset="0"/>
                <a:ea typeface="Cambria" panose="02040503050406030204" pitchFamily="18" charset="0"/>
              </a:rPr>
              <a:t> </a:t>
            </a:r>
            <a:endParaRPr lang="vi-VN" sz="24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43400" y="1353741"/>
            <a:ext cx="4474760" cy="1785104"/>
          </a:xfrm>
          <a:prstGeom prst="rect">
            <a:avLst/>
          </a:prstGeom>
        </p:spPr>
        <p:txBody>
          <a:bodyPr wrap="square">
            <a:spAutoFit/>
          </a:bodyPr>
          <a:lstStyle/>
          <a:p>
            <a:pPr algn="just"/>
            <a:r>
              <a:rPr lang="vi-VN" sz="2200" dirty="0">
                <a:latin typeface="Cambria" panose="02040503050406030204" pitchFamily="18" charset="0"/>
                <a:ea typeface="Cambria" panose="02040503050406030204" pitchFamily="18" charset="0"/>
              </a:rPr>
              <a:t>Rừng mưa nhiệt đới có 5 tầng: tầng cỏ quyết, tầng cây bụi lên đến độ cao 10m, tầng cây gỗ trung bình lên đến 30m, tầng cây gỗ cao đến 40m, và tầng cây vượt tán trên 40m.</a:t>
            </a: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Đặc</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điểm</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rừng</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nhiệt</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đới</a:t>
            </a:r>
            <a:endParaRPr lang="en-US" sz="2400" b="1" dirty="0">
              <a:solidFill>
                <a:srgbClr val="0D30DD"/>
              </a:solidFill>
              <a:latin typeface="Cambria" pitchFamily="18" charset="0"/>
            </a:endParaRPr>
          </a:p>
        </p:txBody>
      </p:sp>
      <p:grpSp>
        <p:nvGrpSpPr>
          <p:cNvPr id="25" name="Group 24"/>
          <p:cNvGrpSpPr/>
          <p:nvPr/>
        </p:nvGrpSpPr>
        <p:grpSpPr>
          <a:xfrm>
            <a:off x="3051175" y="3505199"/>
            <a:ext cx="2968625" cy="3067813"/>
            <a:chOff x="0" y="0"/>
            <a:chExt cx="2552281" cy="2592475"/>
          </a:xfrm>
        </p:grpSpPr>
        <p:pic>
          <p:nvPicPr>
            <p:cNvPr id="27" name="Picture 2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552281" cy="2592475"/>
            </a:xfrm>
            <a:prstGeom prst="rect">
              <a:avLst/>
            </a:prstGeom>
            <a:noFill/>
            <a:ln>
              <a:noFill/>
            </a:ln>
          </p:spPr>
        </p:pic>
        <p:sp>
          <p:nvSpPr>
            <p:cNvPr id="28" name="Rectangle 27"/>
            <p:cNvSpPr/>
            <p:nvPr/>
          </p:nvSpPr>
          <p:spPr>
            <a:xfrm>
              <a:off x="150725" y="2461846"/>
              <a:ext cx="422031" cy="130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1251794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24</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33400" y="1492240"/>
            <a:ext cx="3515910" cy="1708160"/>
          </a:xfrm>
          <a:prstGeom prst="rect">
            <a:avLst/>
          </a:prstGeom>
        </p:spPr>
        <p:txBody>
          <a:bodyPr wrap="square">
            <a:spAutoFit/>
          </a:bodyPr>
          <a:lstStyle/>
          <a:p>
            <a:pPr algn="ctr"/>
            <a:r>
              <a:rPr lang="en-US" sz="2100" i="1" dirty="0" err="1">
                <a:solidFill>
                  <a:srgbClr val="FF0000"/>
                </a:solidFill>
                <a:latin typeface="Cambria" panose="02040503050406030204" pitchFamily="18" charset="0"/>
                <a:ea typeface="Cambria" panose="02040503050406030204" pitchFamily="18" charset="0"/>
              </a:rPr>
              <a:t>Quan</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sát</a:t>
            </a:r>
            <a:r>
              <a:rPr lang="en-US" sz="2100" i="1" dirty="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hình</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ảnh</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sau</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và</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thông</a:t>
            </a:r>
            <a:r>
              <a:rPr lang="en-US" sz="2100" i="1" dirty="0" smtClean="0">
                <a:solidFill>
                  <a:srgbClr val="FF0000"/>
                </a:solidFill>
                <a:latin typeface="Cambria" panose="02040503050406030204" pitchFamily="18" charset="0"/>
                <a:ea typeface="Cambria" panose="02040503050406030204" pitchFamily="18" charset="0"/>
              </a:rPr>
              <a:t> tin </a:t>
            </a:r>
            <a:r>
              <a:rPr lang="en-US" sz="2100" i="1" dirty="0" err="1" smtClean="0">
                <a:solidFill>
                  <a:srgbClr val="FF0000"/>
                </a:solidFill>
                <a:latin typeface="Cambria" panose="02040503050406030204" pitchFamily="18" charset="0"/>
                <a:ea typeface="Cambria" panose="02040503050406030204" pitchFamily="18" charset="0"/>
              </a:rPr>
              <a:t>trong</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bài</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em</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hãy</a:t>
            </a:r>
            <a:r>
              <a:rPr lang="en-US" sz="2100" i="1" dirty="0">
                <a:solidFill>
                  <a:srgbClr val="FF0000"/>
                </a:solidFill>
                <a:latin typeface="Cambria" panose="02040503050406030204" pitchFamily="18" charset="0"/>
                <a:ea typeface="Cambria" panose="02040503050406030204" pitchFamily="18" charset="0"/>
              </a:rPr>
              <a:t> </a:t>
            </a:r>
            <a:r>
              <a:rPr lang="en-US" sz="2100" i="1" dirty="0" smtClean="0">
                <a:solidFill>
                  <a:srgbClr val="FF0000"/>
                </a:solidFill>
                <a:latin typeface="Cambria" panose="02040503050406030204" pitchFamily="18" charset="0"/>
                <a:ea typeface="Cambria" panose="02040503050406030204" pitchFamily="18" charset="0"/>
              </a:rPr>
              <a:t>t</a:t>
            </a:r>
            <a:r>
              <a:rPr lang="vi-VN" sz="2100" i="1" dirty="0" smtClean="0">
                <a:solidFill>
                  <a:srgbClr val="FF0000"/>
                </a:solidFill>
                <a:latin typeface="Cambria" panose="02040503050406030204" pitchFamily="18" charset="0"/>
                <a:ea typeface="Cambria" panose="02040503050406030204" pitchFamily="18" charset="0"/>
              </a:rPr>
              <a:t>rình </a:t>
            </a:r>
            <a:r>
              <a:rPr lang="vi-VN" sz="2100" i="1" dirty="0">
                <a:solidFill>
                  <a:srgbClr val="FF0000"/>
                </a:solidFill>
                <a:latin typeface="Cambria" panose="02040503050406030204" pitchFamily="18" charset="0"/>
                <a:ea typeface="Cambria" panose="02040503050406030204" pitchFamily="18" charset="0"/>
              </a:rPr>
              <a:t>bày nơi phân bố </a:t>
            </a:r>
            <a:endParaRPr lang="en-US" sz="2100" i="1" dirty="0" smtClean="0">
              <a:solidFill>
                <a:srgbClr val="FF0000"/>
              </a:solidFill>
              <a:latin typeface="Cambria" panose="02040503050406030204" pitchFamily="18" charset="0"/>
              <a:ea typeface="Cambria" panose="02040503050406030204" pitchFamily="18" charset="0"/>
            </a:endParaRPr>
          </a:p>
          <a:p>
            <a:pPr algn="ctr"/>
            <a:r>
              <a:rPr lang="vi-VN" sz="2100" i="1" dirty="0" smtClean="0">
                <a:solidFill>
                  <a:srgbClr val="FF0000"/>
                </a:solidFill>
                <a:latin typeface="Cambria" panose="02040503050406030204" pitchFamily="18" charset="0"/>
                <a:ea typeface="Cambria" panose="02040503050406030204" pitchFamily="18" charset="0"/>
              </a:rPr>
              <a:t>và </a:t>
            </a:r>
            <a:r>
              <a:rPr lang="vi-VN" sz="2100" i="1" dirty="0">
                <a:solidFill>
                  <a:srgbClr val="FF0000"/>
                </a:solidFill>
                <a:latin typeface="Cambria" panose="02040503050406030204" pitchFamily="18" charset="0"/>
                <a:ea typeface="Cambria" panose="02040503050406030204" pitchFamily="18" charset="0"/>
              </a:rPr>
              <a:t>đặc điểm </a:t>
            </a:r>
            <a:r>
              <a:rPr lang="vi-VN" sz="2100" i="1" dirty="0" smtClean="0">
                <a:solidFill>
                  <a:srgbClr val="FF0000"/>
                </a:solidFill>
                <a:latin typeface="Cambria" panose="02040503050406030204" pitchFamily="18" charset="0"/>
                <a:ea typeface="Cambria" panose="02040503050406030204" pitchFamily="18" charset="0"/>
              </a:rPr>
              <a:t>rừng</a:t>
            </a:r>
            <a:r>
              <a:rPr lang="en-US" sz="2100" i="1" dirty="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mưa</a:t>
            </a:r>
            <a:endParaRPr lang="en-US" sz="2100" i="1" dirty="0" smtClean="0">
              <a:solidFill>
                <a:srgbClr val="FF0000"/>
              </a:solidFill>
              <a:latin typeface="Cambria" panose="02040503050406030204" pitchFamily="18" charset="0"/>
              <a:ea typeface="Cambria" panose="02040503050406030204" pitchFamily="18" charset="0"/>
            </a:endParaRPr>
          </a:p>
          <a:p>
            <a:pPr algn="ctr"/>
            <a:r>
              <a:rPr lang="en-US" sz="2100" i="1" dirty="0" smtClean="0">
                <a:solidFill>
                  <a:srgbClr val="FF0000"/>
                </a:solidFill>
                <a:latin typeface="Cambria" panose="02040503050406030204" pitchFamily="18" charset="0"/>
                <a:ea typeface="Cambria" panose="02040503050406030204" pitchFamily="18" charset="0"/>
              </a:rPr>
              <a:t> </a:t>
            </a:r>
            <a:r>
              <a:rPr lang="vi-VN" sz="2100" i="1" dirty="0" smtClean="0">
                <a:solidFill>
                  <a:srgbClr val="FF0000"/>
                </a:solidFill>
                <a:latin typeface="Cambria" panose="02040503050406030204" pitchFamily="18" charset="0"/>
                <a:ea typeface="Cambria" panose="02040503050406030204" pitchFamily="18" charset="0"/>
              </a:rPr>
              <a:t>nhiệt đới</a:t>
            </a:r>
            <a:r>
              <a:rPr lang="en-US" sz="2100" i="1" dirty="0" smtClean="0">
                <a:solidFill>
                  <a:srgbClr val="FF0000"/>
                </a:solidFill>
                <a:latin typeface="Cambria" panose="02040503050406030204" pitchFamily="18" charset="0"/>
                <a:ea typeface="Cambria" panose="02040503050406030204" pitchFamily="18" charset="0"/>
              </a:rPr>
              <a:t>?</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43400" y="1525250"/>
            <a:ext cx="4474760" cy="1446550"/>
          </a:xfrm>
          <a:prstGeom prst="rect">
            <a:avLst/>
          </a:prstGeom>
        </p:spPr>
        <p:txBody>
          <a:bodyPr wrap="square">
            <a:spAutoFit/>
          </a:bodyPr>
          <a:lstStyle/>
          <a:p>
            <a:pPr algn="just"/>
            <a:r>
              <a:rPr lang="en-US" sz="2200" dirty="0" smtClean="0">
                <a:latin typeface="Cambria" panose="02040503050406030204" pitchFamily="18" charset="0"/>
                <a:ea typeface="Cambria" panose="02040503050406030204" pitchFamily="18" charset="0"/>
              </a:rPr>
              <a:t>- </a:t>
            </a:r>
            <a:r>
              <a:rPr lang="vi-VN" sz="2200" dirty="0" smtClean="0">
                <a:latin typeface="Cambria" panose="02040503050406030204" pitchFamily="18" charset="0"/>
                <a:ea typeface="Cambria" panose="02040503050406030204" pitchFamily="18" charset="0"/>
              </a:rPr>
              <a:t>Phân </a:t>
            </a:r>
            <a:r>
              <a:rPr lang="vi-VN" sz="2200" dirty="0">
                <a:latin typeface="Cambria" panose="02040503050406030204" pitchFamily="18" charset="0"/>
                <a:ea typeface="Cambria" panose="02040503050406030204" pitchFamily="18" charset="0"/>
              </a:rPr>
              <a:t>bố lưu vực sông Amazon, Công-gô, và một phần Đông Nam </a:t>
            </a:r>
            <a:r>
              <a:rPr lang="vi-VN" sz="2200" dirty="0" smtClean="0">
                <a:latin typeface="Cambria" panose="02040503050406030204" pitchFamily="18" charset="0"/>
                <a:ea typeface="Cambria" panose="02040503050406030204" pitchFamily="18" charset="0"/>
              </a:rPr>
              <a:t>Á</a:t>
            </a:r>
            <a:r>
              <a:rPr lang="en-US" sz="2200" dirty="0" smtClean="0">
                <a:latin typeface="Cambria" panose="02040503050406030204" pitchFamily="18" charset="0"/>
                <a:ea typeface="Cambria" panose="02040503050406030204" pitchFamily="18" charset="0"/>
              </a:rPr>
              <a:t>.</a:t>
            </a:r>
          </a:p>
          <a:p>
            <a:pPr algn="just"/>
            <a:r>
              <a:rPr lang="en-US" sz="2200" dirty="0" smtClean="0">
                <a:latin typeface="Cambria" panose="02040503050406030204" pitchFamily="18" charset="0"/>
                <a:ea typeface="Cambria" panose="02040503050406030204" pitchFamily="18" charset="0"/>
              </a:rPr>
              <a:t>- </a:t>
            </a:r>
            <a:r>
              <a:rPr lang="vi-VN" sz="2200" dirty="0" smtClean="0">
                <a:latin typeface="Cambria" panose="02040503050406030204" pitchFamily="18" charset="0"/>
                <a:ea typeface="Cambria" panose="02040503050406030204" pitchFamily="18" charset="0"/>
              </a:rPr>
              <a:t>Đặc </a:t>
            </a:r>
            <a:r>
              <a:rPr lang="vi-VN" sz="2200" dirty="0">
                <a:latin typeface="Cambria" panose="02040503050406030204" pitchFamily="18" charset="0"/>
                <a:ea typeface="Cambria" panose="02040503050406030204" pitchFamily="18" charset="0"/>
              </a:rPr>
              <a:t>điểm: Rừng rậm rạp, có 4 – 5 tầng.</a:t>
            </a:r>
          </a:p>
        </p:txBody>
      </p:sp>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14962" y="3733800"/>
            <a:ext cx="3996404" cy="2667000"/>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Đặc</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điểm</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rừng</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nhiệt</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đới</a:t>
            </a:r>
            <a:endParaRPr lang="en-US" sz="2400" b="1" dirty="0">
              <a:solidFill>
                <a:srgbClr val="0D30DD"/>
              </a:solidFill>
              <a:latin typeface="Cambria" pitchFamily="18" charset="0"/>
            </a:endParaRPr>
          </a:p>
        </p:txBody>
      </p:sp>
    </p:spTree>
    <p:extLst>
      <p:ext uri="{BB962C8B-B14F-4D97-AF65-F5344CB8AC3E}">
        <p14:creationId xmlns:p14="http://schemas.microsoft.com/office/powerpoint/2010/main" val="25698267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randombar(horizontal)">
                                      <p:cBhvr>
                                        <p:cTn id="23" dur="500"/>
                                        <p:tgtEl>
                                          <p:spTgt spid="205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24</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33400" y="1600200"/>
            <a:ext cx="3515910" cy="1738938"/>
          </a:xfrm>
          <a:prstGeom prst="rect">
            <a:avLst/>
          </a:prstGeom>
        </p:spPr>
        <p:txBody>
          <a:bodyPr wrap="square">
            <a:spAutoFit/>
          </a:bodyPr>
          <a:lstStyle/>
          <a:p>
            <a:pPr algn="ctr"/>
            <a:r>
              <a:rPr lang="en-US" sz="2100" i="1" dirty="0" err="1">
                <a:solidFill>
                  <a:srgbClr val="FF0000"/>
                </a:solidFill>
                <a:latin typeface="Cambria" panose="02040503050406030204" pitchFamily="18" charset="0"/>
                <a:ea typeface="Cambria" panose="02040503050406030204" pitchFamily="18" charset="0"/>
              </a:rPr>
              <a:t>Quan</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sát</a:t>
            </a:r>
            <a:r>
              <a:rPr lang="en-US" sz="2100" i="1" dirty="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hình</a:t>
            </a:r>
            <a:r>
              <a:rPr lang="en-US" sz="2100" i="1" dirty="0" smtClean="0">
                <a:solidFill>
                  <a:srgbClr val="FF0000"/>
                </a:solidFill>
                <a:latin typeface="Cambria" panose="02040503050406030204" pitchFamily="18" charset="0"/>
                <a:ea typeface="Cambria" panose="02040503050406030204" pitchFamily="18" charset="0"/>
              </a:rPr>
              <a:t> 2, 3 </a:t>
            </a:r>
            <a:r>
              <a:rPr lang="en-US" sz="2100" i="1" dirty="0" err="1" smtClean="0">
                <a:solidFill>
                  <a:srgbClr val="FF0000"/>
                </a:solidFill>
                <a:latin typeface="Cambria" panose="02040503050406030204" pitchFamily="18" charset="0"/>
                <a:ea typeface="Cambria" panose="02040503050406030204" pitchFamily="18" charset="0"/>
              </a:rPr>
              <a:t>và</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thông</a:t>
            </a:r>
            <a:r>
              <a:rPr lang="en-US" sz="2100" i="1" dirty="0" smtClean="0">
                <a:solidFill>
                  <a:srgbClr val="FF0000"/>
                </a:solidFill>
                <a:latin typeface="Cambria" panose="02040503050406030204" pitchFamily="18" charset="0"/>
                <a:ea typeface="Cambria" panose="02040503050406030204" pitchFamily="18" charset="0"/>
              </a:rPr>
              <a:t> tin </a:t>
            </a:r>
            <a:r>
              <a:rPr lang="en-US" sz="2100" i="1" dirty="0" err="1" smtClean="0">
                <a:solidFill>
                  <a:srgbClr val="FF0000"/>
                </a:solidFill>
                <a:latin typeface="Cambria" panose="02040503050406030204" pitchFamily="18" charset="0"/>
                <a:ea typeface="Cambria" panose="02040503050406030204" pitchFamily="18" charset="0"/>
              </a:rPr>
              <a:t>trong</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bài</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em</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hãy</a:t>
            </a:r>
            <a:r>
              <a:rPr lang="en-US" sz="2100" i="1" dirty="0" smtClean="0">
                <a:solidFill>
                  <a:srgbClr val="FF0000"/>
                </a:solidFill>
                <a:latin typeface="Cambria" panose="02040503050406030204" pitchFamily="18" charset="0"/>
                <a:ea typeface="Cambria" panose="02040503050406030204" pitchFamily="18" charset="0"/>
              </a:rPr>
              <a:t> t</a:t>
            </a:r>
            <a:r>
              <a:rPr lang="vi-VN" sz="2100" i="1" dirty="0" smtClean="0">
                <a:solidFill>
                  <a:srgbClr val="FF0000"/>
                </a:solidFill>
                <a:latin typeface="Cambria" panose="02040503050406030204" pitchFamily="18" charset="0"/>
                <a:ea typeface="Cambria" panose="02040503050406030204" pitchFamily="18" charset="0"/>
              </a:rPr>
              <a:t>rình </a:t>
            </a:r>
            <a:r>
              <a:rPr lang="vi-VN" sz="2100" i="1" dirty="0">
                <a:solidFill>
                  <a:srgbClr val="FF0000"/>
                </a:solidFill>
                <a:latin typeface="Cambria" panose="02040503050406030204" pitchFamily="18" charset="0"/>
                <a:ea typeface="Cambria" panose="02040503050406030204" pitchFamily="18" charset="0"/>
              </a:rPr>
              <a:t>bày nơi phân bố </a:t>
            </a:r>
            <a:r>
              <a:rPr lang="vi-VN" sz="2100" i="1" dirty="0" smtClean="0">
                <a:solidFill>
                  <a:srgbClr val="FF0000"/>
                </a:solidFill>
                <a:latin typeface="Cambria" panose="02040503050406030204" pitchFamily="18" charset="0"/>
                <a:ea typeface="Cambria" panose="02040503050406030204" pitchFamily="18" charset="0"/>
              </a:rPr>
              <a:t>và </a:t>
            </a:r>
            <a:r>
              <a:rPr lang="vi-VN" sz="2100" i="1" dirty="0">
                <a:solidFill>
                  <a:srgbClr val="FF0000"/>
                </a:solidFill>
                <a:latin typeface="Cambria" panose="02040503050406030204" pitchFamily="18" charset="0"/>
                <a:ea typeface="Cambria" panose="02040503050406030204" pitchFamily="18" charset="0"/>
              </a:rPr>
              <a:t>đặc điểm </a:t>
            </a:r>
            <a:r>
              <a:rPr lang="vi-VN" sz="2100" i="1" dirty="0" smtClean="0">
                <a:solidFill>
                  <a:srgbClr val="FF0000"/>
                </a:solidFill>
                <a:latin typeface="Cambria" panose="02040503050406030204" pitchFamily="18" charset="0"/>
                <a:ea typeface="Cambria" panose="02040503050406030204" pitchFamily="18" charset="0"/>
              </a:rPr>
              <a:t>rừng</a:t>
            </a:r>
            <a:r>
              <a:rPr lang="en-US" sz="2100" i="1" dirty="0">
                <a:solidFill>
                  <a:srgbClr val="FF0000"/>
                </a:solidFill>
                <a:latin typeface="Cambria" panose="02040503050406030204" pitchFamily="18" charset="0"/>
                <a:ea typeface="Cambria" panose="02040503050406030204" pitchFamily="18" charset="0"/>
              </a:rPr>
              <a:t> </a:t>
            </a:r>
            <a:r>
              <a:rPr lang="vi-VN" sz="2100" i="1" dirty="0" smtClean="0">
                <a:solidFill>
                  <a:srgbClr val="FF0000"/>
                </a:solidFill>
                <a:latin typeface="Cambria" panose="02040503050406030204" pitchFamily="18" charset="0"/>
                <a:ea typeface="Cambria" panose="02040503050406030204" pitchFamily="18" charset="0"/>
              </a:rPr>
              <a:t>nhiệt </a:t>
            </a:r>
            <a:r>
              <a:rPr lang="vi-VN" sz="2100" i="1" dirty="0">
                <a:solidFill>
                  <a:srgbClr val="FF0000"/>
                </a:solidFill>
                <a:latin typeface="Cambria" panose="02040503050406030204" pitchFamily="18" charset="0"/>
                <a:ea typeface="Cambria" panose="02040503050406030204" pitchFamily="18" charset="0"/>
              </a:rPr>
              <a:t>đới gió </a:t>
            </a:r>
            <a:r>
              <a:rPr lang="vi-VN" sz="2100" i="1" dirty="0" smtClean="0">
                <a:solidFill>
                  <a:srgbClr val="FF0000"/>
                </a:solidFill>
                <a:latin typeface="Cambria" panose="02040503050406030204" pitchFamily="18" charset="0"/>
                <a:ea typeface="Cambria" panose="02040503050406030204" pitchFamily="18" charset="0"/>
              </a:rPr>
              <a:t>mùa.</a:t>
            </a:r>
            <a:endParaRPr lang="vi-VN" sz="2100" i="1" dirty="0">
              <a:solidFill>
                <a:srgbClr val="FF0000"/>
              </a:solidFill>
              <a:latin typeface="Cambria" panose="02040503050406030204" pitchFamily="18" charset="0"/>
              <a:ea typeface="Cambria" panose="02040503050406030204" pitchFamily="18" charset="0"/>
            </a:endParaRPr>
          </a:p>
          <a:p>
            <a:pPr algn="ctr"/>
            <a:r>
              <a:rPr lang="en-US" sz="2300" i="1" dirty="0" smtClean="0">
                <a:solidFill>
                  <a:srgbClr val="FF0000"/>
                </a:solidFill>
                <a:latin typeface="Cambria" panose="02040503050406030204" pitchFamily="18" charset="0"/>
                <a:ea typeface="Cambria" panose="02040503050406030204" pitchFamily="18" charset="0"/>
              </a:rPr>
              <a:t> </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43400" y="1295400"/>
            <a:ext cx="4474760" cy="2031325"/>
          </a:xfrm>
          <a:prstGeom prst="rect">
            <a:avLst/>
          </a:prstGeom>
        </p:spPr>
        <p:txBody>
          <a:bodyPr wrap="square">
            <a:spAutoFit/>
          </a:bodyPr>
          <a:lstStyle/>
          <a:p>
            <a:pPr algn="just"/>
            <a:r>
              <a:rPr lang="en-US" sz="2100" dirty="0" smtClean="0">
                <a:latin typeface="Cambria" panose="02040503050406030204" pitchFamily="18" charset="0"/>
                <a:ea typeface="Cambria" panose="02040503050406030204" pitchFamily="18" charset="0"/>
              </a:rPr>
              <a:t>- </a:t>
            </a:r>
            <a:r>
              <a:rPr lang="vi-VN" sz="2100" dirty="0" smtClean="0">
                <a:latin typeface="Cambria" panose="02040503050406030204" pitchFamily="18" charset="0"/>
                <a:ea typeface="Cambria" panose="02040503050406030204" pitchFamily="18" charset="0"/>
              </a:rPr>
              <a:t>Phân </a:t>
            </a:r>
            <a:r>
              <a:rPr lang="vi-VN" sz="2100" dirty="0">
                <a:latin typeface="Cambria" panose="02040503050406030204" pitchFamily="18" charset="0"/>
                <a:ea typeface="Cambria" panose="02040503050406030204" pitchFamily="18" charset="0"/>
              </a:rPr>
              <a:t>bố: ở Đông Nam Á, Đông Ấn Độ,... </a:t>
            </a:r>
            <a:endParaRPr lang="en-US" sz="2100" dirty="0" smtClean="0">
              <a:latin typeface="Cambria" panose="02040503050406030204" pitchFamily="18" charset="0"/>
              <a:ea typeface="Cambria" panose="02040503050406030204" pitchFamily="18" charset="0"/>
            </a:endParaRPr>
          </a:p>
          <a:p>
            <a:pPr algn="just"/>
            <a:r>
              <a:rPr lang="en-US" sz="2100" dirty="0" smtClean="0">
                <a:latin typeface="Cambria" panose="02040503050406030204" pitchFamily="18" charset="0"/>
                <a:ea typeface="Cambria" panose="02040503050406030204" pitchFamily="18" charset="0"/>
              </a:rPr>
              <a:t>-</a:t>
            </a:r>
            <a:r>
              <a:rPr lang="vi-VN" sz="2100" dirty="0" smtClean="0">
                <a:latin typeface="Cambria" panose="02040503050406030204" pitchFamily="18" charset="0"/>
                <a:ea typeface="Cambria" panose="02040503050406030204" pitchFamily="18" charset="0"/>
              </a:rPr>
              <a:t> </a:t>
            </a:r>
            <a:r>
              <a:rPr lang="vi-VN" sz="2100" dirty="0">
                <a:latin typeface="Cambria" panose="02040503050406030204" pitchFamily="18" charset="0"/>
                <a:ea typeface="Cambria" panose="02040503050406030204" pitchFamily="18" charset="0"/>
              </a:rPr>
              <a:t>Đặc điểm: </a:t>
            </a:r>
            <a:r>
              <a:rPr lang="en-US" sz="2100" dirty="0" smtClean="0">
                <a:latin typeface="Cambria" panose="02040503050406030204" pitchFamily="18" charset="0"/>
                <a:ea typeface="Cambria" panose="02040503050406030204" pitchFamily="18" charset="0"/>
              </a:rPr>
              <a:t>p</a:t>
            </a:r>
            <a:r>
              <a:rPr lang="vi-VN" sz="2100" dirty="0" smtClean="0">
                <a:latin typeface="Cambria" panose="02040503050406030204" pitchFamily="18" charset="0"/>
                <a:ea typeface="Cambria" panose="02040503050406030204" pitchFamily="18" charset="0"/>
              </a:rPr>
              <a:t>hần </a:t>
            </a:r>
            <a:r>
              <a:rPr lang="vi-VN" sz="2100" dirty="0">
                <a:latin typeface="Cambria" panose="02040503050406030204" pitchFamily="18" charset="0"/>
                <a:ea typeface="Cambria" panose="02040503050406030204" pitchFamily="18" charset="0"/>
              </a:rPr>
              <a:t>lớn các cây trong rừng </a:t>
            </a:r>
            <a:r>
              <a:rPr lang="vi-VN" sz="2100" dirty="0" smtClean="0">
                <a:latin typeface="Cambria" panose="02040503050406030204" pitchFamily="18" charset="0"/>
                <a:ea typeface="Cambria" panose="02040503050406030204" pitchFamily="18" charset="0"/>
              </a:rPr>
              <a:t>rụng</a:t>
            </a:r>
            <a:r>
              <a:rPr lang="en-US" sz="2100" dirty="0" smtClean="0">
                <a:latin typeface="Cambria" panose="02040503050406030204" pitchFamily="18" charset="0"/>
                <a:ea typeface="Cambria" panose="02040503050406030204" pitchFamily="18" charset="0"/>
              </a:rPr>
              <a:t> </a:t>
            </a:r>
            <a:r>
              <a:rPr lang="vi-VN" sz="2100" dirty="0" smtClean="0">
                <a:latin typeface="Cambria" panose="02040503050406030204" pitchFamily="18" charset="0"/>
                <a:ea typeface="Cambria" panose="02040503050406030204" pitchFamily="18" charset="0"/>
              </a:rPr>
              <a:t>lá </a:t>
            </a:r>
            <a:r>
              <a:rPr lang="vi-VN" sz="2100" dirty="0">
                <a:latin typeface="Cambria" panose="02040503050406030204" pitchFamily="18" charset="0"/>
                <a:ea typeface="Cambria" panose="02040503050406030204" pitchFamily="18" charset="0"/>
              </a:rPr>
              <a:t>vào mùa khô. Cây trong rừng thấp hơn và ít </a:t>
            </a:r>
            <a:r>
              <a:rPr lang="vi-VN" sz="2100" dirty="0" smtClean="0">
                <a:latin typeface="Cambria" panose="02040503050406030204" pitchFamily="18" charset="0"/>
                <a:ea typeface="Cambria" panose="02040503050406030204" pitchFamily="18" charset="0"/>
              </a:rPr>
              <a:t>tầng</a:t>
            </a:r>
            <a:r>
              <a:rPr lang="en-US" sz="2100" dirty="0" smtClean="0">
                <a:latin typeface="Cambria" panose="02040503050406030204" pitchFamily="18" charset="0"/>
                <a:ea typeface="Cambria" panose="02040503050406030204" pitchFamily="18" charset="0"/>
              </a:rPr>
              <a:t> </a:t>
            </a:r>
            <a:r>
              <a:rPr lang="vi-VN" sz="2100" dirty="0" smtClean="0">
                <a:latin typeface="Cambria" panose="02040503050406030204" pitchFamily="18" charset="0"/>
                <a:ea typeface="Cambria" panose="02040503050406030204" pitchFamily="18" charset="0"/>
              </a:rPr>
              <a:t>hơn </a:t>
            </a:r>
            <a:r>
              <a:rPr lang="vi-VN" sz="2100" dirty="0">
                <a:latin typeface="Cambria" panose="02040503050406030204" pitchFamily="18" charset="0"/>
                <a:ea typeface="Cambria" panose="02040503050406030204" pitchFamily="18" charset="0"/>
              </a:rPr>
              <a:t>ở rừng mưa nhiệt đới.</a:t>
            </a:r>
          </a:p>
        </p:txBody>
      </p:sp>
      <p:pic>
        <p:nvPicPr>
          <p:cNvPr id="25" name="Picture 24"/>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336788" y="3962400"/>
            <a:ext cx="4445012" cy="2371725"/>
          </a:xfrm>
          <a:prstGeom prst="rect">
            <a:avLst/>
          </a:prstGeom>
          <a:solidFill>
            <a:srgbClr val="00FF00"/>
          </a:solidFill>
          <a:ln>
            <a:solidFill>
              <a:srgbClr val="00FF00"/>
            </a:solidFill>
          </a:ln>
        </p:spPr>
      </p:pic>
      <p:sp>
        <p:nvSpPr>
          <p:cNvPr id="26"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Đặc</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điểm</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rừng</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nhiệt</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đới</a:t>
            </a:r>
            <a:endParaRPr lang="en-US" sz="2400" b="1" dirty="0">
              <a:solidFill>
                <a:srgbClr val="0D30DD"/>
              </a:solidFill>
              <a:latin typeface="Cambria" pitchFamily="18" charset="0"/>
            </a:endParaRPr>
          </a:p>
        </p:txBody>
      </p:sp>
    </p:spTree>
    <p:extLst>
      <p:ext uri="{BB962C8B-B14F-4D97-AF65-F5344CB8AC3E}">
        <p14:creationId xmlns:p14="http://schemas.microsoft.com/office/powerpoint/2010/main" val="12898302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24</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22690" y="1493728"/>
            <a:ext cx="3515910" cy="1554272"/>
          </a:xfrm>
          <a:prstGeom prst="rect">
            <a:avLst/>
          </a:prstGeom>
        </p:spPr>
        <p:txBody>
          <a:bodyPr wrap="square">
            <a:spAutoFit/>
          </a:bodyPr>
          <a:lstStyle/>
          <a:p>
            <a:pPr algn="ctr"/>
            <a:r>
              <a:rPr lang="en-US" sz="1900" i="1" dirty="0" err="1">
                <a:solidFill>
                  <a:srgbClr val="FF0000"/>
                </a:solidFill>
                <a:latin typeface="Cambria" panose="02040503050406030204" pitchFamily="18" charset="0"/>
                <a:ea typeface="Cambria" panose="02040503050406030204" pitchFamily="18" charset="0"/>
              </a:rPr>
              <a:t>Quan</a:t>
            </a:r>
            <a:r>
              <a:rPr lang="en-US" sz="1900" i="1" dirty="0">
                <a:solidFill>
                  <a:srgbClr val="FF0000"/>
                </a:solidFill>
                <a:latin typeface="Cambria" panose="02040503050406030204" pitchFamily="18" charset="0"/>
                <a:ea typeface="Cambria" panose="02040503050406030204" pitchFamily="18" charset="0"/>
              </a:rPr>
              <a:t> </a:t>
            </a:r>
            <a:r>
              <a:rPr lang="en-US" sz="1900" i="1" dirty="0" err="1">
                <a:solidFill>
                  <a:srgbClr val="FF0000"/>
                </a:solidFill>
                <a:latin typeface="Cambria" panose="02040503050406030204" pitchFamily="18" charset="0"/>
                <a:ea typeface="Cambria" panose="02040503050406030204" pitchFamily="18" charset="0"/>
              </a:rPr>
              <a:t>sát</a:t>
            </a:r>
            <a:r>
              <a:rPr lang="en-US" sz="1900" i="1" dirty="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các</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hình</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ảnh</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sau</a:t>
            </a:r>
            <a:r>
              <a:rPr lang="en-US" sz="1900" i="1" dirty="0" smtClean="0">
                <a:solidFill>
                  <a:srgbClr val="FF0000"/>
                </a:solidFill>
                <a:latin typeface="Cambria" panose="02040503050406030204" pitchFamily="18" charset="0"/>
                <a:ea typeface="Cambria" panose="02040503050406030204" pitchFamily="18" charset="0"/>
              </a:rPr>
              <a:t>  </a:t>
            </a:r>
          </a:p>
          <a:p>
            <a:pPr algn="ctr"/>
            <a:r>
              <a:rPr lang="en-US" sz="1900" i="1" dirty="0" err="1" smtClean="0">
                <a:solidFill>
                  <a:srgbClr val="FF0000"/>
                </a:solidFill>
                <a:latin typeface="Cambria" panose="02040503050406030204" pitchFamily="18" charset="0"/>
                <a:ea typeface="Cambria" panose="02040503050406030204" pitchFamily="18" charset="0"/>
              </a:rPr>
              <a:t>và</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thông</a:t>
            </a:r>
            <a:r>
              <a:rPr lang="en-US" sz="1900" i="1" dirty="0" smtClean="0">
                <a:solidFill>
                  <a:srgbClr val="FF0000"/>
                </a:solidFill>
                <a:latin typeface="Cambria" panose="02040503050406030204" pitchFamily="18" charset="0"/>
                <a:ea typeface="Cambria" panose="02040503050406030204" pitchFamily="18" charset="0"/>
              </a:rPr>
              <a:t> tin </a:t>
            </a:r>
            <a:r>
              <a:rPr lang="en-US" sz="1900" i="1" dirty="0" err="1" smtClean="0">
                <a:solidFill>
                  <a:srgbClr val="FF0000"/>
                </a:solidFill>
                <a:latin typeface="Cambria" panose="02040503050406030204" pitchFamily="18" charset="0"/>
                <a:ea typeface="Cambria" panose="02040503050406030204" pitchFamily="18" charset="0"/>
              </a:rPr>
              <a:t>trong</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bài</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em</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hãy</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giải</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thích</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vì</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sao</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rừng</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mưa</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nhiệt</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đới</a:t>
            </a:r>
            <a:r>
              <a:rPr lang="en-US" sz="1900" i="1" dirty="0" smtClean="0">
                <a:solidFill>
                  <a:srgbClr val="FF0000"/>
                </a:solidFill>
                <a:latin typeface="Cambria" panose="02040503050406030204" pitchFamily="18" charset="0"/>
                <a:ea typeface="Cambria" panose="02040503050406030204" pitchFamily="18" charset="0"/>
              </a:rPr>
              <a:t> </a:t>
            </a:r>
            <a:r>
              <a:rPr lang="vi-VN" sz="1900" i="1" dirty="0" smtClean="0">
                <a:solidFill>
                  <a:srgbClr val="FF0000"/>
                </a:solidFill>
                <a:latin typeface="Cambria" panose="02040503050406030204" pitchFamily="18" charset="0"/>
                <a:ea typeface="Cambria" panose="02040503050406030204" pitchFamily="18" charset="0"/>
              </a:rPr>
              <a:t>phát </a:t>
            </a:r>
            <a:r>
              <a:rPr lang="vi-VN" sz="1900" i="1" dirty="0">
                <a:solidFill>
                  <a:srgbClr val="FF0000"/>
                </a:solidFill>
                <a:latin typeface="Cambria" panose="02040503050406030204" pitchFamily="18" charset="0"/>
                <a:ea typeface="Cambria" panose="02040503050406030204" pitchFamily="18" charset="0"/>
              </a:rPr>
              <a:t>triển nhiều tầng hơn so </a:t>
            </a:r>
            <a:r>
              <a:rPr lang="vi-VN" sz="1900" i="1" dirty="0" smtClean="0">
                <a:solidFill>
                  <a:srgbClr val="FF0000"/>
                </a:solidFill>
                <a:latin typeface="Cambria" panose="02040503050406030204" pitchFamily="18" charset="0"/>
                <a:ea typeface="Cambria" panose="02040503050406030204" pitchFamily="18" charset="0"/>
              </a:rPr>
              <a:t>với rừng </a:t>
            </a:r>
            <a:r>
              <a:rPr lang="vi-VN" sz="1900" i="1" dirty="0">
                <a:solidFill>
                  <a:srgbClr val="FF0000"/>
                </a:solidFill>
                <a:latin typeface="Cambria" panose="02040503050406030204" pitchFamily="18" charset="0"/>
                <a:ea typeface="Cambria" panose="02040503050406030204" pitchFamily="18" charset="0"/>
              </a:rPr>
              <a:t>nhiệt đới gió mùa.</a:t>
            </a:r>
            <a:r>
              <a:rPr lang="en-US" sz="1900" i="1" dirty="0" smtClean="0">
                <a:solidFill>
                  <a:srgbClr val="FF0000"/>
                </a:solidFill>
                <a:latin typeface="Cambria" panose="02040503050406030204" pitchFamily="18" charset="0"/>
                <a:ea typeface="Cambria" panose="02040503050406030204" pitchFamily="18" charset="0"/>
              </a:rPr>
              <a:t> </a:t>
            </a:r>
            <a:endParaRPr lang="vi-VN" sz="19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43400" y="1353741"/>
            <a:ext cx="4474760" cy="1846659"/>
          </a:xfrm>
          <a:prstGeom prst="rect">
            <a:avLst/>
          </a:prstGeom>
        </p:spPr>
        <p:txBody>
          <a:bodyPr wrap="square">
            <a:spAutoFit/>
          </a:bodyPr>
          <a:lstStyle/>
          <a:p>
            <a:pPr algn="just"/>
            <a:r>
              <a:rPr lang="vi-VN" sz="1900" dirty="0">
                <a:latin typeface="Cambria" panose="02040503050406030204" pitchFamily="18" charset="0"/>
                <a:ea typeface="Cambria" panose="02040503050406030204" pitchFamily="18" charset="0"/>
              </a:rPr>
              <a:t>Bởi vì rừng mưa nhiệt đới ở vùng khí hậu xích đạo nóng ẩm, có mưa quanh năm và nhiều hơn so với khí hậu nhiệt đới gió mùa chỉ có 1 mùa mưa nên cây cối ở đây xanh tươi phát triển nhiều tầng hơn so với rừng nhiệt đới gió mùa.</a:t>
            </a:r>
          </a:p>
        </p:txBody>
      </p:sp>
      <p:pic>
        <p:nvPicPr>
          <p:cNvPr id="2"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49887" t="4089" b="13574"/>
          <a:stretch/>
        </p:blipFill>
        <p:spPr bwMode="auto">
          <a:xfrm>
            <a:off x="4495801" y="4038600"/>
            <a:ext cx="2362200" cy="2134213"/>
          </a:xfrm>
          <a:prstGeom prst="rect">
            <a:avLst/>
          </a:prstGeom>
          <a:solidFill>
            <a:schemeClr val="bg1"/>
          </a:solidFill>
          <a:ln>
            <a:solidFill>
              <a:srgbClr val="00FF00"/>
            </a:solidFill>
          </a:ln>
          <a:effectLst/>
          <a:extLst/>
        </p:spPr>
      </p:pic>
      <p:pic>
        <p:nvPicPr>
          <p:cNvPr id="25"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33600" y="4038600"/>
            <a:ext cx="2265935" cy="2134213"/>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Đặc</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điểm</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rừng</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nhiệt</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đới</a:t>
            </a:r>
            <a:endParaRPr lang="en-US" sz="2400" b="1" dirty="0">
              <a:solidFill>
                <a:srgbClr val="0D30DD"/>
              </a:solidFill>
              <a:latin typeface="Cambria" pitchFamily="18" charset="0"/>
            </a:endParaRPr>
          </a:p>
        </p:txBody>
      </p:sp>
    </p:spTree>
    <p:extLst>
      <p:ext uri="{BB962C8B-B14F-4D97-AF65-F5344CB8AC3E}">
        <p14:creationId xmlns:p14="http://schemas.microsoft.com/office/powerpoint/2010/main" val="264070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500"/>
                                        <p:tgtEl>
                                          <p:spTgt spid="25"/>
                                        </p:tgtEl>
                                      </p:cBhvr>
                                    </p:animEffect>
                                  </p:childTnLst>
                                </p:cTn>
                              </p:par>
                              <p:par>
                                <p:cTn id="24" presetID="14" presetClass="entr" presetSubtype="1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randombar(horizontal)">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36"/>
                                        </p:tgtEl>
                                        <p:attrNameLst>
                                          <p:attrName>style.visibility</p:attrName>
                                        </p:attrNameLst>
                                      </p:cBhvr>
                                      <p:to>
                                        <p:strVal val="visible"/>
                                      </p:to>
                                    </p:set>
                                    <p:animEffect transition="in" filter="fade">
                                      <p:cBhvr>
                                        <p:cTn id="31" dur="500"/>
                                        <p:tgtEl>
                                          <p:spTgt spid="1036"/>
                                        </p:tgtEl>
                                      </p:cBhvr>
                                    </p:animEffect>
                                  </p:childTnLst>
                                </p:cTn>
                              </p:par>
                              <p:par>
                                <p:cTn id="32" presetID="10" presetClass="entr" presetSubtype="0" fill="hold" nodeType="withEffect">
                                  <p:stCondLst>
                                    <p:cond delay="0"/>
                                  </p:stCondLst>
                                  <p:childTnLst>
                                    <p:set>
                                      <p:cBhvr>
                                        <p:cTn id="33" dur="1" fill="hold">
                                          <p:stCondLst>
                                            <p:cond delay="0"/>
                                          </p:stCondLst>
                                        </p:cTn>
                                        <p:tgtEl>
                                          <p:spTgt spid="1034"/>
                                        </p:tgtEl>
                                        <p:attrNameLst>
                                          <p:attrName>style.visibility</p:attrName>
                                        </p:attrNameLst>
                                      </p:cBhvr>
                                      <p:to>
                                        <p:strVal val="visible"/>
                                      </p:to>
                                    </p:set>
                                    <p:animEffect transition="in" filter="fade">
                                      <p:cBhvr>
                                        <p:cTn id="34" dur="500"/>
                                        <p:tgtEl>
                                          <p:spTgt spid="1034"/>
                                        </p:tgtEl>
                                      </p:cBhvr>
                                    </p:animEffec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1036"/>
                                        </p:tgtEl>
                                        <p:attrNameLst>
                                          <p:attrName>r</p:attrName>
                                        </p:attrNameLst>
                                      </p:cBhvr>
                                    </p:animRot>
                                    <p:animRot by="-240000">
                                      <p:cBhvr>
                                        <p:cTn id="37" dur="200" fill="hold">
                                          <p:stCondLst>
                                            <p:cond delay="200"/>
                                          </p:stCondLst>
                                        </p:cTn>
                                        <p:tgtEl>
                                          <p:spTgt spid="1036"/>
                                        </p:tgtEl>
                                        <p:attrNameLst>
                                          <p:attrName>r</p:attrName>
                                        </p:attrNameLst>
                                      </p:cBhvr>
                                    </p:animRot>
                                    <p:animRot by="240000">
                                      <p:cBhvr>
                                        <p:cTn id="38" dur="200" fill="hold">
                                          <p:stCondLst>
                                            <p:cond delay="400"/>
                                          </p:stCondLst>
                                        </p:cTn>
                                        <p:tgtEl>
                                          <p:spTgt spid="1036"/>
                                        </p:tgtEl>
                                        <p:attrNameLst>
                                          <p:attrName>r</p:attrName>
                                        </p:attrNameLst>
                                      </p:cBhvr>
                                    </p:animRot>
                                    <p:animRot by="-240000">
                                      <p:cBhvr>
                                        <p:cTn id="39" dur="200" fill="hold">
                                          <p:stCondLst>
                                            <p:cond delay="600"/>
                                          </p:stCondLst>
                                        </p:cTn>
                                        <p:tgtEl>
                                          <p:spTgt spid="1036"/>
                                        </p:tgtEl>
                                        <p:attrNameLst>
                                          <p:attrName>r</p:attrName>
                                        </p:attrNameLst>
                                      </p:cBhvr>
                                    </p:animRot>
                                    <p:animRot by="120000">
                                      <p:cBhvr>
                                        <p:cTn id="40" dur="200" fill="hold">
                                          <p:stCondLst>
                                            <p:cond delay="800"/>
                                          </p:stCondLst>
                                        </p:cTn>
                                        <p:tgtEl>
                                          <p:spTgt spid="1036"/>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randombar(horizontal)">
                                      <p:cBhvr>
                                        <p:cTn id="45" dur="500"/>
                                        <p:tgtEl>
                                          <p:spTgt spid="24"/>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randombar(horizontal)">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3"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1600199"/>
            <a:ext cx="6792509" cy="3810001"/>
          </a:xfrm>
          <a:prstGeom prst="wedgeRoundRectCallout">
            <a:avLst>
              <a:gd name="adj1" fmla="val 48254"/>
              <a:gd name="adj2" fmla="val 59594"/>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33400" y="1779925"/>
            <a:ext cx="6629398" cy="3477875"/>
          </a:xfrm>
          <a:prstGeom prst="rect">
            <a:avLst/>
          </a:prstGeom>
        </p:spPr>
        <p:txBody>
          <a:bodyPr wrap="square">
            <a:spAutoFit/>
          </a:bodyPr>
          <a:lstStyle/>
          <a:p>
            <a:pPr algn="just"/>
            <a:r>
              <a:rPr lang="vi-VN" sz="2000" dirty="0">
                <a:latin typeface="Cambria" panose="02040503050406030204" pitchFamily="18" charset="0"/>
                <a:ea typeface="Cambria" panose="02040503050406030204" pitchFamily="18" charset="0"/>
              </a:rPr>
              <a:t>- </a:t>
            </a:r>
            <a:r>
              <a:rPr lang="vi-VN" sz="2000" b="1" dirty="0">
                <a:solidFill>
                  <a:srgbClr val="FF0000"/>
                </a:solidFill>
                <a:latin typeface="Cambria" panose="02040503050406030204" pitchFamily="18" charset="0"/>
                <a:ea typeface="Cambria" panose="02040503050406030204" pitchFamily="18" charset="0"/>
              </a:rPr>
              <a:t>Phân bố</a:t>
            </a:r>
            <a:r>
              <a:rPr lang="vi-VN" sz="2000" dirty="0">
                <a:latin typeface="Cambria" panose="02040503050406030204" pitchFamily="18" charset="0"/>
                <a:ea typeface="Cambria" panose="02040503050406030204" pitchFamily="18" charset="0"/>
              </a:rPr>
              <a:t>: trải từ vùng Xích đạo đến hết </a:t>
            </a:r>
            <a:r>
              <a:rPr lang="vi-VN" sz="2000" dirty="0" smtClean="0">
                <a:latin typeface="Cambria" panose="02040503050406030204" pitchFamily="18" charset="0"/>
                <a:ea typeface="Cambria" panose="02040503050406030204" pitchFamily="18" charset="0"/>
              </a:rPr>
              <a:t>vành</a:t>
            </a:r>
            <a:r>
              <a:rPr lang="en-US" sz="2000" dirty="0" smtClean="0">
                <a:latin typeface="Cambria" panose="02040503050406030204" pitchFamily="18" charset="0"/>
                <a:ea typeface="Cambria" panose="02040503050406030204" pitchFamily="18" charset="0"/>
              </a:rPr>
              <a:t> </a:t>
            </a:r>
            <a:r>
              <a:rPr lang="vi-VN" sz="2000" dirty="0" smtClean="0">
                <a:latin typeface="Cambria" panose="02040503050406030204" pitchFamily="18" charset="0"/>
                <a:ea typeface="Cambria" panose="02040503050406030204" pitchFamily="18" charset="0"/>
              </a:rPr>
              <a:t>đai </a:t>
            </a:r>
            <a:r>
              <a:rPr lang="vi-VN" sz="2000" dirty="0">
                <a:latin typeface="Cambria" panose="02040503050406030204" pitchFamily="18" charset="0"/>
                <a:ea typeface="Cambria" panose="02040503050406030204" pitchFamily="18" charset="0"/>
              </a:rPr>
              <a:t>nhiệt đới ở cả nửa cầu Bắc và nửa cầu Nam.</a:t>
            </a:r>
          </a:p>
          <a:p>
            <a:pPr algn="just"/>
            <a:r>
              <a:rPr lang="en-US" sz="2000" dirty="0" smtClean="0">
                <a:latin typeface="Cambria" panose="02040503050406030204" pitchFamily="18" charset="0"/>
                <a:ea typeface="Cambria" panose="02040503050406030204" pitchFamily="18" charset="0"/>
              </a:rPr>
              <a:t>- </a:t>
            </a:r>
            <a:r>
              <a:rPr lang="vi-VN" sz="2000" b="1" dirty="0" smtClean="0">
                <a:solidFill>
                  <a:srgbClr val="FF0000"/>
                </a:solidFill>
                <a:latin typeface="Cambria" panose="02040503050406030204" pitchFamily="18" charset="0"/>
                <a:ea typeface="Cambria" panose="02040503050406030204" pitchFamily="18" charset="0"/>
              </a:rPr>
              <a:t>Đặc </a:t>
            </a:r>
            <a:r>
              <a:rPr lang="vi-VN" sz="2000" b="1" dirty="0">
                <a:solidFill>
                  <a:srgbClr val="FF0000"/>
                </a:solidFill>
                <a:latin typeface="Cambria" panose="02040503050406030204" pitchFamily="18" charset="0"/>
                <a:ea typeface="Cambria" panose="02040503050406030204" pitchFamily="18" charset="0"/>
              </a:rPr>
              <a:t>điểm</a:t>
            </a:r>
            <a:r>
              <a:rPr lang="vi-VN" sz="2000" dirty="0">
                <a:latin typeface="Cambria" panose="02040503050406030204" pitchFamily="18" charset="0"/>
                <a:ea typeface="Cambria" panose="02040503050406030204" pitchFamily="18" charset="0"/>
              </a:rPr>
              <a:t>: Rừng gồm nhiều tầng (2 – 3 tầng trở lên); trong rừng </a:t>
            </a:r>
            <a:r>
              <a:rPr lang="en-US" sz="2000" dirty="0" smtClean="0">
                <a:latin typeface="Cambria" panose="02040503050406030204" pitchFamily="18" charset="0"/>
                <a:ea typeface="Cambria" panose="02040503050406030204" pitchFamily="18" charset="0"/>
              </a:rPr>
              <a:t>c</a:t>
            </a:r>
            <a:r>
              <a:rPr lang="vi-VN" sz="2000" dirty="0" smtClean="0">
                <a:latin typeface="Cambria" panose="02040503050406030204" pitchFamily="18" charset="0"/>
                <a:ea typeface="Cambria" panose="02040503050406030204" pitchFamily="18" charset="0"/>
              </a:rPr>
              <a:t>ó </a:t>
            </a:r>
            <a:r>
              <a:rPr lang="vi-VN" sz="2000" dirty="0">
                <a:latin typeface="Cambria" panose="02040503050406030204" pitchFamily="18" charset="0"/>
                <a:ea typeface="Cambria" panose="02040503050406030204" pitchFamily="18" charset="0"/>
              </a:rPr>
              <a:t>nhiều loài cây thân gỗ, dây leo chằng </a:t>
            </a:r>
            <a:r>
              <a:rPr lang="vi-VN" sz="2000" dirty="0" smtClean="0">
                <a:latin typeface="Cambria" panose="02040503050406030204" pitchFamily="18" charset="0"/>
                <a:ea typeface="Cambria" panose="02040503050406030204" pitchFamily="18" charset="0"/>
              </a:rPr>
              <a:t>chịt</a:t>
            </a:r>
            <a:r>
              <a:rPr lang="en-US" sz="2000" dirty="0" smtClean="0">
                <a:latin typeface="Cambria" panose="02040503050406030204" pitchFamily="18" charset="0"/>
                <a:ea typeface="Cambria" panose="02040503050406030204" pitchFamily="18" charset="0"/>
              </a:rPr>
              <a:t>, đ</a:t>
            </a:r>
            <a:r>
              <a:rPr lang="vi-VN" sz="2000" dirty="0" smtClean="0">
                <a:latin typeface="Cambria" panose="02040503050406030204" pitchFamily="18" charset="0"/>
                <a:ea typeface="Cambria" panose="02040503050406030204" pitchFamily="18" charset="0"/>
              </a:rPr>
              <a:t>ộng </a:t>
            </a:r>
            <a:r>
              <a:rPr lang="vi-VN" sz="2000" dirty="0">
                <a:latin typeface="Cambria" panose="02040503050406030204" pitchFamily="18" charset="0"/>
                <a:ea typeface="Cambria" panose="02040503050406030204" pitchFamily="18" charset="0"/>
              </a:rPr>
              <a:t>vật rất phong </a:t>
            </a:r>
            <a:r>
              <a:rPr lang="vi-VN" sz="2000" dirty="0" smtClean="0">
                <a:latin typeface="Cambria" panose="02040503050406030204" pitchFamily="18" charset="0"/>
                <a:ea typeface="Cambria" panose="02040503050406030204" pitchFamily="18" charset="0"/>
              </a:rPr>
              <a:t>phú</a:t>
            </a:r>
            <a:r>
              <a:rPr lang="en-US" sz="2000" dirty="0" smtClean="0">
                <a:latin typeface="Cambria" panose="02040503050406030204" pitchFamily="18" charset="0"/>
                <a:ea typeface="Cambria" panose="02040503050406030204" pitchFamily="18" charset="0"/>
              </a:rPr>
              <a:t>.</a:t>
            </a:r>
          </a:p>
          <a:p>
            <a:pPr algn="just"/>
            <a:r>
              <a:rPr lang="vi-VN" sz="2000" dirty="0" smtClean="0">
                <a:latin typeface="Cambria" panose="02040503050406030204" pitchFamily="18" charset="0"/>
                <a:ea typeface="Cambria" panose="02040503050406030204" pitchFamily="18" charset="0"/>
              </a:rPr>
              <a:t>- </a:t>
            </a:r>
            <a:r>
              <a:rPr lang="vi-VN" sz="2000" b="1" dirty="0">
                <a:solidFill>
                  <a:srgbClr val="FF0000"/>
                </a:solidFill>
                <a:latin typeface="Cambria" panose="02040503050406030204" pitchFamily="18" charset="0"/>
                <a:ea typeface="Cambria" panose="02040503050406030204" pitchFamily="18" charset="0"/>
              </a:rPr>
              <a:t>Phân loại</a:t>
            </a:r>
            <a:r>
              <a:rPr lang="vi-VN" sz="2000" dirty="0">
                <a:latin typeface="Cambria" panose="02040503050406030204" pitchFamily="18" charset="0"/>
                <a:ea typeface="Cambria" panose="02040503050406030204" pitchFamily="18" charset="0"/>
              </a:rPr>
              <a:t>: </a:t>
            </a:r>
          </a:p>
          <a:p>
            <a:pPr algn="just"/>
            <a:r>
              <a:rPr lang="vi-VN" sz="2000" dirty="0">
                <a:latin typeface="Cambria" panose="02040503050406030204" pitchFamily="18" charset="0"/>
                <a:ea typeface="Cambria" panose="02040503050406030204" pitchFamily="18" charset="0"/>
              </a:rPr>
              <a:t>+ Rừng mưa nhiệt </a:t>
            </a:r>
            <a:r>
              <a:rPr lang="vi-VN" sz="2000" dirty="0" smtClean="0">
                <a:latin typeface="Cambria" panose="02040503050406030204" pitchFamily="18" charset="0"/>
                <a:ea typeface="Cambria" panose="02040503050406030204" pitchFamily="18" charset="0"/>
              </a:rPr>
              <a:t>đới</a:t>
            </a:r>
            <a:r>
              <a:rPr lang="en-US" sz="2000" dirty="0">
                <a:latin typeface="Cambria" panose="02040503050406030204" pitchFamily="18" charset="0"/>
                <a:ea typeface="Cambria" panose="02040503050406030204" pitchFamily="18" charset="0"/>
              </a:rPr>
              <a:t> </a:t>
            </a:r>
            <a:r>
              <a:rPr lang="vi-VN" sz="2000" dirty="0" smtClean="0">
                <a:latin typeface="Cambria" panose="02040503050406030204" pitchFamily="18" charset="0"/>
                <a:ea typeface="Cambria" panose="02040503050406030204" pitchFamily="18" charset="0"/>
              </a:rPr>
              <a:t>ở </a:t>
            </a:r>
            <a:r>
              <a:rPr lang="vi-VN" sz="2000" dirty="0">
                <a:latin typeface="Cambria" panose="02040503050406030204" pitchFamily="18" charset="0"/>
                <a:ea typeface="Cambria" panose="02040503050406030204" pitchFamily="18" charset="0"/>
              </a:rPr>
              <a:t>lưu vực sông A-ma-dôn, </a:t>
            </a:r>
            <a:r>
              <a:rPr lang="vi-VN" sz="2000" dirty="0" smtClean="0">
                <a:latin typeface="Cambria" panose="02040503050406030204" pitchFamily="18" charset="0"/>
                <a:ea typeface="Cambria" panose="02040503050406030204" pitchFamily="18" charset="0"/>
              </a:rPr>
              <a:t>sông </a:t>
            </a:r>
            <a:r>
              <a:rPr lang="vi-VN" sz="2000" dirty="0">
                <a:latin typeface="Cambria" panose="02040503050406030204" pitchFamily="18" charset="0"/>
                <a:ea typeface="Cambria" panose="02040503050406030204" pitchFamily="18" charset="0"/>
              </a:rPr>
              <a:t>Công-gô và một phần Đông Nam Á. Rừng rậm rạp, có 4 – 5 tầng.</a:t>
            </a:r>
          </a:p>
          <a:p>
            <a:pPr algn="just"/>
            <a:r>
              <a:rPr lang="vi-VN" sz="2000" dirty="0">
                <a:latin typeface="Cambria" panose="02040503050406030204" pitchFamily="18" charset="0"/>
                <a:ea typeface="Cambria" panose="02040503050406030204" pitchFamily="18" charset="0"/>
              </a:rPr>
              <a:t>+ Rừng nhiệt đới gió mùa </a:t>
            </a:r>
            <a:r>
              <a:rPr lang="vi-VN" sz="2000" dirty="0" smtClean="0">
                <a:latin typeface="Cambria" panose="02040503050406030204" pitchFamily="18" charset="0"/>
                <a:ea typeface="Cambria" panose="02040503050406030204" pitchFamily="18" charset="0"/>
              </a:rPr>
              <a:t>ở </a:t>
            </a:r>
            <a:r>
              <a:rPr lang="vi-VN" sz="2000" dirty="0">
                <a:latin typeface="Cambria" panose="02040503050406030204" pitchFamily="18" charset="0"/>
                <a:ea typeface="Cambria" panose="02040503050406030204" pitchFamily="18" charset="0"/>
              </a:rPr>
              <a:t>Đông Nam Á, Đông Ấn Độ,... </a:t>
            </a:r>
            <a:r>
              <a:rPr lang="vi-VN" sz="2000" dirty="0" smtClean="0">
                <a:latin typeface="Cambria" panose="02040503050406030204" pitchFamily="18" charset="0"/>
                <a:ea typeface="Cambria" panose="02040503050406030204" pitchFamily="18" charset="0"/>
              </a:rPr>
              <a:t>Cây </a:t>
            </a:r>
            <a:r>
              <a:rPr lang="vi-VN" sz="2000" dirty="0">
                <a:latin typeface="Cambria" panose="02040503050406030204" pitchFamily="18" charset="0"/>
                <a:ea typeface="Cambria" panose="02040503050406030204" pitchFamily="18" charset="0"/>
              </a:rPr>
              <a:t>trong rừng thấp hơn và ít </a:t>
            </a:r>
            <a:r>
              <a:rPr lang="vi-VN" sz="2000" dirty="0" smtClean="0">
                <a:latin typeface="Cambria" panose="02040503050406030204" pitchFamily="18" charset="0"/>
                <a:ea typeface="Cambria" panose="02040503050406030204" pitchFamily="18" charset="0"/>
              </a:rPr>
              <a:t>tầng</a:t>
            </a:r>
            <a:r>
              <a:rPr lang="en-US" sz="2000" dirty="0" smtClean="0">
                <a:latin typeface="Cambria" panose="02040503050406030204" pitchFamily="18" charset="0"/>
                <a:ea typeface="Cambria" panose="02040503050406030204" pitchFamily="18" charset="0"/>
              </a:rPr>
              <a:t> </a:t>
            </a:r>
            <a:r>
              <a:rPr lang="vi-VN" sz="2000" dirty="0" smtClean="0">
                <a:latin typeface="Cambria" panose="02040503050406030204" pitchFamily="18" charset="0"/>
                <a:ea typeface="Cambria" panose="02040503050406030204" pitchFamily="18" charset="0"/>
              </a:rPr>
              <a:t>hơn ở</a:t>
            </a:r>
            <a:r>
              <a:rPr lang="en-US" sz="2000" dirty="0" smtClean="0">
                <a:latin typeface="Cambria" panose="02040503050406030204" pitchFamily="18" charset="0"/>
                <a:ea typeface="Cambria" panose="02040503050406030204" pitchFamily="18" charset="0"/>
              </a:rPr>
              <a:t> </a:t>
            </a:r>
            <a:r>
              <a:rPr lang="vi-VN" sz="2000" dirty="0" smtClean="0">
                <a:latin typeface="Cambria" panose="02040503050406030204" pitchFamily="18" charset="0"/>
                <a:ea typeface="Cambria" panose="02040503050406030204" pitchFamily="18" charset="0"/>
              </a:rPr>
              <a:t>rừng </a:t>
            </a:r>
            <a:r>
              <a:rPr lang="vi-VN" sz="2000" dirty="0">
                <a:latin typeface="Cambria" panose="02040503050406030204" pitchFamily="18" charset="0"/>
                <a:ea typeface="Cambria" panose="02040503050406030204" pitchFamily="18" charset="0"/>
              </a:rPr>
              <a:t>mưa nhiệt đới.</a:t>
            </a: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24</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4"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Đặc</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điểm</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rừng</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nhiệt</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đới</a:t>
            </a:r>
            <a:endParaRPr lang="en-US" sz="2400" b="1" dirty="0">
              <a:solidFill>
                <a:srgbClr val="0D30DD"/>
              </a:solidFill>
              <a:latin typeface="Cambria" pitchFamily="18" charset="0"/>
            </a:endParaRPr>
          </a:p>
        </p:txBody>
      </p:sp>
    </p:spTree>
    <p:extLst>
      <p:ext uri="{BB962C8B-B14F-4D97-AF65-F5344CB8AC3E}">
        <p14:creationId xmlns:p14="http://schemas.microsoft.com/office/powerpoint/2010/main" val="16222320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2">
                                            <p:txEl>
                                              <p:pRg st="3" end="3"/>
                                            </p:txEl>
                                          </p:spTgt>
                                        </p:tgtEl>
                                        <p:attrNameLst>
                                          <p:attrName>style.visibility</p:attrName>
                                        </p:attrNameLst>
                                      </p:cBhvr>
                                      <p:to>
                                        <p:strVal val="visible"/>
                                      </p:to>
                                    </p:set>
                                    <p:animEffect transition="in" filter="randombar(horizontal)">
                                      <p:cBhvr>
                                        <p:cTn id="44" dur="500"/>
                                        <p:tgtEl>
                                          <p:spTgt spid="32">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32">
                                            <p:txEl>
                                              <p:pRg st="4" end="4"/>
                                            </p:txEl>
                                          </p:spTgt>
                                        </p:tgtEl>
                                        <p:attrNameLst>
                                          <p:attrName>style.visibility</p:attrName>
                                        </p:attrNameLst>
                                      </p:cBhvr>
                                      <p:to>
                                        <p:strVal val="visible"/>
                                      </p:to>
                                    </p:set>
                                    <p:animEffect transition="in" filter="randombar(horizontal)">
                                      <p:cBhvr>
                                        <p:cTn id="49" dur="500"/>
                                        <p:tgtEl>
                                          <p:spTgt spid="3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1358</TotalTime>
  <Words>1174</Words>
  <PresentationFormat>On-screen Show (4:3)</PresentationFormat>
  <Paragraphs>96</Paragraphs>
  <Slides>16</Slides>
  <Notes>1</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1_Office Theme</vt:lpstr>
      <vt:lpstr>PowerPoint Presentation</vt:lpstr>
      <vt:lpstr>RỪNG NHIỆT ĐỚI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2016-02-15T14:28:12Z</dcterms:created>
  <dcterms:modified xsi:type="dcterms:W3CDTF">2021-09-02T05:13:10Z</dcterms:modified>
</cp:coreProperties>
</file>