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6"/>
  </p:notesMasterIdLst>
  <p:sldIdLst>
    <p:sldId id="301" r:id="rId3"/>
    <p:sldId id="258"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4" r:id="rId33"/>
    <p:sldId id="335" r:id="rId34"/>
    <p:sldId id="277"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F6B"/>
    <a:srgbClr val="FFE26D"/>
    <a:srgbClr val="FFE67D"/>
    <a:srgbClr val="0000FF"/>
    <a:srgbClr val="3333FF"/>
    <a:srgbClr val="135F82"/>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5480" autoAdjust="0"/>
  </p:normalViewPr>
  <p:slideViewPr>
    <p:cSldViewPr>
      <p:cViewPr varScale="1">
        <p:scale>
          <a:sx n="41" d="100"/>
          <a:sy n="41" d="100"/>
        </p:scale>
        <p:origin x="624" y="5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23382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04212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73188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408825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94523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571673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36828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106098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73245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43120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358245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2752588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18079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324478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359562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25</a:t>
            </a:fld>
            <a:endParaRPr lang="en-US"/>
          </a:p>
        </p:txBody>
      </p:sp>
    </p:spTree>
    <p:extLst>
      <p:ext uri="{BB962C8B-B14F-4D97-AF65-F5344CB8AC3E}">
        <p14:creationId xmlns:p14="http://schemas.microsoft.com/office/powerpoint/2010/main" val="393927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2942415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27</a:t>
            </a:fld>
            <a:endParaRPr lang="en-US"/>
          </a:p>
        </p:txBody>
      </p:sp>
    </p:spTree>
    <p:extLst>
      <p:ext uri="{BB962C8B-B14F-4D97-AF65-F5344CB8AC3E}">
        <p14:creationId xmlns:p14="http://schemas.microsoft.com/office/powerpoint/2010/main" val="3746024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28</a:t>
            </a:fld>
            <a:endParaRPr lang="en-US"/>
          </a:p>
        </p:txBody>
      </p:sp>
    </p:spTree>
    <p:extLst>
      <p:ext uri="{BB962C8B-B14F-4D97-AF65-F5344CB8AC3E}">
        <p14:creationId xmlns:p14="http://schemas.microsoft.com/office/powerpoint/2010/main" val="58834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224249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231386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30</a:t>
            </a:fld>
            <a:endParaRPr lang="en-US"/>
          </a:p>
        </p:txBody>
      </p:sp>
    </p:spTree>
    <p:extLst>
      <p:ext uri="{BB962C8B-B14F-4D97-AF65-F5344CB8AC3E}">
        <p14:creationId xmlns:p14="http://schemas.microsoft.com/office/powerpoint/2010/main" val="2884943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31</a:t>
            </a:fld>
            <a:endParaRPr lang="en-US"/>
          </a:p>
        </p:txBody>
      </p:sp>
    </p:spTree>
    <p:extLst>
      <p:ext uri="{BB962C8B-B14F-4D97-AF65-F5344CB8AC3E}">
        <p14:creationId xmlns:p14="http://schemas.microsoft.com/office/powerpoint/2010/main" val="2580491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32</a:t>
            </a:fld>
            <a:endParaRPr lang="en-US"/>
          </a:p>
        </p:txBody>
      </p:sp>
    </p:spTree>
    <p:extLst>
      <p:ext uri="{BB962C8B-B14F-4D97-AF65-F5344CB8AC3E}">
        <p14:creationId xmlns:p14="http://schemas.microsoft.com/office/powerpoint/2010/main" val="3312323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33</a:t>
            </a:fld>
            <a:endParaRPr lang="en-US"/>
          </a:p>
        </p:txBody>
      </p:sp>
    </p:spTree>
    <p:extLst>
      <p:ext uri="{BB962C8B-B14F-4D97-AF65-F5344CB8AC3E}">
        <p14:creationId xmlns:p14="http://schemas.microsoft.com/office/powerpoint/2010/main" val="421790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50133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64058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11252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47349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5651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17514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9/1/2021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9/1/2021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042684" y="504498"/>
            <a:ext cx="1821332"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ĐS&amp;GT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840988" y="504498"/>
            <a:ext cx="771365" cy="646331"/>
          </a:xfrm>
          <a:prstGeom prst="rect">
            <a:avLst/>
          </a:prstGeom>
          <a:noFill/>
        </p:spPr>
        <p:txBody>
          <a:bodyPr wrap="non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11</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9/1/2021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4293" y="4865914"/>
            <a:ext cx="19877574" cy="8392886"/>
          </a:xfrm>
          <a:prstGeom prst="roundRect">
            <a:avLst>
              <a:gd name="adj" fmla="val 4570"/>
            </a:avLst>
          </a:prstGeom>
          <a:noFill/>
          <a:ln w="57150">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1157240" y="1907684"/>
            <a:ext cx="2236449" cy="76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a:t>
            </a:r>
          </a:p>
        </p:txBody>
      </p:sp>
      <p:sp>
        <p:nvSpPr>
          <p:cNvPr id="22" name="TextBox 21"/>
          <p:cNvSpPr txBox="1"/>
          <p:nvPr/>
        </p:nvSpPr>
        <p:spPr>
          <a:xfrm>
            <a:off x="75216" y="3346883"/>
            <a:ext cx="24400495" cy="76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400" b="1">
                <a:solidFill>
                  <a:srgbClr val="776249"/>
                </a:solidFill>
                <a:latin typeface="Tahoma" panose="020B0604030504040204" pitchFamily="34" charset="0"/>
                <a:ea typeface="Tahoma" panose="020B0604030504040204" pitchFamily="34" charset="0"/>
                <a:cs typeface="Tahoma" panose="020B0604030504040204" pitchFamily="34" charset="0"/>
              </a:rPr>
              <a:t>Chương III : </a:t>
            </a:r>
            <a:r>
              <a:rPr lang="en-US" sz="4400" b="1">
                <a:latin typeface="Tahoma" panose="020B0604030504040204" pitchFamily="34" charset="0"/>
                <a:ea typeface="Tahoma" panose="020B0604030504040204" pitchFamily="34" charset="0"/>
                <a:cs typeface="Tahoma" panose="020B0604030504040204" pitchFamily="34" charset="0"/>
              </a:rPr>
              <a:t>ĐÃY SỐ, CẤP SỐ CỘNG, CẤP SỐ NHÂN</a:t>
            </a:r>
            <a:endParaRPr lang="en-US" sz="4400" b="1" dirty="0">
              <a:solidFill>
                <a:srgbClr val="776249"/>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5637354" y="4446052"/>
            <a:ext cx="13632086" cy="1785523"/>
            <a:chOff x="5747658" y="4446051"/>
            <a:chExt cx="13632086" cy="1785523"/>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9711230" y="4446051"/>
              <a:ext cx="6366265" cy="1785523"/>
            </a:xfrm>
            <a:prstGeom prst="rect">
              <a:avLst/>
            </a:prstGeom>
            <a:solidFill>
              <a:schemeClr val="bg1"/>
            </a:solidFill>
          </p:spPr>
          <p:txBody>
            <a:bodyPr wrap="square" lIns="91410" tIns="45705" rIns="91410" bIns="45705" rtlCol="0">
              <a:spAutoFit/>
            </a:bodyPr>
            <a:lstStyle/>
            <a:p>
              <a:pPr algn="ctr">
                <a:lnSpc>
                  <a:spcPts val="5999"/>
                </a:lnSpc>
                <a:spcBef>
                  <a:spcPts val="1800"/>
                </a:spcBef>
              </a:pPr>
              <a:r>
                <a:rPr lang="en-US" sz="4400" b="1"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3. </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CẤP SỐ NHÂN</a:t>
              </a:r>
            </a:p>
            <a:p>
              <a:pPr algn="ctr">
                <a:lnSpc>
                  <a:spcPts val="5999"/>
                </a:lnSpc>
                <a:spcBef>
                  <a:spcPts val="1800"/>
                </a:spcBef>
              </a:pP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p:cNvGrpSpPr/>
          <p:nvPr/>
        </p:nvGrpSpPr>
        <p:grpSpPr>
          <a:xfrm>
            <a:off x="13406969" y="1463905"/>
            <a:ext cx="1814128" cy="1259397"/>
            <a:chOff x="12784885" y="1066801"/>
            <a:chExt cx="1814128" cy="1259397"/>
          </a:xfrm>
        </p:grpSpPr>
        <p:sp>
          <p:nvSpPr>
            <p:cNvPr id="24" name="TextBox 23"/>
            <p:cNvSpPr txBox="1"/>
            <p:nvPr/>
          </p:nvSpPr>
          <p:spPr>
            <a:xfrm>
              <a:off x="12784885" y="1066801"/>
              <a:ext cx="1814128" cy="769411"/>
            </a:xfrm>
            <a:prstGeom prst="rect">
              <a:avLst/>
            </a:prstGeom>
            <a:noFill/>
          </p:spPr>
          <p:txBody>
            <a:bodyPr wrap="square" lIns="91410" tIns="45705" rIns="91410" bIns="45705" rtlCol="0">
              <a:spAutoFit/>
            </a:bodyPr>
            <a:lstStyle/>
            <a:p>
              <a:pPr algn="ct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800158" cy="769411"/>
            </a:xfrm>
            <a:prstGeom prst="rect">
              <a:avLst/>
            </a:prstGeom>
            <a:noFill/>
          </p:spPr>
          <p:txBody>
            <a:bodyPr wrap="none" lIns="91410" tIns="45705" rIns="91410" bIns="45705" rtlCol="0">
              <a:spAutoFit/>
            </a:bodyPr>
            <a:lstStyle/>
            <a:p>
              <a:r>
                <a:rPr lang="en-US" sz="4400">
                  <a:solidFill>
                    <a:srgbClr val="135F82"/>
                  </a:solidFill>
                  <a:latin typeface="Tahoma" panose="020B0604030504040204" pitchFamily="34" charset="0"/>
                  <a:ea typeface="Tahoma" panose="020B0604030504040204" pitchFamily="34" charset="0"/>
                  <a:cs typeface="Tahoma" panose="020B0604030504040204" pitchFamily="34" charset="0"/>
                </a:rPr>
                <a:t>11</a:t>
              </a:r>
              <a:endParaRPr lang="en-US" sz="440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133600" y="5796145"/>
            <a:ext cx="8440871" cy="914383"/>
            <a:chOff x="7459670" y="7086600"/>
            <a:chExt cx="8441848" cy="914489"/>
          </a:xfrm>
        </p:grpSpPr>
        <p:sp>
          <p:nvSpPr>
            <p:cNvPr id="57" name="Rectangle 56"/>
            <p:cNvSpPr/>
            <p:nvPr/>
          </p:nvSpPr>
          <p:spPr>
            <a:xfrm>
              <a:off x="9092456" y="7178187"/>
              <a:ext cx="6809062" cy="769530"/>
            </a:xfrm>
            <a:prstGeom prst="rect">
              <a:avLst/>
            </a:prstGeom>
          </p:spPr>
          <p:txBody>
            <a:bodyPr wrap="none">
              <a:spAutoFit/>
            </a:bodyPr>
            <a:lstStyle/>
            <a:p>
              <a:pPr>
                <a:lnSpc>
                  <a:spcPct val="100000"/>
                </a:lnSpc>
                <a:spcBef>
                  <a:spcPct val="0"/>
                </a:spcBef>
                <a:buFontTx/>
                <a:buNone/>
                <a:defRPr/>
              </a:pPr>
              <a:r>
                <a:rPr lang="en-US" sz="4400" b="1">
                  <a:effectLst/>
                  <a:latin typeface="Tahoma" panose="020B0604030504040204" pitchFamily="34" charset="0"/>
                  <a:ea typeface="Tahoma" panose="020B0604030504040204" pitchFamily="34" charset="0"/>
                  <a:cs typeface="Tahoma" panose="020B0604030504040204" pitchFamily="34" charset="0"/>
                </a:rPr>
                <a:t>Định nghĩa cấp số nhân</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914489"/>
              <a:chOff x="7459669" y="7543800"/>
              <a:chExt cx="1381118" cy="91448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73163"/>
                <a:chOff x="7469187" y="7685126"/>
                <a:chExt cx="1371600" cy="773163"/>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2909" y="7688758"/>
                  <a:ext cx="539312"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2133600" y="7315200"/>
            <a:ext cx="7287322" cy="934848"/>
            <a:chOff x="7459670" y="8524495"/>
            <a:chExt cx="7067873" cy="872846"/>
          </a:xfrm>
        </p:grpSpPr>
        <p:sp>
          <p:nvSpPr>
            <p:cNvPr id="75" name="Rectangle 74"/>
            <p:cNvSpPr/>
            <p:nvPr/>
          </p:nvSpPr>
          <p:spPr>
            <a:xfrm>
              <a:off x="9011682" y="8638586"/>
              <a:ext cx="5515861" cy="739663"/>
            </a:xfrm>
            <a:prstGeom prst="rect">
              <a:avLst/>
            </a:prstGeom>
          </p:spPr>
          <p:txBody>
            <a:bodyPr wrap="square">
              <a:spAutoFit/>
            </a:bodyPr>
            <a:lstStyle/>
            <a:p>
              <a:pPr algn="just">
                <a:lnSpc>
                  <a:spcPct val="115000"/>
                </a:lnSpc>
                <a:spcBef>
                  <a:spcPts val="300"/>
                </a:spcBef>
                <a:spcAft>
                  <a:spcPts val="400"/>
                </a:spcAft>
                <a:tabLst>
                  <a:tab pos="228600" algn="l"/>
                </a:tabLst>
              </a:pPr>
              <a:r>
                <a:rPr lang="en-US" sz="4400" b="1">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a:effectLst/>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1059" y="7688759"/>
                  <a:ext cx="523011" cy="718409"/>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2133600" y="8686800"/>
            <a:ext cx="4450997" cy="914384"/>
            <a:chOff x="7459670" y="9982200"/>
            <a:chExt cx="4451512" cy="914490"/>
          </a:xfrm>
        </p:grpSpPr>
        <p:sp>
          <p:nvSpPr>
            <p:cNvPr id="82" name="Rectangle 81"/>
            <p:cNvSpPr/>
            <p:nvPr/>
          </p:nvSpPr>
          <p:spPr>
            <a:xfrm>
              <a:off x="9092456" y="10108716"/>
              <a:ext cx="2818726" cy="769530"/>
            </a:xfrm>
            <a:prstGeom prst="rect">
              <a:avLst/>
            </a:prstGeom>
          </p:spPr>
          <p:txBody>
            <a:bodyPr wrap="none">
              <a:spAutoFit/>
            </a:bodyPr>
            <a:lstStyle/>
            <a:p>
              <a:pPr>
                <a:lnSpc>
                  <a:spcPct val="100000"/>
                </a:lnSpc>
                <a:spcBef>
                  <a:spcPct val="0"/>
                </a:spcBef>
                <a:buFontTx/>
                <a:buNone/>
                <a:defRPr/>
              </a:pPr>
              <a:r>
                <a:rPr lang="en-US" sz="4400" b="1">
                  <a:effectLst/>
                  <a:latin typeface="Tahoma" panose="020B0604030504040204" pitchFamily="34" charset="0"/>
                  <a:ea typeface="Tahoma" panose="020B0604030504040204" pitchFamily="34" charset="0"/>
                  <a:cs typeface="Tahoma" panose="020B0604030504040204" pitchFamily="34" charset="0"/>
                </a:rPr>
                <a:t>Tính chất</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7459670" y="9982200"/>
              <a:ext cx="1392615" cy="914490"/>
              <a:chOff x="7459669" y="7543800"/>
              <a:chExt cx="1381118" cy="914490"/>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73164"/>
                <a:chOff x="7469187" y="7685126"/>
                <a:chExt cx="1371600" cy="773164"/>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42909" y="7688759"/>
                  <a:ext cx="539312"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2" name="Group 74">
            <a:extLst>
              <a:ext uri="{FF2B5EF4-FFF2-40B4-BE49-F238E27FC236}">
                <a16:creationId xmlns:a16="http://schemas.microsoft.com/office/drawing/2014/main" id="{237DAB52-59F0-48BD-BCA0-476D9212D9B3}"/>
              </a:ext>
            </a:extLst>
          </p:cNvPr>
          <p:cNvGrpSpPr/>
          <p:nvPr/>
        </p:nvGrpSpPr>
        <p:grpSpPr>
          <a:xfrm>
            <a:off x="2133601" y="10058400"/>
            <a:ext cx="13299573" cy="921841"/>
            <a:chOff x="7459670" y="9982200"/>
            <a:chExt cx="13301111" cy="921948"/>
          </a:xfrm>
        </p:grpSpPr>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097269F3-4BB2-4488-9927-CA907067CFEE}"/>
                    </a:ext>
                  </a:extLst>
                </p:cNvPr>
                <p:cNvSpPr/>
                <p:nvPr/>
              </p:nvSpPr>
              <p:spPr>
                <a:xfrm>
                  <a:off x="9092456" y="10134618"/>
                  <a:ext cx="11668325" cy="769530"/>
                </a:xfrm>
                <a:prstGeom prst="rect">
                  <a:avLst/>
                </a:prstGeom>
              </p:spPr>
              <p:txBody>
                <a:bodyPr wrap="none">
                  <a:spAutoFit/>
                </a:bodyPr>
                <a:lstStyle/>
                <a:p>
                  <a:pPr>
                    <a:lnSpc>
                      <a:spcPct val="100000"/>
                    </a:lnSpc>
                    <a:spcBef>
                      <a:spcPct val="0"/>
                    </a:spcBef>
                    <a:buFontTx/>
                    <a:buNone/>
                    <a:defRPr/>
                  </a:pPr>
                  <a:r>
                    <a:rPr lang="en-US" sz="4400" b="1">
                      <a:effectLst/>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oMath>
                  </a14:m>
                  <a:r>
                    <a:rPr lang="en-US" sz="4400" b="1">
                      <a:effectLst/>
                      <a:latin typeface="Tahoma" panose="020B0604030504040204" pitchFamily="34" charset="0"/>
                      <a:ea typeface="Tahoma" panose="020B0604030504040204" pitchFamily="34" charset="0"/>
                      <a:cs typeface="Tahoma" panose="020B0604030504040204" pitchFamily="34" charset="0"/>
                    </a:rPr>
                    <a:t> số hạng đầu tiên của cấp số nhân</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3" name="Rectangle 52">
                  <a:extLst>
                    <a:ext uri="{FF2B5EF4-FFF2-40B4-BE49-F238E27FC236}">
                      <a16:creationId xmlns:a16="http://schemas.microsoft.com/office/drawing/2014/main" id="{097269F3-4BB2-4488-9927-CA907067CFEE}"/>
                    </a:ext>
                  </a:extLst>
                </p:cNvPr>
                <p:cNvSpPr>
                  <a:spLocks noRot="1" noChangeAspect="1" noMove="1" noResize="1" noEditPoints="1" noAdjustHandles="1" noChangeArrowheads="1" noChangeShapeType="1" noTextEdit="1"/>
                </p:cNvSpPr>
                <p:nvPr/>
              </p:nvSpPr>
              <p:spPr>
                <a:xfrm>
                  <a:off x="9092456" y="10134618"/>
                  <a:ext cx="11668325" cy="769530"/>
                </a:xfrm>
                <a:prstGeom prst="rect">
                  <a:avLst/>
                </a:prstGeom>
                <a:blipFill>
                  <a:blip r:embed="rId5"/>
                  <a:stretch>
                    <a:fillRect l="-2142" t="-16667" r="-1411" b="-36508"/>
                  </a:stretch>
                </a:blipFill>
              </p:spPr>
              <p:txBody>
                <a:bodyPr/>
                <a:lstStyle/>
                <a:p>
                  <a:r>
                    <a:rPr lang="en-US">
                      <a:noFill/>
                    </a:rPr>
                    <a:t> </a:t>
                  </a:r>
                </a:p>
              </p:txBody>
            </p:sp>
          </mc:Fallback>
        </mc:AlternateContent>
        <p:grpSp>
          <p:nvGrpSpPr>
            <p:cNvPr id="54" name="Group 44">
              <a:extLst>
                <a:ext uri="{FF2B5EF4-FFF2-40B4-BE49-F238E27FC236}">
                  <a16:creationId xmlns:a16="http://schemas.microsoft.com/office/drawing/2014/main" id="{86E70347-6C7A-42F0-8255-ADB94FF69FF5}"/>
                </a:ext>
              </a:extLst>
            </p:cNvPr>
            <p:cNvGrpSpPr/>
            <p:nvPr/>
          </p:nvGrpSpPr>
          <p:grpSpPr>
            <a:xfrm>
              <a:off x="7459670" y="9982200"/>
              <a:ext cx="1392615" cy="914490"/>
              <a:chOff x="7459669" y="7543800"/>
              <a:chExt cx="1381118" cy="914490"/>
            </a:xfrm>
          </p:grpSpPr>
          <p:sp>
            <p:nvSpPr>
              <p:cNvPr id="55" name="Isosceles Triangle 44">
                <a:extLst>
                  <a:ext uri="{FF2B5EF4-FFF2-40B4-BE49-F238E27FC236}">
                    <a16:creationId xmlns:a16="http://schemas.microsoft.com/office/drawing/2014/main" id="{47BBBF54-874C-4A16-BB3A-E22EF2B6AE2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4" name="Group 46">
                <a:extLst>
                  <a:ext uri="{FF2B5EF4-FFF2-40B4-BE49-F238E27FC236}">
                    <a16:creationId xmlns:a16="http://schemas.microsoft.com/office/drawing/2014/main" id="{F126CA69-6966-479D-AB77-38BEC639A0AA}"/>
                  </a:ext>
                </a:extLst>
              </p:cNvPr>
              <p:cNvGrpSpPr/>
              <p:nvPr/>
            </p:nvGrpSpPr>
            <p:grpSpPr>
              <a:xfrm>
                <a:off x="7469187" y="7685126"/>
                <a:ext cx="1371600" cy="773164"/>
                <a:chOff x="7469187" y="7685126"/>
                <a:chExt cx="1371600" cy="773164"/>
              </a:xfrm>
            </p:grpSpPr>
            <p:sp>
              <p:nvSpPr>
                <p:cNvPr id="65" name="Round Same Side Corner Rectangle 85">
                  <a:extLst>
                    <a:ext uri="{FF2B5EF4-FFF2-40B4-BE49-F238E27FC236}">
                      <a16:creationId xmlns:a16="http://schemas.microsoft.com/office/drawing/2014/main" id="{A7E187E5-CCCB-492B-80CC-0C10138F2CD5}"/>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6" name="TextBox 65">
                  <a:extLst>
                    <a:ext uri="{FF2B5EF4-FFF2-40B4-BE49-F238E27FC236}">
                      <a16:creationId xmlns:a16="http://schemas.microsoft.com/office/drawing/2014/main" id="{40549AA0-8AF5-42E3-BADB-BAF9E9BF94FD}"/>
                    </a:ext>
                  </a:extLst>
                </p:cNvPr>
                <p:cNvSpPr txBox="1"/>
                <p:nvPr/>
              </p:nvSpPr>
              <p:spPr>
                <a:xfrm>
                  <a:off x="7796633" y="7688759"/>
                  <a:ext cx="831863" cy="769531"/>
                </a:xfrm>
                <a:prstGeom prst="rect">
                  <a:avLst/>
                </a:prstGeom>
                <a:noFill/>
              </p:spPr>
              <p:txBody>
                <a:bodyPr wrap="squar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2" name="Group 74">
            <a:extLst>
              <a:ext uri="{FF2B5EF4-FFF2-40B4-BE49-F238E27FC236}">
                <a16:creationId xmlns:a16="http://schemas.microsoft.com/office/drawing/2014/main" id="{8BDDCCC0-E66C-4583-8A33-66FCE4F1C519}"/>
              </a:ext>
            </a:extLst>
          </p:cNvPr>
          <p:cNvGrpSpPr/>
          <p:nvPr/>
        </p:nvGrpSpPr>
        <p:grpSpPr>
          <a:xfrm>
            <a:off x="2133598" y="11270159"/>
            <a:ext cx="4614504" cy="921841"/>
            <a:chOff x="7459670" y="9982200"/>
            <a:chExt cx="4615038" cy="921948"/>
          </a:xfrm>
        </p:grpSpPr>
        <p:sp>
          <p:nvSpPr>
            <p:cNvPr id="43" name="Rectangle 42">
              <a:extLst>
                <a:ext uri="{FF2B5EF4-FFF2-40B4-BE49-F238E27FC236}">
                  <a16:creationId xmlns:a16="http://schemas.microsoft.com/office/drawing/2014/main" id="{63DAC2B0-C894-4825-AD1E-E44E4AF06841}"/>
                </a:ext>
              </a:extLst>
            </p:cNvPr>
            <p:cNvSpPr/>
            <p:nvPr/>
          </p:nvSpPr>
          <p:spPr>
            <a:xfrm>
              <a:off x="9092456" y="10134618"/>
              <a:ext cx="2982252" cy="769530"/>
            </a:xfrm>
            <a:prstGeom prst="rect">
              <a:avLst/>
            </a:prstGeom>
          </p:spPr>
          <p:txBody>
            <a:bodyPr wrap="none">
              <a:spAutoFit/>
            </a:bodyPr>
            <a:lstStyle/>
            <a:p>
              <a:pPr>
                <a:lnSpc>
                  <a:spcPct val="100000"/>
                </a:lnSpc>
                <a:spcBef>
                  <a:spcPct val="0"/>
                </a:spcBef>
                <a:buFontTx/>
                <a:buNone/>
                <a:defRPr/>
              </a:pPr>
              <a:r>
                <a:rPr lang="en-US" sz="4400" b="1">
                  <a:effectLst/>
                  <a:latin typeface="Tahoma" panose="020B0604030504040204" pitchFamily="34" charset="0"/>
                  <a:ea typeface="Tahoma" panose="020B0604030504040204" pitchFamily="34" charset="0"/>
                  <a:cs typeface="Tahoma" panose="020B0604030504040204" pitchFamily="34" charset="0"/>
                </a:rPr>
                <a:t>Luyện tập</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44">
              <a:extLst>
                <a:ext uri="{FF2B5EF4-FFF2-40B4-BE49-F238E27FC236}">
                  <a16:creationId xmlns:a16="http://schemas.microsoft.com/office/drawing/2014/main" id="{3B39E3DF-BB08-4742-9F9E-5F9105220D30}"/>
                </a:ext>
              </a:extLst>
            </p:cNvPr>
            <p:cNvGrpSpPr/>
            <p:nvPr/>
          </p:nvGrpSpPr>
          <p:grpSpPr>
            <a:xfrm>
              <a:off x="7459670" y="9982200"/>
              <a:ext cx="1392615" cy="914490"/>
              <a:chOff x="7459669" y="7543800"/>
              <a:chExt cx="1381118" cy="914490"/>
            </a:xfrm>
          </p:grpSpPr>
          <p:sp>
            <p:nvSpPr>
              <p:cNvPr id="45" name="Isosceles Triangle 44">
                <a:extLst>
                  <a:ext uri="{FF2B5EF4-FFF2-40B4-BE49-F238E27FC236}">
                    <a16:creationId xmlns:a16="http://schemas.microsoft.com/office/drawing/2014/main" id="{847804F7-66C8-4C9B-A2AE-478D01CBC497}"/>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6">
                <a:extLst>
                  <a:ext uri="{FF2B5EF4-FFF2-40B4-BE49-F238E27FC236}">
                    <a16:creationId xmlns:a16="http://schemas.microsoft.com/office/drawing/2014/main" id="{CEC32359-CFE0-4B34-8E1C-438C7C0B79E7}"/>
                  </a:ext>
                </a:extLst>
              </p:cNvPr>
              <p:cNvGrpSpPr/>
              <p:nvPr/>
            </p:nvGrpSpPr>
            <p:grpSpPr>
              <a:xfrm>
                <a:off x="7469187" y="7685126"/>
                <a:ext cx="1371600" cy="773164"/>
                <a:chOff x="7469187" y="7685126"/>
                <a:chExt cx="1371600" cy="773164"/>
              </a:xfrm>
            </p:grpSpPr>
            <p:sp>
              <p:nvSpPr>
                <p:cNvPr id="47" name="Round Same Side Corner Rectangle 85">
                  <a:extLst>
                    <a:ext uri="{FF2B5EF4-FFF2-40B4-BE49-F238E27FC236}">
                      <a16:creationId xmlns:a16="http://schemas.microsoft.com/office/drawing/2014/main" id="{DE3B50B7-ED58-4598-BEC2-1280C2F9DCAF}"/>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E92D48DC-9CA9-4A7E-B21B-7F360214D37D}"/>
                    </a:ext>
                  </a:extLst>
                </p:cNvPr>
                <p:cNvSpPr txBox="1"/>
                <p:nvPr/>
              </p:nvSpPr>
              <p:spPr>
                <a:xfrm>
                  <a:off x="7796633" y="7688759"/>
                  <a:ext cx="831863" cy="769531"/>
                </a:xfrm>
                <a:prstGeom prst="rect">
                  <a:avLst/>
                </a:prstGeom>
                <a:noFill/>
              </p:spPr>
              <p:txBody>
                <a:bodyPr wrap="squar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498" y="2110675"/>
            <a:ext cx="19202401" cy="1199911"/>
            <a:chOff x="168274" y="1905000"/>
            <a:chExt cx="19202401" cy="804672"/>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69377" y="2068684"/>
              <a:ext cx="695399" cy="515995"/>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4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087561" y="2087351"/>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145F82"/>
                  </a:solidFill>
                  <a:latin typeface="Tahoma" panose="020B0604030504040204" pitchFamily="34" charset="0"/>
                  <a:ea typeface="Tahoma" panose="020B0604030504040204" pitchFamily="34" charset="0"/>
                  <a:cs typeface="Tahoma" panose="020B0604030504040204" pitchFamily="34" charset="0"/>
                </a:rPr>
                <a:t>Tính chất</a:t>
              </a:r>
              <a:endParaRPr lang="en-US" sz="4400" b="1">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3" name="Group 42"/>
          <p:cNvGrpSpPr/>
          <p:nvPr/>
        </p:nvGrpSpPr>
        <p:grpSpPr>
          <a:xfrm>
            <a:off x="0" y="3501060"/>
            <a:ext cx="23167905" cy="5033340"/>
            <a:chOff x="1076414" y="4334859"/>
            <a:chExt cx="23167905" cy="3321834"/>
          </a:xfrm>
        </p:grpSpPr>
        <p:sp>
          <p:nvSpPr>
            <p:cNvPr id="39" name="Rounded Rectangle 38"/>
            <p:cNvSpPr/>
            <p:nvPr/>
          </p:nvSpPr>
          <p:spPr>
            <a:xfrm>
              <a:off x="1533269" y="4543616"/>
              <a:ext cx="22711050" cy="3113077"/>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lnSpc>
                  <a:spcPct val="115000"/>
                </a:lnSpc>
                <a:spcBef>
                  <a:spcPts val="300"/>
                </a:spcBef>
                <a:spcAft>
                  <a:spcPts val="400"/>
                </a:spcAft>
                <a:tabLst>
                  <a:tab pos="228600" algn="l"/>
                </a:tabLst>
              </a:pPr>
              <a:r>
                <a:rPr lang="en-US" sz="4400" b="1">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3" name="Group 65"/>
            <p:cNvGrpSpPr/>
            <p:nvPr/>
          </p:nvGrpSpPr>
          <p:grpSpPr>
            <a:xfrm>
              <a:off x="1076414" y="4334859"/>
              <a:ext cx="4411573" cy="640760"/>
              <a:chOff x="166396" y="8712046"/>
              <a:chExt cx="4411573" cy="640760"/>
            </a:xfrm>
          </p:grpSpPr>
          <p:sp>
            <p:nvSpPr>
              <p:cNvPr id="24" name="Freeform 20"/>
              <p:cNvSpPr>
                <a:spLocks/>
              </p:cNvSpPr>
              <p:nvPr/>
            </p:nvSpPr>
            <p:spPr bwMode="auto">
              <a:xfrm>
                <a:off x="384522" y="8755081"/>
                <a:ext cx="4193447" cy="4860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26" name="TextBox 25"/>
              <p:cNvSpPr txBox="1"/>
              <p:nvPr/>
            </p:nvSpPr>
            <p:spPr>
              <a:xfrm>
                <a:off x="932118" y="8712046"/>
                <a:ext cx="2706190" cy="507805"/>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Định lí 2</a:t>
                </a:r>
                <a:r>
                  <a:rPr lang="en-US" sz="4400" b="1">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54FDC6-BD08-4B7E-A531-FF9C8F945B36}"/>
                  </a:ext>
                </a:extLst>
              </p:cNvPr>
              <p:cNvSpPr txBox="1"/>
              <p:nvPr/>
            </p:nvSpPr>
            <p:spPr>
              <a:xfrm>
                <a:off x="1905000" y="5018606"/>
                <a:ext cx="19659600" cy="3834961"/>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Định lí 2. Trong một cấp số nhân, bình phương của mỗi số hạng (trừ số hạng đầu và cuối) đều là tích của hai số hạng đứng kề với nó, nghĩa là:</a:t>
                </a:r>
              </a:p>
              <a:p>
                <a:r>
                  <a:rPr lang="vi-VN"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orderBox>
                      <m:borderBoxPr>
                        <m:ctrlPr>
                          <a:rPr lang="en-US" sz="4400" b="1" i="1" smtClean="0">
                            <a:solidFill>
                              <a:srgbClr val="FF0000"/>
                            </a:solidFill>
                            <a:latin typeface="Cambria Math" panose="02040503050406030204" pitchFamily="18" charset="0"/>
                          </a:rPr>
                        </m:ctrlPr>
                      </m:borderBoxPr>
                      <m:e>
                        <m:sSubSup>
                          <m:sSubSupPr>
                            <m:ctrlPr>
                              <a:rPr lang="en-US" sz="4400" b="1" i="1">
                                <a:solidFill>
                                  <a:srgbClr val="FF0000"/>
                                </a:solidFill>
                                <a:latin typeface="Cambria Math" panose="02040503050406030204" pitchFamily="18" charset="0"/>
                              </a:rPr>
                            </m:ctrlPr>
                          </m:sSubSup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𝒌</m:t>
                            </m:r>
                          </m:sub>
                          <m:sup>
                            <m:r>
                              <a:rPr lang="en-US" sz="4400" b="1" i="1">
                                <a:solidFill>
                                  <a:srgbClr val="FF0000"/>
                                </a:solidFill>
                                <a:latin typeface="Cambria Math" panose="02040503050406030204" pitchFamily="18" charset="0"/>
                              </a:rPr>
                              <m:t>𝟐</m:t>
                            </m:r>
                          </m:sup>
                        </m:sSubSup>
                        <m:r>
                          <a:rPr lang="en-US" sz="4400" b="1" i="1">
                            <a:solidFill>
                              <a:srgbClr val="FF0000"/>
                            </a:solidFill>
                            <a:latin typeface="Cambria Math" panose="02040503050406030204" pitchFamily="18" charset="0"/>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𝒌</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𝟏</m:t>
                            </m:r>
                          </m:sub>
                        </m:sSub>
                        <m:r>
                          <a:rPr lang="en-US" sz="4400" b="1" i="1">
                            <a:solidFill>
                              <a:srgbClr val="FF0000"/>
                            </a:solidFill>
                            <a:latin typeface="Cambria Math" panose="02040503050406030204" pitchFamily="18" charset="0"/>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𝒌</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𝟏</m:t>
                            </m:r>
                          </m:sub>
                        </m:sSub>
                      </m:e>
                    </m:borderBox>
                  </m:oMath>
                </a14:m>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400" b="1" i="1">
                        <a:latin typeface="Cambria Math" panose="02040503050406030204" pitchFamily="18" charset="0"/>
                      </a:rPr>
                      <m:t>𝒌</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8954FDC6-BD08-4B7E-A531-FF9C8F945B36}"/>
                  </a:ext>
                </a:extLst>
              </p:cNvPr>
              <p:cNvSpPr txBox="1">
                <a:spLocks noRot="1" noChangeAspect="1" noMove="1" noResize="1" noEditPoints="1" noAdjustHandles="1" noChangeArrowheads="1" noChangeShapeType="1" noTextEdit="1"/>
              </p:cNvSpPr>
              <p:nvPr/>
            </p:nvSpPr>
            <p:spPr>
              <a:xfrm>
                <a:off x="1905000" y="5018606"/>
                <a:ext cx="19659600" cy="3834961"/>
              </a:xfrm>
              <a:prstGeom prst="rect">
                <a:avLst/>
              </a:prstGeom>
              <a:blipFill>
                <a:blip r:embed="rId3"/>
                <a:stretch>
                  <a:fillRect l="-1271" t="-3180"/>
                </a:stretch>
              </a:blipFill>
            </p:spPr>
            <p:txBody>
              <a:bodyPr/>
              <a:lstStyle/>
              <a:p>
                <a:r>
                  <a:rPr lang="en-US">
                    <a:noFill/>
                  </a:rPr>
                  <a:t> </a:t>
                </a:r>
              </a:p>
            </p:txBody>
          </p:sp>
        </mc:Fallback>
      </mc:AlternateContent>
    </p:spTree>
    <p:extLst>
      <p:ext uri="{BB962C8B-B14F-4D97-AF65-F5344CB8AC3E}">
        <p14:creationId xmlns:p14="http://schemas.microsoft.com/office/powerpoint/2010/main" val="9481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7963265"/>
            <a:ext cx="21819676" cy="4457335"/>
            <a:chOff x="1270511" y="5832515"/>
            <a:chExt cx="21819676" cy="4126673"/>
          </a:xfrm>
        </p:grpSpPr>
        <p:sp>
          <p:nvSpPr>
            <p:cNvPr id="53" name="Rounded Rectangle 52"/>
            <p:cNvSpPr/>
            <p:nvPr/>
          </p:nvSpPr>
          <p:spPr>
            <a:xfrm>
              <a:off x="1272210" y="6735485"/>
              <a:ext cx="21817977" cy="322370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effectLst/>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712361"/>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4141954"/>
            <a:chOff x="1268078" y="3405486"/>
            <a:chExt cx="21841827" cy="4141954"/>
          </a:xfrm>
        </p:grpSpPr>
        <p:sp>
          <p:nvSpPr>
            <p:cNvPr id="62" name="Rounded Rectangle 61"/>
            <p:cNvSpPr/>
            <p:nvPr/>
          </p:nvSpPr>
          <p:spPr>
            <a:xfrm>
              <a:off x="1268078" y="3790950"/>
              <a:ext cx="21841827" cy="375649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1</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Tính chất</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31807" y="4876800"/>
                <a:ext cx="19380393" cy="3079433"/>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a:latin typeface="Tahoma" panose="020B0604030504040204" pitchFamily="34" charset="0"/>
                    <a:ea typeface="Tahoma" panose="020B0604030504040204" pitchFamily="34" charset="0"/>
                    <a:cs typeface="Tahoma" panose="020B0604030504040204" pitchFamily="34" charset="0"/>
                  </a:rPr>
                  <a:t>. Khi đó đẳng thức nào sau đây là đúng</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Sup>
                      <m:sSubSupPr>
                        <m:ctrlPr>
                          <a:rPr lang="en-US" sz="4400" b="1" i="1">
                            <a:latin typeface="Cambria Math" panose="02040503050406030204" pitchFamily="18" charset="0"/>
                          </a:rPr>
                        </m:ctrlPr>
                      </m:sSubSupPr>
                      <m:e>
                        <m:r>
                          <a:rPr lang="vi-VN" sz="4400" b="1" i="1">
                            <a:latin typeface="Cambria Math" panose="02040503050406030204" pitchFamily="18" charset="0"/>
                          </a:rPr>
                          <m:t>𝒖</m:t>
                        </m:r>
                      </m:e>
                      <m:sub>
                        <m:r>
                          <a:rPr lang="vi-VN" sz="4400" b="1" i="1">
                            <a:latin typeface="Cambria Math" panose="02040503050406030204" pitchFamily="18" charset="0"/>
                          </a:rPr>
                          <m:t>𝟐𝟎𝟏𝟎</m:t>
                        </m:r>
                      </m:sub>
                      <m:sup>
                        <m:r>
                          <a:rPr lang="vi-VN" sz="4400" b="1" i="1">
                            <a:latin typeface="Cambria Math" panose="02040503050406030204" pitchFamily="18" charset="0"/>
                          </a:rPr>
                          <m:t>𝟐</m:t>
                        </m:r>
                      </m:sup>
                    </m:sSubSup>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𝟐𝟎𝟏𝟖</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𝟐𝟎𝟏𝟗</m:t>
                        </m:r>
                      </m:sub>
                    </m:sSub>
                  </m:oMath>
                </a14:m>
                <a:r>
                  <a:rPr lang="vi-VN" sz="4400" b="1">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𝟐𝟎𝟏𝟗</m:t>
                            </m:r>
                          </m:sub>
                        </m:sSub>
                      </m:e>
                    </m:d>
                    <m:r>
                      <a:rPr lang="vi-VN" sz="4400" b="1" i="1">
                        <a:latin typeface="Cambria Math" panose="02040503050406030204" pitchFamily="18" charset="0"/>
                      </a:rPr>
                      <m:t>=</m:t>
                    </m:r>
                    <m:rad>
                      <m:radPr>
                        <m:degHide m:val="on"/>
                        <m:ctrlPr>
                          <a:rPr lang="en-US" sz="4400" b="1" i="1">
                            <a:latin typeface="Cambria Math" panose="02040503050406030204" pitchFamily="18" charset="0"/>
                          </a:rPr>
                        </m:ctrlPr>
                      </m:radPr>
                      <m:deg/>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𝟐𝟎𝟏𝟖</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𝟐𝟎𝟐𝟎</m:t>
                            </m:r>
                          </m:sub>
                        </m:sSub>
                      </m:e>
                    </m:rad>
                  </m:oMath>
                </a14:m>
                <a:r>
                  <a:rPr lang="vi-VN" sz="4400" b="1">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𝟐𝟎𝟏𝟗</m:t>
                        </m:r>
                      </m:sub>
                    </m:sSub>
                    <m:r>
                      <a:rPr lang="vi-VN" sz="4400" b="1" i="1">
                        <a:latin typeface="Cambria Math" panose="02040503050406030204" pitchFamily="18" charset="0"/>
                      </a:rPr>
                      <m:t>=</m:t>
                    </m:r>
                    <m:rad>
                      <m:radPr>
                        <m:degHide m:val="on"/>
                        <m:ctrlPr>
                          <a:rPr lang="en-US" sz="4400" b="1" i="1">
                            <a:latin typeface="Cambria Math" panose="02040503050406030204" pitchFamily="18" charset="0"/>
                          </a:rPr>
                        </m:ctrlPr>
                      </m:radPr>
                      <m:deg/>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𝟐𝟎𝟏𝟖</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𝟐𝟎𝟐𝟎</m:t>
                            </m:r>
                          </m:sub>
                        </m:sSub>
                      </m:e>
                    </m:rad>
                  </m:oMath>
                </a14:m>
                <a:r>
                  <a:rPr lang="vi-VN" sz="4400" b="1">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𝟐𝟎𝟏𝟗</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𝟐𝟎𝟏𝟖</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𝟐𝟎𝟐𝟎</m:t>
                            </m:r>
                          </m:sub>
                        </m:sSub>
                      </m:num>
                      <m:den>
                        <m:r>
                          <a:rPr lang="vi-VN" sz="4400" b="1" i="1">
                            <a:latin typeface="Cambria Math" panose="02040503050406030204" pitchFamily="18" charset="0"/>
                          </a:rPr>
                          <m:t>𝟐</m:t>
                        </m:r>
                      </m:den>
                    </m:f>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31807" y="4876800"/>
                <a:ext cx="19380393" cy="3079433"/>
              </a:xfrm>
              <a:prstGeom prst="rect">
                <a:avLst/>
              </a:prstGeom>
              <a:blipFill>
                <a:blip r:embed="rId3"/>
                <a:stretch>
                  <a:fillRect l="-1258" t="-4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887204" y="9252228"/>
                <a:ext cx="16916400" cy="2822439"/>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Theo tính chất của cấp số nhân ta có: </a:t>
                </a:r>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latin typeface="Cambria Math" panose="02040503050406030204" pitchFamily="18" charset="0"/>
                          </a:rPr>
                        </m:ctrlPr>
                      </m:sSubSupPr>
                      <m:e>
                        <m:r>
                          <a:rPr lang="vi-VN" sz="4400" b="1" i="1">
                            <a:latin typeface="Cambria Math" panose="02040503050406030204" pitchFamily="18" charset="0"/>
                          </a:rPr>
                          <m:t>𝒖</m:t>
                        </m:r>
                      </m:e>
                      <m:sub>
                        <m:r>
                          <a:rPr lang="vi-VN" sz="4400" b="1" i="1">
                            <a:latin typeface="Cambria Math" panose="02040503050406030204" pitchFamily="18" charset="0"/>
                          </a:rPr>
                          <m:t>𝒏</m:t>
                        </m:r>
                      </m:sub>
                      <m:sup>
                        <m:r>
                          <a:rPr lang="vi-VN" sz="4400" b="1" i="1">
                            <a:latin typeface="Cambria Math" panose="02040503050406030204" pitchFamily="18" charset="0"/>
                          </a:rPr>
                          <m:t>𝟐</m:t>
                        </m:r>
                      </m:sup>
                    </m:sSubSup>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b>
                    </m:sSub>
                  </m:oMath>
                </a14:m>
                <a:r>
                  <a:rPr lang="vi-VN"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r>
                      <a:rPr lang="vi-VN" sz="4400" b="1" i="1">
                        <a:latin typeface="Cambria Math" panose="02040503050406030204" pitchFamily="18" charset="0"/>
                      </a:rPr>
                      <m:t>=</m:t>
                    </m:r>
                    <m:rad>
                      <m:radPr>
                        <m:degHide m:val="on"/>
                        <m:ctrlPr>
                          <a:rPr lang="en-US" sz="4400" b="1" i="1">
                            <a:latin typeface="Cambria Math" panose="02040503050406030204" pitchFamily="18" charset="0"/>
                          </a:rPr>
                        </m:ctrlPr>
                      </m:radPr>
                      <m:deg/>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b>
                        </m:sSub>
                      </m:e>
                    </m:rad>
                  </m:oMath>
                </a14:m>
                <a:endParaRPr lang="en-US" sz="4400" b="1" i="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𝟐𝟎𝟏𝟗</m:t>
                            </m:r>
                          </m:sub>
                        </m:sSub>
                      </m:e>
                    </m:d>
                    <m:r>
                      <a:rPr lang="vi-VN" sz="4400" b="1" i="1">
                        <a:latin typeface="Cambria Math" panose="02040503050406030204" pitchFamily="18" charset="0"/>
                      </a:rPr>
                      <m:t>=</m:t>
                    </m:r>
                    <m:rad>
                      <m:radPr>
                        <m:degHide m:val="on"/>
                        <m:ctrlPr>
                          <a:rPr lang="en-US" sz="4400" b="1" i="1">
                            <a:latin typeface="Cambria Math" panose="02040503050406030204" pitchFamily="18" charset="0"/>
                          </a:rPr>
                        </m:ctrlPr>
                      </m:radPr>
                      <m:deg/>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𝟐𝟎𝟏𝟖</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𝟐𝟎𝟐𝟎</m:t>
                            </m:r>
                          </m:sub>
                        </m:sSub>
                      </m:e>
                    </m:rad>
                  </m:oMath>
                </a14:m>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887204" y="9252228"/>
                <a:ext cx="16916400" cy="2822439"/>
              </a:xfrm>
              <a:prstGeom prst="rect">
                <a:avLst/>
              </a:prstGeom>
              <a:blipFill>
                <a:blip r:embed="rId4"/>
                <a:stretch>
                  <a:fillRect l="-1477" t="-4536"/>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0562137" y="5486400"/>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6557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71088" y="7963267"/>
            <a:ext cx="21817977" cy="3342891"/>
            <a:chOff x="1259437" y="5832515"/>
            <a:chExt cx="21817977" cy="3617017"/>
          </a:xfrm>
        </p:grpSpPr>
        <p:sp>
          <p:nvSpPr>
            <p:cNvPr id="53" name="Rounded Rectangle 52"/>
            <p:cNvSpPr/>
            <p:nvPr/>
          </p:nvSpPr>
          <p:spPr>
            <a:xfrm>
              <a:off x="1259437" y="5912087"/>
              <a:ext cx="21817977" cy="35374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3253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3654813"/>
            <a:chOff x="1268078" y="3405486"/>
            <a:chExt cx="21841827" cy="3654813"/>
          </a:xfrm>
        </p:grpSpPr>
        <p:sp>
          <p:nvSpPr>
            <p:cNvPr id="62" name="Rounded Rectangle 61"/>
            <p:cNvSpPr/>
            <p:nvPr/>
          </p:nvSpPr>
          <p:spPr>
            <a:xfrm>
              <a:off x="1268078" y="3790950"/>
              <a:ext cx="21841827" cy="3269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2</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Tính chất</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980300" y="4560212"/>
                <a:ext cx="19380393" cy="2077492"/>
              </a:xfrm>
              <a:prstGeom prst="rect">
                <a:avLst/>
              </a:prstGeom>
              <a:noFill/>
            </p:spPr>
            <p:txBody>
              <a:bodyPr wrap="square" rtlCol="0">
                <a:spAutoFit/>
              </a:bodyPr>
              <a:lstStyle/>
              <a:p>
                <a:r>
                  <a:rPr lang="vi-VN" b="1" dirty="0">
                    <a:latin typeface="Tahoma" panose="020B0604030504040204" pitchFamily="34" charset="0"/>
                    <a:ea typeface="Tahoma" panose="020B0604030504040204" pitchFamily="34" charset="0"/>
                    <a:cs typeface="Tahoma" panose="020B0604030504040204" pitchFamily="34" charset="0"/>
                  </a:rPr>
                  <a:t>Tập hợp các giá trị của </a:t>
                </a:r>
                <a14:m>
                  <m:oMath xmlns:m="http://schemas.openxmlformats.org/officeDocument/2006/math">
                    <m:r>
                      <a:rPr lang="vi-VN" b="1" i="1">
                        <a:latin typeface="Cambria Math" panose="02040503050406030204" pitchFamily="18" charset="0"/>
                      </a:rPr>
                      <m:t>𝒙</m:t>
                    </m:r>
                  </m:oMath>
                </a14:m>
                <a:r>
                  <a:rPr lang="vi-VN" b="1" dirty="0">
                    <a:latin typeface="Tahoma" panose="020B0604030504040204" pitchFamily="34" charset="0"/>
                    <a:ea typeface="Tahoma" panose="020B0604030504040204" pitchFamily="34" charset="0"/>
                    <a:cs typeface="Tahoma" panose="020B0604030504040204" pitchFamily="34" charset="0"/>
                  </a:rPr>
                  <a:t> thỏa mãn </a:t>
                </a:r>
                <a14:m>
                  <m:oMath xmlns:m="http://schemas.openxmlformats.org/officeDocument/2006/math">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𝟐</m:t>
                    </m:r>
                    <m:func>
                      <m:funcPr>
                        <m:ctrlPr>
                          <a:rPr lang="en-US" b="1" i="1">
                            <a:latin typeface="Cambria Math" panose="02040503050406030204" pitchFamily="18" charset="0"/>
                          </a:rPr>
                        </m:ctrlPr>
                      </m:funcPr>
                      <m:fName>
                        <m:r>
                          <a:rPr lang="vi-VN" b="1" i="1">
                            <a:latin typeface="Cambria Math" panose="02040503050406030204" pitchFamily="18" charset="0"/>
                          </a:rPr>
                          <m:t>;</m:t>
                        </m:r>
                      </m:fName>
                      <m:e>
                        <m:r>
                          <a:rPr lang="vi-VN" b="1" i="1">
                            <a:latin typeface="Cambria Math" panose="02040503050406030204" pitchFamily="18" charset="0"/>
                          </a:rPr>
                          <m:t>𝒙</m:t>
                        </m:r>
                      </m:e>
                    </m:func>
                    <m:func>
                      <m:funcPr>
                        <m:ctrlPr>
                          <a:rPr lang="en-US" b="1" i="1">
                            <a:latin typeface="Cambria Math" panose="02040503050406030204" pitchFamily="18" charset="0"/>
                          </a:rPr>
                        </m:ctrlPr>
                      </m:funcPr>
                      <m:fName>
                        <m:r>
                          <a:rPr lang="vi-VN" b="1" i="1">
                            <a:latin typeface="Cambria Math" panose="02040503050406030204" pitchFamily="18" charset="0"/>
                          </a:rPr>
                          <m:t>;</m:t>
                        </m:r>
                      </m:fName>
                      <m:e>
                        <m:r>
                          <a:rPr lang="vi-VN" b="1" i="1">
                            <a:latin typeface="Cambria Math" panose="02040503050406030204" pitchFamily="18" charset="0"/>
                          </a:rPr>
                          <m:t>𝒙</m:t>
                        </m:r>
                      </m:e>
                    </m:func>
                    <m:r>
                      <a:rPr lang="vi-VN" b="1" i="1">
                        <a:latin typeface="Cambria Math" panose="02040503050406030204" pitchFamily="18" charset="0"/>
                      </a:rPr>
                      <m:t>+</m:t>
                    </m:r>
                    <m:r>
                      <a:rPr lang="vi-VN" b="1" i="1">
                        <a:latin typeface="Cambria Math" panose="02040503050406030204" pitchFamily="18" charset="0"/>
                      </a:rPr>
                      <m:t>𝟒</m:t>
                    </m:r>
                  </m:oMath>
                </a14:m>
                <a:r>
                  <a:rPr lang="vi-VN" b="1" dirty="0">
                    <a:latin typeface="Tahoma" panose="020B0604030504040204" pitchFamily="34" charset="0"/>
                    <a:ea typeface="Tahoma" panose="020B0604030504040204" pitchFamily="34" charset="0"/>
                    <a:cs typeface="Tahoma" panose="020B0604030504040204" pitchFamily="34" charset="0"/>
                  </a:rPr>
                  <a:t> theo thứ tự lập thành cấp số nhân là </a:t>
                </a:r>
                <a:endParaRPr lang="en-US"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b="1" i="1">
                            <a:latin typeface="Cambria Math" panose="02040503050406030204" pitchFamily="18" charset="0"/>
                          </a:rPr>
                        </m:ctrlPr>
                      </m:dPr>
                      <m:e>
                        <m:r>
                          <a:rPr lang="vi-VN" b="1" i="1">
                            <a:latin typeface="Cambria Math" panose="02040503050406030204" pitchFamily="18" charset="0"/>
                          </a:rPr>
                          <m:t>𝟒</m:t>
                        </m:r>
                      </m:e>
                    </m:d>
                  </m:oMath>
                </a14:m>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lang="en-US" b="1" i="1">
                            <a:latin typeface="Cambria Math" panose="02040503050406030204" pitchFamily="18" charset="0"/>
                          </a:rPr>
                        </m:ctrlPr>
                      </m:dPr>
                      <m:e>
                        <m:r>
                          <a:rPr lang="vi-VN" b="1" i="1">
                            <a:latin typeface="Cambria Math" panose="02040503050406030204" pitchFamily="18" charset="0"/>
                          </a:rPr>
                          <m:t>𝟏</m:t>
                        </m:r>
                      </m:e>
                    </m:d>
                  </m:oMath>
                </a14:m>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b="1" i="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d>
                      <m:dPr>
                        <m:begChr m:val="{"/>
                        <m:endChr m:val="}"/>
                        <m:ctrlPr>
                          <a:rPr lang="en-US" b="1" i="1">
                            <a:latin typeface="Cambria Math" panose="02040503050406030204" pitchFamily="18" charset="0"/>
                          </a:rPr>
                        </m:ctrlPr>
                      </m:dPr>
                      <m:e>
                        <m:r>
                          <a:rPr lang="vi-VN" b="1" i="1">
                            <a:latin typeface="Cambria Math" panose="02040503050406030204" pitchFamily="18" charset="0"/>
                          </a:rPr>
                          <m:t>𝟐</m:t>
                        </m:r>
                      </m:e>
                    </m:d>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980300" y="4560212"/>
                <a:ext cx="19380393" cy="2077492"/>
              </a:xfrm>
              <a:prstGeom prst="rect">
                <a:avLst/>
              </a:prstGeom>
              <a:blipFill>
                <a:blip r:embed="rId3"/>
                <a:stretch>
                  <a:fillRect l="-1258" t="-6158" r="-1982" b="-12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4807755" y="8655498"/>
                <a:ext cx="18853023" cy="3415872"/>
              </a:xfrm>
              <a:prstGeom prst="rect">
                <a:avLst/>
              </a:prstGeom>
              <a:noFill/>
            </p:spPr>
            <p:txBody>
              <a:bodyPr wrap="square" rtlCol="0">
                <a:spAutoFit/>
              </a:bodyPr>
              <a:lstStyle/>
              <a:p>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𝟐</m:t>
                    </m:r>
                    <m:func>
                      <m:funcPr>
                        <m:ctrlPr>
                          <a:rPr lang="en-US" b="1" i="1">
                            <a:latin typeface="Cambria Math" panose="02040503050406030204" pitchFamily="18" charset="0"/>
                          </a:rPr>
                        </m:ctrlPr>
                      </m:funcPr>
                      <m:fName>
                        <m:r>
                          <a:rPr lang="vi-VN" b="1" i="1">
                            <a:latin typeface="Cambria Math" panose="02040503050406030204" pitchFamily="18" charset="0"/>
                          </a:rPr>
                          <m:t>;</m:t>
                        </m:r>
                      </m:fName>
                      <m:e>
                        <m:r>
                          <a:rPr lang="vi-VN" b="1" i="1">
                            <a:latin typeface="Cambria Math" panose="02040503050406030204" pitchFamily="18" charset="0"/>
                          </a:rPr>
                          <m:t>𝒙</m:t>
                        </m:r>
                      </m:e>
                    </m:func>
                    <m:func>
                      <m:funcPr>
                        <m:ctrlPr>
                          <a:rPr lang="en-US" b="1" i="1">
                            <a:latin typeface="Cambria Math" panose="02040503050406030204" pitchFamily="18" charset="0"/>
                          </a:rPr>
                        </m:ctrlPr>
                      </m:funcPr>
                      <m:fName>
                        <m:r>
                          <a:rPr lang="vi-VN" b="1" i="1">
                            <a:latin typeface="Cambria Math" panose="02040503050406030204" pitchFamily="18" charset="0"/>
                          </a:rPr>
                          <m:t>;</m:t>
                        </m:r>
                      </m:fName>
                      <m:e>
                        <m:r>
                          <a:rPr lang="vi-VN" b="1" i="1">
                            <a:latin typeface="Cambria Math" panose="02040503050406030204" pitchFamily="18" charset="0"/>
                          </a:rPr>
                          <m:t>𝒙</m:t>
                        </m:r>
                      </m:e>
                    </m:func>
                    <m:r>
                      <a:rPr lang="vi-VN" b="1" i="1">
                        <a:latin typeface="Cambria Math" panose="02040503050406030204" pitchFamily="18" charset="0"/>
                      </a:rPr>
                      <m:t>+</m:t>
                    </m:r>
                    <m:r>
                      <a:rPr lang="vi-VN" b="1" i="1">
                        <a:latin typeface="Cambria Math" panose="02040503050406030204" pitchFamily="18" charset="0"/>
                      </a:rPr>
                      <m:t>𝟒</m:t>
                    </m:r>
                  </m:oMath>
                </a14:m>
                <a:r>
                  <a:rPr lang="vi-VN" b="1" dirty="0">
                    <a:latin typeface="Tahoma" panose="020B0604030504040204" pitchFamily="34" charset="0"/>
                    <a:ea typeface="Tahoma" panose="020B0604030504040204" pitchFamily="34" charset="0"/>
                    <a:cs typeface="Tahoma" panose="020B0604030504040204" pitchFamily="34" charset="0"/>
                  </a:rPr>
                  <a:t> theo thứ tự lập thành cấp số nhân nên suy ra :</a:t>
                </a:r>
                <a:endParaRPr lang="en-US"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sSup>
                        <m:sSupPr>
                          <m:ctrlPr>
                            <a:rPr lang="en-US" b="1" i="1">
                              <a:latin typeface="Cambria Math" panose="02040503050406030204" pitchFamily="18" charset="0"/>
                            </a:rPr>
                          </m:ctrlPr>
                        </m:sSupPr>
                        <m:e>
                          <m:r>
                            <a:rPr lang="vi-VN" b="1" i="1">
                              <a:latin typeface="Cambria Math" panose="02040503050406030204" pitchFamily="18" charset="0"/>
                            </a:rPr>
                            <m:t>𝒙</m:t>
                          </m:r>
                        </m:e>
                        <m:sup>
                          <m:r>
                            <a:rPr lang="vi-VN" b="1" i="1">
                              <a:latin typeface="Cambria Math" panose="02040503050406030204" pitchFamily="18" charset="0"/>
                            </a:rPr>
                            <m:t>𝟐</m:t>
                          </m:r>
                        </m:sup>
                      </m:sSup>
                      <m:r>
                        <a:rPr lang="vi-VN" b="1" i="1">
                          <a:latin typeface="Cambria Math" panose="02040503050406030204" pitchFamily="18" charset="0"/>
                        </a:rPr>
                        <m:t>=</m:t>
                      </m:r>
                      <m:d>
                        <m:dPr>
                          <m:ctrlPr>
                            <a:rPr lang="en-US" b="1" i="1">
                              <a:latin typeface="Cambria Math" panose="02040503050406030204" pitchFamily="18" charset="0"/>
                            </a:rPr>
                          </m:ctrlPr>
                        </m:dPr>
                        <m:e>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𝟐</m:t>
                          </m:r>
                        </m:e>
                      </m:d>
                      <m:d>
                        <m:dPr>
                          <m:ctrlPr>
                            <a:rPr lang="en-US" b="1" i="1">
                              <a:latin typeface="Cambria Math" panose="02040503050406030204" pitchFamily="18" charset="0"/>
                            </a:rPr>
                          </m:ctrlPr>
                        </m:dPr>
                        <m:e>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𝟒</m:t>
                          </m:r>
                        </m:e>
                      </m:d>
                      <m:r>
                        <a:rPr lang="vi-VN" b="1" i="1">
                          <a:latin typeface="Cambria Math" panose="02040503050406030204" pitchFamily="18" charset="0"/>
                        </a:rPr>
                        <m:t>⇔</m:t>
                      </m:r>
                      <m:sSup>
                        <m:sSupPr>
                          <m:ctrlPr>
                            <a:rPr lang="en-US" b="1" i="1">
                              <a:latin typeface="Cambria Math" panose="02040503050406030204" pitchFamily="18" charset="0"/>
                            </a:rPr>
                          </m:ctrlPr>
                        </m:sSupPr>
                        <m:e>
                          <m:r>
                            <a:rPr lang="vi-VN" b="1" i="1">
                              <a:latin typeface="Cambria Math" panose="02040503050406030204" pitchFamily="18" charset="0"/>
                            </a:rPr>
                            <m:t>𝒙</m:t>
                          </m:r>
                        </m:e>
                        <m:sup>
                          <m:r>
                            <a:rPr lang="vi-VN" b="1" i="1">
                              <a:latin typeface="Cambria Math" panose="02040503050406030204" pitchFamily="18" charset="0"/>
                            </a:rPr>
                            <m:t>𝟐</m:t>
                          </m:r>
                        </m:sup>
                      </m:sSup>
                      <m:r>
                        <a:rPr lang="vi-VN" b="1" i="1">
                          <a:latin typeface="Cambria Math" panose="02040503050406030204" pitchFamily="18" charset="0"/>
                        </a:rPr>
                        <m:t>=</m:t>
                      </m:r>
                      <m:sSup>
                        <m:sSupPr>
                          <m:ctrlPr>
                            <a:rPr lang="en-US" b="1" i="1">
                              <a:latin typeface="Cambria Math" panose="02040503050406030204" pitchFamily="18" charset="0"/>
                            </a:rPr>
                          </m:ctrlPr>
                        </m:sSupPr>
                        <m:e>
                          <m:r>
                            <a:rPr lang="vi-VN" b="1" i="1">
                              <a:latin typeface="Cambria Math" panose="02040503050406030204" pitchFamily="18" charset="0"/>
                            </a:rPr>
                            <m:t>𝒙</m:t>
                          </m:r>
                        </m:e>
                        <m:sup>
                          <m:r>
                            <a:rPr lang="vi-VN" b="1" i="1">
                              <a:latin typeface="Cambria Math" panose="02040503050406030204" pitchFamily="18" charset="0"/>
                            </a:rPr>
                            <m:t>𝟐</m:t>
                          </m:r>
                        </m:sup>
                      </m:sSup>
                      <m:r>
                        <a:rPr lang="vi-VN" b="1" i="1">
                          <a:latin typeface="Cambria Math" panose="02040503050406030204" pitchFamily="18" charset="0"/>
                        </a:rPr>
                        <m:t>+</m:t>
                      </m:r>
                      <m:r>
                        <a:rPr lang="vi-VN" b="1" i="1">
                          <a:latin typeface="Cambria Math" panose="02040503050406030204" pitchFamily="18" charset="0"/>
                        </a:rPr>
                        <m:t>𝟐</m:t>
                      </m:r>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𝟖</m:t>
                      </m:r>
                      <m:r>
                        <a:rPr lang="vi-VN" b="1" i="1">
                          <a:latin typeface="Cambria Math" panose="02040503050406030204" pitchFamily="18" charset="0"/>
                        </a:rPr>
                        <m:t>⇔</m:t>
                      </m:r>
                      <m:r>
                        <a:rPr lang="vi-VN" b="1" i="1">
                          <a:latin typeface="Cambria Math" panose="02040503050406030204" pitchFamily="18" charset="0"/>
                        </a:rPr>
                        <m:t>𝟐</m:t>
                      </m:r>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𝟖</m:t>
                      </m:r>
                      <m:r>
                        <a:rPr lang="vi-VN" b="1" i="1">
                          <a:latin typeface="Cambria Math" panose="02040503050406030204" pitchFamily="18" charset="0"/>
                        </a:rPr>
                        <m:t>=</m:t>
                      </m:r>
                      <m:r>
                        <a:rPr lang="vi-VN" b="1" i="1">
                          <a:latin typeface="Cambria Math" panose="02040503050406030204" pitchFamily="18" charset="0"/>
                        </a:rPr>
                        <m:t>𝟎</m:t>
                      </m:r>
                      <m:r>
                        <a:rPr lang="vi-VN" b="1" i="1">
                          <a:latin typeface="Cambria Math" panose="02040503050406030204" pitchFamily="18" charset="0"/>
                        </a:rPr>
                        <m:t>⇔</m:t>
                      </m:r>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𝟒</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Thử lại ta thấy </a:t>
                </a:r>
                <a14:m>
                  <m:oMath xmlns:m="http://schemas.openxmlformats.org/officeDocument/2006/math">
                    <m:r>
                      <a:rPr lang="vi-VN" b="1" i="1">
                        <a:latin typeface="Cambria Math" panose="02040503050406030204" pitchFamily="18" charset="0"/>
                      </a:rPr>
                      <m:t>𝒙</m:t>
                    </m:r>
                    <m:r>
                      <a:rPr lang="vi-VN" b="1" i="1">
                        <a:latin typeface="Cambria Math" panose="02040503050406030204" pitchFamily="18" charset="0"/>
                      </a:rPr>
                      <m:t>=</m:t>
                    </m:r>
                    <m:r>
                      <a:rPr lang="vi-VN" b="1" i="1">
                        <a:latin typeface="Cambria Math" panose="02040503050406030204" pitchFamily="18" charset="0"/>
                      </a:rPr>
                      <m:t>𝟒</m:t>
                    </m:r>
                  </m:oMath>
                </a14:m>
                <a:r>
                  <a:rPr lang="vi-VN" b="1" dirty="0">
                    <a:latin typeface="Tahoma" panose="020B0604030504040204" pitchFamily="34" charset="0"/>
                    <a:ea typeface="Tahoma" panose="020B0604030504040204" pitchFamily="34" charset="0"/>
                    <a:cs typeface="Tahoma" panose="020B0604030504040204" pitchFamily="34" charset="0"/>
                  </a:rPr>
                  <a:t> thỏa mãn yêu cầu bài toán.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4807755" y="8655498"/>
                <a:ext cx="18853023" cy="3415872"/>
              </a:xfrm>
              <a:prstGeom prst="rect">
                <a:avLst/>
              </a:prstGeom>
              <a:blipFill>
                <a:blip r:embed="rId4"/>
                <a:stretch>
                  <a:fillRect l="-1294" t="-3750"/>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853875" y="5933660"/>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116859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498" y="2110675"/>
            <a:ext cx="19202401" cy="1199911"/>
            <a:chOff x="168274" y="1905000"/>
            <a:chExt cx="19202401" cy="804672"/>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69377" y="2068684"/>
              <a:ext cx="695399" cy="515995"/>
            </a:xfrm>
            <a:prstGeom prst="rect">
              <a:avLst/>
            </a:prstGeom>
            <a:noFill/>
          </p:spPr>
          <p:txBody>
            <a:bodyPr wrap="squar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mc:AlternateContent xmlns:mc="http://schemas.openxmlformats.org/markup-compatibility/2006" xmlns:a14="http://schemas.microsoft.com/office/drawing/2010/main">
          <mc:Choice Requires="a14">
            <p:sp>
              <p:nvSpPr>
                <p:cNvPr id="5" name="TextBox 4"/>
                <p:cNvSpPr txBox="1"/>
                <p:nvPr/>
              </p:nvSpPr>
              <p:spPr>
                <a:xfrm>
                  <a:off x="2087561" y="2087351"/>
                  <a:ext cx="17283114" cy="515995"/>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en-US" sz="4400" b="1" i="1">
                          <a:solidFill>
                            <a:srgbClr val="135F82"/>
                          </a:solidFill>
                          <a:effectLst/>
                          <a:latin typeface="Cambria Math" panose="02040503050406030204" pitchFamily="18" charset="0"/>
                          <a:ea typeface="Calibri" panose="020F0502020204030204" pitchFamily="34" charset="0"/>
                          <a:cs typeface="Times New Roman" panose="02020603050405020304" pitchFamily="18" charset="0"/>
                        </a:rPr>
                        <m:t>𝒏</m:t>
                      </m:r>
                    </m:oMath>
                  </a14:m>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tiên của cấp số nhân</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87561" y="2087351"/>
                  <a:ext cx="17283114" cy="515995"/>
                </a:xfrm>
                <a:prstGeom prst="rect">
                  <a:avLst/>
                </a:prstGeom>
                <a:blipFill>
                  <a:blip r:embed="rId3"/>
                  <a:stretch>
                    <a:fillRect l="-1411" t="-17460" b="-36508"/>
                  </a:stretch>
                </a:blipFill>
              </p:spPr>
              <p:txBody>
                <a:bodyPr/>
                <a:lstStyle/>
                <a:p>
                  <a:r>
                    <a:rPr lang="en-US">
                      <a:noFill/>
                    </a:rPr>
                    <a:t> </a:t>
                  </a:r>
                </a:p>
              </p:txBody>
            </p:sp>
          </mc:Fallback>
        </mc:AlternateContent>
      </p:grpSp>
      <p:grpSp>
        <p:nvGrpSpPr>
          <p:cNvPr id="43" name="Group 42"/>
          <p:cNvGrpSpPr/>
          <p:nvPr/>
        </p:nvGrpSpPr>
        <p:grpSpPr>
          <a:xfrm>
            <a:off x="505388" y="3554668"/>
            <a:ext cx="23167905" cy="4012713"/>
            <a:chOff x="1076414" y="4334859"/>
            <a:chExt cx="23167905" cy="2648255"/>
          </a:xfrm>
        </p:grpSpPr>
        <p:sp>
          <p:nvSpPr>
            <p:cNvPr id="39" name="Rounded Rectangle 38"/>
            <p:cNvSpPr/>
            <p:nvPr/>
          </p:nvSpPr>
          <p:spPr>
            <a:xfrm>
              <a:off x="1533269" y="4543616"/>
              <a:ext cx="22711050" cy="243949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lnSpc>
                  <a:spcPct val="115000"/>
                </a:lnSpc>
                <a:spcBef>
                  <a:spcPts val="300"/>
                </a:spcBef>
                <a:spcAft>
                  <a:spcPts val="400"/>
                </a:spcAft>
                <a:tabLst>
                  <a:tab pos="228600" algn="l"/>
                </a:tabLst>
              </a:pPr>
              <a:r>
                <a:rPr lang="en-US" sz="4400" b="1">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3" name="Group 65"/>
            <p:cNvGrpSpPr/>
            <p:nvPr/>
          </p:nvGrpSpPr>
          <p:grpSpPr>
            <a:xfrm>
              <a:off x="1076414" y="4334859"/>
              <a:ext cx="4411573" cy="640760"/>
              <a:chOff x="166396" y="8712046"/>
              <a:chExt cx="4411573" cy="640760"/>
            </a:xfrm>
          </p:grpSpPr>
          <p:sp>
            <p:nvSpPr>
              <p:cNvPr id="24" name="Freeform 20"/>
              <p:cNvSpPr>
                <a:spLocks/>
              </p:cNvSpPr>
              <p:nvPr/>
            </p:nvSpPr>
            <p:spPr bwMode="auto">
              <a:xfrm>
                <a:off x="384522" y="8755081"/>
                <a:ext cx="4193447" cy="4860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26" name="TextBox 25"/>
              <p:cNvSpPr txBox="1"/>
              <p:nvPr/>
            </p:nvSpPr>
            <p:spPr>
              <a:xfrm>
                <a:off x="932118" y="8712046"/>
                <a:ext cx="2706190" cy="507805"/>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Định </a:t>
                </a:r>
                <a:r>
                  <a:rPr lang="en-US" sz="4400" b="1">
                    <a:solidFill>
                      <a:schemeClr val="bg1"/>
                    </a:solidFill>
                    <a:latin typeface="Tahoma" pitchFamily="34" charset="0"/>
                    <a:ea typeface="Tahoma" pitchFamily="34" charset="0"/>
                    <a:cs typeface="Tahoma" pitchFamily="34" charset="0"/>
                  </a:rPr>
                  <a:t>lí 3 </a:t>
                </a:r>
                <a:endParaRPr lang="en-US" sz="4400" b="1" dirty="0">
                  <a:solidFill>
                    <a:schemeClr val="bg1"/>
                  </a:solidFill>
                  <a:latin typeface="Tahoma" pitchFamily="34" charset="0"/>
                  <a:ea typeface="Tahoma" pitchFamily="34" charset="0"/>
                  <a:cs typeface="Tahoma" pitchFamily="34" charset="0"/>
                </a:endParaRPr>
              </a:p>
            </p:txBody>
          </p:sp>
        </p:grpSp>
      </p:grpSp>
      <p:grpSp>
        <p:nvGrpSpPr>
          <p:cNvPr id="46" name="Group 45"/>
          <p:cNvGrpSpPr/>
          <p:nvPr/>
        </p:nvGrpSpPr>
        <p:grpSpPr>
          <a:xfrm>
            <a:off x="922529" y="8584941"/>
            <a:ext cx="22619556" cy="2596935"/>
            <a:chOff x="1247578" y="2453388"/>
            <a:chExt cx="21996951" cy="2642126"/>
          </a:xfrm>
        </p:grpSpPr>
        <p:sp>
          <p:nvSpPr>
            <p:cNvPr id="48" name="Rounded Rectangle 47"/>
            <p:cNvSpPr/>
            <p:nvPr/>
          </p:nvSpPr>
          <p:spPr>
            <a:xfrm>
              <a:off x="1295704" y="2495616"/>
              <a:ext cx="21948825" cy="2599898"/>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49" name="Freeform 20"/>
            <p:cNvSpPr>
              <a:spLocks/>
            </p:cNvSpPr>
            <p:nvPr/>
          </p:nvSpPr>
          <p:spPr bwMode="auto">
            <a:xfrm>
              <a:off x="1247578" y="2453388"/>
              <a:ext cx="3478409"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r>
                <a:rPr lang="en-US" sz="4400" b="1" dirty="0">
                  <a:effectLst/>
                  <a:latin typeface="Tahoma" panose="020B0604030504040204" pitchFamily="34" charset="0"/>
                  <a:ea typeface="Tahoma" panose="020B0604030504040204" pitchFamily="34" charset="0"/>
                  <a:cs typeface="Tahoma" panose="020B0604030504040204" pitchFamily="34" charset="0"/>
                </a:rPr>
                <a:t>     Chú ý</a:t>
              </a:r>
            </a:p>
            <a:p>
              <a:r>
                <a:rPr lang="en-US" sz="4400" b="1" dirty="0">
                  <a:latin typeface="Tahoma" panose="020B0604030504040204" pitchFamily="34" charset="0"/>
                  <a:ea typeface="Tahoma" panose="020B0604030504040204" pitchFamily="34" charset="0"/>
                  <a:cs typeface="Tahoma" panose="020B0604030504040204" pitchFamily="34" charset="0"/>
                </a:rPr>
                <a:t>  </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54FDC6-BD08-4B7E-A531-FF9C8F945B36}"/>
                  </a:ext>
                </a:extLst>
              </p:cNvPr>
              <p:cNvSpPr txBox="1"/>
              <p:nvPr/>
            </p:nvSpPr>
            <p:spPr>
              <a:xfrm>
                <a:off x="1118779" y="4618589"/>
                <a:ext cx="22170409" cy="2846164"/>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a:latin typeface="Tahoma" panose="020B0604030504040204" pitchFamily="34" charset="0"/>
                    <a:ea typeface="Tahoma" panose="020B0604030504040204" pitchFamily="34" charset="0"/>
                    <a:cs typeface="Tahoma" panose="020B0604030504040204" pitchFamily="34" charset="0"/>
                  </a:rPr>
                  <a:t> với công bội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Đặt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p>
              <a:p>
                <a:r>
                  <a:rPr lang="en-US" sz="4400" b="1">
                    <a:latin typeface="Tahoma" panose="020B0604030504040204" pitchFamily="34" charset="0"/>
                    <a:ea typeface="Tahoma" panose="020B0604030504040204" pitchFamily="34" charset="0"/>
                    <a:cs typeface="Tahoma" panose="020B0604030504040204" pitchFamily="34" charset="0"/>
                  </a:rPr>
                  <a:t>	Khi đó:     </a:t>
                </a:r>
                <a14:m>
                  <m:oMath xmlns:m="http://schemas.openxmlformats.org/officeDocument/2006/math">
                    <m:borderBox>
                      <m:borderBoxPr>
                        <m:ctrlPr>
                          <a:rPr lang="en-US" sz="4400" b="1" i="1" smtClean="0">
                            <a:solidFill>
                              <a:srgbClr val="FF0000"/>
                            </a:solidFill>
                            <a:latin typeface="Cambria Math" panose="02040503050406030204" pitchFamily="18" charset="0"/>
                          </a:rPr>
                        </m:ctrlPr>
                      </m:borderBoxPr>
                      <m:e>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𝑺</m:t>
                            </m:r>
                          </m:e>
                          <m:sub>
                            <m:r>
                              <a:rPr lang="en-US" sz="4400" b="1" i="1">
                                <a:solidFill>
                                  <a:srgbClr val="FF0000"/>
                                </a:solidFill>
                                <a:latin typeface="Cambria Math" panose="02040503050406030204" pitchFamily="18" charset="0"/>
                              </a:rPr>
                              <m:t>𝒏</m:t>
                            </m:r>
                          </m:sub>
                        </m:sSub>
                        <m:r>
                          <a:rPr lang="en-US" sz="4400" b="1" i="1">
                            <a:solidFill>
                              <a:srgbClr val="FF0000"/>
                            </a:solidFill>
                            <a:latin typeface="Cambria Math" panose="02040503050406030204" pitchFamily="18" charset="0"/>
                          </a:rPr>
                          <m:t>=</m:t>
                        </m:r>
                        <m:f>
                          <m:fPr>
                            <m:ctrlPr>
                              <a:rPr lang="en-US" sz="4400" b="1" i="1">
                                <a:solidFill>
                                  <a:srgbClr val="FF0000"/>
                                </a:solidFill>
                                <a:latin typeface="Cambria Math" panose="02040503050406030204" pitchFamily="18" charset="0"/>
                              </a:rPr>
                            </m:ctrlPr>
                          </m:fPr>
                          <m:num>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𝟏</m:t>
                                </m:r>
                              </m:sub>
                            </m:sSub>
                            <m:d>
                              <m:dPr>
                                <m:ctrlPr>
                                  <a:rPr lang="en-US" sz="4400" b="1" i="1">
                                    <a:solidFill>
                                      <a:srgbClr val="FF0000"/>
                                    </a:solidFill>
                                    <a:latin typeface="Cambria Math" panose="02040503050406030204" pitchFamily="18" charset="0"/>
                                  </a:rPr>
                                </m:ctrlPr>
                              </m:dPr>
                              <m:e>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m:t>
                                </m:r>
                                <m:sSup>
                                  <m:sSupPr>
                                    <m:ctrlPr>
                                      <a:rPr lang="en-US" sz="4400" b="1" i="1">
                                        <a:solidFill>
                                          <a:srgbClr val="FF0000"/>
                                        </a:solidFill>
                                        <a:latin typeface="Cambria Math" panose="02040503050406030204" pitchFamily="18" charset="0"/>
                                      </a:rPr>
                                    </m:ctrlPr>
                                  </m:sSupPr>
                                  <m:e>
                                    <m:r>
                                      <a:rPr lang="en-US" sz="4400" b="1" i="1">
                                        <a:solidFill>
                                          <a:srgbClr val="FF0000"/>
                                        </a:solidFill>
                                        <a:latin typeface="Cambria Math" panose="02040503050406030204" pitchFamily="18" charset="0"/>
                                      </a:rPr>
                                      <m:t>𝒒</m:t>
                                    </m:r>
                                  </m:e>
                                  <m:sup>
                                    <m:r>
                                      <a:rPr lang="en-US" sz="4400" b="1" i="1">
                                        <a:solidFill>
                                          <a:srgbClr val="FF0000"/>
                                        </a:solidFill>
                                        <a:latin typeface="Cambria Math" panose="02040503050406030204" pitchFamily="18" charset="0"/>
                                      </a:rPr>
                                      <m:t>𝒏</m:t>
                                    </m:r>
                                  </m:sup>
                                </m:sSup>
                              </m:e>
                            </m:d>
                          </m:num>
                          <m:den>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𝒒</m:t>
                            </m:r>
                          </m:den>
                        </m:f>
                        <m:r>
                          <a:rPr lang="en-US" sz="4400" b="1" i="1">
                            <a:solidFill>
                              <a:srgbClr val="FF0000"/>
                            </a:solidFill>
                            <a:latin typeface="Cambria Math" panose="02040503050406030204" pitchFamily="18" charset="0"/>
                          </a:rPr>
                          <m:t>.</m:t>
                        </m:r>
                      </m:e>
                    </m:borderBox>
                  </m:oMath>
                </a14:m>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8954FDC6-BD08-4B7E-A531-FF9C8F945B36}"/>
                  </a:ext>
                </a:extLst>
              </p:cNvPr>
              <p:cNvSpPr txBox="1">
                <a:spLocks noRot="1" noChangeAspect="1" noMove="1" noResize="1" noEditPoints="1" noAdjustHandles="1" noChangeArrowheads="1" noChangeShapeType="1" noTextEdit="1"/>
              </p:cNvSpPr>
              <p:nvPr/>
            </p:nvSpPr>
            <p:spPr>
              <a:xfrm>
                <a:off x="1118779" y="4618589"/>
                <a:ext cx="22170409" cy="2846164"/>
              </a:xfrm>
              <a:prstGeom prst="rect">
                <a:avLst/>
              </a:prstGeom>
              <a:blipFill>
                <a:blip r:embed="rId4"/>
                <a:stretch>
                  <a:fillRect l="-1128" t="-4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3072A0-D00B-4F18-980B-1FDC3FA54A93}"/>
                  </a:ext>
                </a:extLst>
              </p:cNvPr>
              <p:cNvSpPr txBox="1"/>
              <p:nvPr/>
            </p:nvSpPr>
            <p:spPr>
              <a:xfrm>
                <a:off x="1852691" y="9883409"/>
                <a:ext cx="18464697" cy="823559"/>
              </a:xfrm>
              <a:prstGeom prst="rect">
                <a:avLst/>
              </a:prstGeom>
              <a:noFill/>
            </p:spPr>
            <p:txBody>
              <a:bodyPr wrap="square" rtlCol="0">
                <a:spAutoFit/>
              </a:bodyPr>
              <a:lstStyle/>
              <a:p>
                <a:pPr algn="just">
                  <a:lnSpc>
                    <a:spcPct val="115000"/>
                  </a:lnSpc>
                  <a:spcBef>
                    <a:spcPts val="300"/>
                  </a:spcBef>
                  <a:spcAft>
                    <a:spcPts val="400"/>
                  </a:spcAft>
                  <a:tabLst>
                    <a:tab pos="228600" algn="l"/>
                  </a:tabLst>
                </a:pPr>
                <a:r>
                  <a:rPr lang="en-US" sz="4400" b="1">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thì cấp số nhân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 </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 </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 ..., </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 ...</m:t>
                    </m:r>
                  </m:oMath>
                </a14:m>
                <a:r>
                  <a:rPr lang="en-US" sz="4400" b="1">
                    <a:latin typeface="Tahoma" panose="020B0604030504040204" pitchFamily="34" charset="0"/>
                    <a:ea typeface="Tahoma" panose="020B0604030504040204" pitchFamily="34" charset="0"/>
                    <a:cs typeface="Tahoma" panose="020B0604030504040204" pitchFamily="34" charset="0"/>
                  </a:rPr>
                  <a:t> khi đó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𝒏</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333072A0-D00B-4F18-980B-1FDC3FA54A93}"/>
                  </a:ext>
                </a:extLst>
              </p:cNvPr>
              <p:cNvSpPr txBox="1">
                <a:spLocks noRot="1" noChangeAspect="1" noMove="1" noResize="1" noEditPoints="1" noAdjustHandles="1" noChangeArrowheads="1" noChangeShapeType="1" noTextEdit="1"/>
              </p:cNvSpPr>
              <p:nvPr/>
            </p:nvSpPr>
            <p:spPr>
              <a:xfrm>
                <a:off x="1852691" y="9883409"/>
                <a:ext cx="18464697" cy="823559"/>
              </a:xfrm>
              <a:prstGeom prst="rect">
                <a:avLst/>
              </a:prstGeom>
              <a:blipFill>
                <a:blip r:embed="rId5"/>
                <a:stretch>
                  <a:fillRect l="-1354" t="-11852" b="-31111"/>
                </a:stretch>
              </a:blipFill>
            </p:spPr>
            <p:txBody>
              <a:bodyPr/>
              <a:lstStyle/>
              <a:p>
                <a:r>
                  <a:rPr lang="en-US">
                    <a:noFill/>
                  </a:rPr>
                  <a:t> </a:t>
                </a:r>
              </a:p>
            </p:txBody>
          </p:sp>
        </mc:Fallback>
      </mc:AlternateContent>
    </p:spTree>
    <p:extLst>
      <p:ext uri="{BB962C8B-B14F-4D97-AF65-F5344CB8AC3E}">
        <p14:creationId xmlns:p14="http://schemas.microsoft.com/office/powerpoint/2010/main" val="102360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50872" y="7563108"/>
            <a:ext cx="21817977" cy="2155956"/>
            <a:chOff x="1259437" y="5832515"/>
            <a:chExt cx="21817977" cy="2332751"/>
          </a:xfrm>
        </p:grpSpPr>
        <p:sp>
          <p:nvSpPr>
            <p:cNvPr id="53" name="Rounded Rectangle 52"/>
            <p:cNvSpPr/>
            <p:nvPr/>
          </p:nvSpPr>
          <p:spPr>
            <a:xfrm>
              <a:off x="1259437" y="5894360"/>
              <a:ext cx="21817977" cy="227090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3253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3654813"/>
            <a:chOff x="1268078" y="3405486"/>
            <a:chExt cx="21841827" cy="3654813"/>
          </a:xfrm>
        </p:grpSpPr>
        <p:sp>
          <p:nvSpPr>
            <p:cNvPr id="62" name="Rounded Rectangle 61"/>
            <p:cNvSpPr/>
            <p:nvPr/>
          </p:nvSpPr>
          <p:spPr>
            <a:xfrm>
              <a:off x="1268078" y="3790950"/>
              <a:ext cx="21841827" cy="3269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1</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5"/>
            <a:ext cx="19118842" cy="1199912"/>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4"/>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4"/>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en-US" sz="4400" b="1" i="1">
                          <a:solidFill>
                            <a:srgbClr val="135F82"/>
                          </a:solidFill>
                          <a:effectLst/>
                          <a:latin typeface="Cambria Math" panose="02040503050406030204" pitchFamily="18" charset="0"/>
                          <a:ea typeface="Calibri" panose="020F0502020204030204" pitchFamily="34" charset="0"/>
                          <a:cs typeface="Times New Roman" panose="02020603050405020304" pitchFamily="18" charset="0"/>
                        </a:rPr>
                        <m:t>𝒏</m:t>
                      </m:r>
                    </m:oMath>
                  </a14:m>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tiên của cấp số nhân</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TextBox 92">
                  <a:extLst>
                    <a:ext uri="{FF2B5EF4-FFF2-40B4-BE49-F238E27FC236}">
                      <a16:creationId xmlns:a16="http://schemas.microsoft.com/office/drawing/2014/main" id="{B86B1132-3210-4090-9525-D7613C61A26C}"/>
                    </a:ext>
                  </a:extLst>
                </p:cNvPr>
                <p:cNvSpPr txBox="1">
                  <a:spLocks noRot="1" noChangeAspect="1" noMove="1" noResize="1" noEditPoints="1" noAdjustHandles="1" noChangeArrowheads="1" noChangeShapeType="1" noTextEdit="1"/>
                </p:cNvSpPr>
                <p:nvPr/>
              </p:nvSpPr>
              <p:spPr>
                <a:xfrm>
                  <a:off x="2004002" y="2040777"/>
                  <a:ext cx="17283114" cy="515994"/>
                </a:xfrm>
                <a:prstGeom prst="rect">
                  <a:avLst/>
                </a:prstGeom>
                <a:blipFill>
                  <a:blip r:embed="rId3"/>
                  <a:stretch>
                    <a:fillRect l="-1446" t="-16667"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31807" y="4876800"/>
                <a:ext cx="19380393" cy="2800767"/>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a:latin typeface="Tahoma" panose="020B0604030504040204" pitchFamily="34" charset="0"/>
                    <a:ea typeface="Tahoma" panose="020B0604030504040204" pitchFamily="34" charset="0"/>
                    <a:cs typeface="Tahoma" panose="020B0604030504040204" pitchFamily="34" charset="0"/>
                  </a:rPr>
                  <a:t> có số hạng đầu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a:latin typeface="Tahoma" panose="020B0604030504040204" pitchFamily="34" charset="0"/>
                    <a:ea typeface="Tahoma" panose="020B0604030504040204" pitchFamily="34" charset="0"/>
                    <a:cs typeface="Tahoma" panose="020B0604030504040204" pitchFamily="34" charset="0"/>
                  </a:rPr>
                  <a:t> và công bội </a:t>
                </a:r>
                <a14:m>
                  <m:oMath xmlns:m="http://schemas.openxmlformats.org/officeDocument/2006/math">
                    <m:r>
                      <a:rPr lang="vi-VN" sz="4400" b="1" i="1">
                        <a:latin typeface="Cambria Math" panose="02040503050406030204" pitchFamily="18" charset="0"/>
                      </a:rPr>
                      <m:t>𝒒</m:t>
                    </m:r>
                    <m:r>
                      <a:rPr lang="vi-VN" sz="4400" b="1" i="1">
                        <a:latin typeface="Cambria Math" panose="02040503050406030204" pitchFamily="18" charset="0"/>
                      </a:rPr>
                      <m:t>=−</m:t>
                    </m:r>
                    <m:r>
                      <a:rPr lang="vi-VN" sz="4400" b="1" i="1">
                        <a:latin typeface="Cambria Math" panose="02040503050406030204" pitchFamily="18" charset="0"/>
                      </a:rPr>
                      <m:t>𝟐</m:t>
                    </m:r>
                  </m:oMath>
                </a14:m>
                <a:r>
                  <a:rPr lang="vi-VN" sz="4400" b="1">
                    <a:latin typeface="Tahoma" panose="020B0604030504040204" pitchFamily="34" charset="0"/>
                    <a:ea typeface="Tahoma" panose="020B0604030504040204" pitchFamily="34" charset="0"/>
                    <a:cs typeface="Tahoma" panose="020B0604030504040204" pitchFamily="34" charset="0"/>
                  </a:rPr>
                  <a:t> . Tính tổng </a:t>
                </a:r>
                <a14:m>
                  <m:oMath xmlns:m="http://schemas.openxmlformats.org/officeDocument/2006/math">
                    <m:r>
                      <a:rPr lang="vi-VN" sz="4400" b="1" i="1">
                        <a:latin typeface="Cambria Math" panose="02040503050406030204" pitchFamily="18" charset="0"/>
                      </a:rPr>
                      <m:t>𝟏𝟎</m:t>
                    </m:r>
                  </m:oMath>
                </a14:m>
                <a:r>
                  <a:rPr lang="vi-VN" sz="4400" b="1">
                    <a:latin typeface="Tahoma" panose="020B0604030504040204" pitchFamily="34" charset="0"/>
                    <a:ea typeface="Tahoma" panose="020B0604030504040204" pitchFamily="34" charset="0"/>
                    <a:cs typeface="Tahoma" panose="020B0604030504040204" pitchFamily="34" charset="0"/>
                  </a:rPr>
                  <a:t> số hạng đầu của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latin typeface="Cambria Math" panose="02040503050406030204" pitchFamily="18" charset="0"/>
                      </a:rPr>
                      <m:t>−</m:t>
                    </m:r>
                    <m:r>
                      <a:rPr lang="vi-VN" sz="4400" b="1" i="1">
                        <a:latin typeface="Cambria Math" panose="02040503050406030204" pitchFamily="18" charset="0"/>
                      </a:rPr>
                      <m:t>𝟓𝟏𝟑</m:t>
                    </m:r>
                  </m:oMath>
                </a14:m>
                <a:r>
                  <a:rPr lang="vi-VN" sz="4400" b="1">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vi-VN" sz="4400" b="1" i="1">
                        <a:latin typeface="Cambria Math" panose="02040503050406030204" pitchFamily="18" charset="0"/>
                      </a:rPr>
                      <m:t>−</m:t>
                    </m:r>
                    <m:r>
                      <a:rPr lang="vi-VN" sz="4400" b="1" i="1">
                        <a:latin typeface="Cambria Math" panose="02040503050406030204" pitchFamily="18" charset="0"/>
                      </a:rPr>
                      <m:t>𝟏𝟎𝟐𝟑</m:t>
                    </m:r>
                  </m:oMath>
                </a14:m>
                <a:r>
                  <a:rPr lang="vi-VN" sz="4400" b="1">
                    <a:latin typeface="Tahoma" panose="020B0604030504040204" pitchFamily="34" charset="0"/>
                    <a:ea typeface="Tahoma" panose="020B0604030504040204" pitchFamily="34" charset="0"/>
                    <a:cs typeface="Tahoma" panose="020B0604030504040204" pitchFamily="34" charset="0"/>
                  </a:rPr>
                  <a:t> .	C. </a:t>
                </a:r>
                <a14:m>
                  <m:oMath xmlns:m="http://schemas.openxmlformats.org/officeDocument/2006/math">
                    <m:r>
                      <a:rPr lang="vi-VN" sz="4400" b="1" i="1">
                        <a:latin typeface="Cambria Math" panose="02040503050406030204" pitchFamily="18" charset="0"/>
                      </a:rPr>
                      <m:t>𝟓𝟏𝟑</m:t>
                    </m:r>
                  </m:oMath>
                </a14:m>
                <a:r>
                  <a:rPr lang="vi-VN" sz="4400" b="1">
                    <a:latin typeface="Tahoma" panose="020B0604030504040204" pitchFamily="34" charset="0"/>
                    <a:ea typeface="Tahoma" panose="020B0604030504040204" pitchFamily="34" charset="0"/>
                    <a:cs typeface="Tahoma" panose="020B0604030504040204" pitchFamily="34" charset="0"/>
                  </a:rPr>
                  <a:t> .		D. </a:t>
                </a:r>
                <a14:m>
                  <m:oMath xmlns:m="http://schemas.openxmlformats.org/officeDocument/2006/math">
                    <m:r>
                      <a:rPr lang="vi-VN" sz="4400" b="1" i="1">
                        <a:latin typeface="Cambria Math" panose="02040503050406030204" pitchFamily="18" charset="0"/>
                      </a:rPr>
                      <m:t>𝟏𝟎𝟐𝟑</m:t>
                    </m:r>
                  </m:oMath>
                </a14:m>
                <a:r>
                  <a:rPr lang="vi-VN" sz="4400" b="1">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31807" y="4876800"/>
                <a:ext cx="19380393" cy="2800767"/>
              </a:xfrm>
              <a:prstGeom prst="rect">
                <a:avLst/>
              </a:prstGeom>
              <a:blipFill>
                <a:blip r:embed="rId4"/>
                <a:stretch>
                  <a:fillRect l="-1258" t="-45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951A1B9-BE70-40FB-95FE-C1FC0E1E4A53}"/>
                  </a:ext>
                </a:extLst>
              </p:cNvPr>
              <p:cNvSpPr txBox="1"/>
              <p:nvPr/>
            </p:nvSpPr>
            <p:spPr>
              <a:xfrm>
                <a:off x="2843138" y="8449055"/>
                <a:ext cx="16916400" cy="1255087"/>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𝟏𝟎</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𝟏𝟎</m:t>
                            </m:r>
                          </m:sup>
                        </m:sSup>
                        <m:r>
                          <a:rPr lang="vi-VN" sz="4400" b="1" i="1">
                            <a:latin typeface="Cambria Math" panose="02040503050406030204" pitchFamily="18" charset="0"/>
                          </a:rPr>
                          <m:t>−</m:t>
                        </m:r>
                        <m:r>
                          <a:rPr lang="vi-VN" sz="4400" b="1" i="1">
                            <a:latin typeface="Cambria Math" panose="02040503050406030204" pitchFamily="18" charset="0"/>
                          </a:rPr>
                          <m:t>𝟏</m:t>
                        </m:r>
                      </m:num>
                      <m:den>
                        <m:r>
                          <a:rPr lang="vi-VN" sz="4400" b="1" i="1">
                            <a:latin typeface="Cambria Math" panose="02040503050406030204" pitchFamily="18" charset="0"/>
                          </a:rPr>
                          <m:t>𝒒</m:t>
                        </m:r>
                        <m:r>
                          <a:rPr lang="vi-VN" sz="4400" b="1" i="1">
                            <a:latin typeface="Cambria Math" panose="02040503050406030204" pitchFamily="18" charset="0"/>
                          </a:rPr>
                          <m:t>−</m:t>
                        </m:r>
                        <m:r>
                          <a:rPr lang="vi-VN" sz="4400" b="1" i="1">
                            <a:latin typeface="Cambria Math" panose="02040503050406030204" pitchFamily="18" charset="0"/>
                          </a:rPr>
                          <m:t>𝟏</m:t>
                        </m:r>
                      </m:den>
                    </m:f>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m:t>
                        </m:r>
                        <m:r>
                          <a:rPr lang="vi-VN" sz="4400" b="1" i="1">
                            <a:latin typeface="Cambria Math" panose="02040503050406030204" pitchFamily="18" charset="0"/>
                          </a:rPr>
                          <m:t>𝟐</m:t>
                        </m:r>
                        <m:sSup>
                          <m:sSupPr>
                            <m:ctrlPr>
                              <a:rPr lang="en-US" sz="4400" b="1" i="1">
                                <a:latin typeface="Cambria Math" panose="02040503050406030204" pitchFamily="18" charset="0"/>
                              </a:rPr>
                            </m:ctrlPr>
                          </m:sSupPr>
                          <m:e>
                            <m:r>
                              <a:rPr lang="vi-VN" sz="4400" b="1" i="1">
                                <a:latin typeface="Cambria Math" panose="02040503050406030204" pitchFamily="18" charset="0"/>
                              </a:rPr>
                              <m:t>)</m:t>
                            </m:r>
                          </m:e>
                          <m:sup>
                            <m:r>
                              <a:rPr lang="vi-VN" sz="4400" b="1" i="1">
                                <a:latin typeface="Cambria Math" panose="02040503050406030204" pitchFamily="18" charset="0"/>
                              </a:rPr>
                              <m:t>𝟏𝟎</m:t>
                            </m:r>
                          </m:sup>
                        </m:sSup>
                        <m:r>
                          <a:rPr lang="vi-VN" sz="4400" b="1" i="1">
                            <a:latin typeface="Cambria Math" panose="02040503050406030204" pitchFamily="18" charset="0"/>
                          </a:rPr>
                          <m:t>−</m:t>
                        </m:r>
                        <m:r>
                          <a:rPr lang="vi-VN" sz="4400" b="1" i="1">
                            <a:latin typeface="Cambria Math" panose="02040503050406030204" pitchFamily="18" charset="0"/>
                          </a:rPr>
                          <m:t>𝟏</m:t>
                        </m:r>
                      </m:num>
                      <m:den>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𝟏</m:t>
                        </m:r>
                      </m:den>
                    </m:f>
                    <m:r>
                      <a:rPr lang="vi-VN" sz="4400" b="1" i="1">
                        <a:latin typeface="Cambria Math" panose="02040503050406030204" pitchFamily="18" charset="0"/>
                      </a:rPr>
                      <m:t>=−</m:t>
                    </m:r>
                    <m:r>
                      <a:rPr lang="vi-VN" sz="4400" b="1" i="1">
                        <a:latin typeface="Cambria Math" panose="02040503050406030204" pitchFamily="18" charset="0"/>
                      </a:rPr>
                      <m:t>𝟏𝟎𝟐𝟑</m:t>
                    </m:r>
                    <m:r>
                      <a:rPr lang="vi-VN" sz="4400" b="1" i="1">
                        <a:latin typeface="Cambria Math" panose="02040503050406030204" pitchFamily="18" charset="0"/>
                      </a:rPr>
                      <m:t>​</m:t>
                    </m:r>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843138" y="8449055"/>
                <a:ext cx="16916400" cy="1255087"/>
              </a:xfrm>
              <a:prstGeom prst="rect">
                <a:avLst/>
              </a:prstGeom>
              <a:blipFill>
                <a:blip r:embed="rId5"/>
                <a:stretch>
                  <a:fillRect l="-1441" b="-2427"/>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6172200" y="6081790"/>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378685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71088" y="7837597"/>
            <a:ext cx="21819676" cy="2186211"/>
            <a:chOff x="1270511" y="5832515"/>
            <a:chExt cx="21819676" cy="2365487"/>
          </a:xfrm>
        </p:grpSpPr>
        <p:sp>
          <p:nvSpPr>
            <p:cNvPr id="53" name="Rounded Rectangle 52"/>
            <p:cNvSpPr/>
            <p:nvPr/>
          </p:nvSpPr>
          <p:spPr>
            <a:xfrm>
              <a:off x="1272210" y="5927096"/>
              <a:ext cx="21817977" cy="227090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3253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3654813"/>
            <a:chOff x="1268078" y="3405486"/>
            <a:chExt cx="21841827" cy="3654813"/>
          </a:xfrm>
        </p:grpSpPr>
        <p:sp>
          <p:nvSpPr>
            <p:cNvPr id="62" name="Rounded Rectangle 61"/>
            <p:cNvSpPr/>
            <p:nvPr/>
          </p:nvSpPr>
          <p:spPr>
            <a:xfrm>
              <a:off x="1268078" y="3790950"/>
              <a:ext cx="21841827" cy="3269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2</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5"/>
            <a:ext cx="19118842" cy="1199912"/>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4"/>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4"/>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en-US" sz="4400" b="1" i="1">
                          <a:solidFill>
                            <a:srgbClr val="135F82"/>
                          </a:solidFill>
                          <a:effectLst/>
                          <a:latin typeface="Cambria Math" panose="02040503050406030204" pitchFamily="18" charset="0"/>
                          <a:ea typeface="Calibri" panose="020F0502020204030204" pitchFamily="34" charset="0"/>
                          <a:cs typeface="Times New Roman" panose="02020603050405020304" pitchFamily="18" charset="0"/>
                        </a:rPr>
                        <m:t>𝒏</m:t>
                      </m:r>
                    </m:oMath>
                  </a14:m>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tiên của cấp số nhân</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TextBox 92">
                  <a:extLst>
                    <a:ext uri="{FF2B5EF4-FFF2-40B4-BE49-F238E27FC236}">
                      <a16:creationId xmlns:a16="http://schemas.microsoft.com/office/drawing/2014/main" id="{B86B1132-3210-4090-9525-D7613C61A26C}"/>
                    </a:ext>
                  </a:extLst>
                </p:cNvPr>
                <p:cNvSpPr txBox="1">
                  <a:spLocks noRot="1" noChangeAspect="1" noMove="1" noResize="1" noEditPoints="1" noAdjustHandles="1" noChangeArrowheads="1" noChangeShapeType="1" noTextEdit="1"/>
                </p:cNvSpPr>
                <p:nvPr/>
              </p:nvSpPr>
              <p:spPr>
                <a:xfrm>
                  <a:off x="2004002" y="2040777"/>
                  <a:ext cx="17283114" cy="515994"/>
                </a:xfrm>
                <a:prstGeom prst="rect">
                  <a:avLst/>
                </a:prstGeom>
                <a:blipFill>
                  <a:blip r:embed="rId3"/>
                  <a:stretch>
                    <a:fillRect l="-1446" t="-16667"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31807" y="4876800"/>
                <a:ext cx="19380393" cy="2800767"/>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có số hạng đầu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và công bội </a:t>
                </a:r>
                <a14:m>
                  <m:oMath xmlns:m="http://schemas.openxmlformats.org/officeDocument/2006/math">
                    <m:r>
                      <a:rPr lang="vi-VN" sz="4400" b="1" i="1">
                        <a:latin typeface="Cambria Math" panose="02040503050406030204" pitchFamily="18" charset="0"/>
                      </a:rPr>
                      <m:t>𝒒</m:t>
                    </m:r>
                    <m:r>
                      <a:rPr lang="vi-VN" sz="4400" b="1" i="1">
                        <a:latin typeface="Cambria Math" panose="02040503050406030204" pitchFamily="18" charset="0"/>
                      </a:rPr>
                      <m:t>=</m:t>
                    </m:r>
                    <m:r>
                      <a:rPr lang="vi-VN"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Tổng năm số hạng đầu của cấp số nhân là</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u="sng" dirty="0">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𝟗𝟑</m:t>
                    </m:r>
                  </m:oMath>
                </a14:m>
                <a:r>
                  <a:rPr lang="vi-VN"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𝟏𝟏</m:t>
                    </m:r>
                  </m:oMath>
                </a14:m>
                <a:r>
                  <a:rPr lang="vi-VN"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𝟗𝟔</m:t>
                    </m:r>
                  </m:oMath>
                </a14:m>
                <a:r>
                  <a:rPr lang="vi-VN"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𝟒𝟖</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31807" y="4876800"/>
                <a:ext cx="19380393" cy="2800767"/>
              </a:xfrm>
              <a:prstGeom prst="rect">
                <a:avLst/>
              </a:prstGeom>
              <a:blipFill>
                <a:blip r:embed="rId4"/>
                <a:stretch>
                  <a:fillRect l="-1258" t="-45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951A1B9-BE70-40FB-95FE-C1FC0E1E4A53}"/>
                  </a:ext>
                </a:extLst>
              </p:cNvPr>
              <p:cNvSpPr txBox="1"/>
              <p:nvPr/>
            </p:nvSpPr>
            <p:spPr>
              <a:xfrm>
                <a:off x="2960726" y="8680697"/>
                <a:ext cx="16916400" cy="1263359"/>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d>
                          <m:dPr>
                            <m:ctrlPr>
                              <a:rPr lang="en-US" sz="4400" b="1" i="1">
                                <a:latin typeface="Cambria Math" panose="02040503050406030204" pitchFamily="18" charset="0"/>
                              </a:rPr>
                            </m:ctrlPr>
                          </m:dPr>
                          <m:e>
                            <m:r>
                              <a:rPr lang="vi-VN" sz="4400" b="1" i="1">
                                <a:latin typeface="Cambria Math" panose="02040503050406030204" pitchFamily="18" charset="0"/>
                              </a:rPr>
                              <m:t>𝟏</m:t>
                            </m:r>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𝒏</m:t>
                                </m:r>
                              </m:sup>
                            </m:sSup>
                          </m:e>
                        </m:d>
                      </m:num>
                      <m:den>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𝒒</m:t>
                        </m:r>
                      </m:den>
                    </m:f>
                  </m:oMath>
                </a14:m>
                <a:r>
                  <a:rPr lang="vi-VN" sz="44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𝟓</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𝟓</m:t>
                            </m:r>
                          </m:sup>
                        </m:sSup>
                        <m:r>
                          <a:rPr lang="vi-VN" sz="4400" b="1" i="1">
                            <a:latin typeface="Cambria Math" panose="02040503050406030204" pitchFamily="18" charset="0"/>
                          </a:rPr>
                          <m:t>−</m:t>
                        </m:r>
                        <m:r>
                          <a:rPr lang="vi-VN" sz="4400" b="1" i="1">
                            <a:latin typeface="Cambria Math" panose="02040503050406030204" pitchFamily="18" charset="0"/>
                          </a:rPr>
                          <m:t>𝟏</m:t>
                        </m:r>
                      </m:num>
                      <m:den>
                        <m:r>
                          <a:rPr lang="vi-VN" sz="4400" b="1" i="1">
                            <a:latin typeface="Cambria Math" panose="02040503050406030204" pitchFamily="18" charset="0"/>
                          </a:rPr>
                          <m:t>𝒒</m:t>
                        </m:r>
                        <m:r>
                          <a:rPr lang="vi-VN" sz="4400" b="1" i="1">
                            <a:latin typeface="Cambria Math" panose="02040503050406030204" pitchFamily="18" charset="0"/>
                          </a:rPr>
                          <m:t>−</m:t>
                        </m:r>
                        <m:r>
                          <a:rPr lang="vi-VN" sz="4400" b="1" i="1">
                            <a:latin typeface="Cambria Math" panose="02040503050406030204" pitchFamily="18" charset="0"/>
                          </a:rPr>
                          <m:t>𝟏</m:t>
                        </m:r>
                      </m:den>
                    </m:f>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vi-VN" sz="4400" b="1" i="1">
                                <a:latin typeface="Cambria Math" panose="02040503050406030204" pitchFamily="18" charset="0"/>
                              </a:rPr>
                              <m:t>𝟐</m:t>
                            </m:r>
                          </m:e>
                          <m:sup>
                            <m:r>
                              <a:rPr lang="vi-VN" sz="4400" b="1" i="1">
                                <a:latin typeface="Cambria Math" panose="02040503050406030204" pitchFamily="18" charset="0"/>
                              </a:rPr>
                              <m:t>𝟓</m:t>
                            </m:r>
                          </m:sup>
                        </m:sSup>
                        <m:r>
                          <a:rPr lang="vi-VN" sz="4400" b="1" i="1">
                            <a:latin typeface="Cambria Math" panose="02040503050406030204" pitchFamily="18" charset="0"/>
                          </a:rPr>
                          <m:t>−</m:t>
                        </m:r>
                        <m:r>
                          <a:rPr lang="vi-VN" sz="4400" b="1" i="1">
                            <a:latin typeface="Cambria Math" panose="02040503050406030204" pitchFamily="18" charset="0"/>
                          </a:rPr>
                          <m:t>𝟏</m:t>
                        </m:r>
                      </m:num>
                      <m:den>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𝟏</m:t>
                        </m:r>
                      </m:den>
                    </m:f>
                    <m:r>
                      <a:rPr lang="vi-VN" sz="4400" b="1" i="1">
                        <a:latin typeface="Cambria Math" panose="02040503050406030204" pitchFamily="18" charset="0"/>
                      </a:rPr>
                      <m:t>=</m:t>
                    </m:r>
                    <m:r>
                      <a:rPr lang="vi-VN" sz="4400" b="1" i="1">
                        <a:latin typeface="Cambria Math" panose="02040503050406030204" pitchFamily="18" charset="0"/>
                      </a:rPr>
                      <m:t>𝟗𝟑</m:t>
                    </m:r>
                    <m:r>
                      <a:rPr lang="vi-VN"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960726" y="8680697"/>
                <a:ext cx="16916400" cy="1263359"/>
              </a:xfrm>
              <a:prstGeom prst="rect">
                <a:avLst/>
              </a:prstGeom>
              <a:blipFill>
                <a:blip r:embed="rId5"/>
                <a:stretch>
                  <a:fillRect l="-1477" b="-2415"/>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736064" y="6129936"/>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36803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7391400"/>
            <a:ext cx="21819676" cy="6019799"/>
            <a:chOff x="1270511" y="5832515"/>
            <a:chExt cx="21819676" cy="6513440"/>
          </a:xfrm>
        </p:grpSpPr>
        <p:sp>
          <p:nvSpPr>
            <p:cNvPr id="53" name="Rounded Rectangle 52"/>
            <p:cNvSpPr/>
            <p:nvPr/>
          </p:nvSpPr>
          <p:spPr>
            <a:xfrm>
              <a:off x="1272210" y="6735485"/>
              <a:ext cx="21817977" cy="561047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effectLst/>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3253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3654813"/>
            <a:chOff x="1268078" y="3405486"/>
            <a:chExt cx="21841827" cy="3654813"/>
          </a:xfrm>
        </p:grpSpPr>
        <p:sp>
          <p:nvSpPr>
            <p:cNvPr id="62" name="Rounded Rectangle 61"/>
            <p:cNvSpPr/>
            <p:nvPr/>
          </p:nvSpPr>
          <p:spPr>
            <a:xfrm>
              <a:off x="1268078" y="3790950"/>
              <a:ext cx="21841827" cy="3269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3</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5"/>
            <a:ext cx="19118842" cy="1199912"/>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4"/>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4"/>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en-US" sz="4400" b="1" i="1">
                          <a:solidFill>
                            <a:srgbClr val="135F82"/>
                          </a:solidFill>
                          <a:effectLst/>
                          <a:latin typeface="Cambria Math" panose="02040503050406030204" pitchFamily="18" charset="0"/>
                          <a:ea typeface="Calibri" panose="020F0502020204030204" pitchFamily="34" charset="0"/>
                          <a:cs typeface="Times New Roman" panose="02020603050405020304" pitchFamily="18" charset="0"/>
                        </a:rPr>
                        <m:t>𝒏</m:t>
                      </m:r>
                    </m:oMath>
                  </a14:m>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tiên của cấp số nhân</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TextBox 92">
                  <a:extLst>
                    <a:ext uri="{FF2B5EF4-FFF2-40B4-BE49-F238E27FC236}">
                      <a16:creationId xmlns:a16="http://schemas.microsoft.com/office/drawing/2014/main" id="{B86B1132-3210-4090-9525-D7613C61A26C}"/>
                    </a:ext>
                  </a:extLst>
                </p:cNvPr>
                <p:cNvSpPr txBox="1">
                  <a:spLocks noRot="1" noChangeAspect="1" noMove="1" noResize="1" noEditPoints="1" noAdjustHandles="1" noChangeArrowheads="1" noChangeShapeType="1" noTextEdit="1"/>
                </p:cNvSpPr>
                <p:nvPr/>
              </p:nvSpPr>
              <p:spPr>
                <a:xfrm>
                  <a:off x="2004002" y="2040777"/>
                  <a:ext cx="17283114" cy="515994"/>
                </a:xfrm>
                <a:prstGeom prst="rect">
                  <a:avLst/>
                </a:prstGeom>
                <a:blipFill>
                  <a:blip r:embed="rId3"/>
                  <a:stretch>
                    <a:fillRect l="-1446" t="-16667"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399924" y="4876800"/>
                <a:ext cx="21700215" cy="2123658"/>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Một cấp số nhân có số hạng đầu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a:latin typeface="Tahoma" panose="020B0604030504040204" pitchFamily="34" charset="0"/>
                    <a:ea typeface="Tahoma" panose="020B0604030504040204" pitchFamily="34" charset="0"/>
                    <a:cs typeface="Tahoma" panose="020B0604030504040204" pitchFamily="34" charset="0"/>
                  </a:rPr>
                  <a:t>, công bội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 Biết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𝟕𝟔𝟓</m:t>
                    </m:r>
                  </m:oMath>
                </a14:m>
                <a:r>
                  <a:rPr lang="en-US" sz="4400" b="1">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en-US" sz="4400" b="1" i="1">
                        <a:latin typeface="Cambria Math" panose="02040503050406030204" pitchFamily="18" charset="0"/>
                      </a:rPr>
                      <m:t>𝒏</m:t>
                    </m:r>
                  </m:oMath>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𝟗</m:t>
                    </m:r>
                  </m:oMath>
                </a14:m>
                <a:r>
                  <a:rPr lang="en-US" sz="4400" b="1">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𝟖</m:t>
                    </m:r>
                  </m:oMath>
                </a14:m>
                <a:r>
                  <a:rPr lang="en-US" sz="4400" b="1">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𝟕</m:t>
                    </m:r>
                  </m:oMath>
                </a14:m>
                <a:r>
                  <a:rPr lang="en-US" sz="4400" b="1">
                    <a:latin typeface="Tahoma" panose="020B0604030504040204" pitchFamily="34" charset="0"/>
                    <a:ea typeface="Tahoma" panose="020B0604030504040204" pitchFamily="34" charset="0"/>
                    <a:cs typeface="Tahoma" panose="020B0604030504040204" pitchFamily="34" charset="0"/>
                  </a:rPr>
                  <a:t>.</a:t>
                </a: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399924" y="4876800"/>
                <a:ext cx="21700215" cy="2123658"/>
              </a:xfrm>
              <a:prstGeom prst="rect">
                <a:avLst/>
              </a:prstGeom>
              <a:blipFill>
                <a:blip r:embed="rId4"/>
                <a:stretch>
                  <a:fillRect l="-1152" t="-6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153622" y="8839200"/>
                <a:ext cx="20706378" cy="4245073"/>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Ta có công thức tổng </a:t>
                </a:r>
                <a14:m>
                  <m:oMath xmlns:m="http://schemas.openxmlformats.org/officeDocument/2006/math">
                    <m:r>
                      <a:rPr lang="en-US" sz="4400" b="1" i="1">
                        <a:latin typeface="Cambria Math" panose="02040503050406030204" pitchFamily="18" charset="0"/>
                      </a:rPr>
                      <m:t>𝒏</m:t>
                    </m:r>
                  </m:oMath>
                </a14:m>
                <a:r>
                  <a:rPr lang="en-US" sz="4400" b="1">
                    <a:latin typeface="Tahoma" panose="020B0604030504040204" pitchFamily="34" charset="0"/>
                    <a:ea typeface="Tahoma" panose="020B0604030504040204" pitchFamily="34" charset="0"/>
                    <a:cs typeface="Tahoma" panose="020B0604030504040204" pitchFamily="34" charset="0"/>
                  </a:rPr>
                  <a:t> số hạng của một cấp số nhân với công bội </a:t>
                </a:r>
                <a14:m>
                  <m:oMath xmlns:m="http://schemas.openxmlformats.org/officeDocument/2006/math">
                    <m:r>
                      <a:rPr lang="en-US" sz="4400" b="1" i="1">
                        <a:latin typeface="Cambria Math" panose="02040503050406030204" pitchFamily="18" charset="0"/>
                      </a:rPr>
                      <m:t>𝒒</m:t>
                    </m:r>
                  </m:oMath>
                </a14:m>
                <a:r>
                  <a:rPr lang="en-US" sz="4400" b="1">
                    <a:latin typeface="Tahoma" panose="020B0604030504040204" pitchFamily="34" charset="0"/>
                    <a:ea typeface="Tahoma" panose="020B0604030504040204" pitchFamily="34" charset="0"/>
                    <a:cs typeface="Tahoma" panose="020B0604030504040204" pitchFamily="34" charset="0"/>
                  </a:rPr>
                  <a:t>, số hạng đầu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oMath>
                </a14:m>
                <a:r>
                  <a:rPr lang="en-US" sz="4400" b="1">
                    <a:latin typeface="Tahoma" panose="020B0604030504040204" pitchFamily="34" charset="0"/>
                    <a:ea typeface="Tahoma" panose="020B0604030504040204" pitchFamily="34" charset="0"/>
                    <a:cs typeface="Tahoma" panose="020B0604030504040204" pitchFamily="34" charset="0"/>
                  </a:rPr>
                  <a:t> là:</a:t>
                </a:r>
              </a:p>
              <a:p>
                <a14:m>
                  <m:oMath xmlns:m="http://schemas.openxmlformats.org/officeDocument/2006/math">
                    <m:r>
                      <a:rPr lang="en-US" sz="4400" b="1" i="1" smtClean="0">
                        <a:latin typeface="Cambria Math" panose="02040503050406030204" pitchFamily="18" charset="0"/>
                      </a:rPr>
                      <m:t>                       </m:t>
                    </m:r>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𝒏</m:t>
                            </m:r>
                          </m:sup>
                        </m:sSup>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𝟏</m:t>
                        </m:r>
                      </m:den>
                    </m:f>
                  </m:oMath>
                </a14:m>
                <a:r>
                  <a:rPr lang="en-US" sz="4400" b="1">
                    <a:latin typeface="Tahoma" panose="020B0604030504040204" pitchFamily="34" charset="0"/>
                    <a:ea typeface="Tahoma" panose="020B0604030504040204" pitchFamily="34" charset="0"/>
                    <a:cs typeface="Tahoma" panose="020B0604030504040204" pitchFamily="34" charset="0"/>
                  </a:rPr>
                  <a:t>	(1)</a:t>
                </a:r>
              </a:p>
              <a:p>
                <a:r>
                  <a:rPr lang="en-US" sz="4400" b="1">
                    <a:latin typeface="Tahoma" panose="020B0604030504040204" pitchFamily="34" charset="0"/>
                    <a:ea typeface="Tahoma" panose="020B0604030504040204" pitchFamily="34" charset="0"/>
                    <a:cs typeface="Tahoma" panose="020B0604030504040204" pitchFamily="34" charset="0"/>
                  </a:rPr>
                  <a:t>Thay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a:latin typeface="Tahoma" panose="020B0604030504040204" pitchFamily="34" charset="0"/>
                    <a:ea typeface="Tahoma" panose="020B0604030504040204" pitchFamily="34" charset="0"/>
                    <a:cs typeface="Tahoma" panose="020B0604030504040204" pitchFamily="34" charset="0"/>
                  </a:rPr>
                  <a:t>, công bội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𝟕𝟔𝟓</m:t>
                    </m:r>
                  </m:oMath>
                </a14:m>
                <a:r>
                  <a:rPr lang="en-US" sz="4400" b="1">
                    <a:latin typeface="Tahoma" panose="020B0604030504040204" pitchFamily="34" charset="0"/>
                    <a:ea typeface="Tahoma" panose="020B0604030504040204" pitchFamily="34" charset="0"/>
                    <a:cs typeface="Tahoma" panose="020B0604030504040204" pitchFamily="34" charset="0"/>
                  </a:rPr>
                  <a:t> vào (1), ta có</a:t>
                </a: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𝟕𝟔𝟓</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sup>
                        </m:sSup>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𝟏</m:t>
                        </m:r>
                      </m:den>
                    </m:f>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sup>
                    </m:sSup>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𝟐𝟓𝟓</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sup>
                    </m:sSup>
                    <m:r>
                      <a:rPr lang="en-US" sz="4400" b="1" i="1">
                        <a:latin typeface="Cambria Math" panose="02040503050406030204" pitchFamily="18" charset="0"/>
                      </a:rPr>
                      <m:t>=</m:t>
                    </m:r>
                    <m:r>
                      <a:rPr lang="en-US" sz="4400" b="1" i="1">
                        <a:latin typeface="Cambria Math" panose="02040503050406030204" pitchFamily="18" charset="0"/>
                      </a:rPr>
                      <m:t>𝟐𝟓𝟔</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𝟖</m:t>
                        </m:r>
                      </m:sup>
                    </m:sSup>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153622" y="8839200"/>
                <a:ext cx="20706378" cy="4245073"/>
              </a:xfrm>
              <a:prstGeom prst="rect">
                <a:avLst/>
              </a:prstGeom>
              <a:blipFill>
                <a:blip r:embed="rId5"/>
                <a:stretch>
                  <a:fillRect l="-1178" t="-3017" b="-2011"/>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4249400" y="5481796"/>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151386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500"/>
                                        <p:tgtEl>
                                          <p:spTgt spid="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9476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9476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900763" y="7971286"/>
            <a:ext cx="23039277" cy="4438616"/>
            <a:chOff x="1270511" y="5832515"/>
            <a:chExt cx="21852471" cy="4580660"/>
          </a:xfrm>
        </p:grpSpPr>
        <p:sp>
          <p:nvSpPr>
            <p:cNvPr id="53" name="Rounded Rectangle 52"/>
            <p:cNvSpPr/>
            <p:nvPr/>
          </p:nvSpPr>
          <p:spPr>
            <a:xfrm>
              <a:off x="1305005" y="5865657"/>
              <a:ext cx="21817977" cy="454751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effectLst/>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1134664"/>
              <a:chOff x="1224541" y="6271082"/>
              <a:chExt cx="3568119" cy="1134664"/>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1134664"/>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900763" y="3371931"/>
            <a:ext cx="23028055" cy="4328058"/>
            <a:chOff x="1268078" y="3359967"/>
            <a:chExt cx="21841827" cy="4328058"/>
          </a:xfrm>
        </p:grpSpPr>
        <p:sp>
          <p:nvSpPr>
            <p:cNvPr id="62" name="Rounded Rectangle 61"/>
            <p:cNvSpPr/>
            <p:nvPr/>
          </p:nvSpPr>
          <p:spPr>
            <a:xfrm>
              <a:off x="1268078" y="3790950"/>
              <a:ext cx="21841827" cy="389707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74338" cy="986032"/>
              <a:chOff x="1311958" y="3359967"/>
              <a:chExt cx="4074338"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321048" y="3378289"/>
                <a:ext cx="3065248"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Bài</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tập</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0999" y="1810565"/>
            <a:ext cx="20157185" cy="1199912"/>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4"/>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4"/>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effectLst/>
                  <a:latin typeface="Tahoma" panose="020B0604030504040204" pitchFamily="34" charset="0"/>
                  <a:ea typeface="Tahoma" panose="020B0604030504040204" pitchFamily="34" charset="0"/>
                  <a:cs typeface="Tahoma" panose="020B0604030504040204" pitchFamily="34" charset="0"/>
                </a:rPr>
                <a:t>Luyện tập</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679548" y="4560450"/>
                <a:ext cx="20709615" cy="3101683"/>
              </a:xfrm>
              <a:prstGeom prst="rect">
                <a:avLst/>
              </a:prstGeom>
              <a:noFill/>
            </p:spPr>
            <p:txBody>
              <a:bodyPr wrap="square" rtlCol="0">
                <a:spAutoFit/>
              </a:bodyPr>
              <a:lstStyle/>
              <a:p>
                <a:r>
                  <a:rPr lang="nl-NL" sz="4400" b="1">
                    <a:latin typeface="Tahoma" panose="020B0604030504040204" pitchFamily="34" charset="0"/>
                    <a:ea typeface="Tahoma" panose="020B0604030504040204" pitchFamily="34" charset="0"/>
                    <a:cs typeface="Tahoma" panose="020B0604030504040204" pitchFamily="34" charset="0"/>
                  </a:rPr>
                  <a:t>       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𝒏</m:t>
                            </m:r>
                          </m:sub>
                        </m:sSub>
                      </m:e>
                    </m:d>
                  </m:oMath>
                </a14:m>
                <a:r>
                  <a:rPr lang="nl-NL" sz="4400" b="1">
                    <a:latin typeface="Tahoma" panose="020B0604030504040204" pitchFamily="34" charset="0"/>
                    <a:ea typeface="Tahoma" panose="020B0604030504040204" pitchFamily="34" charset="0"/>
                    <a:cs typeface="Tahoma" panose="020B0604030504040204" pitchFamily="34" charset="0"/>
                  </a:rPr>
                  <a:t> có công bội </a:t>
                </a:r>
                <a14:m>
                  <m:oMath xmlns:m="http://schemas.openxmlformats.org/officeDocument/2006/math">
                    <m:r>
                      <a:rPr lang="nl-NL" sz="4400" b="1" i="1">
                        <a:latin typeface="Cambria Math" panose="02040503050406030204" pitchFamily="18" charset="0"/>
                      </a:rPr>
                      <m:t>𝒒</m:t>
                    </m:r>
                  </m:oMath>
                </a14:m>
                <a:r>
                  <a:rPr lang="nl-NL"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nl-NL" sz="4400" b="1">
                    <a:latin typeface="Tahoma" panose="020B0604030504040204" pitchFamily="34" charset="0"/>
                    <a:ea typeface="Tahoma" panose="020B0604030504040204" pitchFamily="34" charset="0"/>
                    <a:cs typeface="Tahoma" panose="020B0604030504040204" pitchFamily="34" charset="0"/>
                  </a:rPr>
                  <a:t>Biết Số hạng đầu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𝟏</m:t>
                        </m:r>
                      </m:sub>
                    </m:sSub>
                    <m:r>
                      <a:rPr lang="nl-NL" sz="4400" b="1" i="1">
                        <a:latin typeface="Cambria Math" panose="02040503050406030204" pitchFamily="18" charset="0"/>
                      </a:rPr>
                      <m:t>=</m:t>
                    </m:r>
                    <m:r>
                      <a:rPr lang="nl-NL" sz="4400" b="1" i="1">
                        <a:latin typeface="Cambria Math" panose="02040503050406030204" pitchFamily="18" charset="0"/>
                      </a:rPr>
                      <m:t>𝟐</m:t>
                    </m:r>
                  </m:oMath>
                </a14:m>
                <a:r>
                  <a:rPr lang="nl-NL" sz="4400" b="1">
                    <a:latin typeface="Tahoma" panose="020B0604030504040204" pitchFamily="34" charset="0"/>
                    <a:ea typeface="Tahoma" panose="020B0604030504040204" pitchFamily="34" charset="0"/>
                    <a:cs typeface="Tahoma" panose="020B0604030504040204" pitchFamily="34" charset="0"/>
                  </a:rPr>
                  <a:t> và số hạng thứ tư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𝟔</m:t>
                        </m:r>
                      </m:sub>
                    </m:sSub>
                    <m:r>
                      <a:rPr lang="nl-NL" sz="4400" b="1" i="1">
                        <a:latin typeface="Cambria Math" panose="02040503050406030204" pitchFamily="18" charset="0"/>
                      </a:rPr>
                      <m:t>=</m:t>
                    </m:r>
                    <m:r>
                      <a:rPr lang="nl-NL" sz="4400" b="1" i="1">
                        <a:latin typeface="Cambria Math" panose="02040503050406030204" pitchFamily="18" charset="0"/>
                      </a:rPr>
                      <m:t>𝟒𝟖𝟔</m:t>
                    </m:r>
                  </m:oMath>
                </a14:m>
                <a:r>
                  <a:rPr lang="nl-NL" sz="4400" b="1">
                    <a:latin typeface="Tahoma" panose="020B0604030504040204" pitchFamily="34" charset="0"/>
                    <a:ea typeface="Tahoma" panose="020B0604030504040204" pitchFamily="34" charset="0"/>
                    <a:cs typeface="Tahoma" panose="020B0604030504040204" pitchFamily="34" charset="0"/>
                  </a:rPr>
                  <a:t>.Tính giá trị của </a:t>
                </a:r>
                <a14:m>
                  <m:oMath xmlns:m="http://schemas.openxmlformats.org/officeDocument/2006/math">
                    <m:r>
                      <a:rPr lang="nl-NL" sz="4400" b="1" i="1">
                        <a:latin typeface="Cambria Math" panose="02040503050406030204" pitchFamily="18" charset="0"/>
                      </a:rPr>
                      <m:t>𝒒</m:t>
                    </m:r>
                  </m:oMath>
                </a14:m>
                <a:r>
                  <a:rPr lang="nl-NL" sz="4400" b="1">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sz="4400" b="1">
                    <a:latin typeface="Tahoma" panose="020B0604030504040204" pitchFamily="34" charset="0"/>
                    <a:ea typeface="Tahoma" panose="020B0604030504040204" pitchFamily="34" charset="0"/>
                    <a:cs typeface="Tahoma" panose="020B0604030504040204" pitchFamily="34" charset="0"/>
                  </a:rPr>
                  <a:t>Biết </a:t>
                </a:r>
                <a14:m>
                  <m:oMath xmlns:m="http://schemas.openxmlformats.org/officeDocument/2006/math">
                    <m:r>
                      <a:rPr lang="vi-VN" sz="4400" b="1" i="1">
                        <a:latin typeface="Cambria Math" panose="02040503050406030204" pitchFamily="18" charset="0"/>
                      </a:rPr>
                      <m:t>𝒒</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𝟐</m:t>
                        </m:r>
                      </m:num>
                      <m:den>
                        <m:r>
                          <a:rPr lang="vi-VN" sz="4400" b="1" i="1">
                            <a:latin typeface="Cambria Math" panose="02040503050406030204" pitchFamily="18" charset="0"/>
                          </a:rPr>
                          <m:t>𝟑</m:t>
                        </m:r>
                      </m:den>
                    </m:f>
                  </m:oMath>
                </a14:m>
                <a:r>
                  <a:rPr lang="vi-VN"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𝟖</m:t>
                        </m:r>
                      </m:num>
                      <m:den>
                        <m:r>
                          <a:rPr lang="vi-VN" sz="4400" b="1" i="1">
                            <a:latin typeface="Cambria Math" panose="02040503050406030204" pitchFamily="18" charset="0"/>
                          </a:rPr>
                          <m:t>𝟐𝟏</m:t>
                        </m:r>
                      </m:den>
                    </m:f>
                  </m:oMath>
                </a14:m>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Tìm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oMath>
                </a14:m>
                <a:r>
                  <a:rPr lang="en-US" sz="4400" b="1">
                    <a:latin typeface="Tahoma" panose="020B0604030504040204" pitchFamily="34" charset="0"/>
                    <a:ea typeface="Tahoma" panose="020B0604030504040204" pitchFamily="34" charset="0"/>
                    <a:cs typeface="Tahoma" panose="020B0604030504040204" pitchFamily="34" charset="0"/>
                  </a:rPr>
                  <a:t>.</a:t>
                </a:r>
                <a:r>
                  <a:rPr lang="vi-VN" sz="4400" b="1">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en-US" sz="4400" b="1">
                    <a:latin typeface="Tahoma" panose="020B0604030504040204" pitchFamily="34" charset="0"/>
                    <a:ea typeface="Tahoma" panose="020B0604030504040204" pitchFamily="34" charset="0"/>
                    <a:cs typeface="Tahoma" panose="020B0604030504040204" pitchFamily="34" charset="0"/>
                  </a:rPr>
                  <a:t>Biết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𝟑</m:t>
                    </m:r>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𝒒</m:t>
                        </m:r>
                      </m:e>
                    </m:func>
                    <m:r>
                      <a:rPr lang="vi-VN" sz="4400" b="1" i="1">
                        <a:latin typeface="Cambria Math" panose="02040503050406030204" pitchFamily="18" charset="0"/>
                      </a:rPr>
                      <m:t>=−</m:t>
                    </m:r>
                    <m:r>
                      <a:rPr lang="vi-VN"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 Hỏi s</a:t>
                </a:r>
                <a:r>
                  <a:rPr lang="vi-VN" sz="4400" b="1">
                    <a:latin typeface="Tahoma" panose="020B0604030504040204" pitchFamily="34" charset="0"/>
                    <a:ea typeface="Tahoma" panose="020B0604030504040204" pitchFamily="34" charset="0"/>
                    <a:cs typeface="Tahoma" panose="020B0604030504040204" pitchFamily="34" charset="0"/>
                  </a:rPr>
                  <a:t>ố </a:t>
                </a:r>
                <a14:m>
                  <m:oMath xmlns:m="http://schemas.openxmlformats.org/officeDocument/2006/math">
                    <m:r>
                      <a:rPr lang="vi-VN" sz="4400" b="1" i="1">
                        <a:latin typeface="Cambria Math" panose="02040503050406030204" pitchFamily="18" charset="0"/>
                      </a:rPr>
                      <m:t>𝟏𝟗𝟐</m:t>
                    </m:r>
                  </m:oMath>
                </a14:m>
                <a:r>
                  <a:rPr lang="vi-VN" sz="4400" b="1">
                    <a:latin typeface="Tahoma" panose="020B0604030504040204" pitchFamily="34" charset="0"/>
                    <a:ea typeface="Tahoma" panose="020B0604030504040204" pitchFamily="34" charset="0"/>
                    <a:cs typeface="Tahoma" panose="020B0604030504040204" pitchFamily="34" charset="0"/>
                  </a:rPr>
                  <a:t> là số hạng thứ </a:t>
                </a:r>
                <a:r>
                  <a:rPr lang="en-US" sz="4400" b="1">
                    <a:latin typeface="Tahoma" panose="020B0604030504040204" pitchFamily="34" charset="0"/>
                    <a:ea typeface="Tahoma" panose="020B0604030504040204" pitchFamily="34" charset="0"/>
                    <a:cs typeface="Tahoma" panose="020B0604030504040204" pitchFamily="34" charset="0"/>
                  </a:rPr>
                  <a:t>mấy</a:t>
                </a:r>
                <a:r>
                  <a:rPr lang="vi-VN" sz="4400" b="1">
                    <a:latin typeface="Tahoma" panose="020B0604030504040204" pitchFamily="34" charset="0"/>
                    <a:ea typeface="Tahoma" panose="020B0604030504040204" pitchFamily="34" charset="0"/>
                    <a:cs typeface="Tahoma" panose="020B0604030504040204" pitchFamily="34" charset="0"/>
                  </a:rPr>
                  <a:t>?</a:t>
                </a:r>
                <a:r>
                  <a:rPr lang="nl-NL" sz="4400" b="1">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679548" y="4560450"/>
                <a:ext cx="20709615" cy="3101683"/>
              </a:xfrm>
              <a:prstGeom prst="rect">
                <a:avLst/>
              </a:prstGeom>
              <a:blipFill>
                <a:blip r:embed="rId3"/>
                <a:stretch>
                  <a:fillRect l="-1207" t="-4126" b="-8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310693" y="8913000"/>
                <a:ext cx="21997265" cy="3233257"/>
              </a:xfrm>
              <a:prstGeom prst="rect">
                <a:avLst/>
              </a:prstGeom>
              <a:noFill/>
            </p:spPr>
            <p:txBody>
              <a:bodyPr wrap="square" rtlCol="0">
                <a:spAutoFit/>
              </a:bodyPr>
              <a:lstStyle/>
              <a:p>
                <a:pPr marL="742950" indent="-742950">
                  <a:buAutoNum type="alphaLcParenR"/>
                </a:pPr>
                <a:r>
                  <a:rPr lang="nl-NL" sz="4400" b="1" dirty="0">
                    <a:latin typeface="Tahoma" panose="020B0604030504040204" pitchFamily="34" charset="0"/>
                    <a:ea typeface="Tahoma" panose="020B0604030504040204" pitchFamily="34" charset="0"/>
                    <a:cs typeface="Tahoma" panose="020B0604030504040204" pitchFamily="34" charset="0"/>
                  </a:rPr>
                  <a:t>Với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𝒏</m:t>
                            </m:r>
                          </m:sub>
                        </m:sSub>
                      </m:e>
                    </m:d>
                  </m:oMath>
                </a14:m>
                <a:r>
                  <a:rPr lang="nl-NL" sz="4400" b="1" dirty="0">
                    <a:latin typeface="Tahoma" panose="020B0604030504040204" pitchFamily="34" charset="0"/>
                    <a:ea typeface="Tahoma" panose="020B0604030504040204" pitchFamily="34" charset="0"/>
                    <a:cs typeface="Tahoma" panose="020B0604030504040204" pitchFamily="34" charset="0"/>
                  </a:rPr>
                  <a:t>có công bội </a:t>
                </a:r>
                <a14:m>
                  <m:oMath xmlns:m="http://schemas.openxmlformats.org/officeDocument/2006/math">
                    <m:r>
                      <a:rPr lang="nl-NL" sz="4400" b="1" i="1">
                        <a:latin typeface="Cambria Math" panose="02040503050406030204" pitchFamily="18" charset="0"/>
                      </a:rPr>
                      <m:t>𝒒</m:t>
                    </m:r>
                  </m:oMath>
                </a14:m>
                <a:r>
                  <a:rPr lang="nl-NL" sz="4400" b="1" dirty="0">
                    <a:latin typeface="Tahoma" panose="020B0604030504040204" pitchFamily="34" charset="0"/>
                    <a:ea typeface="Tahoma" panose="020B0604030504040204" pitchFamily="34" charset="0"/>
                    <a:cs typeface="Tahoma" panose="020B0604030504040204" pitchFamily="34" charset="0"/>
                  </a:rPr>
                  <a:t> ta có: </a:t>
                </a:r>
              </a:p>
              <a:p>
                <a:r>
                  <a:rPr lang="en-US" sz="4400" b="1" dirty="0"/>
                  <a:t>	    </a:t>
                </a:r>
                <a14:m>
                  <m:oMath xmlns:m="http://schemas.openxmlformats.org/officeDocument/2006/math">
                    <m:sSub>
                      <m:sSubPr>
                        <m:ctrlPr>
                          <a:rPr lang="en-US" sz="4400" b="1" i="1">
                            <a:latin typeface="Cambria Math" panose="02040503050406030204" pitchFamily="18" charset="0"/>
                          </a:rPr>
                        </m:ctrlPr>
                      </m:sSubPr>
                      <m:e>
                        <m:r>
                          <a:rPr lang="en-US" sz="4400" b="1" i="1" smtClean="0">
                            <a:latin typeface="Cambria Math" panose="02040503050406030204" pitchFamily="18" charset="0"/>
                          </a:rPr>
                          <m:t> </m:t>
                        </m:r>
                        <m:r>
                          <a:rPr lang="nl-NL" sz="4400" b="1" i="1">
                            <a:latin typeface="Cambria Math" panose="02040503050406030204" pitchFamily="18" charset="0"/>
                          </a:rPr>
                          <m:t>𝒖</m:t>
                        </m:r>
                      </m:e>
                      <m:sub>
                        <m:r>
                          <a:rPr lang="nl-NL" sz="4400" b="1" i="1">
                            <a:latin typeface="Cambria Math" panose="02040503050406030204" pitchFamily="18" charset="0"/>
                          </a:rPr>
                          <m:t>𝟔</m:t>
                        </m:r>
                      </m:sub>
                    </m:sSub>
                    <m:r>
                      <a:rPr lang="nl-NL" sz="4400" b="1" i="1">
                        <a:latin typeface="Cambria Math" panose="02040503050406030204" pitchFamily="18" charset="0"/>
                      </a:rPr>
                      <m:t>=</m:t>
                    </m:r>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𝟏</m:t>
                        </m:r>
                      </m:sub>
                    </m:sSub>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𝒒</m:t>
                        </m:r>
                      </m:e>
                      <m:sup>
                        <m:r>
                          <a:rPr lang="nl-NL" sz="4400" b="1" i="1">
                            <a:latin typeface="Cambria Math" panose="02040503050406030204" pitchFamily="18" charset="0"/>
                          </a:rPr>
                          <m:t>𝟓</m:t>
                        </m:r>
                      </m:sup>
                    </m:sSup>
                    <m:r>
                      <a:rPr lang="en-US" sz="4400" b="1" i="1" smtClean="0">
                        <a:latin typeface="Cambria Math" panose="02040503050406030204" pitchFamily="18" charset="0"/>
                      </a:rPr>
                      <m:t> </m:t>
                    </m:r>
                  </m:oMath>
                </a14:m>
                <a:endParaRPr lang="en-US" sz="4400" b="1" i="1" dirty="0">
                  <a:latin typeface="Cambria Math" panose="02040503050406030204" pitchFamily="18" charset="0"/>
                </a:endParaRPr>
              </a:p>
              <a:p>
                <a:r>
                  <a:rPr lang="en-US" sz="4400" b="1" dirty="0"/>
                  <a:t>             </a:t>
                </a:r>
                <a14:m>
                  <m:oMath xmlns:m="http://schemas.openxmlformats.org/officeDocument/2006/math">
                    <m:r>
                      <a:rPr lang="en-US" sz="4400" b="1" i="1" smtClean="0">
                        <a:latin typeface="Cambria Math" panose="02040503050406030204" pitchFamily="18" charset="0"/>
                      </a:rPr>
                      <m:t>   </m:t>
                    </m:r>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𝒒</m:t>
                        </m:r>
                      </m:e>
                      <m:sup>
                        <m:r>
                          <a:rPr lang="nl-NL" sz="4400" b="1" i="1">
                            <a:latin typeface="Cambria Math" panose="02040503050406030204" pitchFamily="18" charset="0"/>
                          </a:rPr>
                          <m:t>𝟓</m:t>
                        </m:r>
                      </m:sup>
                    </m:sSup>
                    <m:r>
                      <a:rPr lang="nl-NL"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𝟔</m:t>
                            </m:r>
                          </m:sub>
                        </m:sSub>
                      </m:num>
                      <m:den>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𝟏</m:t>
                            </m:r>
                          </m:sub>
                        </m:sSub>
                      </m:den>
                    </m:f>
                    <m:r>
                      <a:rPr lang="nl-NL" sz="4400" b="1" i="1">
                        <a:latin typeface="Cambria Math" panose="02040503050406030204" pitchFamily="18" charset="0"/>
                      </a:rPr>
                      <m:t>=</m:t>
                    </m:r>
                    <m:f>
                      <m:fPr>
                        <m:ctrlPr>
                          <a:rPr lang="en-US" sz="4400" b="1" i="1">
                            <a:latin typeface="Cambria Math" panose="02040503050406030204" pitchFamily="18" charset="0"/>
                          </a:rPr>
                        </m:ctrlPr>
                      </m:fPr>
                      <m:num>
                        <m:r>
                          <a:rPr lang="nl-NL" sz="4400" b="1" i="1">
                            <a:latin typeface="Cambria Math" panose="02040503050406030204" pitchFamily="18" charset="0"/>
                          </a:rPr>
                          <m:t>𝟒𝟖𝟔</m:t>
                        </m:r>
                      </m:num>
                      <m:den>
                        <m:r>
                          <a:rPr lang="nl-NL" sz="4400" b="1" i="1">
                            <a:latin typeface="Cambria Math" panose="02040503050406030204" pitchFamily="18" charset="0"/>
                          </a:rPr>
                          <m:t>𝟐</m:t>
                        </m:r>
                      </m:den>
                    </m:f>
                    <m:r>
                      <a:rPr lang="nl-NL" sz="4400" b="1" i="1">
                        <a:latin typeface="Cambria Math" panose="02040503050406030204" pitchFamily="18" charset="0"/>
                      </a:rPr>
                      <m:t>=</m:t>
                    </m:r>
                    <m:r>
                      <a:rPr lang="nl-NL" sz="4400" b="1" i="1">
                        <a:latin typeface="Cambria Math" panose="02040503050406030204" pitchFamily="18" charset="0"/>
                      </a:rPr>
                      <m:t>𝟐𝟒𝟑</m:t>
                    </m:r>
                    <m:r>
                      <a:rPr lang="en-US" sz="4400" b="1" i="1" smtClean="0">
                        <a:latin typeface="Cambria Math" panose="02040503050406030204" pitchFamily="18" charset="0"/>
                      </a:rPr>
                      <m:t>      </m:t>
                    </m:r>
                  </m:oMath>
                </a14:m>
                <a:endParaRPr lang="en-US" sz="4400" b="1" i="1" dirty="0">
                  <a:latin typeface="Cambria Math" panose="02040503050406030204" pitchFamily="18" charset="0"/>
                </a:endParaRPr>
              </a:p>
              <a:p>
                <a:r>
                  <a:rPr lang="nl-NL" sz="4400" b="1" dirty="0"/>
                  <a:t>                </a:t>
                </a:r>
                <a14:m>
                  <m:oMath xmlns:m="http://schemas.openxmlformats.org/officeDocument/2006/math">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𝒒</m:t>
                        </m:r>
                      </m:e>
                      <m:sup>
                        <m:r>
                          <a:rPr lang="nl-NL" sz="4400" b="1" i="1">
                            <a:latin typeface="Cambria Math" panose="02040503050406030204" pitchFamily="18" charset="0"/>
                          </a:rPr>
                          <m:t>𝟓</m:t>
                        </m:r>
                      </m:sup>
                    </m:sSup>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𝟑</m:t>
                        </m:r>
                      </m:e>
                      <m:sup>
                        <m:r>
                          <a:rPr lang="nl-NL" sz="4400" b="1" i="1">
                            <a:latin typeface="Cambria Math" panose="02040503050406030204" pitchFamily="18" charset="0"/>
                          </a:rPr>
                          <m:t>𝟓</m:t>
                        </m:r>
                      </m:sup>
                    </m:sSup>
                    <m:r>
                      <a:rPr lang="nl-NL" sz="4400" b="1" i="1">
                        <a:latin typeface="Cambria Math" panose="02040503050406030204" pitchFamily="18" charset="0"/>
                      </a:rPr>
                      <m:t>⇔</m:t>
                    </m:r>
                    <m:r>
                      <a:rPr lang="nl-NL" sz="4400" b="1" i="1">
                        <a:latin typeface="Cambria Math" panose="02040503050406030204" pitchFamily="18" charset="0"/>
                      </a:rPr>
                      <m:t>𝒒</m:t>
                    </m:r>
                    <m:r>
                      <a:rPr lang="nl-NL" sz="4400" b="1" i="1">
                        <a:latin typeface="Cambria Math" panose="02040503050406030204" pitchFamily="18" charset="0"/>
                      </a:rPr>
                      <m:t>=</m:t>
                    </m:r>
                    <m:r>
                      <a:rPr lang="nl-NL" sz="4400" b="1" i="1">
                        <a:latin typeface="Cambria Math" panose="02040503050406030204" pitchFamily="18" charset="0"/>
                      </a:rPr>
                      <m:t>𝟑</m:t>
                    </m:r>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310693" y="8913000"/>
                <a:ext cx="21997265" cy="3233257"/>
              </a:xfrm>
              <a:prstGeom prst="rect">
                <a:avLst/>
              </a:prstGeom>
              <a:blipFill>
                <a:blip r:embed="rId4"/>
                <a:stretch>
                  <a:fillRect l="-1136" t="-4340" b="-8302"/>
                </a:stretch>
              </a:blipFill>
            </p:spPr>
            <p:txBody>
              <a:bodyPr/>
              <a:lstStyle/>
              <a:p>
                <a:r>
                  <a:rPr lang="en-US">
                    <a:noFill/>
                  </a:rPr>
                  <a:t> </a:t>
                </a:r>
              </a:p>
            </p:txBody>
          </p:sp>
        </mc:Fallback>
      </mc:AlternateContent>
      <p:grpSp>
        <p:nvGrpSpPr>
          <p:cNvPr id="95" name="Group 47">
            <a:extLst>
              <a:ext uri="{FF2B5EF4-FFF2-40B4-BE49-F238E27FC236}">
                <a16:creationId xmlns:a16="http://schemas.microsoft.com/office/drawing/2014/main" id="{A6F61ADD-2AF7-4BE3-BB23-2D05D05A1576}"/>
              </a:ext>
            </a:extLst>
          </p:cNvPr>
          <p:cNvGrpSpPr/>
          <p:nvPr/>
        </p:nvGrpSpPr>
        <p:grpSpPr>
          <a:xfrm>
            <a:off x="9282763" y="2759147"/>
            <a:ext cx="6934200" cy="968318"/>
            <a:chOff x="739068" y="1515168"/>
            <a:chExt cx="9473319" cy="968444"/>
          </a:xfrm>
          <a:solidFill>
            <a:srgbClr val="FFC000"/>
          </a:solidFill>
        </p:grpSpPr>
        <p:sp>
          <p:nvSpPr>
            <p:cNvPr id="96" name="Freeform 71">
              <a:extLst>
                <a:ext uri="{FF2B5EF4-FFF2-40B4-BE49-F238E27FC236}">
                  <a16:creationId xmlns:a16="http://schemas.microsoft.com/office/drawing/2014/main" id="{A4A40FEC-E77E-4E52-A260-35C403696C60}"/>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97" name="Group 30">
              <a:extLst>
                <a:ext uri="{FF2B5EF4-FFF2-40B4-BE49-F238E27FC236}">
                  <a16:creationId xmlns:a16="http://schemas.microsoft.com/office/drawing/2014/main" id="{B08BAA76-1DCE-4656-A8DD-E2D6605A287A}"/>
                </a:ext>
              </a:extLst>
            </p:cNvPr>
            <p:cNvGrpSpPr/>
            <p:nvPr/>
          </p:nvGrpSpPr>
          <p:grpSpPr>
            <a:xfrm>
              <a:off x="739068" y="1515168"/>
              <a:ext cx="8390771" cy="960427"/>
              <a:chOff x="739068" y="1515168"/>
              <a:chExt cx="8390771" cy="960427"/>
            </a:xfrm>
            <a:grpFill/>
          </p:grpSpPr>
          <p:sp>
            <p:nvSpPr>
              <p:cNvPr id="98" name="Freeform 71">
                <a:extLst>
                  <a:ext uri="{FF2B5EF4-FFF2-40B4-BE49-F238E27FC236}">
                    <a16:creationId xmlns:a16="http://schemas.microsoft.com/office/drawing/2014/main" id="{777AD60D-1085-4C2B-A265-B4566EF6679B}"/>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9" name="Oval 72">
                <a:extLst>
                  <a:ext uri="{FF2B5EF4-FFF2-40B4-BE49-F238E27FC236}">
                    <a16:creationId xmlns:a16="http://schemas.microsoft.com/office/drawing/2014/main" id="{DA791134-4BBD-442B-BDCF-12FB253AF2FC}"/>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0" name="Freeform 73">
                <a:extLst>
                  <a:ext uri="{FF2B5EF4-FFF2-40B4-BE49-F238E27FC236}">
                    <a16:creationId xmlns:a16="http://schemas.microsoft.com/office/drawing/2014/main" id="{BE101613-BEFF-46AC-A65B-3FBAC6513D63}"/>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1" name="Freeform 74">
                <a:extLst>
                  <a:ext uri="{FF2B5EF4-FFF2-40B4-BE49-F238E27FC236}">
                    <a16:creationId xmlns:a16="http://schemas.microsoft.com/office/drawing/2014/main" id="{5E8D92EF-3B1D-4C2B-A23A-91C2FF4FEF0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2" name="Freeform 75">
                <a:extLst>
                  <a:ext uri="{FF2B5EF4-FFF2-40B4-BE49-F238E27FC236}">
                    <a16:creationId xmlns:a16="http://schemas.microsoft.com/office/drawing/2014/main" id="{606F8FE4-589C-4DC1-AF28-7FF0B800D16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3" name="Freeform 76">
                <a:extLst>
                  <a:ext uri="{FF2B5EF4-FFF2-40B4-BE49-F238E27FC236}">
                    <a16:creationId xmlns:a16="http://schemas.microsoft.com/office/drawing/2014/main" id="{112C6D78-4995-4E9F-98D8-85195D58E24B}"/>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4" name="Freeform 77">
                <a:extLst>
                  <a:ext uri="{FF2B5EF4-FFF2-40B4-BE49-F238E27FC236}">
                    <a16:creationId xmlns:a16="http://schemas.microsoft.com/office/drawing/2014/main" id="{F1180176-3D2B-4290-B603-F49358F59941}"/>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5" name="Freeform 78">
                <a:extLst>
                  <a:ext uri="{FF2B5EF4-FFF2-40B4-BE49-F238E27FC236}">
                    <a16:creationId xmlns:a16="http://schemas.microsoft.com/office/drawing/2014/main" id="{8AFE2187-DA60-4C46-8642-EE9999F61A8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6" name="Freeform 79">
                <a:extLst>
                  <a:ext uri="{FF2B5EF4-FFF2-40B4-BE49-F238E27FC236}">
                    <a16:creationId xmlns:a16="http://schemas.microsoft.com/office/drawing/2014/main" id="{773E98B4-772B-414B-9FC1-217244E83233}"/>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7" name="Freeform 80">
                <a:extLst>
                  <a:ext uri="{FF2B5EF4-FFF2-40B4-BE49-F238E27FC236}">
                    <a16:creationId xmlns:a16="http://schemas.microsoft.com/office/drawing/2014/main" id="{612C8D7C-A26A-4565-8BE8-8CE7690ABCC1}"/>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8" name="Freeform 81">
                <a:extLst>
                  <a:ext uri="{FF2B5EF4-FFF2-40B4-BE49-F238E27FC236}">
                    <a16:creationId xmlns:a16="http://schemas.microsoft.com/office/drawing/2014/main" id="{E3E0FCCE-C382-43DC-BD65-BD8F9C8F6EC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9" name="Freeform 82">
                <a:extLst>
                  <a:ext uri="{FF2B5EF4-FFF2-40B4-BE49-F238E27FC236}">
                    <a16:creationId xmlns:a16="http://schemas.microsoft.com/office/drawing/2014/main" id="{1E8C5869-98BD-4132-B287-5BD1B612E5E6}"/>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0" name="TextBox 43">
                <a:extLst>
                  <a:ext uri="{FF2B5EF4-FFF2-40B4-BE49-F238E27FC236}">
                    <a16:creationId xmlns:a16="http://schemas.microsoft.com/office/drawing/2014/main" id="{5ED9ED8D-9768-43D1-BA40-F7BD31E2962B}"/>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spTree>
    <p:extLst>
      <p:ext uri="{BB962C8B-B14F-4D97-AF65-F5344CB8AC3E}">
        <p14:creationId xmlns:p14="http://schemas.microsoft.com/office/powerpoint/2010/main" val="41963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fade">
                                      <p:cBhvr>
                                        <p:cTn id="47" dur="500"/>
                                        <p:tgtEl>
                                          <p:spTgt spid="1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iterate type="wd">
                                    <p:tmPct val="10000"/>
                                  </p:iterate>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fade">
                                      <p:cBhvr>
                                        <p:cTn id="5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971893" y="6554547"/>
            <a:ext cx="21849226" cy="4265053"/>
            <a:chOff x="1270511" y="5832515"/>
            <a:chExt cx="21849226" cy="4803964"/>
          </a:xfrm>
        </p:grpSpPr>
        <p:sp>
          <p:nvSpPr>
            <p:cNvPr id="53" name="Rounded Rectangle 52"/>
            <p:cNvSpPr/>
            <p:nvPr/>
          </p:nvSpPr>
          <p:spPr>
            <a:xfrm>
              <a:off x="1301760" y="5970120"/>
              <a:ext cx="21817977" cy="466635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66664"/>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50114" y="1934880"/>
            <a:ext cx="21841827" cy="4328058"/>
            <a:chOff x="1268078" y="3359967"/>
            <a:chExt cx="21841827" cy="4328058"/>
          </a:xfrm>
        </p:grpSpPr>
        <p:sp>
          <p:nvSpPr>
            <p:cNvPr id="62" name="Rounded Rectangle 61"/>
            <p:cNvSpPr/>
            <p:nvPr/>
          </p:nvSpPr>
          <p:spPr>
            <a:xfrm>
              <a:off x="1268078" y="3790950"/>
              <a:ext cx="21841827" cy="389707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210727" cy="986032"/>
              <a:chOff x="1311958" y="3359967"/>
              <a:chExt cx="4210727"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988060" y="3545408"/>
                <a:ext cx="353462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Bài</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1/T103</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828899" y="3123399"/>
                <a:ext cx="20673323" cy="3101683"/>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       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𝒏</m:t>
                            </m:r>
                          </m:sub>
                        </m:sSub>
                      </m:e>
                    </m:d>
                  </m:oMath>
                </a14:m>
                <a:r>
                  <a:rPr lang="nl-NL" sz="4400" b="1" dirty="0">
                    <a:latin typeface="Tahoma" panose="020B0604030504040204" pitchFamily="34" charset="0"/>
                    <a:ea typeface="Tahoma" panose="020B0604030504040204" pitchFamily="34" charset="0"/>
                    <a:cs typeface="Tahoma" panose="020B0604030504040204" pitchFamily="34" charset="0"/>
                  </a:rPr>
                  <a:t> có công bội </a:t>
                </a:r>
                <a14:m>
                  <m:oMath xmlns:m="http://schemas.openxmlformats.org/officeDocument/2006/math">
                    <m:r>
                      <a:rPr lang="nl-NL" sz="4400" b="1" i="1">
                        <a:latin typeface="Cambria Math" panose="02040503050406030204" pitchFamily="18" charset="0"/>
                      </a:rPr>
                      <m:t>𝒒</m:t>
                    </m:r>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nl-NL" sz="4400" b="1" dirty="0">
                    <a:latin typeface="Tahoma" panose="020B0604030504040204" pitchFamily="34" charset="0"/>
                    <a:ea typeface="Tahoma" panose="020B0604030504040204" pitchFamily="34" charset="0"/>
                    <a:cs typeface="Tahoma" panose="020B0604030504040204" pitchFamily="34" charset="0"/>
                  </a:rPr>
                  <a:t>Biết Số hạng đầu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𝟏</m:t>
                        </m:r>
                      </m:sub>
                    </m:sSub>
                    <m:r>
                      <a:rPr lang="nl-NL" sz="4400" b="1" i="1">
                        <a:latin typeface="Cambria Math" panose="02040503050406030204" pitchFamily="18" charset="0"/>
                      </a:rPr>
                      <m:t>=</m:t>
                    </m:r>
                    <m:r>
                      <a:rPr lang="nl-NL" sz="4400" b="1" i="1">
                        <a:latin typeface="Cambria Math" panose="02040503050406030204" pitchFamily="18" charset="0"/>
                      </a:rPr>
                      <m:t>𝟐</m:t>
                    </m:r>
                  </m:oMath>
                </a14:m>
                <a:r>
                  <a:rPr lang="nl-NL" sz="4400" b="1" dirty="0">
                    <a:latin typeface="Tahoma" panose="020B0604030504040204" pitchFamily="34" charset="0"/>
                    <a:ea typeface="Tahoma" panose="020B0604030504040204" pitchFamily="34" charset="0"/>
                    <a:cs typeface="Tahoma" panose="020B0604030504040204" pitchFamily="34" charset="0"/>
                  </a:rPr>
                  <a:t> và số hạng thứ tư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𝟔</m:t>
                        </m:r>
                      </m:sub>
                    </m:sSub>
                    <m:r>
                      <a:rPr lang="nl-NL" sz="4400" b="1" i="1">
                        <a:latin typeface="Cambria Math" panose="02040503050406030204" pitchFamily="18" charset="0"/>
                      </a:rPr>
                      <m:t>=</m:t>
                    </m:r>
                    <m:r>
                      <a:rPr lang="nl-NL" sz="4400" b="1" i="1">
                        <a:latin typeface="Cambria Math" panose="02040503050406030204" pitchFamily="18" charset="0"/>
                      </a:rPr>
                      <m:t>𝟒𝟖𝟔</m:t>
                    </m:r>
                  </m:oMath>
                </a14:m>
                <a:r>
                  <a:rPr lang="nl-NL" sz="4400" b="1" dirty="0">
                    <a:latin typeface="Tahoma" panose="020B0604030504040204" pitchFamily="34" charset="0"/>
                    <a:ea typeface="Tahoma" panose="020B0604030504040204" pitchFamily="34" charset="0"/>
                    <a:cs typeface="Tahoma" panose="020B0604030504040204" pitchFamily="34" charset="0"/>
                  </a:rPr>
                  <a:t>.Tính giá trị của </a:t>
                </a:r>
                <a14:m>
                  <m:oMath xmlns:m="http://schemas.openxmlformats.org/officeDocument/2006/math">
                    <m:r>
                      <a:rPr lang="nl-NL" sz="4400" b="1" i="1">
                        <a:latin typeface="Cambria Math" panose="02040503050406030204" pitchFamily="18" charset="0"/>
                      </a:rPr>
                      <m:t>𝒒</m:t>
                    </m:r>
                  </m:oMath>
                </a14:m>
                <a:r>
                  <a:rPr lang="nl-NL"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𝒒</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𝟐</m:t>
                        </m:r>
                      </m:num>
                      <m:den>
                        <m:r>
                          <a:rPr lang="vi-VN" sz="4400" b="1" i="1">
                            <a:latin typeface="Cambria Math" panose="02040503050406030204" pitchFamily="18" charset="0"/>
                          </a:rPr>
                          <m:t>𝟑</m:t>
                        </m:r>
                      </m:den>
                    </m:f>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𝟖</m:t>
                        </m:r>
                      </m:num>
                      <m:den>
                        <m:r>
                          <a:rPr lang="vi-VN" sz="4400" b="1" i="1">
                            <a:latin typeface="Cambria Math" panose="02040503050406030204" pitchFamily="18" charset="0"/>
                          </a:rPr>
                          <m:t>𝟐𝟏</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𝟑</m:t>
                    </m:r>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𝒒</m:t>
                        </m:r>
                      </m:e>
                    </m:func>
                    <m:r>
                      <a:rPr lang="vi-VN" sz="4400" b="1" i="1">
                        <a:latin typeface="Cambria Math" panose="02040503050406030204" pitchFamily="18" charset="0"/>
                      </a:rPr>
                      <m:t>=−</m:t>
                    </m:r>
                    <m:r>
                      <a:rPr lang="vi-VN"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s</a:t>
                </a:r>
                <a:r>
                  <a:rPr lang="vi-VN" sz="4400" b="1" dirty="0">
                    <a:latin typeface="Tahoma" panose="020B0604030504040204" pitchFamily="34" charset="0"/>
                    <a:ea typeface="Tahoma" panose="020B0604030504040204" pitchFamily="34" charset="0"/>
                    <a:cs typeface="Tahoma" panose="020B0604030504040204" pitchFamily="34" charset="0"/>
                  </a:rPr>
                  <a:t>ố </a:t>
                </a:r>
                <a14:m>
                  <m:oMath xmlns:m="http://schemas.openxmlformats.org/officeDocument/2006/math">
                    <m:r>
                      <a:rPr lang="vi-VN" sz="4400" b="1" i="1">
                        <a:latin typeface="Cambria Math" panose="02040503050406030204" pitchFamily="18" charset="0"/>
                      </a:rPr>
                      <m:t>𝟏𝟗𝟐</m:t>
                    </m:r>
                  </m:oMath>
                </a14:m>
                <a:r>
                  <a:rPr lang="vi-VN" sz="4400" b="1" dirty="0">
                    <a:latin typeface="Tahoma" panose="020B0604030504040204" pitchFamily="34" charset="0"/>
                    <a:ea typeface="Tahoma" panose="020B0604030504040204" pitchFamily="34" charset="0"/>
                    <a:cs typeface="Tahoma" panose="020B0604030504040204" pitchFamily="34" charset="0"/>
                  </a:rPr>
                  <a:t> là số hạng thứ </a:t>
                </a:r>
                <a:r>
                  <a:rPr lang="en-US" sz="4400" b="1" dirty="0" err="1">
                    <a:latin typeface="Tahoma" panose="020B0604030504040204" pitchFamily="34" charset="0"/>
                    <a:ea typeface="Tahoma" panose="020B0604030504040204" pitchFamily="34" charset="0"/>
                    <a:cs typeface="Tahoma" panose="020B0604030504040204" pitchFamily="34" charset="0"/>
                  </a:rPr>
                  <a:t>mấy</a:t>
                </a:r>
                <a:r>
                  <a:rPr lang="vi-VN" sz="4400" b="1" dirty="0">
                    <a:latin typeface="Tahoma" panose="020B0604030504040204" pitchFamily="34" charset="0"/>
                    <a:ea typeface="Tahoma" panose="020B0604030504040204" pitchFamily="34" charset="0"/>
                    <a:cs typeface="Tahoma" panose="020B0604030504040204" pitchFamily="34" charset="0"/>
                  </a:rPr>
                  <a:t>?</a:t>
                </a:r>
                <a:r>
                  <a:rPr lang="nl-NL"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828899" y="3123399"/>
                <a:ext cx="20673323" cy="3101683"/>
              </a:xfrm>
              <a:prstGeom prst="rect">
                <a:avLst/>
              </a:prstGeom>
              <a:blipFill>
                <a:blip r:embed="rId3"/>
                <a:stretch>
                  <a:fillRect l="-1209" t="-4126" b="-8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209800" y="7315200"/>
                <a:ext cx="20864135" cy="3884590"/>
              </a:xfrm>
              <a:prstGeom prst="rect">
                <a:avLst/>
              </a:prstGeom>
              <a:noFill/>
            </p:spPr>
            <p:txBody>
              <a:bodyPr wrap="square" rtlCol="0">
                <a:spAutoFit/>
              </a:bodyPr>
              <a:lstStyle/>
              <a:p>
                <a:pPr marL="742950" indent="-742950">
                  <a:buAutoNum type="alphaLcParenR" startAt="2"/>
                </a:pPr>
                <a:r>
                  <a:rPr lang="vi-VN"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𝟑</m:t>
                        </m:r>
                      </m:sup>
                    </m:sSup>
                    <m:r>
                      <a:rPr lang="en-US" sz="4400" b="1" i="1" smtClean="0">
                        <a:latin typeface="Cambria Math" panose="02040503050406030204" pitchFamily="18" charset="0"/>
                      </a:rPr>
                      <m:t> </m:t>
                    </m:r>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vi-VN" sz="4400" b="1" i="1">
                                    <a:latin typeface="Cambria Math" panose="02040503050406030204" pitchFamily="18" charset="0"/>
                                  </a:rPr>
                                  <m:t>𝟐</m:t>
                                </m:r>
                              </m:num>
                              <m:den>
                                <m:r>
                                  <a:rPr lang="vi-VN" sz="4400" b="1" i="1">
                                    <a:latin typeface="Cambria Math" panose="02040503050406030204" pitchFamily="18" charset="0"/>
                                  </a:rPr>
                                  <m:t>𝟑</m:t>
                                </m:r>
                              </m:den>
                            </m:f>
                          </m:e>
                        </m:d>
                      </m:e>
                      <m:sup>
                        <m:r>
                          <a:rPr lang="vi-VN" sz="4400" b="1" i="1">
                            <a:latin typeface="Cambria Math" panose="02040503050406030204" pitchFamily="18" charset="0"/>
                          </a:rPr>
                          <m:t>𝟑</m:t>
                        </m:r>
                      </m:sup>
                    </m:sSup>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𝟖</m:t>
                        </m:r>
                      </m:num>
                      <m:den>
                        <m:r>
                          <a:rPr lang="vi-VN" sz="4400" b="1" i="1">
                            <a:latin typeface="Cambria Math" panose="02040503050406030204" pitchFamily="18" charset="0"/>
                          </a:rPr>
                          <m:t>𝟐𝟏</m:t>
                        </m:r>
                      </m:den>
                    </m:f>
                  </m:oMath>
                </a14:m>
                <a:endParaRPr lang="en-US" sz="4400" b="1" i="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𝟗</m:t>
                        </m:r>
                      </m:num>
                      <m:den>
                        <m:r>
                          <a:rPr lang="vi-VN" sz="4400" b="1" i="1">
                            <a:latin typeface="Cambria Math" panose="02040503050406030204" pitchFamily="18" charset="0"/>
                          </a:rPr>
                          <m:t>𝟕</m:t>
                        </m:r>
                      </m:den>
                    </m:f>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𝟗</m:t>
                        </m:r>
                      </m:num>
                      <m:den>
                        <m:r>
                          <a:rPr lang="vi-VN" sz="4400" b="1" i="1">
                            <a:latin typeface="Cambria Math" panose="02040503050406030204" pitchFamily="18" charset="0"/>
                          </a:rPr>
                          <m:t>𝟕</m:t>
                        </m:r>
                      </m:den>
                    </m:f>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209800" y="7315200"/>
                <a:ext cx="20864135" cy="3884590"/>
              </a:xfrm>
              <a:prstGeom prst="rect">
                <a:avLst/>
              </a:prstGeom>
              <a:blipFill>
                <a:blip r:embed="rId4"/>
                <a:stretch>
                  <a:fillRect l="-1198"/>
                </a:stretch>
              </a:blipFill>
            </p:spPr>
            <p:txBody>
              <a:bodyPr/>
              <a:lstStyle/>
              <a:p>
                <a:r>
                  <a:rPr lang="en-US">
                    <a:noFill/>
                  </a:rPr>
                  <a:t> </a:t>
                </a:r>
              </a:p>
            </p:txBody>
          </p:sp>
        </mc:Fallback>
      </mc:AlternateContent>
    </p:spTree>
    <p:extLst>
      <p:ext uri="{BB962C8B-B14F-4D97-AF65-F5344CB8AC3E}">
        <p14:creationId xmlns:p14="http://schemas.microsoft.com/office/powerpoint/2010/main" val="12744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6858000"/>
            <a:ext cx="21819676" cy="4035910"/>
            <a:chOff x="1270511" y="5832515"/>
            <a:chExt cx="21819676" cy="4603167"/>
          </a:xfrm>
        </p:grpSpPr>
        <p:sp>
          <p:nvSpPr>
            <p:cNvPr id="53" name="Rounded Rectangle 52"/>
            <p:cNvSpPr/>
            <p:nvPr/>
          </p:nvSpPr>
          <p:spPr>
            <a:xfrm>
              <a:off x="1272210" y="5970119"/>
              <a:ext cx="21817977" cy="446556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7758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19200" y="2237791"/>
            <a:ext cx="21841827" cy="4328058"/>
            <a:chOff x="1268078" y="3359967"/>
            <a:chExt cx="21841827" cy="4328058"/>
          </a:xfrm>
        </p:grpSpPr>
        <p:sp>
          <p:nvSpPr>
            <p:cNvPr id="62" name="Rounded Rectangle 61"/>
            <p:cNvSpPr/>
            <p:nvPr/>
          </p:nvSpPr>
          <p:spPr>
            <a:xfrm>
              <a:off x="1268078" y="3790950"/>
              <a:ext cx="21841827" cy="389707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3886199" cy="986032"/>
              <a:chOff x="1311958" y="3359967"/>
              <a:chExt cx="3886199"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997985" y="3426310"/>
                <a:ext cx="21063042" cy="3101683"/>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       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𝒏</m:t>
                            </m:r>
                          </m:sub>
                        </m:sSub>
                      </m:e>
                    </m:d>
                  </m:oMath>
                </a14:m>
                <a:r>
                  <a:rPr lang="nl-NL" sz="4400" b="1" dirty="0">
                    <a:latin typeface="Tahoma" panose="020B0604030504040204" pitchFamily="34" charset="0"/>
                    <a:ea typeface="Tahoma" panose="020B0604030504040204" pitchFamily="34" charset="0"/>
                    <a:cs typeface="Tahoma" panose="020B0604030504040204" pitchFamily="34" charset="0"/>
                  </a:rPr>
                  <a:t> có công bội </a:t>
                </a:r>
                <a14:m>
                  <m:oMath xmlns:m="http://schemas.openxmlformats.org/officeDocument/2006/math">
                    <m:r>
                      <a:rPr lang="nl-NL" sz="4400" b="1" i="1">
                        <a:latin typeface="Cambria Math" panose="02040503050406030204" pitchFamily="18" charset="0"/>
                      </a:rPr>
                      <m:t>𝒒</m:t>
                    </m:r>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nl-NL" sz="4400" b="1" dirty="0">
                    <a:latin typeface="Tahoma" panose="020B0604030504040204" pitchFamily="34" charset="0"/>
                    <a:ea typeface="Tahoma" panose="020B0604030504040204" pitchFamily="34" charset="0"/>
                    <a:cs typeface="Tahoma" panose="020B0604030504040204" pitchFamily="34" charset="0"/>
                  </a:rPr>
                  <a:t>Biết Số hạng đầu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𝟏</m:t>
                        </m:r>
                      </m:sub>
                    </m:sSub>
                    <m:r>
                      <a:rPr lang="nl-NL" sz="4400" b="1" i="1">
                        <a:latin typeface="Cambria Math" panose="02040503050406030204" pitchFamily="18" charset="0"/>
                      </a:rPr>
                      <m:t>=</m:t>
                    </m:r>
                    <m:r>
                      <a:rPr lang="nl-NL" sz="4400" b="1" i="1">
                        <a:latin typeface="Cambria Math" panose="02040503050406030204" pitchFamily="18" charset="0"/>
                      </a:rPr>
                      <m:t>𝟐</m:t>
                    </m:r>
                  </m:oMath>
                </a14:m>
                <a:r>
                  <a:rPr lang="nl-NL" sz="4400" b="1" dirty="0">
                    <a:latin typeface="Tahoma" panose="020B0604030504040204" pitchFamily="34" charset="0"/>
                    <a:ea typeface="Tahoma" panose="020B0604030504040204" pitchFamily="34" charset="0"/>
                    <a:cs typeface="Tahoma" panose="020B0604030504040204" pitchFamily="34" charset="0"/>
                  </a:rPr>
                  <a:t> và số hạng thứ tư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𝒖</m:t>
                        </m:r>
                      </m:e>
                      <m:sub>
                        <m:r>
                          <a:rPr lang="nl-NL" sz="4400" b="1" i="1">
                            <a:latin typeface="Cambria Math" panose="02040503050406030204" pitchFamily="18" charset="0"/>
                          </a:rPr>
                          <m:t>𝟔</m:t>
                        </m:r>
                      </m:sub>
                    </m:sSub>
                    <m:r>
                      <a:rPr lang="nl-NL" sz="4400" b="1" i="1">
                        <a:latin typeface="Cambria Math" panose="02040503050406030204" pitchFamily="18" charset="0"/>
                      </a:rPr>
                      <m:t>=</m:t>
                    </m:r>
                    <m:r>
                      <a:rPr lang="nl-NL" sz="4400" b="1" i="1">
                        <a:latin typeface="Cambria Math" panose="02040503050406030204" pitchFamily="18" charset="0"/>
                      </a:rPr>
                      <m:t>𝟒𝟖𝟔</m:t>
                    </m:r>
                  </m:oMath>
                </a14:m>
                <a:r>
                  <a:rPr lang="nl-NL" sz="4400" b="1" dirty="0">
                    <a:latin typeface="Tahoma" panose="020B0604030504040204" pitchFamily="34" charset="0"/>
                    <a:ea typeface="Tahoma" panose="020B0604030504040204" pitchFamily="34" charset="0"/>
                    <a:cs typeface="Tahoma" panose="020B0604030504040204" pitchFamily="34" charset="0"/>
                  </a:rPr>
                  <a:t>.Tính giá trị của </a:t>
                </a:r>
                <a14:m>
                  <m:oMath xmlns:m="http://schemas.openxmlformats.org/officeDocument/2006/math">
                    <m:r>
                      <a:rPr lang="nl-NL" sz="4400" b="1" i="1">
                        <a:latin typeface="Cambria Math" panose="02040503050406030204" pitchFamily="18" charset="0"/>
                      </a:rPr>
                      <m:t>𝒒</m:t>
                    </m:r>
                  </m:oMath>
                </a14:m>
                <a:r>
                  <a:rPr lang="nl-NL"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𝒒</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𝟐</m:t>
                        </m:r>
                      </m:num>
                      <m:den>
                        <m:r>
                          <a:rPr lang="vi-VN" sz="4400" b="1" i="1">
                            <a:latin typeface="Cambria Math" panose="02040503050406030204" pitchFamily="18" charset="0"/>
                          </a:rPr>
                          <m:t>𝟑</m:t>
                        </m:r>
                      </m:den>
                    </m:f>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𝟖</m:t>
                        </m:r>
                      </m:num>
                      <m:den>
                        <m:r>
                          <a:rPr lang="vi-VN" sz="4400" b="1" i="1">
                            <a:latin typeface="Cambria Math" panose="02040503050406030204" pitchFamily="18" charset="0"/>
                          </a:rPr>
                          <m:t>𝟐𝟏</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𝟑</m:t>
                    </m:r>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𝒒</m:t>
                        </m:r>
                      </m:e>
                    </m:func>
                    <m:r>
                      <a:rPr lang="vi-VN" sz="4400" b="1" i="1">
                        <a:latin typeface="Cambria Math" panose="02040503050406030204" pitchFamily="18" charset="0"/>
                      </a:rPr>
                      <m:t>=−</m:t>
                    </m:r>
                    <m:r>
                      <a:rPr lang="vi-VN"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s</a:t>
                </a:r>
                <a:r>
                  <a:rPr lang="vi-VN" sz="4400" b="1" dirty="0">
                    <a:latin typeface="Tahoma" panose="020B0604030504040204" pitchFamily="34" charset="0"/>
                    <a:ea typeface="Tahoma" panose="020B0604030504040204" pitchFamily="34" charset="0"/>
                    <a:cs typeface="Tahoma" panose="020B0604030504040204" pitchFamily="34" charset="0"/>
                  </a:rPr>
                  <a:t>ố </a:t>
                </a:r>
                <a14:m>
                  <m:oMath xmlns:m="http://schemas.openxmlformats.org/officeDocument/2006/math">
                    <m:r>
                      <a:rPr lang="vi-VN" sz="4400" b="1" i="1">
                        <a:latin typeface="Cambria Math" panose="02040503050406030204" pitchFamily="18" charset="0"/>
                      </a:rPr>
                      <m:t>𝟏𝟗𝟐</m:t>
                    </m:r>
                  </m:oMath>
                </a14:m>
                <a:r>
                  <a:rPr lang="vi-VN" sz="4400" b="1" dirty="0">
                    <a:latin typeface="Tahoma" panose="020B0604030504040204" pitchFamily="34" charset="0"/>
                    <a:ea typeface="Tahoma" panose="020B0604030504040204" pitchFamily="34" charset="0"/>
                    <a:cs typeface="Tahoma" panose="020B0604030504040204" pitchFamily="34" charset="0"/>
                  </a:rPr>
                  <a:t> là số hạng thứ </a:t>
                </a:r>
                <a:r>
                  <a:rPr lang="en-US" sz="4400" b="1" dirty="0" err="1">
                    <a:latin typeface="Tahoma" panose="020B0604030504040204" pitchFamily="34" charset="0"/>
                    <a:ea typeface="Tahoma" panose="020B0604030504040204" pitchFamily="34" charset="0"/>
                    <a:cs typeface="Tahoma" panose="020B0604030504040204" pitchFamily="34" charset="0"/>
                  </a:rPr>
                  <a:t>mấy</a:t>
                </a:r>
                <a:r>
                  <a:rPr lang="vi-VN" sz="4400" b="1" dirty="0">
                    <a:latin typeface="Tahoma" panose="020B0604030504040204" pitchFamily="34" charset="0"/>
                    <a:ea typeface="Tahoma" panose="020B0604030504040204" pitchFamily="34" charset="0"/>
                    <a:cs typeface="Tahoma" panose="020B0604030504040204" pitchFamily="34" charset="0"/>
                  </a:rPr>
                  <a:t>?</a:t>
                </a:r>
                <a:r>
                  <a:rPr lang="nl-NL"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997985" y="3426310"/>
                <a:ext cx="21063042" cy="3101683"/>
              </a:xfrm>
              <a:prstGeom prst="rect">
                <a:avLst/>
              </a:prstGeom>
              <a:blipFill>
                <a:blip r:embed="rId3"/>
                <a:stretch>
                  <a:fillRect l="-1187" t="-4126" b="-8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243050" y="7959449"/>
                <a:ext cx="21817977" cy="2831416"/>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 </a:t>
                </a:r>
                <a:r>
                  <a:rPr lang="vi-VN" sz="4400" b="1" dirty="0">
                    <a:latin typeface="Tahoma" panose="020B0604030504040204" pitchFamily="34" charset="0"/>
                    <a:ea typeface="Tahoma" panose="020B0604030504040204" pitchFamily="34" charset="0"/>
                    <a:cs typeface="Tahoma" panose="020B0604030504040204" pitchFamily="34" charset="0"/>
                  </a:rPr>
                  <a:t>Công thức số hạng tổng quát của cấp số nhân: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p>
                    </m:sSup>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𝟐</m:t>
                    </m:r>
                    <m:sSup>
                      <m:sSupPr>
                        <m:ctrlPr>
                          <a:rPr lang="en-US" sz="4400" b="1" i="1">
                            <a:latin typeface="Cambria Math" panose="02040503050406030204" pitchFamily="18" charset="0"/>
                          </a:rPr>
                        </m:ctrlPr>
                      </m:sSupPr>
                      <m:e>
                        <m:r>
                          <a:rPr lang="vi-VN" sz="4400" b="1" i="1">
                            <a:latin typeface="Cambria Math" panose="02040503050406030204" pitchFamily="18" charset="0"/>
                          </a:rPr>
                          <m:t>)</m:t>
                        </m:r>
                      </m:e>
                      <m:sup>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Theo đề ra ta có: </a:t>
                </a:r>
                <a14:m>
                  <m:oMath xmlns:m="http://schemas.openxmlformats.org/officeDocument/2006/math">
                    <m:r>
                      <a:rPr lang="vi-VN" sz="4400" b="1" i="1">
                        <a:latin typeface="Cambria Math" panose="02040503050406030204" pitchFamily="18" charset="0"/>
                      </a:rPr>
                      <m:t>𝟏𝟗𝟐</m:t>
                    </m:r>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𝟐</m:t>
                    </m:r>
                    <m:sSup>
                      <m:sSupPr>
                        <m:ctrlPr>
                          <a:rPr lang="en-US" sz="4400" b="1" i="1">
                            <a:latin typeface="Cambria Math" panose="02040503050406030204" pitchFamily="18" charset="0"/>
                          </a:rPr>
                        </m:ctrlPr>
                      </m:sSupPr>
                      <m:e>
                        <m:r>
                          <a:rPr lang="vi-VN" sz="4400" b="1" i="1">
                            <a:latin typeface="Cambria Math" panose="02040503050406030204" pitchFamily="18" charset="0"/>
                          </a:rPr>
                          <m:t>)</m:t>
                        </m:r>
                      </m:e>
                      <m:sup>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p>
                    </m:sSup>
                    <m:r>
                      <a:rPr lang="vi-VN" sz="4400" b="1" i="1">
                        <a:latin typeface="Cambria Math" panose="02040503050406030204" pitchFamily="18" charset="0"/>
                      </a:rPr>
                      <m:t>⇔(−</m:t>
                    </m:r>
                    <m:r>
                      <a:rPr lang="vi-VN" sz="4400" b="1" i="1">
                        <a:latin typeface="Cambria Math" panose="02040503050406030204" pitchFamily="18" charset="0"/>
                      </a:rPr>
                      <m:t>𝟐</m:t>
                    </m:r>
                    <m:sSup>
                      <m:sSupPr>
                        <m:ctrlPr>
                          <a:rPr lang="en-US" sz="4400" b="1" i="1">
                            <a:latin typeface="Cambria Math" panose="02040503050406030204" pitchFamily="18" charset="0"/>
                          </a:rPr>
                        </m:ctrlPr>
                      </m:sSupPr>
                      <m:e>
                        <m:r>
                          <a:rPr lang="vi-VN" sz="4400" b="1" i="1">
                            <a:latin typeface="Cambria Math" panose="02040503050406030204" pitchFamily="18" charset="0"/>
                          </a:rPr>
                          <m:t>)</m:t>
                        </m:r>
                      </m:e>
                      <m:sup>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p>
                    </m:sSup>
                    <m:r>
                      <a:rPr lang="vi-VN" sz="4400" b="1" i="1">
                        <a:latin typeface="Cambria Math" panose="02040503050406030204" pitchFamily="18" charset="0"/>
                      </a:rPr>
                      <m:t>=</m:t>
                    </m:r>
                    <m:r>
                      <a:rPr lang="vi-VN" sz="4400" b="1" i="1">
                        <a:latin typeface="Cambria Math" panose="02040503050406030204" pitchFamily="18" charset="0"/>
                      </a:rPr>
                      <m:t>𝟔𝟒</m:t>
                    </m:r>
                    <m:r>
                      <a:rPr lang="vi-VN" sz="4400" b="1" i="1">
                        <a:latin typeface="Cambria Math" panose="02040503050406030204" pitchFamily="18" charset="0"/>
                      </a:rPr>
                      <m:t>=(−</m:t>
                    </m:r>
                    <m:r>
                      <a:rPr lang="vi-VN" sz="4400" b="1" i="1">
                        <a:latin typeface="Cambria Math" panose="02040503050406030204" pitchFamily="18" charset="0"/>
                      </a:rPr>
                      <m:t>𝟐</m:t>
                    </m:r>
                    <m:sSup>
                      <m:sSupPr>
                        <m:ctrlPr>
                          <a:rPr lang="en-US" sz="4400" b="1" i="1">
                            <a:latin typeface="Cambria Math" panose="02040503050406030204" pitchFamily="18" charset="0"/>
                          </a:rPr>
                        </m:ctrlPr>
                      </m:sSupPr>
                      <m:e>
                        <m:r>
                          <a:rPr lang="vi-VN" sz="4400" b="1" i="1">
                            <a:latin typeface="Cambria Math" panose="02040503050406030204" pitchFamily="18" charset="0"/>
                          </a:rPr>
                          <m:t>)</m:t>
                        </m:r>
                      </m:e>
                      <m:sup>
                        <m:r>
                          <a:rPr lang="vi-VN" sz="4400" b="1" i="1">
                            <a:latin typeface="Cambria Math" panose="02040503050406030204" pitchFamily="18" charset="0"/>
                          </a:rPr>
                          <m:t>𝟔</m:t>
                        </m:r>
                      </m:sup>
                    </m:sSup>
                    <m:r>
                      <a:rPr lang="vi-VN" sz="4400" b="1" i="1">
                        <a:latin typeface="Cambria Math" panose="02040503050406030204" pitchFamily="18" charset="0"/>
                      </a:rPr>
                      <m:t>⇔</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𝟔</m:t>
                    </m:r>
                    <m:r>
                      <a:rPr lang="vi-VN" sz="4400" b="1" i="1">
                        <a:latin typeface="Cambria Math" panose="02040503050406030204" pitchFamily="18" charset="0"/>
                      </a:rPr>
                      <m:t>⇔</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𝟕</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vi-VN" sz="4400" b="1" i="1">
                        <a:latin typeface="Cambria Math" panose="02040503050406030204" pitchFamily="18" charset="0"/>
                      </a:rPr>
                      <m:t>𝟏𝟗𝟐</m:t>
                    </m:r>
                  </m:oMath>
                </a14:m>
                <a:r>
                  <a:rPr lang="vi-VN" sz="4400" b="1" dirty="0">
                    <a:latin typeface="Tahoma" panose="020B0604030504040204" pitchFamily="34" charset="0"/>
                    <a:ea typeface="Tahoma" panose="020B0604030504040204" pitchFamily="34" charset="0"/>
                    <a:cs typeface="Tahoma" panose="020B0604030504040204" pitchFamily="34" charset="0"/>
                  </a:rPr>
                  <a:t> là số hạng thứ </a:t>
                </a:r>
                <a14:m>
                  <m:oMath xmlns:m="http://schemas.openxmlformats.org/officeDocument/2006/math">
                    <m:r>
                      <a:rPr lang="vi-VN" sz="4400" b="1" i="1">
                        <a:latin typeface="Cambria Math" panose="02040503050406030204" pitchFamily="18" charset="0"/>
                      </a:rPr>
                      <m:t>𝟕</m:t>
                    </m:r>
                  </m:oMath>
                </a14:m>
                <a:r>
                  <a:rPr lang="vi-VN" sz="4400" b="1" dirty="0">
                    <a:latin typeface="Tahoma" panose="020B0604030504040204" pitchFamily="34" charset="0"/>
                    <a:ea typeface="Tahoma" panose="020B0604030504040204" pitchFamily="34" charset="0"/>
                    <a:cs typeface="Tahoma" panose="020B0604030504040204" pitchFamily="34" charset="0"/>
                  </a:rPr>
                  <a:t> của cấp số nhân.</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243050" y="7959449"/>
                <a:ext cx="21817977" cy="2831416"/>
              </a:xfrm>
              <a:prstGeom prst="rect">
                <a:avLst/>
              </a:prstGeom>
              <a:blipFill>
                <a:blip r:embed="rId4"/>
                <a:stretch>
                  <a:fillRect l="-1146" t="-4310" r="-643"/>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69EC5A36-7F8E-41F4-8D73-217D0C7DD1D4}"/>
              </a:ext>
            </a:extLst>
          </p:cNvPr>
          <p:cNvSpPr txBox="1"/>
          <p:nvPr/>
        </p:nvSpPr>
        <p:spPr>
          <a:xfrm>
            <a:off x="1840894" y="2437720"/>
            <a:ext cx="353462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Bài</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1/T103</a:t>
            </a:r>
          </a:p>
        </p:txBody>
      </p:sp>
    </p:spTree>
    <p:extLst>
      <p:ext uri="{BB962C8B-B14F-4D97-AF65-F5344CB8AC3E}">
        <p14:creationId xmlns:p14="http://schemas.microsoft.com/office/powerpoint/2010/main" val="32574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498" y="1600200"/>
            <a:ext cx="19202401" cy="1199911"/>
            <a:chOff x="168274" y="1905000"/>
            <a:chExt cx="19202401" cy="804672"/>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69377" y="2068684"/>
              <a:ext cx="695399" cy="515995"/>
            </a:xfrm>
            <a:prstGeom prst="rect">
              <a:avLst/>
            </a:prstGeom>
            <a:noFill/>
          </p:spPr>
          <p:txBody>
            <a:bodyPr wrap="squar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5" name="TextBox 4"/>
            <p:cNvSpPr txBox="1"/>
            <p:nvPr/>
          </p:nvSpPr>
          <p:spPr>
            <a:xfrm>
              <a:off x="2087561" y="2087351"/>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Định nghĩa</a:t>
              </a:r>
            </a:p>
          </p:txBody>
        </p:sp>
      </p:grpSp>
      <p:grpSp>
        <p:nvGrpSpPr>
          <p:cNvPr id="43" name="Group 42"/>
          <p:cNvGrpSpPr/>
          <p:nvPr/>
        </p:nvGrpSpPr>
        <p:grpSpPr>
          <a:xfrm>
            <a:off x="-34636" y="2794677"/>
            <a:ext cx="24005819" cy="5735146"/>
            <a:chOff x="1076414" y="4334859"/>
            <a:chExt cx="24005819" cy="3785002"/>
          </a:xfrm>
        </p:grpSpPr>
        <p:sp>
          <p:nvSpPr>
            <p:cNvPr id="39" name="Rounded Rectangle 38"/>
            <p:cNvSpPr/>
            <p:nvPr/>
          </p:nvSpPr>
          <p:spPr>
            <a:xfrm>
              <a:off x="1533269" y="4543616"/>
              <a:ext cx="23548964" cy="3576245"/>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lnSpc>
                  <a:spcPct val="115000"/>
                </a:lnSpc>
                <a:spcBef>
                  <a:spcPts val="300"/>
                </a:spcBef>
                <a:spcAft>
                  <a:spcPts val="400"/>
                </a:spcAft>
                <a:tabLst>
                  <a:tab pos="228600" algn="l"/>
                </a:tabLst>
              </a:pPr>
              <a:r>
                <a:rPr lang="en-US" sz="440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a:solidFill>
                    <a:srgbClr val="135F82"/>
                  </a:solidFill>
                  <a:latin typeface="Tahoma" panose="020B0604030504040204" pitchFamily="34" charset="0"/>
                  <a:ea typeface="Tahoma" panose="020B0604030504040204" pitchFamily="34" charset="0"/>
                  <a:cs typeface="Tahoma" panose="020B0604030504040204" pitchFamily="34" charset="0"/>
                </a:rPr>
                <a:t>      </a:t>
              </a: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23" name="Group 65"/>
            <p:cNvGrpSpPr/>
            <p:nvPr/>
          </p:nvGrpSpPr>
          <p:grpSpPr>
            <a:xfrm>
              <a:off x="1076414" y="4334859"/>
              <a:ext cx="4411573" cy="640760"/>
              <a:chOff x="166396" y="8712046"/>
              <a:chExt cx="4411573" cy="640760"/>
            </a:xfrm>
          </p:grpSpPr>
          <p:sp>
            <p:nvSpPr>
              <p:cNvPr id="24" name="Freeform 20"/>
              <p:cNvSpPr>
                <a:spLocks/>
              </p:cNvSpPr>
              <p:nvPr/>
            </p:nvSpPr>
            <p:spPr bwMode="auto">
              <a:xfrm>
                <a:off x="384522" y="8755081"/>
                <a:ext cx="4193447" cy="4860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sp>
            <p:nvSpPr>
              <p:cNvPr id="26" name="TextBox 25"/>
              <p:cNvSpPr txBox="1"/>
              <p:nvPr/>
            </p:nvSpPr>
            <p:spPr>
              <a:xfrm>
                <a:off x="932118" y="8712046"/>
                <a:ext cx="3427541" cy="507805"/>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Định nghĩa</a:t>
                </a:r>
                <a:r>
                  <a:rPr lang="en-US" sz="4400" b="1">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grpSp>
      <p:grpSp>
        <p:nvGrpSpPr>
          <p:cNvPr id="46" name="Group 45"/>
          <p:cNvGrpSpPr/>
          <p:nvPr/>
        </p:nvGrpSpPr>
        <p:grpSpPr>
          <a:xfrm>
            <a:off x="481731" y="9159277"/>
            <a:ext cx="23548963" cy="3818800"/>
            <a:chOff x="1159960" y="3019310"/>
            <a:chExt cx="22900777" cy="3620727"/>
          </a:xfrm>
        </p:grpSpPr>
        <p:sp>
          <p:nvSpPr>
            <p:cNvPr id="48" name="Rounded Rectangle 47"/>
            <p:cNvSpPr/>
            <p:nvPr/>
          </p:nvSpPr>
          <p:spPr>
            <a:xfrm>
              <a:off x="1159960" y="3032301"/>
              <a:ext cx="22900777" cy="360773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9" name="Freeform 20"/>
            <p:cNvSpPr>
              <a:spLocks/>
            </p:cNvSpPr>
            <p:nvPr/>
          </p:nvSpPr>
          <p:spPr bwMode="auto">
            <a:xfrm>
              <a:off x="1180715" y="3019310"/>
              <a:ext cx="3478409" cy="762778"/>
            </a:xfrm>
            <a:prstGeom prst="roundRect">
              <a:avLst/>
            </a:prstGeom>
            <a:solidFill>
              <a:schemeClr val="accent2">
                <a:lumMod val="75000"/>
              </a:schemeClr>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pPr algn="ctr"/>
              <a:r>
                <a:rPr lang="en-US" sz="44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Đặc</a:t>
              </a: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biệt</a:t>
              </a: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54FDC6-BD08-4B7E-A531-FF9C8F945B36}"/>
                  </a:ext>
                </a:extLst>
              </p:cNvPr>
              <p:cNvSpPr txBox="1"/>
              <p:nvPr/>
            </p:nvSpPr>
            <p:spPr>
              <a:xfrm>
                <a:off x="578755" y="3858597"/>
                <a:ext cx="23383026" cy="4262192"/>
              </a:xfrm>
              <a:prstGeom prst="rect">
                <a:avLst/>
              </a:prstGeom>
              <a:noFill/>
            </p:spPr>
            <p:txBody>
              <a:bodyPr wrap="square" rtlCol="0">
                <a:spAutoFit/>
              </a:bodyPr>
              <a:lstStyle/>
              <a:p>
                <a:pPr algn="just">
                  <a:lnSpc>
                    <a:spcPct val="115000"/>
                  </a:lnSpc>
                  <a:spcBef>
                    <a:spcPts val="300"/>
                  </a:spcBef>
                  <a:spcAft>
                    <a:spcPts val="400"/>
                  </a:spcAft>
                  <a:tabLst>
                    <a:tab pos="228600" algn="l"/>
                  </a:tabLst>
                </a:pP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Cấp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hữu</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hạn</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hoặc</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vô</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hạn</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đó</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kể</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từ</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hạng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hạng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đều</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tích</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hạng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đứng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ngay</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trước</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nó</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đổi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gọi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bội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cấp</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a:t>
                </a:r>
              </a:p>
              <a:p>
                <a:pPr algn="just">
                  <a:lnSpc>
                    <a:spcPct val="115000"/>
                  </a:lnSpc>
                  <a:spcBef>
                    <a:spcPts val="300"/>
                  </a:spcBef>
                  <a:spcAft>
                    <a:spcPts val="400"/>
                  </a:spcAft>
                  <a:tabLst>
                    <a:tab pos="228600" algn="l"/>
                  </a:tabLst>
                </a:pP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cấp</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bội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tổng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quát</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orderBox>
                      <m:borderBoxPr>
                        <m:ctrlPr>
                          <a:rPr lang="en-US" sz="4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rderBoxPr>
                      <m:e>
                        <m:sSub>
                          <m:sSubPr>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sub>
                        </m:s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𝒒</m:t>
                        </m:r>
                      </m:e>
                    </m:borderBox>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solidFill>
                          <a:srgbClr val="270F6B"/>
                        </a:solidFill>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ℕ</m:t>
                        </m:r>
                      </m:e>
                      <m:sup>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8954FDC6-BD08-4B7E-A531-FF9C8F945B36}"/>
                  </a:ext>
                </a:extLst>
              </p:cNvPr>
              <p:cNvSpPr txBox="1">
                <a:spLocks noRot="1" noChangeAspect="1" noMove="1" noResize="1" noEditPoints="1" noAdjustHandles="1" noChangeArrowheads="1" noChangeShapeType="1" noTextEdit="1"/>
              </p:cNvSpPr>
              <p:nvPr/>
            </p:nvSpPr>
            <p:spPr>
              <a:xfrm>
                <a:off x="578755" y="3858597"/>
                <a:ext cx="23383026" cy="4262192"/>
              </a:xfrm>
              <a:prstGeom prst="rect">
                <a:avLst/>
              </a:prstGeom>
              <a:blipFill>
                <a:blip r:embed="rId3"/>
                <a:stretch>
                  <a:fillRect l="-1069" t="-2432" r="-1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3072A0-D00B-4F18-980B-1FDC3FA54A93}"/>
                  </a:ext>
                </a:extLst>
              </p:cNvPr>
              <p:cNvSpPr txBox="1"/>
              <p:nvPr/>
            </p:nvSpPr>
            <p:spPr>
              <a:xfrm>
                <a:off x="1402764" y="9883108"/>
                <a:ext cx="18464697" cy="2536848"/>
              </a:xfrm>
              <a:prstGeom prst="rect">
                <a:avLst/>
              </a:prstGeom>
              <a:noFill/>
            </p:spPr>
            <p:txBody>
              <a:bodyPr wrap="square" rtlCol="0">
                <a:spAutoFit/>
              </a:bodyPr>
              <a:lstStyle/>
              <a:p>
                <a:pPr algn="just">
                  <a:lnSpc>
                    <a:spcPct val="115000"/>
                  </a:lnSpc>
                  <a:spcBef>
                    <a:spcPts val="300"/>
                  </a:spcBef>
                  <a:spcAft>
                    <a:spcPts val="400"/>
                  </a:spcAft>
                  <a:tabLst>
                    <a:tab pos="228600" algn="l"/>
                  </a:tabLst>
                </a:pPr>
                <a14:m>
                  <m:oMath xmlns:m="http://schemas.openxmlformats.org/officeDocument/2006/math">
                    <m:r>
                      <a:rPr lang="en-US" sz="4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cấp</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dạng</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cấp</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dạng</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sSub>
                      <m:sSub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mọi</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cấp</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dạng</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333072A0-D00B-4F18-980B-1FDC3FA54A93}"/>
                  </a:ext>
                </a:extLst>
              </p:cNvPr>
              <p:cNvSpPr txBox="1">
                <a:spLocks noRot="1" noChangeAspect="1" noMove="1" noResize="1" noEditPoints="1" noAdjustHandles="1" noChangeArrowheads="1" noChangeShapeType="1" noTextEdit="1"/>
              </p:cNvSpPr>
              <p:nvPr/>
            </p:nvSpPr>
            <p:spPr>
              <a:xfrm>
                <a:off x="1402764" y="9883108"/>
                <a:ext cx="18464697" cy="2536848"/>
              </a:xfrm>
              <a:prstGeom prst="rect">
                <a:avLst/>
              </a:prstGeom>
              <a:blipFill>
                <a:blip r:embed="rId4"/>
                <a:stretch>
                  <a:fillRect t="-3846" b="-1033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5486400"/>
            <a:ext cx="21819676" cy="5258728"/>
            <a:chOff x="1270511" y="5832515"/>
            <a:chExt cx="21819676" cy="6439536"/>
          </a:xfrm>
        </p:grpSpPr>
        <p:sp>
          <p:nvSpPr>
            <p:cNvPr id="53" name="Rounded Rectangle 52"/>
            <p:cNvSpPr/>
            <p:nvPr/>
          </p:nvSpPr>
          <p:spPr>
            <a:xfrm>
              <a:off x="1272210" y="5863591"/>
              <a:ext cx="21817977" cy="640846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942213"/>
              <a:chOff x="1224541" y="6271082"/>
              <a:chExt cx="3568119" cy="942213"/>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942213"/>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19200" y="1855797"/>
            <a:ext cx="21841827" cy="3505200"/>
            <a:chOff x="1268078" y="3359967"/>
            <a:chExt cx="21841827" cy="3703119"/>
          </a:xfrm>
        </p:grpSpPr>
        <p:sp>
          <p:nvSpPr>
            <p:cNvPr id="62" name="Rounded Rectangle 61"/>
            <p:cNvSpPr/>
            <p:nvPr/>
          </p:nvSpPr>
          <p:spPr>
            <a:xfrm>
              <a:off x="1268078" y="4227249"/>
              <a:ext cx="21841827" cy="283583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3886199" cy="986032"/>
              <a:chOff x="1311958" y="3359967"/>
              <a:chExt cx="3886199"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997985" y="2998796"/>
                <a:ext cx="19642815" cy="2123658"/>
              </a:xfrm>
              <a:prstGeom prst="rect">
                <a:avLst/>
              </a:prstGeom>
              <a:noFill/>
            </p:spPr>
            <p:txBody>
              <a:bodyPr wrap="square" rtlCol="0">
                <a:spAutoFit/>
              </a:bodyPr>
              <a:lstStyle/>
              <a:p>
                <a:r>
                  <a:rPr lang="nl-NL"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Tìm các số hạng của</a:t>
                </a:r>
                <a:r>
                  <a:rPr lang="vi-VN" sz="4400" b="1">
                    <a:latin typeface="Tahoma" panose="020B0604030504040204" pitchFamily="34" charset="0"/>
                    <a:ea typeface="Tahoma" panose="020B0604030504040204" pitchFamily="34" charset="0"/>
                    <a:cs typeface="Tahoma" panose="020B0604030504040204" pitchFamily="34" charset="0"/>
                  </a:rPr>
                  <a:t>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có 5 số hạng </a:t>
                </a:r>
                <a:r>
                  <a:rPr lang="vi-VN" sz="4400" b="1">
                    <a:latin typeface="Tahoma" panose="020B0604030504040204" pitchFamily="34" charset="0"/>
                    <a:ea typeface="Tahoma" panose="020B0604030504040204" pitchFamily="34" charset="0"/>
                    <a:cs typeface="Tahoma" panose="020B0604030504040204" pitchFamily="34" charset="0"/>
                  </a:rPr>
                  <a:t>biết</a:t>
                </a:r>
                <a:r>
                  <a:rPr lang="en-US" sz="4400" b="1">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𝟐𝟕</m:t>
                    </m:r>
                    <m:r>
                      <a:rPr lang="en-US" sz="4400" b="1" i="0" smtClean="0">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r>
                      <a:rPr lang="vi-VN" sz="4400" b="1" i="1">
                        <a:latin typeface="Cambria Math" panose="02040503050406030204" pitchFamily="18" charset="0"/>
                      </a:rPr>
                      <m:t>𝟐𝟓</m:t>
                    </m:r>
                  </m:oMath>
                </a14:m>
                <a:r>
                  <a:rPr lang="vi-VN"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𝟓𝟎</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997985" y="2998796"/>
                <a:ext cx="19642815" cy="2123658"/>
              </a:xfrm>
              <a:prstGeom prst="rect">
                <a:avLst/>
              </a:prstGeom>
              <a:blipFill>
                <a:blip r:embed="rId3"/>
                <a:stretch>
                  <a:fillRect l="-1273" t="-6322"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691065" y="6275396"/>
                <a:ext cx="20864135" cy="4666406"/>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a) </a:t>
                </a:r>
                <a:r>
                  <a:rPr lang="vi-VN" sz="4400" b="1">
                    <a:latin typeface="Tahoma" panose="020B0604030504040204" pitchFamily="34" charset="0"/>
                    <a:ea typeface="Tahoma" panose="020B0604030504040204" pitchFamily="34" charset="0"/>
                    <a:cs typeface="Tahoma" panose="020B0604030504040204" pitchFamily="34" charset="0"/>
                  </a:rPr>
                  <a:t>Theo giả thiết, ta có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𝟑</m:t>
                            </m:r>
                          </m:e>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𝟐𝟕</m:t>
                            </m:r>
                          </m:e>
                        </m:eqArr>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e>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𝟒</m:t>
                                </m:r>
                              </m:sup>
                            </m:sSup>
                            <m:r>
                              <a:rPr lang="vi-VN" sz="4400" b="1" i="1">
                                <a:latin typeface="Cambria Math" panose="02040503050406030204" pitchFamily="18" charset="0"/>
                              </a:rPr>
                              <m:t>=</m:t>
                            </m:r>
                            <m:r>
                              <a:rPr lang="vi-VN" sz="4400" b="1" i="1">
                                <a:latin typeface="Cambria Math" panose="02040503050406030204" pitchFamily="18" charset="0"/>
                              </a:rPr>
                              <m:t>𝟐𝟕</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e>
                        </m:eqArr>
                      </m:e>
                    </m:d>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Thay (1) vào (2)  được </a:t>
                </a:r>
                <a14:m>
                  <m:oMath xmlns:m="http://schemas.openxmlformats.org/officeDocument/2006/math">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𝟗</m:t>
                    </m:r>
                    <m:r>
                      <a:rPr lang="vi-VN" sz="4400" b="1" i="1">
                        <a:latin typeface="Cambria Math" panose="02040503050406030204" pitchFamily="18" charset="0"/>
                      </a:rPr>
                      <m:t>⇔</m:t>
                    </m:r>
                    <m:r>
                      <a:rPr lang="vi-VN" sz="4400" b="1" i="1">
                        <a:latin typeface="Cambria Math" panose="02040503050406030204" pitchFamily="18" charset="0"/>
                      </a:rPr>
                      <m:t>𝒒</m:t>
                    </m:r>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a:latin typeface="Tahoma" panose="020B0604030504040204" pitchFamily="34" charset="0"/>
                    <a:ea typeface="Tahoma" panose="020B0604030504040204" pitchFamily="34" charset="0"/>
                    <a:cs typeface="Tahoma" panose="020B0604030504040204" pitchFamily="34" charset="0"/>
                  </a:rPr>
                  <a:t>. Vậy </a:t>
                </a:r>
                <a:r>
                  <a:rPr lang="en-US" sz="4400" b="1">
                    <a:latin typeface="Tahoma" panose="020B0604030504040204" pitchFamily="34" charset="0"/>
                    <a:ea typeface="Tahoma" panose="020B0604030504040204" pitchFamily="34" charset="0"/>
                    <a:cs typeface="Tahoma" panose="020B0604030504040204" pitchFamily="34" charset="0"/>
                  </a:rPr>
                  <a:t>có 2 CNS cần tìm.</a:t>
                </a:r>
              </a:p>
              <a:p>
                <a14:m>
                  <m:oMath xmlns:m="http://schemas.openxmlformats.org/officeDocument/2006/math">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𝟐</m:t>
                            </m:r>
                          </m:sup>
                        </m:sSup>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oMath>
                </a14:m>
                <a:r>
                  <a:rPr lang="en-US" sz="4400" b="1">
                    <a:latin typeface="Tahoma" panose="020B0604030504040204" pitchFamily="34" charset="0"/>
                    <a:ea typeface="Tahoma" panose="020B0604030504040204" pitchFamily="34" charset="0"/>
                    <a:cs typeface="Tahoma" panose="020B0604030504040204" pitchFamily="34" charset="0"/>
                  </a:rPr>
                  <a:t>. CSN cần tìm: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m:t>
                        </m:r>
                      </m:e>
                    </m:func>
                    <m:r>
                      <a:rPr lang="en-US" sz="4400" b="1" i="1">
                        <a:latin typeface="Cambria Math" panose="02040503050406030204" pitchFamily="18" charset="0"/>
                      </a:rPr>
                      <m:t>𝟏</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𝟑</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m:t>
                        </m:r>
                      </m:e>
                    </m:func>
                    <m:r>
                      <a:rPr lang="en-US" sz="4400" b="1" i="1">
                        <a:latin typeface="Cambria Math" panose="02040503050406030204" pitchFamily="18" charset="0"/>
                      </a:rPr>
                      <m:t>𝟗</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𝟐</m:t>
                        </m:r>
                      </m:e>
                    </m:func>
                    <m:r>
                      <a:rPr lang="en-US" sz="4400" b="1" i="1">
                        <a:latin typeface="Cambria Math" panose="02040503050406030204" pitchFamily="18" charset="0"/>
                      </a:rPr>
                      <m:t>𝟕</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𝟐</m:t>
                            </m:r>
                          </m:sup>
                        </m:sSup>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oMath>
                </a14:m>
                <a:r>
                  <a:rPr lang="en-US" sz="4400" b="1">
                    <a:latin typeface="Tahoma" panose="020B0604030504040204" pitchFamily="34" charset="0"/>
                    <a:ea typeface="Tahoma" panose="020B0604030504040204" pitchFamily="34" charset="0"/>
                    <a:cs typeface="Tahoma" panose="020B0604030504040204" pitchFamily="34" charset="0"/>
                  </a:rPr>
                  <a:t>. CSN cần tìm: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𝟑</m:t>
                        </m:r>
                      </m:den>
                    </m:f>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𝟏</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𝟑</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𝟗</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𝟐</m:t>
                        </m:r>
                      </m:e>
                    </m:func>
                    <m:r>
                      <a:rPr lang="en-US" sz="4400" b="1" i="1">
                        <a:latin typeface="Cambria Math" panose="02040503050406030204" pitchFamily="18" charset="0"/>
                      </a:rPr>
                      <m:t>𝟕</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691065" y="6275396"/>
                <a:ext cx="20864135" cy="4666406"/>
              </a:xfrm>
              <a:prstGeom prst="rect">
                <a:avLst/>
              </a:prstGeom>
              <a:blipFill>
                <a:blip r:embed="rId4"/>
                <a:stretch>
                  <a:fillRect l="-1169"/>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479BA0F3-F6CA-43AC-BA9E-F25FCBAE44C0}"/>
              </a:ext>
            </a:extLst>
          </p:cNvPr>
          <p:cNvSpPr txBox="1"/>
          <p:nvPr/>
        </p:nvSpPr>
        <p:spPr>
          <a:xfrm>
            <a:off x="1840659" y="2044512"/>
            <a:ext cx="353462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Bài</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2/T103</a:t>
            </a:r>
          </a:p>
        </p:txBody>
      </p:sp>
    </p:spTree>
    <p:extLst>
      <p:ext uri="{BB962C8B-B14F-4D97-AF65-F5344CB8AC3E}">
        <p14:creationId xmlns:p14="http://schemas.microsoft.com/office/powerpoint/2010/main" val="38757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5867400"/>
            <a:ext cx="21819676" cy="5420302"/>
            <a:chOff x="1270511" y="5832515"/>
            <a:chExt cx="21819676" cy="6470305"/>
          </a:xfrm>
        </p:grpSpPr>
        <p:sp>
          <p:nvSpPr>
            <p:cNvPr id="53" name="Rounded Rectangle 52"/>
            <p:cNvSpPr/>
            <p:nvPr/>
          </p:nvSpPr>
          <p:spPr>
            <a:xfrm>
              <a:off x="1272210" y="5894360"/>
              <a:ext cx="21817977" cy="640846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942214"/>
              <a:chOff x="1224541" y="6271082"/>
              <a:chExt cx="3568119" cy="942214"/>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942214"/>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45365" y="1682673"/>
            <a:ext cx="21841827" cy="3505200"/>
            <a:chOff x="1268078" y="3359967"/>
            <a:chExt cx="21841827" cy="3703119"/>
          </a:xfrm>
        </p:grpSpPr>
        <p:sp>
          <p:nvSpPr>
            <p:cNvPr id="62" name="Rounded Rectangle 61"/>
            <p:cNvSpPr/>
            <p:nvPr/>
          </p:nvSpPr>
          <p:spPr>
            <a:xfrm>
              <a:off x="1268078" y="4227249"/>
              <a:ext cx="21841827" cy="283583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3886199" cy="986032"/>
              <a:chOff x="1311958" y="3359967"/>
              <a:chExt cx="3886199"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185679" y="2592212"/>
                <a:ext cx="19642815" cy="2123658"/>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vi-VN" sz="4400" b="1" dirty="0">
                    <a:latin typeface="Tahoma" panose="020B0604030504040204" pitchFamily="34" charset="0"/>
                    <a:ea typeface="Tahoma" panose="020B0604030504040204" pitchFamily="34" charset="0"/>
                    <a:cs typeface="Tahoma" panose="020B0604030504040204" pitchFamily="34" charset="0"/>
                  </a:rPr>
                  <a:t>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i="1">
                        <a:latin typeface="Cambria Math" panose="02040503050406030204" pitchFamily="18" charset="0"/>
                      </a:rPr>
                      <m:t>=</m:t>
                    </m:r>
                    <m:r>
                      <a:rPr lang="vi-VN" sz="4400" b="1" i="1">
                        <a:latin typeface="Cambria Math" panose="02040503050406030204" pitchFamily="18" charset="0"/>
                      </a:rPr>
                      <m:t>𝟐𝟕</m:t>
                    </m:r>
                    <m:r>
                      <a:rPr lang="en-US" sz="4400" b="1" i="0" smtClean="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r>
                      <a:rPr lang="vi-VN" sz="4400" b="1" i="1">
                        <a:latin typeface="Cambria Math" panose="02040503050406030204" pitchFamily="18" charset="0"/>
                      </a:rPr>
                      <m:t>𝟐𝟓</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𝟓𝟎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185679" y="2592212"/>
                <a:ext cx="19642815" cy="2123658"/>
              </a:xfrm>
              <a:prstGeom prst="rect">
                <a:avLst/>
              </a:prstGeom>
              <a:blipFill>
                <a:blip r:embed="rId3"/>
                <a:stretch>
                  <a:fillRect l="-1273" t="-6017"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3886200" y="5966586"/>
                <a:ext cx="20864135" cy="532960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r>
                              <a:rPr lang="vi-VN" sz="4400" b="1" i="1">
                                <a:latin typeface="Cambria Math" panose="02040503050406030204" pitchFamily="18" charset="0"/>
                              </a:rPr>
                              <m:t>𝟐𝟓</m:t>
                            </m:r>
                          </m:e>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𝟓𝟎</m:t>
                            </m:r>
                          </m:e>
                        </m:eqArr>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𝟑</m:t>
                                </m:r>
                              </m:sup>
                            </m:sSup>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𝒒</m:t>
                            </m:r>
                            <m:r>
                              <a:rPr lang="vi-VN" sz="4400" b="1" i="1">
                                <a:latin typeface="Cambria Math" panose="02040503050406030204" pitchFamily="18" charset="0"/>
                              </a:rPr>
                              <m:t>=</m:t>
                            </m:r>
                            <m:r>
                              <a:rPr lang="vi-VN" sz="4400" b="1" i="1">
                                <a:latin typeface="Cambria Math" panose="02040503050406030204" pitchFamily="18" charset="0"/>
                              </a:rPr>
                              <m:t>𝟐𝟓</m:t>
                            </m:r>
                          </m:e>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𝟓𝟎</m:t>
                            </m:r>
                          </m:e>
                        </m:eqArr>
                      </m:e>
                    </m:d>
                  </m:oMath>
                </a14:m>
                <a:endParaRPr lang="vi-VN" sz="4400" b="1" i="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𝒒</m:t>
                            </m:r>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𝟐𝟓</m:t>
                            </m:r>
                            <m:r>
                              <a:rPr lang="vi-VN" sz="4400" b="1" i="1">
                                <a:latin typeface="Cambria Math" panose="02040503050406030204" pitchFamily="18" charset="0"/>
                              </a:rPr>
                              <m:t>  (</m:t>
                            </m:r>
                            <m:r>
                              <a:rPr lang="vi-VN" sz="4400" b="1" i="1">
                                <a:latin typeface="Cambria Math" panose="02040503050406030204" pitchFamily="18" charset="0"/>
                              </a:rPr>
                              <m:t>𝟏</m:t>
                            </m:r>
                            <m:r>
                              <a:rPr lang="vi-VN" sz="4400" b="1" i="1">
                                <a:latin typeface="Cambria Math" panose="02040503050406030204" pitchFamily="18" charset="0"/>
                              </a:rPr>
                              <m:t>)</m:t>
                            </m:r>
                          </m:e>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𝟓𝟎</m:t>
                            </m:r>
                            <m:r>
                              <a:rPr lang="vi-VN" sz="4400" b="1" i="1">
                                <a:latin typeface="Cambria Math" panose="02040503050406030204" pitchFamily="18" charset="0"/>
                              </a:rPr>
                              <m:t>     (</m:t>
                            </m:r>
                            <m:r>
                              <a:rPr lang="vi-VN" sz="4400" b="1" i="1">
                                <a:latin typeface="Cambria Math" panose="02040503050406030204" pitchFamily="18" charset="0"/>
                              </a:rPr>
                              <m:t>𝟐</m:t>
                            </m:r>
                            <m:r>
                              <a:rPr lang="vi-VN" sz="4400" b="1" i="1">
                                <a:latin typeface="Cambria Math" panose="02040503050406030204" pitchFamily="18" charset="0"/>
                              </a:rPr>
                              <m:t>)</m:t>
                            </m:r>
                          </m:e>
                        </m:eqArr>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𝟓𝟎</m:t>
                                </m:r>
                              </m:num>
                              <m:den>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r>
                                  <a:rPr lang="vi-VN" sz="4400" b="1" i="1">
                                    <a:latin typeface="Cambria Math" panose="02040503050406030204" pitchFamily="18" charset="0"/>
                                  </a:rPr>
                                  <m:t>𝟏</m:t>
                                </m:r>
                              </m:den>
                            </m:f>
                          </m:e>
                          <m:e>
                            <m:r>
                              <a:rPr lang="vi-VN" sz="4400" b="1" i="1">
                                <a:latin typeface="Cambria Math" panose="02040503050406030204" pitchFamily="18" charset="0"/>
                              </a:rPr>
                              <m:t>𝒒</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𝟐𝟓</m:t>
                                </m:r>
                              </m:num>
                              <m:den>
                                <m:r>
                                  <a:rPr lang="vi-VN" sz="4400" b="1" i="1">
                                    <a:latin typeface="Cambria Math" panose="02040503050406030204" pitchFamily="18" charset="0"/>
                                  </a:rPr>
                                  <m:t>𝟓𝟎</m:t>
                                </m:r>
                              </m:den>
                            </m:f>
                          </m:e>
                        </m:eqArr>
                      </m:e>
                    </m:d>
                    <m:r>
                      <a:rPr lang="vi-VN"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𝟐𝟎𝟎</m:t>
                                </m:r>
                              </m:num>
                              <m:den>
                                <m:r>
                                  <a:rPr lang="vi-VN" sz="4400" b="1" i="1">
                                    <a:latin typeface="Cambria Math" panose="02040503050406030204" pitchFamily="18" charset="0"/>
                                  </a:rPr>
                                  <m:t>𝟑</m:t>
                                </m:r>
                              </m:den>
                            </m:f>
                          </m:e>
                          <m:e>
                            <m:r>
                              <a:rPr lang="vi-VN" sz="4400" b="1" i="1">
                                <a:latin typeface="Cambria Math" panose="02040503050406030204" pitchFamily="18" charset="0"/>
                              </a:rPr>
                              <m:t>𝒒</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𝟏</m:t>
                                </m:r>
                              </m:num>
                              <m:den>
                                <m:r>
                                  <a:rPr lang="vi-VN" sz="4400" b="1" i="1">
                                    <a:latin typeface="Cambria Math" panose="02040503050406030204" pitchFamily="18" charset="0"/>
                                  </a:rPr>
                                  <m:t>𝟐</m:t>
                                </m:r>
                              </m:den>
                            </m:f>
                          </m:e>
                        </m:eqArr>
                      </m:e>
                    </m:d>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Vậy </a:t>
                </a:r>
                <a:r>
                  <a:rPr lang="en-US" sz="4400" b="1" dirty="0">
                    <a:latin typeface="Tahoma" panose="020B0604030504040204" pitchFamily="34" charset="0"/>
                    <a:ea typeface="Tahoma" panose="020B0604030504040204" pitchFamily="34" charset="0"/>
                    <a:cs typeface="Tahoma" panose="020B0604030504040204" pitchFamily="34" charset="0"/>
                  </a:rPr>
                  <a:t>CSN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𝟐𝟎𝟎</m:t>
                        </m:r>
                      </m:num>
                      <m:den>
                        <m:r>
                          <a:rPr lang="vi-VN" sz="4400" b="1" i="1">
                            <a:latin typeface="Cambria Math" panose="02040503050406030204" pitchFamily="18" charset="0"/>
                          </a:rPr>
                          <m:t>𝟑</m:t>
                        </m:r>
                      </m:den>
                    </m:f>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m:t>
                        </m:r>
                      </m:e>
                    </m:func>
                    <m:f>
                      <m:fPr>
                        <m:ctrlPr>
                          <a:rPr lang="en-US" sz="4400" b="1" i="1">
                            <a:latin typeface="Cambria Math" panose="02040503050406030204" pitchFamily="18" charset="0"/>
                          </a:rPr>
                        </m:ctrlPr>
                      </m:fPr>
                      <m:num>
                        <m:r>
                          <a:rPr lang="vi-VN" sz="4400" b="1" i="1">
                            <a:latin typeface="Cambria Math" panose="02040503050406030204" pitchFamily="18" charset="0"/>
                          </a:rPr>
                          <m:t>𝟏𝟎𝟎</m:t>
                        </m:r>
                      </m:num>
                      <m:den>
                        <m:r>
                          <a:rPr lang="vi-VN" sz="4400" b="1" i="1">
                            <a:latin typeface="Cambria Math" panose="02040503050406030204" pitchFamily="18" charset="0"/>
                          </a:rPr>
                          <m:t>𝟑</m:t>
                        </m:r>
                      </m:den>
                    </m:f>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m:t>
                        </m:r>
                      </m:e>
                    </m:func>
                    <m:f>
                      <m:fPr>
                        <m:ctrlPr>
                          <a:rPr lang="en-US" sz="4400" b="1" i="1">
                            <a:latin typeface="Cambria Math" panose="02040503050406030204" pitchFamily="18" charset="0"/>
                          </a:rPr>
                        </m:ctrlPr>
                      </m:fPr>
                      <m:num>
                        <m:r>
                          <a:rPr lang="vi-VN" sz="4400" b="1" i="1">
                            <a:latin typeface="Cambria Math" panose="02040503050406030204" pitchFamily="18" charset="0"/>
                          </a:rPr>
                          <m:t>𝟓𝟎</m:t>
                        </m:r>
                      </m:num>
                      <m:den>
                        <m:r>
                          <a:rPr lang="vi-VN" sz="4400" b="1" i="1">
                            <a:latin typeface="Cambria Math" panose="02040503050406030204" pitchFamily="18" charset="0"/>
                          </a:rPr>
                          <m:t>𝟑</m:t>
                        </m:r>
                      </m:den>
                    </m:f>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m:t>
                        </m:r>
                      </m:e>
                    </m:func>
                    <m:f>
                      <m:fPr>
                        <m:ctrlPr>
                          <a:rPr lang="en-US" sz="4400" b="1" i="1">
                            <a:latin typeface="Cambria Math" panose="02040503050406030204" pitchFamily="18" charset="0"/>
                          </a:rPr>
                        </m:ctrlPr>
                      </m:fPr>
                      <m:num>
                        <m:r>
                          <a:rPr lang="vi-VN" sz="4400" b="1" i="1">
                            <a:latin typeface="Cambria Math" panose="02040503050406030204" pitchFamily="18" charset="0"/>
                          </a:rPr>
                          <m:t>𝟐𝟓</m:t>
                        </m:r>
                      </m:num>
                      <m:den>
                        <m:r>
                          <a:rPr lang="vi-VN" sz="4400" b="1" i="1">
                            <a:latin typeface="Cambria Math" panose="02040503050406030204" pitchFamily="18" charset="0"/>
                          </a:rPr>
                          <m:t>𝟑</m:t>
                        </m:r>
                      </m:den>
                    </m:f>
                    <m:func>
                      <m:funcPr>
                        <m:ctrlPr>
                          <a:rPr lang="en-US" sz="4400" b="1" i="1">
                            <a:latin typeface="Cambria Math" panose="02040503050406030204" pitchFamily="18" charset="0"/>
                          </a:rPr>
                        </m:ctrlPr>
                      </m:funcPr>
                      <m:fName>
                        <m:r>
                          <a:rPr lang="vi-VN" sz="4400" b="1" i="1">
                            <a:latin typeface="Cambria Math" panose="02040503050406030204" pitchFamily="18" charset="0"/>
                          </a:rPr>
                          <m:t>;</m:t>
                        </m:r>
                      </m:fName>
                      <m:e>
                        <m:r>
                          <a:rPr lang="vi-VN" sz="4400" b="1" i="1">
                            <a:latin typeface="Cambria Math" panose="02040503050406030204" pitchFamily="18" charset="0"/>
                          </a:rPr>
                          <m:t>−</m:t>
                        </m:r>
                      </m:e>
                    </m:func>
                    <m:f>
                      <m:fPr>
                        <m:ctrlPr>
                          <a:rPr lang="en-US" sz="4400" b="1" i="1">
                            <a:latin typeface="Cambria Math" panose="02040503050406030204" pitchFamily="18" charset="0"/>
                          </a:rPr>
                        </m:ctrlPr>
                      </m:fPr>
                      <m:num>
                        <m:r>
                          <a:rPr lang="vi-VN" sz="4400" b="1" i="1">
                            <a:latin typeface="Cambria Math" panose="02040503050406030204" pitchFamily="18" charset="0"/>
                          </a:rPr>
                          <m:t>𝟐𝟓</m:t>
                        </m:r>
                      </m:num>
                      <m:den>
                        <m:r>
                          <a:rPr lang="vi-VN" sz="4400" b="1" i="1">
                            <a:latin typeface="Cambria Math" panose="02040503050406030204" pitchFamily="18" charset="0"/>
                          </a:rPr>
                          <m:t>𝟔</m:t>
                        </m:r>
                      </m:den>
                    </m:f>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3886200" y="5966586"/>
                <a:ext cx="20864135" cy="5329601"/>
              </a:xfrm>
              <a:prstGeom prst="rect">
                <a:avLst/>
              </a:prstGeom>
              <a:blipFill>
                <a:blip r:embed="rId4"/>
                <a:stretch>
                  <a:fillRect l="-1198" b="-1716"/>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97CCA347-041C-48D3-A660-9A6E436A2962}"/>
              </a:ext>
            </a:extLst>
          </p:cNvPr>
          <p:cNvSpPr txBox="1"/>
          <p:nvPr/>
        </p:nvSpPr>
        <p:spPr>
          <a:xfrm>
            <a:off x="1911023" y="1840347"/>
            <a:ext cx="353462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Bài</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2/T103</a:t>
            </a:r>
          </a:p>
        </p:txBody>
      </p:sp>
    </p:spTree>
    <p:extLst>
      <p:ext uri="{BB962C8B-B14F-4D97-AF65-F5344CB8AC3E}">
        <p14:creationId xmlns:p14="http://schemas.microsoft.com/office/powerpoint/2010/main" val="12068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54937" y="8781827"/>
            <a:ext cx="21819676" cy="3735361"/>
            <a:chOff x="1270511" y="5832515"/>
            <a:chExt cx="21819676" cy="3924763"/>
          </a:xfrm>
        </p:grpSpPr>
        <p:sp>
          <p:nvSpPr>
            <p:cNvPr id="53" name="Rounded Rectangle 52"/>
            <p:cNvSpPr/>
            <p:nvPr/>
          </p:nvSpPr>
          <p:spPr>
            <a:xfrm>
              <a:off x="1272210" y="6012912"/>
              <a:ext cx="21817977" cy="374436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08456"/>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195350" y="2862241"/>
            <a:ext cx="21841827" cy="5655521"/>
            <a:chOff x="1268078" y="3359967"/>
            <a:chExt cx="21841827" cy="6130301"/>
          </a:xfrm>
        </p:grpSpPr>
        <p:sp>
          <p:nvSpPr>
            <p:cNvPr id="62" name="Rounded Rectangle 61"/>
            <p:cNvSpPr/>
            <p:nvPr/>
          </p:nvSpPr>
          <p:spPr>
            <a:xfrm>
              <a:off x="1268078" y="3864899"/>
              <a:ext cx="21841827" cy="562536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619412" cy="986032"/>
              <a:chOff x="1311958" y="3359967"/>
              <a:chExt cx="4619412"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866122" y="3487098"/>
                <a:ext cx="3065248" cy="834035"/>
              </a:xfrm>
              <a:prstGeom prst="rect">
                <a:avLst/>
              </a:prstGeom>
              <a:noFill/>
            </p:spPr>
            <p:txBody>
              <a:bodyPr wrap="square" rtlCol="0">
                <a:spAutoFit/>
              </a:bodyPr>
              <a:lstStyle/>
              <a:p>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Câu 1</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69777" y="3894986"/>
                <a:ext cx="20938215" cy="3477875"/>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Mệnh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dưới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UcPeriod"/>
                </a:pP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m:t>
                        </m:r>
                      </m:e>
                    </m:func>
                    <m:r>
                      <a:rPr lang="en-US" sz="4400" b="1" i="1">
                        <a:latin typeface="Cambria Math" panose="02040503050406030204" pitchFamily="18" charset="0"/>
                      </a:rPr>
                      <m:t>𝟐</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𝟒</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m:t>
                        </m:r>
                      </m:e>
                    </m:func>
                    <m:r>
                      <a:rPr lang="en-US" sz="4400" b="1" i="1">
                        <a:latin typeface="Cambria Math" panose="02040503050406030204" pitchFamily="18" charset="0"/>
                      </a:rPr>
                      <m:t>𝟖</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𝟏</m:t>
                        </m:r>
                      </m:e>
                    </m:func>
                    <m:r>
                      <a:rPr lang="en-US" sz="4400" b="1" i="1">
                        <a:latin typeface="Cambria Math" panose="02040503050406030204" pitchFamily="18" charset="0"/>
                      </a:rPr>
                      <m:t>𝟔</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m:t>
                        </m:r>
                      </m:e>
                    </m:func>
                    <m:r>
                      <a:rPr lang="en-US" sz="4400" b="1" i="1">
                        <a:latin typeface="Cambria Math" panose="02040503050406030204" pitchFamily="18" charset="0"/>
                      </a:rPr>
                      <m:t>𝟑𝟐</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𝟔</m:t>
                        </m:r>
                      </m:e>
                    </m:func>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UcPeriod"/>
                </a:pP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𝟕</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𝟎</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𝟎</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𝟎</m:t>
                        </m:r>
                      </m:e>
                    </m:func>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vi-VN" sz="4400" b="1" i="1" smtClean="0">
                            <a:latin typeface="Cambria Math" panose="02040503050406030204" pitchFamily="18" charset="0"/>
                          </a:rPr>
                          <m:t>𝟎</m:t>
                        </m:r>
                      </m:e>
                    </m:fun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func>
                      <m:funcPr>
                        <m:ctrlPr>
                          <a:rPr lang="en-US" sz="4400" b="1" i="1">
                            <a:latin typeface="Cambria Math" panose="02040503050406030204" pitchFamily="18" charset="0"/>
                          </a:rPr>
                        </m:ctrlPr>
                      </m:funcPr>
                      <m:fName>
                        <m:sSub>
                          <m:sSubPr>
                            <m:ctrlPr>
                              <a:rPr lang="en-US" sz="4400" b="1" i="1">
                                <a:latin typeface="Cambria Math" panose="02040503050406030204" pitchFamily="18" charset="0"/>
                              </a:rPr>
                            </m:ctrlPr>
                          </m:sSubPr>
                          <m:e>
                            <m:r>
                              <a:rPr lang="en-US" sz="4400" b="1" i="1">
                                <a:latin typeface="Cambria Math" panose="02040503050406030204" pitchFamily="18" charset="0"/>
                              </a:rPr>
                              <m:t>:</m:t>
                            </m:r>
                            <m:r>
                              <a:rPr lang="en-US" sz="4400" b="1" i="1">
                                <a:latin typeface="Cambria Math" panose="02040503050406030204" pitchFamily="18" charset="0"/>
                              </a:rPr>
                              <m:t>𝒖</m:t>
                            </m:r>
                          </m:e>
                          <m:sub>
                            <m:r>
                              <a:rPr lang="en-US" sz="4400" b="1" i="1">
                                <a:latin typeface="Cambria Math" panose="02040503050406030204" pitchFamily="18" charset="0"/>
                              </a:rPr>
                              <m:t>𝒏</m:t>
                            </m:r>
                          </m:sub>
                        </m:sSub>
                      </m:fName>
                      <m:e>
                        <m:r>
                          <a:rPr lang="en-US" sz="4400" b="1" i="1">
                            <a:latin typeface="Cambria Math" panose="02040503050406030204" pitchFamily="18" charset="0"/>
                          </a:rPr>
                          <m:t>=</m:t>
                        </m:r>
                      </m:e>
                    </m:func>
                    <m:r>
                      <a:rPr lang="en-US" sz="4400" b="1" i="1">
                        <a:latin typeface="Cambria Math" panose="02040503050406030204" pitchFamily="18" charset="0"/>
                      </a:rPr>
                      <m:t>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𝟔</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D.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e>
                    </m:d>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𝒗</m:t>
                        </m:r>
                      </m:e>
                      <m:sub>
                        <m:r>
                          <a:rPr lang="en-US" sz="4400" b="1" i="1">
                            <a:latin typeface="Cambria Math" panose="02040503050406030204" pitchFamily="18" charset="0"/>
                          </a:rPr>
                          <m:t>𝒏</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𝟏</m:t>
                            </m:r>
                          </m:e>
                        </m:d>
                      </m:e>
                      <m:sup>
                        <m:r>
                          <a:rPr lang="en-US" sz="4400" b="1" i="1">
                            <a:latin typeface="Cambria Math" panose="02040503050406030204" pitchFamily="18" charset="0"/>
                          </a:rPr>
                          <m:t>𝒏</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𝟐</m:t>
                        </m:r>
                        <m:r>
                          <a:rPr lang="en-US" sz="4400" b="1" i="1">
                            <a:latin typeface="Cambria Math" panose="02040503050406030204" pitchFamily="18" charset="0"/>
                          </a:rPr>
                          <m:t>𝒏</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69777" y="3894986"/>
                <a:ext cx="20938215" cy="3477875"/>
              </a:xfrm>
              <a:prstGeom prst="rect">
                <a:avLst/>
              </a:prstGeom>
              <a:blipFill>
                <a:blip r:embed="rId3"/>
                <a:stretch>
                  <a:fillRect l="-1194" t="-3684" b="-8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3486090" y="9788553"/>
                <a:ext cx="16078200" cy="1862305"/>
              </a:xfrm>
              <a:prstGeom prst="rect">
                <a:avLst/>
              </a:prstGeom>
              <a:noFill/>
            </p:spPr>
            <p:txBody>
              <a:bodyPr wrap="square" rtlCol="0">
                <a:spAutoFit/>
              </a:bodyPr>
              <a:lstStyle/>
              <a:p>
                <a14:m>
                  <m:oMath xmlns:m="http://schemas.openxmlformats.org/officeDocument/2006/math">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𝟔</m:t>
                        </m:r>
                        <m:d>
                          <m:dPr>
                            <m:ctrlPr>
                              <a:rPr lang="en-US" sz="4400" b="1" i="1">
                                <a:latin typeface="Cambria Math" panose="02040503050406030204" pitchFamily="18" charset="0"/>
                              </a:rPr>
                            </m:ctrlPr>
                          </m:dPr>
                          <m:e>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e>
                        </m:d>
                      </m:num>
                      <m:den>
                        <m:r>
                          <a:rPr lang="en-US" sz="4400" b="1" i="1">
                            <a:latin typeface="Cambria Math" panose="02040503050406030204" pitchFamily="18" charset="0"/>
                          </a:rPr>
                          <m:t>𝒏</m:t>
                        </m:r>
                      </m:den>
                    </m:f>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ℕ</m:t>
                        </m:r>
                      </m:e>
                      <m:sup>
                        <m:r>
                          <a:rPr lang="en-US" sz="4400" b="1" i="1">
                            <a:latin typeface="Cambria Math" panose="02040503050406030204" pitchFamily="18" charset="0"/>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func>
                      <m:funcPr>
                        <m:ctrlPr>
                          <a:rPr lang="en-US" sz="4400" b="1" i="1">
                            <a:latin typeface="Cambria Math" panose="02040503050406030204" pitchFamily="18" charset="0"/>
                          </a:rPr>
                        </m:ctrlPr>
                      </m:funcPr>
                      <m:fName>
                        <m:sSub>
                          <m:sSubPr>
                            <m:ctrlPr>
                              <a:rPr lang="en-US" sz="4400" b="1" i="1">
                                <a:latin typeface="Cambria Math" panose="02040503050406030204" pitchFamily="18" charset="0"/>
                              </a:rPr>
                            </m:ctrlPr>
                          </m:sSubPr>
                          <m:e>
                            <m:r>
                              <a:rPr lang="en-US" sz="4400" b="1" i="1">
                                <a:latin typeface="Cambria Math" panose="02040503050406030204" pitchFamily="18" charset="0"/>
                              </a:rPr>
                              <m:t>:</m:t>
                            </m:r>
                            <m:r>
                              <a:rPr lang="en-US" sz="4400" b="1" i="1">
                                <a:latin typeface="Cambria Math" panose="02040503050406030204" pitchFamily="18" charset="0"/>
                              </a:rPr>
                              <m:t>𝒖</m:t>
                            </m:r>
                          </m:e>
                          <m:sub>
                            <m:r>
                              <a:rPr lang="en-US" sz="4400" b="1" i="1">
                                <a:latin typeface="Cambria Math" panose="02040503050406030204" pitchFamily="18" charset="0"/>
                              </a:rPr>
                              <m:t>𝒏</m:t>
                            </m:r>
                          </m:sub>
                        </m:sSub>
                      </m:fName>
                      <m:e>
                        <m:r>
                          <a:rPr lang="en-US" sz="4400" b="1" i="1">
                            <a:latin typeface="Cambria Math" panose="02040503050406030204" pitchFamily="18" charset="0"/>
                          </a:rPr>
                          <m:t>=</m:t>
                        </m:r>
                      </m:e>
                    </m:func>
                    <m:r>
                      <a:rPr lang="en-US" sz="4400" b="1" i="1">
                        <a:latin typeface="Cambria Math" panose="02040503050406030204" pitchFamily="18" charset="0"/>
                      </a:rPr>
                      <m:t>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𝟔</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oMath>
                </a14:m>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3486090" y="9788553"/>
                <a:ext cx="16078200" cy="1862305"/>
              </a:xfrm>
              <a:prstGeom prst="rect">
                <a:avLst/>
              </a:prstGeom>
              <a:blipFill>
                <a:blip r:embed="rId4"/>
                <a:stretch>
                  <a:fillRect l="-1555" b="-15410"/>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1643952" y="5922914"/>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C</a:t>
            </a:r>
          </a:p>
        </p:txBody>
      </p:sp>
      <p:grpSp>
        <p:nvGrpSpPr>
          <p:cNvPr id="96" name="Group 47">
            <a:extLst>
              <a:ext uri="{FF2B5EF4-FFF2-40B4-BE49-F238E27FC236}">
                <a16:creationId xmlns:a16="http://schemas.microsoft.com/office/drawing/2014/main" id="{8FDC7E5A-56B9-459B-B02C-590B59618B4A}"/>
              </a:ext>
            </a:extLst>
          </p:cNvPr>
          <p:cNvGrpSpPr/>
          <p:nvPr/>
        </p:nvGrpSpPr>
        <p:grpSpPr>
          <a:xfrm>
            <a:off x="1217645" y="1835200"/>
            <a:ext cx="10400085" cy="968318"/>
            <a:chOff x="739068" y="1515168"/>
            <a:chExt cx="9473319" cy="968444"/>
          </a:xfrm>
          <a:solidFill>
            <a:srgbClr val="FFC000"/>
          </a:solidFill>
        </p:grpSpPr>
        <p:sp>
          <p:nvSpPr>
            <p:cNvPr id="97" name="Freeform 71">
              <a:extLst>
                <a:ext uri="{FF2B5EF4-FFF2-40B4-BE49-F238E27FC236}">
                  <a16:creationId xmlns:a16="http://schemas.microsoft.com/office/drawing/2014/main" id="{ADADD475-119A-4253-8EE7-31CB76C1880E}"/>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8" name="Group 30">
              <a:extLst>
                <a:ext uri="{FF2B5EF4-FFF2-40B4-BE49-F238E27FC236}">
                  <a16:creationId xmlns:a16="http://schemas.microsoft.com/office/drawing/2014/main" id="{D19F40C7-43F8-44FB-8B25-3B2EB5686931}"/>
                </a:ext>
              </a:extLst>
            </p:cNvPr>
            <p:cNvGrpSpPr/>
            <p:nvPr/>
          </p:nvGrpSpPr>
          <p:grpSpPr>
            <a:xfrm>
              <a:off x="739068" y="1515168"/>
              <a:ext cx="8177919" cy="960327"/>
              <a:chOff x="739068" y="1515168"/>
              <a:chExt cx="8177919" cy="960327"/>
            </a:xfrm>
            <a:grpFill/>
          </p:grpSpPr>
          <p:sp>
            <p:nvSpPr>
              <p:cNvPr id="99" name="Freeform 71">
                <a:extLst>
                  <a:ext uri="{FF2B5EF4-FFF2-40B4-BE49-F238E27FC236}">
                    <a16:creationId xmlns:a16="http://schemas.microsoft.com/office/drawing/2014/main" id="{1FFDEE14-7E42-4DAD-8D83-FD5ACAA19024}"/>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0" name="Oval 72">
                <a:extLst>
                  <a:ext uri="{FF2B5EF4-FFF2-40B4-BE49-F238E27FC236}">
                    <a16:creationId xmlns:a16="http://schemas.microsoft.com/office/drawing/2014/main" id="{0EBF535E-AD13-48C6-A50B-A89B31AEA16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1" name="Freeform 73">
                <a:extLst>
                  <a:ext uri="{FF2B5EF4-FFF2-40B4-BE49-F238E27FC236}">
                    <a16:creationId xmlns:a16="http://schemas.microsoft.com/office/drawing/2014/main" id="{40EF458C-066A-4198-8CFE-D621E3E2BE53}"/>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2" name="Freeform 74">
                <a:extLst>
                  <a:ext uri="{FF2B5EF4-FFF2-40B4-BE49-F238E27FC236}">
                    <a16:creationId xmlns:a16="http://schemas.microsoft.com/office/drawing/2014/main" id="{051C5ECF-45F1-4EC7-9A26-E1ECBEC439C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3" name="Freeform 75">
                <a:extLst>
                  <a:ext uri="{FF2B5EF4-FFF2-40B4-BE49-F238E27FC236}">
                    <a16:creationId xmlns:a16="http://schemas.microsoft.com/office/drawing/2014/main" id="{85B74B1F-CA88-4518-84DC-6AAD2BC029F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4" name="Freeform 76">
                <a:extLst>
                  <a:ext uri="{FF2B5EF4-FFF2-40B4-BE49-F238E27FC236}">
                    <a16:creationId xmlns:a16="http://schemas.microsoft.com/office/drawing/2014/main" id="{2E3EE582-139A-428F-99CF-82BF6DF02ADE}"/>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Freeform 77">
                <a:extLst>
                  <a:ext uri="{FF2B5EF4-FFF2-40B4-BE49-F238E27FC236}">
                    <a16:creationId xmlns:a16="http://schemas.microsoft.com/office/drawing/2014/main" id="{38D5F26A-9DDE-4129-8087-49E05705DF1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8">
                <a:extLst>
                  <a:ext uri="{FF2B5EF4-FFF2-40B4-BE49-F238E27FC236}">
                    <a16:creationId xmlns:a16="http://schemas.microsoft.com/office/drawing/2014/main" id="{E3965F73-D776-49BE-AEC2-FF41D58EA225}"/>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9">
                <a:extLst>
                  <a:ext uri="{FF2B5EF4-FFF2-40B4-BE49-F238E27FC236}">
                    <a16:creationId xmlns:a16="http://schemas.microsoft.com/office/drawing/2014/main" id="{946061EF-05DE-4089-A1F3-882CC81FAB1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80">
                <a:extLst>
                  <a:ext uri="{FF2B5EF4-FFF2-40B4-BE49-F238E27FC236}">
                    <a16:creationId xmlns:a16="http://schemas.microsoft.com/office/drawing/2014/main" id="{F4796A1F-9246-4E59-821A-7DAB582D1EEA}"/>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81">
                <a:extLst>
                  <a:ext uri="{FF2B5EF4-FFF2-40B4-BE49-F238E27FC236}">
                    <a16:creationId xmlns:a16="http://schemas.microsoft.com/office/drawing/2014/main" id="{9EDBE924-DA3D-40AF-98A0-56DD6490BFC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82">
                <a:extLst>
                  <a:ext uri="{FF2B5EF4-FFF2-40B4-BE49-F238E27FC236}">
                    <a16:creationId xmlns:a16="http://schemas.microsoft.com/office/drawing/2014/main" id="{CF3BAAE0-3DB3-446F-8B58-11E5BF83B20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TextBox 43">
                <a:extLst>
                  <a:ext uri="{FF2B5EF4-FFF2-40B4-BE49-F238E27FC236}">
                    <a16:creationId xmlns:a16="http://schemas.microsoft.com/office/drawing/2014/main" id="{D01D0CF8-59E3-462B-B82E-6CF6CE571ADA}"/>
                  </a:ext>
                </a:extLst>
              </p:cNvPr>
              <p:cNvSpPr txBox="1"/>
              <p:nvPr/>
            </p:nvSpPr>
            <p:spPr>
              <a:xfrm>
                <a:off x="2132731" y="1706054"/>
                <a:ext cx="6784256" cy="7694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   BÀI TẬP TRẮC NGHIỆM</a:t>
                </a:r>
              </a:p>
            </p:txBody>
          </p:sp>
        </p:grpSp>
      </p:grpSp>
    </p:spTree>
    <p:extLst>
      <p:ext uri="{BB962C8B-B14F-4D97-AF65-F5344CB8AC3E}">
        <p14:creationId xmlns:p14="http://schemas.microsoft.com/office/powerpoint/2010/main" val="32824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fade">
                                      <p:cBhvr>
                                        <p:cTn id="47" dur="5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066800" y="6248400"/>
            <a:ext cx="21817977" cy="4495799"/>
            <a:chOff x="1235078" y="5832515"/>
            <a:chExt cx="21817977" cy="4053320"/>
          </a:xfrm>
        </p:grpSpPr>
        <p:sp>
          <p:nvSpPr>
            <p:cNvPr id="53" name="Rounded Rectangle 52"/>
            <p:cNvSpPr/>
            <p:nvPr/>
          </p:nvSpPr>
          <p:spPr>
            <a:xfrm>
              <a:off x="1235078" y="5959429"/>
              <a:ext cx="21817977" cy="392640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693712"/>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39271" y="2286001"/>
            <a:ext cx="21880130" cy="3520016"/>
            <a:chOff x="1268078" y="3359967"/>
            <a:chExt cx="21880130" cy="3672439"/>
          </a:xfrm>
        </p:grpSpPr>
        <p:sp>
          <p:nvSpPr>
            <p:cNvPr id="62" name="Rounded Rectangle 61"/>
            <p:cNvSpPr/>
            <p:nvPr/>
          </p:nvSpPr>
          <p:spPr>
            <a:xfrm>
              <a:off x="1306381" y="3701812"/>
              <a:ext cx="21841827" cy="333059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032"/>
              <a:chOff x="1311958" y="3359967"/>
              <a:chExt cx="4003961"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802759"/>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2</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506682" y="3918227"/>
                <a:ext cx="20938215" cy="1446550"/>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a:latin typeface="Tahoma" panose="020B0604030504040204" pitchFamily="34" charset="0"/>
                    <a:ea typeface="Tahoma" panose="020B0604030504040204" pitchFamily="34" charset="0"/>
                    <a:cs typeface="Tahoma" panose="020B0604030504040204" pitchFamily="34" charset="0"/>
                  </a:rPr>
                  <a:t> có công bội bằng </a:t>
                </a:r>
                <a14:m>
                  <m:oMath xmlns:m="http://schemas.openxmlformats.org/officeDocument/2006/math">
                    <m:r>
                      <a:rPr lang="vi-VN" sz="4400" b="1" i="1">
                        <a:latin typeface="Cambria Math" panose="02040503050406030204" pitchFamily="18" charset="0"/>
                      </a:rPr>
                      <m:t>𝟐</m:t>
                    </m:r>
                  </m:oMath>
                </a14:m>
                <a:r>
                  <a:rPr lang="vi-VN"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𝟕</m:t>
                    </m:r>
                  </m:oMath>
                </a14:m>
                <a:r>
                  <a:rPr lang="vi-VN" sz="4400" b="1">
                    <a:latin typeface="Tahoma" panose="020B0604030504040204" pitchFamily="34" charset="0"/>
                    <a:ea typeface="Tahoma" panose="020B0604030504040204" pitchFamily="34" charset="0"/>
                    <a:cs typeface="Tahoma" panose="020B0604030504040204" pitchFamily="34" charset="0"/>
                  </a:rPr>
                  <a:t>. Giá trị của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oMath>
                </a14:m>
                <a:r>
                  <a:rPr lang="vi-VN" sz="4400" b="1">
                    <a:latin typeface="Tahoma" panose="020B0604030504040204" pitchFamily="34" charset="0"/>
                    <a:ea typeface="Tahoma" panose="020B0604030504040204" pitchFamily="34" charset="0"/>
                    <a:cs typeface="Tahoma" panose="020B0604030504040204" pitchFamily="34" charset="0"/>
                  </a:rPr>
                  <a:t> bằng  </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latin typeface="Cambria Math" panose="02040503050406030204" pitchFamily="18" charset="0"/>
                      </a:rPr>
                      <m:t>𝟒𝟗</m:t>
                    </m:r>
                  </m:oMath>
                </a14:m>
                <a:r>
                  <a:rPr lang="vi-VN" sz="4400" b="1">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vi-VN" sz="4400" b="1" i="1">
                        <a:latin typeface="Cambria Math" panose="02040503050406030204" pitchFamily="18" charset="0"/>
                      </a:rPr>
                      <m:t>𝟕𝟖</m:t>
                    </m:r>
                  </m:oMath>
                </a14:m>
                <a:r>
                  <a:rPr lang="vi-VN" sz="4400" b="1">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vi-VN" sz="4400" b="1" i="1">
                        <a:latin typeface="Cambria Math" panose="02040503050406030204" pitchFamily="18" charset="0"/>
                      </a:rPr>
                      <m:t>𝟏𝟒</m:t>
                    </m:r>
                  </m:oMath>
                </a14:m>
                <a:r>
                  <a:rPr lang="vi-VN" sz="4400" b="1">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vi-VN" sz="4400" b="1" i="1">
                        <a:latin typeface="Cambria Math" panose="02040503050406030204" pitchFamily="18" charset="0"/>
                      </a:rPr>
                      <m:t>𝟐𝟖</m:t>
                    </m:r>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506682" y="3918227"/>
                <a:ext cx="20938215" cy="1446550"/>
              </a:xfrm>
              <a:prstGeom prst="rect">
                <a:avLst/>
              </a:prstGeom>
              <a:blipFill>
                <a:blip r:embed="rId3"/>
                <a:stretch>
                  <a:fillRect l="-1164"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868071" y="8305799"/>
                <a:ext cx="16078200" cy="1150636"/>
              </a:xfrm>
              <a:prstGeom prst="rect">
                <a:avLst/>
              </a:prstGeom>
              <a:noFill/>
            </p:spPr>
            <p:txBody>
              <a:bodyPr wrap="square" rtlCol="0">
                <a:spAutoFit/>
              </a:bodyPr>
              <a:lstStyle/>
              <a:p>
                <a:r>
                  <a:rPr lang="vi-VN"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num>
                      <m:den>
                        <m:sSup>
                          <m:sSupPr>
                            <m:ctrlPr>
                              <a:rPr lang="en-US" sz="4400" b="1" i="1">
                                <a:latin typeface="Cambria Math" panose="02040503050406030204" pitchFamily="18" charset="0"/>
                              </a:rPr>
                            </m:ctrlPr>
                          </m:sSupPr>
                          <m:e>
                            <m:r>
                              <a:rPr lang="vi-VN" sz="4400" b="1" i="1">
                                <a:latin typeface="Cambria Math" panose="02040503050406030204" pitchFamily="18" charset="0"/>
                              </a:rPr>
                              <m:t>𝒒</m:t>
                            </m:r>
                          </m:e>
                          <m:sup>
                            <m:r>
                              <a:rPr lang="vi-VN" sz="4400" b="1" i="1">
                                <a:latin typeface="Cambria Math" panose="02040503050406030204" pitchFamily="18" charset="0"/>
                              </a:rPr>
                              <m:t>𝟐</m:t>
                            </m:r>
                          </m:sup>
                        </m:sSup>
                      </m:den>
                    </m:f>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𝟕</m:t>
                        </m:r>
                      </m:num>
                      <m:den>
                        <m:r>
                          <a:rPr lang="vi-VN" sz="4400" b="1" i="1">
                            <a:latin typeface="Cambria Math" panose="02040503050406030204" pitchFamily="18" charset="0"/>
                          </a:rPr>
                          <m:t>𝟒</m:t>
                        </m:r>
                      </m:den>
                    </m:f>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868071" y="8305799"/>
                <a:ext cx="16078200" cy="1150636"/>
              </a:xfrm>
              <a:prstGeom prst="rect">
                <a:avLst/>
              </a:prstGeom>
              <a:blipFill>
                <a:blip r:embed="rId4"/>
                <a:stretch>
                  <a:fillRect l="-1516" b="-2646"/>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1267871" y="4519331"/>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latin typeface="Tahoma" panose="020B0604030504040204" pitchFamily="34" charset="0"/>
                <a:ea typeface="Tahoma" panose="020B0604030504040204" pitchFamily="34" charset="0"/>
                <a:cs typeface="Tahoma" panose="020B0604030504040204" pitchFamily="34" charset="0"/>
              </a:rPr>
              <a:t>A</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392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143000" y="6324600"/>
            <a:ext cx="21849226" cy="5486400"/>
            <a:chOff x="1270511" y="5832515"/>
            <a:chExt cx="21849226" cy="5562084"/>
          </a:xfrm>
        </p:grpSpPr>
        <p:sp>
          <p:nvSpPr>
            <p:cNvPr id="53" name="Rounded Rectangle 52"/>
            <p:cNvSpPr/>
            <p:nvPr/>
          </p:nvSpPr>
          <p:spPr>
            <a:xfrm>
              <a:off x="1301760" y="5974056"/>
              <a:ext cx="21817977" cy="542054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780055"/>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75237" y="1952687"/>
            <a:ext cx="21882638" cy="4052866"/>
            <a:chOff x="1268078" y="3359967"/>
            <a:chExt cx="21882638" cy="4315526"/>
          </a:xfrm>
        </p:grpSpPr>
        <p:sp>
          <p:nvSpPr>
            <p:cNvPr id="62" name="Rounded Rectangle 61"/>
            <p:cNvSpPr/>
            <p:nvPr/>
          </p:nvSpPr>
          <p:spPr>
            <a:xfrm>
              <a:off x="1308889" y="3752478"/>
              <a:ext cx="21841827" cy="392301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508"/>
              <a:chOff x="1311958" y="3359967"/>
              <a:chExt cx="4003961" cy="986508"/>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8"/>
                <a:ext cx="3065248" cy="819307"/>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3</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492116" y="3059919"/>
                <a:ext cx="20938215" cy="2800767"/>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𝟓</m:t>
                        </m:r>
                      </m:sub>
                    </m:sSub>
                    <m:r>
                      <a:rPr lang="en-US" sz="4400" b="1" i="1">
                        <a:latin typeface="Cambria Math" panose="02040503050406030204" pitchFamily="18" charset="0"/>
                      </a:rPr>
                      <m:t>=</m:t>
                    </m:r>
                    <m:r>
                      <a:rPr lang="en-US" sz="4400" b="1" i="1">
                        <a:latin typeface="Cambria Math" panose="02040503050406030204" pitchFamily="18" charset="0"/>
                      </a:rPr>
                      <m:t>𝟓𝟏</m:t>
                    </m:r>
                    <m:func>
                      <m:funcPr>
                        <m:ctrlPr>
                          <a:rPr lang="en-US" sz="4400" b="1" i="1">
                            <a:latin typeface="Cambria Math" panose="02040503050406030204" pitchFamily="18" charset="0"/>
                          </a:rPr>
                        </m:ctrlPr>
                      </m:funcPr>
                      <m:fName>
                        <m:sSub>
                          <m:sSubPr>
                            <m:ctrlPr>
                              <a:rPr lang="en-US" sz="4400" b="1" i="1">
                                <a:latin typeface="Cambria Math" panose="02040503050406030204" pitchFamily="18" charset="0"/>
                              </a:rPr>
                            </m:ctrlPr>
                          </m:sSubPr>
                          <m:e>
                            <m:r>
                              <a:rPr lang="en-US" sz="4400" b="1" i="1">
                                <a:latin typeface="Cambria Math" panose="02040503050406030204" pitchFamily="18" charset="0"/>
                              </a:rPr>
                              <m:t>;</m:t>
                            </m:r>
                            <m:r>
                              <a:rPr lang="en-US" sz="4400" b="1" i="1">
                                <a:latin typeface="Cambria Math" panose="02040503050406030204" pitchFamily="18" charset="0"/>
                              </a:rPr>
                              <m:t>𝒖</m:t>
                            </m:r>
                          </m:e>
                          <m:sub>
                            <m:r>
                              <a:rPr lang="en-US" sz="4400" b="1" i="1">
                                <a:latin typeface="Cambria Math" panose="02040503050406030204" pitchFamily="18" charset="0"/>
                              </a:rPr>
                              <m:t>𝟐</m:t>
                            </m:r>
                          </m:sub>
                        </m:sSub>
                      </m:fName>
                      <m:e>
                        <m:r>
                          <a:rPr lang="en-US" sz="4400" b="1" i="1">
                            <a:latin typeface="Cambria Math" panose="02040503050406030204" pitchFamily="18" charset="0"/>
                          </a:rPr>
                          <m:t>+</m:t>
                        </m:r>
                      </m:e>
                    </m:func>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𝟔</m:t>
                        </m:r>
                      </m:sub>
                    </m:sSub>
                    <m:r>
                      <a:rPr lang="en-US" sz="4400" b="1" i="1">
                        <a:latin typeface="Cambria Math" panose="02040503050406030204" pitchFamily="18" charset="0"/>
                      </a:rPr>
                      <m:t>=</m:t>
                    </m:r>
                    <m:r>
                      <a:rPr lang="en-US" sz="4400" b="1" i="1">
                        <a:latin typeface="Cambria Math" panose="02040503050406030204" pitchFamily="18" charset="0"/>
                      </a:rPr>
                      <m:t>𝟏𝟎𝟐</m:t>
                    </m:r>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12288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UcPeriod"/>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12.	B.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13.	</a:t>
                </a:r>
              </a:p>
              <a:p>
                <a:pPr marL="742950" indent="-742950">
                  <a:buAutoNum type="alphaUcPeriod"/>
                </a:pPr>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11.	D.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14.</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492116" y="3059919"/>
                <a:ext cx="20938215" cy="2800767"/>
              </a:xfrm>
              <a:prstGeom prst="rect">
                <a:avLst/>
              </a:prstGeom>
              <a:blipFill>
                <a:blip r:embed="rId3"/>
                <a:stretch>
                  <a:fillRect l="-1194" t="-4793" b="-9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771731" y="7100433"/>
                <a:ext cx="20713933" cy="4300665"/>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Gọi q là công bội của cấp số nhân đã cho. Theo đề bài, ta có</a:t>
                </a:r>
              </a:p>
              <a:p>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𝟓</m:t>
                                </m:r>
                              </m:sub>
                            </m:sSub>
                            <m:r>
                              <a:rPr lang="en-US" sz="4400" b="1" i="1">
                                <a:latin typeface="Cambria Math" panose="02040503050406030204" pitchFamily="18" charset="0"/>
                              </a:rPr>
                              <m:t>=</m:t>
                            </m:r>
                            <m:r>
                              <a:rPr lang="en-US" sz="4400" b="1" i="1">
                                <a:latin typeface="Cambria Math" panose="02040503050406030204" pitchFamily="18" charset="0"/>
                              </a:rPr>
                              <m:t>𝟓𝟏</m:t>
                            </m:r>
                          </m:e>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𝟔</m:t>
                                </m:r>
                              </m:sub>
                            </m:sSub>
                            <m:r>
                              <a:rPr lang="en-US" sz="4400" b="1" i="1">
                                <a:latin typeface="Cambria Math" panose="02040503050406030204" pitchFamily="18" charset="0"/>
                              </a:rPr>
                              <m:t>=</m:t>
                            </m:r>
                            <m:r>
                              <a:rPr lang="en-US" sz="4400" b="1" i="1">
                                <a:latin typeface="Cambria Math" panose="02040503050406030204" pitchFamily="18" charset="0"/>
                              </a:rPr>
                              <m:t>𝟏𝟎𝟐</m:t>
                            </m:r>
                          </m:e>
                        </m:eqAr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𝟒</m:t>
                                    </m:r>
                                  </m:sup>
                                </m:sSup>
                              </m:e>
                            </m:d>
                            <m:r>
                              <a:rPr lang="en-US" sz="4400" b="1" i="1">
                                <a:latin typeface="Cambria Math" panose="02040503050406030204" pitchFamily="18" charset="0"/>
                              </a:rPr>
                              <m:t>=</m:t>
                            </m:r>
                            <m:r>
                              <a:rPr lang="en-US" sz="4400" b="1" i="1">
                                <a:latin typeface="Cambria Math" panose="02040503050406030204" pitchFamily="18" charset="0"/>
                              </a:rPr>
                              <m:t>𝟓𝟏</m:t>
                            </m:r>
                          </m:e>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𝒒</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𝟒</m:t>
                                    </m:r>
                                  </m:sup>
                                </m:sSup>
                              </m:e>
                            </m:d>
                            <m:r>
                              <a:rPr lang="en-US" sz="4400" b="1" i="1">
                                <a:latin typeface="Cambria Math" panose="02040503050406030204" pitchFamily="18" charset="0"/>
                              </a:rPr>
                              <m:t>=</m:t>
                            </m:r>
                            <m:r>
                              <a:rPr lang="en-US" sz="4400" b="1" i="1">
                                <a:latin typeface="Cambria Math" panose="02040503050406030204" pitchFamily="18" charset="0"/>
                              </a:rPr>
                              <m:t>𝟏𝟎𝟐</m:t>
                            </m:r>
                          </m:e>
                        </m:eqArr>
                      </m:e>
                    </m:d>
                    <m:r>
                      <a:rPr lang="en-US" sz="4400" b="1" i="1">
                        <a:latin typeface="Cambria Math" panose="02040503050406030204" pitchFamily="18" charset="0"/>
                      </a:rPr>
                      <m:t>⇒</m:t>
                    </m:r>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oMath>
                </a14:m>
                <a:r>
                  <a:rPr lang="en-US" sz="4400" b="1">
                    <a:latin typeface="Tahoma" panose="020B0604030504040204" pitchFamily="34" charset="0"/>
                    <a:ea typeface="Tahoma" panose="020B0604030504040204" pitchFamily="34" charset="0"/>
                    <a:cs typeface="Tahoma" panose="020B0604030504040204" pitchFamily="34" charset="0"/>
                  </a:rPr>
                  <a:t> .</a:t>
                </a:r>
              </a:p>
              <a:p>
                <a:r>
                  <a:rPr lang="en-US" sz="4400" b="1">
                    <a:latin typeface="Tahoma" panose="020B0604030504040204" pitchFamily="34" charset="0"/>
                    <a:ea typeface="Tahoma" panose="020B0604030504040204" pitchFamily="34" charset="0"/>
                    <a:cs typeface="Tahoma" panose="020B0604030504040204" pitchFamily="34" charset="0"/>
                  </a:rPr>
                  <a:t>Mặt khác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𝟏𝟐𝟐𝟖𝟖</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r>
                      <a:rPr lang="en-US" sz="4400" b="1" i="1">
                        <a:latin typeface="Cambria Math" panose="02040503050406030204" pitchFamily="18" charset="0"/>
                      </a:rPr>
                      <m:t>=</m:t>
                    </m:r>
                    <m:r>
                      <a:rPr lang="en-US" sz="4400" b="1" i="1">
                        <a:latin typeface="Cambria Math" panose="02040503050406030204" pitchFamily="18" charset="0"/>
                      </a:rPr>
                      <m:t>𝟏𝟐𝟐𝟖𝟖</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𝟏𝟐</m:t>
                        </m:r>
                      </m:sup>
                    </m:sSup>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𝟏𝟑</m:t>
                    </m:r>
                  </m:oMath>
                </a14:m>
                <a:r>
                  <a:rPr lang="en-US" sz="4400" b="1">
                    <a:latin typeface="Tahoma" panose="020B0604030504040204" pitchFamily="34" charset="0"/>
                    <a:ea typeface="Tahoma" panose="020B0604030504040204" pitchFamily="34" charset="0"/>
                    <a:cs typeface="Tahoma" panose="020B0604030504040204" pitchFamily="34" charset="0"/>
                  </a:rPr>
                  <a:t> . </a:t>
                </a:r>
              </a:p>
              <a:p>
                <a:r>
                  <a:rPr lang="en-US" sz="4400" b="1">
                    <a:latin typeface="Tahoma" panose="020B0604030504040204" pitchFamily="34" charset="0"/>
                    <a:ea typeface="Tahoma" panose="020B0604030504040204" pitchFamily="34" charset="0"/>
                    <a:cs typeface="Tahoma" panose="020B0604030504040204" pitchFamily="34" charset="0"/>
                  </a:rPr>
                  <a:t>=&gt; Số hạng thứ 13</a:t>
                </a: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771731" y="7100433"/>
                <a:ext cx="20713933" cy="4300665"/>
              </a:xfrm>
              <a:prstGeom prst="rect">
                <a:avLst/>
              </a:prstGeom>
              <a:blipFill>
                <a:blip r:embed="rId4"/>
                <a:stretch>
                  <a:fillRect l="-1207" t="-2979" b="-5957"/>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7709438" y="4460302"/>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15006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6230730"/>
            <a:ext cx="21819676" cy="6764945"/>
            <a:chOff x="1270511" y="5832515"/>
            <a:chExt cx="21819676" cy="6625153"/>
          </a:xfrm>
        </p:grpSpPr>
        <p:sp>
          <p:nvSpPr>
            <p:cNvPr id="53" name="Rounded Rectangle 52"/>
            <p:cNvSpPr/>
            <p:nvPr/>
          </p:nvSpPr>
          <p:spPr>
            <a:xfrm>
              <a:off x="1272210" y="6078301"/>
              <a:ext cx="21817977" cy="637936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753541"/>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60011" y="2250254"/>
            <a:ext cx="21863978" cy="3540758"/>
            <a:chOff x="1268078" y="3359967"/>
            <a:chExt cx="21863978" cy="3480301"/>
          </a:xfrm>
        </p:grpSpPr>
        <p:sp>
          <p:nvSpPr>
            <p:cNvPr id="62" name="Rounded Rectangle 61"/>
            <p:cNvSpPr/>
            <p:nvPr/>
          </p:nvSpPr>
          <p:spPr>
            <a:xfrm>
              <a:off x="1290229" y="3677055"/>
              <a:ext cx="21841827" cy="316321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032"/>
              <a:chOff x="1311958" y="3359967"/>
              <a:chExt cx="4003961"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756303"/>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734791" y="3398624"/>
                <a:ext cx="21478189" cy="2123658"/>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𝟓</m:t>
                        </m:r>
                      </m:sub>
                    </m:sSub>
                    <m:r>
                      <a:rPr lang="en-US" sz="4400" b="1" i="1">
                        <a:latin typeface="Cambria Math" panose="02040503050406030204" pitchFamily="18" charset="0"/>
                      </a:rPr>
                      <m:t>=</m:t>
                    </m:r>
                    <m:r>
                      <a:rPr lang="en-US" sz="4400" b="1" i="1">
                        <a:latin typeface="Cambria Math" panose="02040503050406030204" pitchFamily="18" charset="0"/>
                      </a:rPr>
                      <m:t>𝟒𝟎𝟓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𝟏𝟖𝟐𝟎</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𝒏</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734791" y="3398624"/>
                <a:ext cx="21478189" cy="2123658"/>
              </a:xfrm>
              <a:prstGeom prst="rect">
                <a:avLst/>
              </a:prstGeom>
              <a:blipFill>
                <a:blip r:embed="rId3"/>
                <a:stretch>
                  <a:fillRect l="-1164" t="-6322"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080185" y="7106332"/>
                <a:ext cx="20713933" cy="5386475"/>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Ta có: </a:t>
                </a: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e>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𝟓</m:t>
                                </m:r>
                              </m:sub>
                            </m:sSub>
                            <m:r>
                              <a:rPr lang="en-US" sz="4400" b="1" i="1">
                                <a:latin typeface="Cambria Math" panose="02040503050406030204" pitchFamily="18" charset="0"/>
                              </a:rPr>
                              <m:t>=</m:t>
                            </m:r>
                            <m:r>
                              <a:rPr lang="en-US" sz="4400" b="1" i="1">
                                <a:latin typeface="Cambria Math" panose="02040503050406030204" pitchFamily="18" charset="0"/>
                              </a:rPr>
                              <m:t>𝟒𝟎𝟓</m:t>
                            </m:r>
                          </m:e>
                        </m:eqAr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e>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𝟒</m:t>
                                </m:r>
                              </m:sup>
                            </m:sSup>
                            <m:r>
                              <a:rPr lang="en-US" sz="4400" b="1" i="1">
                                <a:latin typeface="Cambria Math" panose="02040503050406030204" pitchFamily="18" charset="0"/>
                              </a:rPr>
                              <m:t>=</m:t>
                            </m:r>
                            <m:r>
                              <a:rPr lang="en-US" sz="4400" b="1" i="1">
                                <a:latin typeface="Cambria Math" panose="02040503050406030204" pitchFamily="18" charset="0"/>
                              </a:rPr>
                              <m:t>𝟒𝟎𝟓</m:t>
                            </m:r>
                          </m:e>
                        </m:eqAr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e>
                          <m:e>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𝟒</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𝟒𝟎𝟓</m:t>
                                </m:r>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den>
                            </m:f>
                            <m:r>
                              <a:rPr lang="en-US" sz="4400" b="1" i="1">
                                <a:latin typeface="Cambria Math" panose="02040503050406030204" pitchFamily="18" charset="0"/>
                              </a:rPr>
                              <m:t>=</m:t>
                            </m:r>
                            <m:r>
                              <a:rPr lang="en-US" sz="4400" b="1" i="1">
                                <a:latin typeface="Cambria Math" panose="02040503050406030204" pitchFamily="18" charset="0"/>
                              </a:rPr>
                              <m:t>𝟖𝟏</m:t>
                            </m:r>
                          </m:e>
                        </m:eqArr>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e>
                          <m:e>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𝟑</m:t>
                            </m:r>
                          </m:e>
                        </m:eqArr>
                      </m:e>
                    </m:d>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	Trường hợp 1: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𝒒</m:t>
                        </m:r>
                      </m:e>
                    </m:func>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𝟏𝟖𝟐𝟎</m:t>
                    </m:r>
                    <m:d>
                      <m:dPr>
                        <m:ctrlPr>
                          <a:rPr lang="en-US" sz="4400" b="1" i="1">
                            <a:latin typeface="Cambria Math" panose="02040503050406030204" pitchFamily="18" charset="0"/>
                          </a:rPr>
                        </m:ctrlPr>
                      </m:dPr>
                      <m:e>
                        <m:r>
                          <a:rPr lang="en-US" sz="4400" b="1" i="1">
                            <a:latin typeface="Cambria Math" panose="02040503050406030204" pitchFamily="18" charset="0"/>
                          </a:rPr>
                          <m:t>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𝑵</m:t>
                            </m:r>
                          </m:e>
                          <m:sup>
                            <m:r>
                              <a:rPr lang="en-US" sz="4400" b="1" i="1">
                                <a:latin typeface="Cambria Math" panose="02040503050406030204" pitchFamily="18" charset="0"/>
                              </a:rPr>
                              <m:t>∗</m:t>
                            </m:r>
                          </m:sup>
                        </m:sSup>
                      </m:e>
                    </m:d>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f>
                      <m:fPr>
                        <m:ctrlPr>
                          <a:rPr lang="en-US" sz="4400" b="1" i="1">
                            <a:latin typeface="Cambria Math" panose="02040503050406030204" pitchFamily="18" charset="0"/>
                          </a:rPr>
                        </m:ctrlPr>
                      </m:fPr>
                      <m:num>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𝒏</m:t>
                            </m:r>
                          </m:sup>
                        </m:sSup>
                      </m:num>
                      <m:den>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𝒒</m:t>
                        </m:r>
                      </m:den>
                    </m:f>
                    <m:r>
                      <a:rPr lang="en-US" sz="4400" b="1" i="1">
                        <a:latin typeface="Cambria Math" panose="02040503050406030204" pitchFamily="18" charset="0"/>
                      </a:rPr>
                      <m:t>=</m:t>
                    </m:r>
                    <m:r>
                      <a:rPr lang="en-US" sz="4400" b="1" i="1">
                        <a:latin typeface="Cambria Math" panose="02040503050406030204" pitchFamily="18" charset="0"/>
                      </a:rPr>
                      <m:t>𝟏𝟖𝟐𝟎</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𝒏</m:t>
                            </m:r>
                          </m:sup>
                        </m:sSup>
                      </m:num>
                      <m:den>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𝟑</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𝟏𝟖𝟐𝟎</m:t>
                        </m:r>
                      </m:num>
                      <m:den>
                        <m:r>
                          <a:rPr lang="en-US" sz="4400" b="1" i="1">
                            <a:latin typeface="Cambria Math" panose="02040503050406030204" pitchFamily="18" charset="0"/>
                          </a:rPr>
                          <m:t>𝟓</m:t>
                        </m:r>
                      </m:den>
                    </m:f>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𝒏</m:t>
                        </m:r>
                      </m:sup>
                    </m:sSup>
                    <m:r>
                      <a:rPr lang="en-US" sz="4400" b="1" i="1">
                        <a:latin typeface="Cambria Math" panose="02040503050406030204" pitchFamily="18" charset="0"/>
                      </a:rPr>
                      <m:t>=</m:t>
                    </m:r>
                    <m:r>
                      <a:rPr lang="en-US" sz="4400" b="1" i="1">
                        <a:latin typeface="Cambria Math" panose="02040503050406030204" pitchFamily="18" charset="0"/>
                      </a:rPr>
                      <m:t>𝟕𝟐𝟗</m:t>
                    </m:r>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𝟔</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080185" y="7106332"/>
                <a:ext cx="20713933" cy="5386475"/>
              </a:xfrm>
              <a:prstGeom prst="rect">
                <a:avLst/>
              </a:prstGeom>
              <a:blipFill>
                <a:blip r:embed="rId4"/>
                <a:stretch>
                  <a:fillRect l="-1177" t="-2378"/>
                </a:stretch>
              </a:blipFill>
            </p:spPr>
            <p:txBody>
              <a:bodyPr/>
              <a:lstStyle/>
              <a:p>
                <a:r>
                  <a:rPr lang="en-US">
                    <a:noFill/>
                  </a:rPr>
                  <a:t> </a:t>
                </a:r>
              </a:p>
            </p:txBody>
          </p:sp>
        </mc:Fallback>
      </mc:AlternateContent>
    </p:spTree>
    <p:extLst>
      <p:ext uri="{BB962C8B-B14F-4D97-AF65-F5344CB8AC3E}">
        <p14:creationId xmlns:p14="http://schemas.microsoft.com/office/powerpoint/2010/main" val="17009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500"/>
                                        <p:tgtEl>
                                          <p:spTgt spid="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068531" y="6934720"/>
            <a:ext cx="21821345" cy="5866880"/>
            <a:chOff x="1270511" y="5832515"/>
            <a:chExt cx="21821345" cy="5484925"/>
          </a:xfrm>
        </p:grpSpPr>
        <p:sp>
          <p:nvSpPr>
            <p:cNvPr id="53" name="Rounded Rectangle 52"/>
            <p:cNvSpPr/>
            <p:nvPr/>
          </p:nvSpPr>
          <p:spPr>
            <a:xfrm>
              <a:off x="1273879" y="5894360"/>
              <a:ext cx="21817977" cy="542308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71934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61406" y="1597048"/>
            <a:ext cx="21841827" cy="4452154"/>
            <a:chOff x="1268078" y="3359967"/>
            <a:chExt cx="21841827" cy="4417147"/>
          </a:xfrm>
        </p:grpSpPr>
        <p:sp>
          <p:nvSpPr>
            <p:cNvPr id="62" name="Rounded Rectangle 61"/>
            <p:cNvSpPr/>
            <p:nvPr/>
          </p:nvSpPr>
          <p:spPr>
            <a:xfrm>
              <a:off x="1268078" y="4227249"/>
              <a:ext cx="21841827" cy="354986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032"/>
              <a:chOff x="1311958" y="3359967"/>
              <a:chExt cx="4003961"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763391"/>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528817" y="3044846"/>
                <a:ext cx="21478189" cy="2123658"/>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𝟓</m:t>
                        </m:r>
                      </m:sub>
                    </m:sSub>
                    <m:r>
                      <a:rPr lang="en-US" sz="4400" b="1" i="1">
                        <a:latin typeface="Cambria Math" panose="02040503050406030204" pitchFamily="18" charset="0"/>
                      </a:rPr>
                      <m:t>=</m:t>
                    </m:r>
                    <m:r>
                      <a:rPr lang="en-US" sz="4400" b="1" i="1">
                        <a:latin typeface="Cambria Math" panose="02040503050406030204" pitchFamily="18" charset="0"/>
                      </a:rPr>
                      <m:t>𝟒𝟎𝟓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𝟏𝟖𝟐𝟎</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𝒏</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𝟗</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528817" y="3044846"/>
                <a:ext cx="21478189" cy="2123658"/>
              </a:xfrm>
              <a:prstGeom prst="rect">
                <a:avLst/>
              </a:prstGeom>
              <a:blipFill>
                <a:blip r:embed="rId3"/>
                <a:stretch>
                  <a:fillRect l="-1164" t="-6017"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773728" y="8477823"/>
                <a:ext cx="20713933" cy="390049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hợp</a:t>
                </a:r>
                <a:r>
                  <a:rPr lang="en-US" sz="4400" b="1" dirty="0">
                    <a:latin typeface="Tahoma" panose="020B0604030504040204" pitchFamily="34" charset="0"/>
                    <a:ea typeface="Tahoma" panose="020B0604030504040204" pitchFamily="34" charset="0"/>
                    <a:cs typeface="Tahoma" panose="020B0604030504040204" pitchFamily="34" charset="0"/>
                  </a:rPr>
                  <a:t> 2: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𝟓</m:t>
                    </m:r>
                    <m:func>
                      <m:funcPr>
                        <m:ctrlPr>
                          <a:rPr lang="en-US" sz="4400" b="1" i="1">
                            <a:latin typeface="Cambria Math" panose="02040503050406030204" pitchFamily="18" charset="0"/>
                          </a:rPr>
                        </m:ctrlPr>
                      </m:funcPr>
                      <m:fName>
                        <m:r>
                          <a:rPr lang="en-US" sz="4400" b="1" i="1">
                            <a:latin typeface="Cambria Math" panose="02040503050406030204" pitchFamily="18" charset="0"/>
                          </a:rPr>
                          <m:t>;</m:t>
                        </m:r>
                      </m:fName>
                      <m:e>
                        <m:r>
                          <a:rPr lang="en-US" sz="4400" b="1" i="1">
                            <a:latin typeface="Cambria Math" panose="02040503050406030204" pitchFamily="18" charset="0"/>
                          </a:rPr>
                          <m:t>𝒒</m:t>
                        </m:r>
                      </m:e>
                    </m:func>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𝟏𝟖𝟐𝟎</m:t>
                    </m:r>
                    <m:d>
                      <m:dPr>
                        <m:ctrlPr>
                          <a:rPr lang="en-US" sz="4400" b="1" i="1">
                            <a:latin typeface="Cambria Math" panose="02040503050406030204" pitchFamily="18" charset="0"/>
                          </a:rPr>
                        </m:ctrlPr>
                      </m:dPr>
                      <m:e>
                        <m:r>
                          <a:rPr lang="en-US" sz="4400" b="1" i="1">
                            <a:latin typeface="Cambria Math" panose="02040503050406030204" pitchFamily="18" charset="0"/>
                          </a:rPr>
                          <m:t>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𝑵</m:t>
                            </m:r>
                          </m:e>
                          <m:sup>
                            <m:r>
                              <a:rPr lang="en-US" sz="4400" b="1" i="1">
                                <a:latin typeface="Cambria Math" panose="02040503050406030204" pitchFamily="18" charset="0"/>
                              </a:rPr>
                              <m:t>∗</m:t>
                            </m:r>
                          </m:sup>
                        </m:sSup>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f>
                      <m:fPr>
                        <m:ctrlPr>
                          <a:rPr lang="en-US" sz="4400" b="1" i="1">
                            <a:latin typeface="Cambria Math" panose="02040503050406030204" pitchFamily="18" charset="0"/>
                          </a:rPr>
                        </m:ctrlPr>
                      </m:fPr>
                      <m:num>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𝒏</m:t>
                            </m:r>
                          </m:sup>
                        </m:sSup>
                      </m:num>
                      <m:den>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𝒒</m:t>
                        </m:r>
                      </m:den>
                    </m:f>
                    <m:r>
                      <a:rPr lang="en-US" sz="4400" b="1" i="1">
                        <a:latin typeface="Cambria Math" panose="02040503050406030204" pitchFamily="18" charset="0"/>
                      </a:rPr>
                      <m:t>=</m:t>
                    </m:r>
                    <m:r>
                      <a:rPr lang="en-US" sz="4400" b="1" i="1">
                        <a:latin typeface="Cambria Math" panose="02040503050406030204" pitchFamily="18" charset="0"/>
                      </a:rPr>
                      <m:t>𝟏𝟖𝟐𝟎</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𝟑</m:t>
                                </m:r>
                              </m:e>
                            </m:d>
                          </m:e>
                          <m:sup>
                            <m:r>
                              <a:rPr lang="en-US" sz="4400" b="1" i="1">
                                <a:latin typeface="Cambria Math" panose="02040503050406030204" pitchFamily="18" charset="0"/>
                              </a:rPr>
                              <m:t>𝒏</m:t>
                            </m:r>
                          </m:sup>
                        </m:sSup>
                      </m:num>
                      <m:den>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𝟑</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𝟏𝟖𝟐𝟎</m:t>
                        </m:r>
                      </m:num>
                      <m:den>
                        <m:r>
                          <a:rPr lang="en-US" sz="4400" b="1" i="1">
                            <a:latin typeface="Cambria Math" panose="02040503050406030204" pitchFamily="18" charset="0"/>
                          </a:rPr>
                          <m:t>𝟓</m:t>
                        </m:r>
                      </m:den>
                    </m:f>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𝟑</m:t>
                            </m:r>
                          </m:e>
                        </m:d>
                      </m:e>
                      <m:sup>
                        <m:r>
                          <a:rPr lang="en-US" sz="4400" b="1" i="1">
                            <a:latin typeface="Cambria Math" panose="02040503050406030204" pitchFamily="18" charset="0"/>
                          </a:rPr>
                          <m:t>𝒏</m:t>
                        </m:r>
                      </m:sup>
                    </m:sSup>
                    <m:r>
                      <a:rPr lang="en-US" sz="4400" b="1" i="1">
                        <a:latin typeface="Cambria Math" panose="02040503050406030204" pitchFamily="18" charset="0"/>
                      </a:rPr>
                      <m:t>=−</m:t>
                    </m:r>
                    <m:r>
                      <a:rPr lang="en-US" sz="4400" b="1" i="1">
                        <a:latin typeface="Cambria Math" panose="02040503050406030204" pitchFamily="18" charset="0"/>
                      </a:rPr>
                      <m:t>𝟏𝟒𝟓𝟓</m:t>
                    </m:r>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𝝓</m:t>
                    </m:r>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𝑵</m:t>
                        </m:r>
                      </m:e>
                      <m:sup>
                        <m:r>
                          <a:rPr lang="en-US" sz="4400" b="1" i="1">
                            <a:latin typeface="Cambria Math" panose="02040503050406030204" pitchFamily="18" charset="0"/>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𝟔</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773728" y="8477823"/>
                <a:ext cx="20713933" cy="3900491"/>
              </a:xfrm>
              <a:prstGeom prst="rect">
                <a:avLst/>
              </a:prstGeom>
              <a:blipFill>
                <a:blip r:embed="rId4"/>
                <a:stretch>
                  <a:fillRect t="-3438" b="-6406"/>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9982200" y="4219168"/>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30674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820829" y="6682057"/>
            <a:ext cx="21836638" cy="4364961"/>
            <a:chOff x="1270511" y="5832515"/>
            <a:chExt cx="21836638" cy="4538955"/>
          </a:xfrm>
        </p:grpSpPr>
        <p:sp>
          <p:nvSpPr>
            <p:cNvPr id="53" name="Rounded Rectangle 52"/>
            <p:cNvSpPr/>
            <p:nvPr/>
          </p:nvSpPr>
          <p:spPr>
            <a:xfrm>
              <a:off x="1289172" y="6298547"/>
              <a:ext cx="21817977" cy="407292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00112"/>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775238" y="2209802"/>
            <a:ext cx="21841827" cy="3907195"/>
            <a:chOff x="1268078" y="3359967"/>
            <a:chExt cx="21841827" cy="4429881"/>
          </a:xfrm>
        </p:grpSpPr>
        <p:sp>
          <p:nvSpPr>
            <p:cNvPr id="62" name="Rounded Rectangle 61"/>
            <p:cNvSpPr/>
            <p:nvPr/>
          </p:nvSpPr>
          <p:spPr>
            <a:xfrm>
              <a:off x="1268078" y="3661677"/>
              <a:ext cx="21841827" cy="412817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1039573"/>
              <a:chOff x="1311958" y="3359967"/>
              <a:chExt cx="4003961" cy="1039573"/>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872373"/>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337290" y="3263718"/>
                <a:ext cx="20938215" cy="2800767"/>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 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pt-BR"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oMath>
                </a14:m>
                <a:r>
                  <a:rPr lang="pt-BR"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r>
                  <a:rPr lang="pt-BR" sz="4400" b="1" dirty="0">
                    <a:latin typeface="Tahoma" panose="020B0604030504040204" pitchFamily="34" charset="0"/>
                    <a:ea typeface="Tahoma" panose="020B0604030504040204" pitchFamily="34" charset="0"/>
                    <a:cs typeface="Tahoma" panose="020B0604030504040204" pitchFamily="34" charset="0"/>
                  </a:rPr>
                  <a:t> Tính tổng </a:t>
                </a:r>
                <a14:m>
                  <m:oMath xmlns:m="http://schemas.openxmlformats.org/officeDocument/2006/math">
                    <m:r>
                      <a:rPr lang="en-US" sz="4400" b="1" i="1">
                        <a:latin typeface="Cambria Math" panose="02040503050406030204" pitchFamily="18" charset="0"/>
                      </a:rPr>
                      <m:t>𝟏𝟎</m:t>
                    </m:r>
                  </m:oMath>
                </a14:m>
                <a:r>
                  <a:rPr lang="pt-BR" sz="4400" b="1" dirty="0">
                    <a:latin typeface="Tahoma" panose="020B0604030504040204" pitchFamily="34" charset="0"/>
                    <a:ea typeface="Tahoma" panose="020B0604030504040204" pitchFamily="34" charset="0"/>
                    <a:cs typeface="Tahoma" panose="020B0604030504040204" pitchFamily="34" charset="0"/>
                  </a:rPr>
                  <a:t> số hạng đầu tiên của cấp số nhân đã cho.</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UcPeriod"/>
                </a:pP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𝟏𝟎</m:t>
                        </m:r>
                      </m:sub>
                    </m:sSub>
                    <m:r>
                      <a:rPr lang="en-US" sz="4400" b="1" i="1">
                        <a:latin typeface="Cambria Math" panose="02040503050406030204" pitchFamily="18" charset="0"/>
                      </a:rPr>
                      <m:t>=−</m:t>
                    </m:r>
                    <m:r>
                      <a:rPr lang="en-US" sz="4400" b="1" i="1">
                        <a:latin typeface="Cambria Math" panose="02040503050406030204" pitchFamily="18" charset="0"/>
                      </a:rPr>
                      <m:t>𝟑𝟎𝟔𝟗</m:t>
                    </m:r>
                    <m:r>
                      <a:rPr lang="en-US" sz="4400" b="1" i="1">
                        <a:latin typeface="Cambria Math" panose="02040503050406030204" pitchFamily="18" charset="0"/>
                      </a:rPr>
                      <m:t>.    </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𝟏𝟎</m:t>
                        </m:r>
                      </m:sub>
                    </m:sSub>
                    <m:r>
                      <a:rPr lang="en-US" sz="4400" b="1" i="1">
                        <a:latin typeface="Cambria Math" panose="02040503050406030204" pitchFamily="18" charset="0"/>
                      </a:rPr>
                      <m:t>=</m:t>
                    </m:r>
                    <m:r>
                      <a:rPr lang="en-US" sz="4400" b="1" i="1">
                        <a:latin typeface="Cambria Math" panose="02040503050406030204" pitchFamily="18" charset="0"/>
                      </a:rPr>
                      <m:t>𝟐𝟗𝟓𝟐𝟒</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742950" indent="-742950">
                  <a:buAutoNum type="alphaUcPeriod"/>
                </a:pPr>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𝟏𝟎</m:t>
                        </m:r>
                      </m:sub>
                    </m:sSub>
                    <m:r>
                      <a:rPr lang="en-US" sz="4400" b="1" i="1">
                        <a:latin typeface="Cambria Math" panose="02040503050406030204" pitchFamily="18" charset="0"/>
                      </a:rPr>
                      <m:t>=−</m:t>
                    </m:r>
                    <m:r>
                      <a:rPr lang="en-US" sz="4400" b="1" i="1">
                        <a:latin typeface="Cambria Math" panose="02040503050406030204" pitchFamily="18" charset="0"/>
                      </a:rPr>
                      <m:t>𝟓𝟗𝟎𝟒𝟖</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𝟏𝟎</m:t>
                        </m:r>
                      </m:sub>
                    </m:sSub>
                    <m:r>
                      <a:rPr lang="en-US" sz="4400" b="1" i="1">
                        <a:latin typeface="Cambria Math" panose="02040503050406030204" pitchFamily="18" charset="0"/>
                      </a:rPr>
                      <m:t>=</m:t>
                    </m:r>
                    <m:r>
                      <a:rPr lang="en-US" sz="4400" b="1" i="1">
                        <a:latin typeface="Cambria Math" panose="02040503050406030204" pitchFamily="18" charset="0"/>
                      </a:rPr>
                      <m:t>𝟏𝟎𝟐𝟑</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337290" y="3263718"/>
                <a:ext cx="20938215" cy="2800767"/>
              </a:xfrm>
              <a:prstGeom prst="rect">
                <a:avLst/>
              </a:prstGeom>
              <a:blipFill>
                <a:blip r:embed="rId3"/>
                <a:stretch>
                  <a:fillRect l="-1194" t="-4565" b="-9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391071" y="7742732"/>
                <a:ext cx="20713933" cy="1602683"/>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e>
                          <m:e>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e>
                        </m:eqArr>
                      </m:e>
                    </m:d>
                    <m:groupChr>
                      <m:groupChrPr>
                        <m:chr m:val="→"/>
                        <m:pos m:val="top"/>
                        <m:ctrlPr>
                          <a:rPr lang="en-US" sz="4400" b="1" i="1">
                            <a:latin typeface="Cambria Math" panose="02040503050406030204" pitchFamily="18" charset="0"/>
                          </a:rPr>
                        </m:ctrlPr>
                      </m:groupChrPr>
                      <m:e>
                        <m:r>
                          <a:rPr lang="en-US" sz="4400" b="1" i="1">
                            <a:latin typeface="Cambria Math" panose="02040503050406030204" pitchFamily="18" charset="0"/>
                          </a:rPr>
                          <m:t>  </m:t>
                        </m:r>
                      </m:e>
                    </m:groupChr>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𝟏𝟎</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𝟏𝟎</m:t>
                            </m:r>
                          </m:sup>
                        </m:sSup>
                      </m:num>
                      <m:den>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𝒒</m:t>
                        </m:r>
                      </m:den>
                    </m:f>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𝟏𝟎</m:t>
                            </m:r>
                          </m:sup>
                        </m:sSup>
                      </m:num>
                      <m:den>
                        <m:r>
                          <a:rPr lang="en-US" sz="4400" b="1" i="1">
                            <a:latin typeface="Cambria Math" panose="02040503050406030204" pitchFamily="18" charset="0"/>
                          </a:rPr>
                          <m:t>𝟏</m:t>
                        </m:r>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den>
                    </m:f>
                    <m:r>
                      <a:rPr lang="en-US" sz="4400" b="1" i="1">
                        <a:latin typeface="Cambria Math" panose="02040503050406030204" pitchFamily="18" charset="0"/>
                      </a:rPr>
                      <m:t>=</m:t>
                    </m:r>
                    <m:r>
                      <a:rPr lang="en-US" sz="4400" b="1" i="1">
                        <a:latin typeface="Cambria Math" panose="02040503050406030204" pitchFamily="18" charset="0"/>
                      </a:rPr>
                      <m:t>𝟏𝟎𝟐𝟑</m:t>
                    </m:r>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=&gt;</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𝟏𝟎</m:t>
                        </m:r>
                      </m:sub>
                    </m:sSub>
                    <m:r>
                      <a:rPr lang="en-US" sz="4400" b="1" i="1">
                        <a:latin typeface="Cambria Math" panose="02040503050406030204" pitchFamily="18" charset="0"/>
                      </a:rPr>
                      <m:t>=</m:t>
                    </m:r>
                    <m:r>
                      <a:rPr lang="en-US" sz="4400" b="1" i="1">
                        <a:latin typeface="Cambria Math" panose="02040503050406030204" pitchFamily="18" charset="0"/>
                      </a:rPr>
                      <m:t>𝟏𝟎𝟐𝟑</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391071" y="7742732"/>
                <a:ext cx="20713933" cy="1602683"/>
              </a:xfrm>
              <a:prstGeom prst="rect">
                <a:avLst/>
              </a:prstGeom>
              <a:blipFill>
                <a:blip r:embed="rId4"/>
                <a:stretch>
                  <a:fillRect l="-1177"/>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8001000" y="4664452"/>
            <a:ext cx="867863" cy="8908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33819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441" y="-769441"/>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2441" y="-769441"/>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461827" y="7031962"/>
            <a:ext cx="21822379" cy="6299317"/>
            <a:chOff x="1270511" y="5832515"/>
            <a:chExt cx="21822379" cy="6129930"/>
          </a:xfrm>
        </p:grpSpPr>
        <p:sp>
          <p:nvSpPr>
            <p:cNvPr id="53" name="Rounded Rectangle 52"/>
            <p:cNvSpPr/>
            <p:nvPr/>
          </p:nvSpPr>
          <p:spPr>
            <a:xfrm>
              <a:off x="1274913" y="5906525"/>
              <a:ext cx="21817977" cy="605592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748751"/>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398866" y="1698070"/>
            <a:ext cx="21841827" cy="4934688"/>
            <a:chOff x="1268078" y="3359967"/>
            <a:chExt cx="21841827" cy="5036914"/>
          </a:xfrm>
        </p:grpSpPr>
        <p:sp>
          <p:nvSpPr>
            <p:cNvPr id="62" name="Rounded Rectangle 61"/>
            <p:cNvSpPr/>
            <p:nvPr/>
          </p:nvSpPr>
          <p:spPr>
            <a:xfrm>
              <a:off x="1268078" y="4227248"/>
              <a:ext cx="21841827" cy="416963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032"/>
              <a:chOff x="1311958" y="3359967"/>
              <a:chExt cx="4003961"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785381"/>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6</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904550" y="2648874"/>
                <a:ext cx="20938215" cy="3477875"/>
              </a:xfrm>
              <a:prstGeom prst="rect">
                <a:avLst/>
              </a:prstGeom>
              <a:noFill/>
            </p:spPr>
            <p:txBody>
              <a:bodyPr wrap="square" rtlCol="0">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Người</a:t>
                </a:r>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thiết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kế</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tháp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gồm</a:t>
                </a:r>
                <a:r>
                  <a:rPr lang="fr-FR" sz="4400" b="1" dirty="0">
                    <a:latin typeface="Tahoma" panose="020B0604030504040204" pitchFamily="34" charset="0"/>
                    <a:ea typeface="Tahoma" panose="020B0604030504040204" pitchFamily="34" charset="0"/>
                    <a:cs typeface="Tahoma" panose="020B0604030504040204" pitchFamily="34" charset="0"/>
                  </a:rPr>
                  <a:t> 11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mỗi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nữa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ngay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dưới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1 </a:t>
                </a:r>
                <a:r>
                  <a:rPr lang="fr-FR" sz="4400" b="1" dirty="0" err="1">
                    <a:latin typeface="Tahoma" panose="020B0604030504040204" pitchFamily="34" charset="0"/>
                    <a:ea typeface="Tahoma" panose="020B0604030504040204" pitchFamily="34" charset="0"/>
                    <a:cs typeface="Tahoma" panose="020B0604030504040204" pitchFamily="34" charset="0"/>
                  </a:rPr>
                  <a:t>bằng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nửa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đế</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tháp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400" b="1" i="1">
                        <a:latin typeface="Cambria Math" panose="02040503050406030204" pitchFamily="18" charset="0"/>
                      </a:rPr>
                      <m:t>𝟏𝟐𝟐𝟖𝟖</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cùng</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𝟔</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latin typeface="Cambria Math" panose="02040503050406030204" pitchFamily="18" charset="0"/>
                      </a:rPr>
                      <m:t>𝟖</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panose="02040503050406030204" pitchFamily="18" charset="0"/>
                      </a:rPr>
                      <m:t>𝟏𝟎</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𝟏𝟐</m:t>
                    </m:r>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904550" y="2648874"/>
                <a:ext cx="20938215" cy="3477875"/>
              </a:xfrm>
              <a:prstGeom prst="rect">
                <a:avLst/>
              </a:prstGeom>
              <a:blipFill>
                <a:blip r:embed="rId3"/>
                <a:stretch>
                  <a:fillRect l="-1164" t="-3684" r="-1164" b="-8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112926" y="8245708"/>
                <a:ext cx="20713933" cy="2719078"/>
              </a:xfrm>
              <a:prstGeom prst="rect">
                <a:avLst/>
              </a:prstGeom>
              <a:noFill/>
            </p:spPr>
            <p:txBody>
              <a:bodyPr wrap="square" rtlCol="0">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bề</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mỗi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kể</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từ</a:t>
                </a:r>
                <a:r>
                  <a:rPr lang="fr-FR" sz="4400" b="1" dirty="0">
                    <a:latin typeface="Tahoma" panose="020B0604030504040204" pitchFamily="34" charset="0"/>
                    <a:ea typeface="Tahoma" panose="020B0604030504040204" pitchFamily="34" charset="0"/>
                    <a:cs typeface="Tahoma" panose="020B0604030504040204" pitchFamily="34" charset="0"/>
                  </a:rPr>
                  <a:t> 1) </a:t>
                </a:r>
                <a:r>
                  <a:rPr lang="fr-FR" sz="4400" b="1" dirty="0" err="1">
                    <a:latin typeface="Tahoma" panose="020B0604030504040204" pitchFamily="34" charset="0"/>
                    <a:ea typeface="Tahoma" panose="020B0604030504040204" pitchFamily="34" charset="0"/>
                    <a:cs typeface="Tahoma" panose="020B0604030504040204" pitchFamily="34" charset="0"/>
                  </a:rPr>
                  <a:t>lập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thành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một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cấp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bội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𝟏𝟐𝟐𝟖𝟖</m:t>
                        </m:r>
                      </m:num>
                      <m:den>
                        <m:r>
                          <a:rPr lang="en-US" sz="4400" b="1" i="1">
                            <a:latin typeface="Cambria Math" panose="02040503050406030204" pitchFamily="18" charset="0"/>
                          </a:rPr>
                          <m:t>𝟐</m:t>
                        </m:r>
                      </m:den>
                    </m:f>
                    <m:r>
                      <a:rPr lang="en-US" sz="4400" b="1" i="1">
                        <a:latin typeface="Cambria Math" panose="02040503050406030204" pitchFamily="18" charset="0"/>
                      </a:rPr>
                      <m:t>=</m:t>
                    </m:r>
                    <m:r>
                      <a:rPr lang="en-US" sz="4400" b="1" i="1">
                        <a:latin typeface="Cambria Math" panose="02040503050406030204" pitchFamily="18" charset="0"/>
                      </a:rPr>
                      <m:t>𝟔𝟏𝟒𝟒</m:t>
                    </m:r>
                    <m:r>
                      <a:rPr lang="en-US" sz="4400" b="1" i="1">
                        <a:latin typeface="Cambria Math" panose="02040503050406030204" pitchFamily="18" charset="0"/>
                      </a:rPr>
                      <m:t>.</m:t>
                    </m:r>
                  </m:oMath>
                </a14:m>
                <a:r>
                  <a:rPr lang="fr-FR"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Khi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diện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tích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mặt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cùng</a:t>
                </a:r>
                <a:r>
                  <a:rPr lang="fr-FR" sz="4400" b="1" dirty="0">
                    <a:latin typeface="Tahoma" panose="020B0604030504040204" pitchFamily="34" charset="0"/>
                    <a:ea typeface="Tahoma" panose="020B0604030504040204" pitchFamily="34" charset="0"/>
                    <a:cs typeface="Tahoma" panose="020B0604030504040204" pitchFamily="34" charset="0"/>
                  </a:rPr>
                  <a:t> là</a:t>
                </a:r>
                <a14:m>
                  <m:oMath xmlns:m="http://schemas.openxmlformats.org/officeDocument/2006/math">
                    <m:r>
                      <a:rPr lang="vi-VN" sz="4400" b="1" i="0" smtClean="0">
                        <a:latin typeface="Cambria Math" panose="02040503050406030204" pitchFamily="18" charset="0"/>
                      </a:rPr>
                      <m:t>   </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𝟏𝟎</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𝟔𝟏𝟒𝟒</m:t>
                        </m:r>
                      </m:num>
                      <m:den>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𝟏𝟎</m:t>
                            </m:r>
                          </m:sup>
                        </m:sSup>
                      </m:den>
                    </m:f>
                    <m:r>
                      <a:rPr lang="en-US" sz="4400" b="1" i="1">
                        <a:latin typeface="Cambria Math" panose="02040503050406030204" pitchFamily="18" charset="0"/>
                      </a:rPr>
                      <m:t>=</m:t>
                    </m:r>
                    <m:r>
                      <a:rPr lang="en-US" sz="4400" b="1" i="1">
                        <a:latin typeface="Cambria Math" panose="02040503050406030204" pitchFamily="18" charset="0"/>
                      </a:rPr>
                      <m:t>𝟔</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112926" y="8245708"/>
                <a:ext cx="20713933" cy="2719078"/>
              </a:xfrm>
              <a:prstGeom prst="rect">
                <a:avLst/>
              </a:prstGeom>
              <a:blipFill>
                <a:blip r:embed="rId4"/>
                <a:stretch>
                  <a:fillRect l="-1207" t="-4709" b="-3812"/>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1748336" y="5284435"/>
            <a:ext cx="867863" cy="8908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latin typeface="Tahoma" panose="020B0604030504040204" pitchFamily="34" charset="0"/>
                <a:ea typeface="Tahoma" panose="020B0604030504040204" pitchFamily="34" charset="0"/>
                <a:cs typeface="Tahoma" panose="020B0604030504040204" pitchFamily="34" charset="0"/>
              </a:rPr>
              <a:t>A</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46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67198" y="8867663"/>
            <a:ext cx="21817977" cy="4511308"/>
            <a:chOff x="1234888" y="5832515"/>
            <a:chExt cx="21817977" cy="4803851"/>
          </a:xfrm>
        </p:grpSpPr>
        <p:sp>
          <p:nvSpPr>
            <p:cNvPr id="53" name="Rounded Rectangle 52"/>
            <p:cNvSpPr/>
            <p:nvPr/>
          </p:nvSpPr>
          <p:spPr>
            <a:xfrm>
              <a:off x="1234888" y="5835616"/>
              <a:ext cx="21817977" cy="480075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19336"/>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67198" y="1673719"/>
            <a:ext cx="21849603" cy="6956776"/>
            <a:chOff x="1268078" y="3359967"/>
            <a:chExt cx="21849603" cy="6966574"/>
          </a:xfrm>
        </p:grpSpPr>
        <p:sp>
          <p:nvSpPr>
            <p:cNvPr id="62" name="Rounded Rectangle 61"/>
            <p:cNvSpPr/>
            <p:nvPr/>
          </p:nvSpPr>
          <p:spPr>
            <a:xfrm>
              <a:off x="1275854" y="3588138"/>
              <a:ext cx="21841827" cy="673840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032"/>
              <a:chOff x="1311958" y="3359967"/>
              <a:chExt cx="4003961"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755426"/>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7</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2" name="TextBox 11">
            <a:extLst>
              <a:ext uri="{FF2B5EF4-FFF2-40B4-BE49-F238E27FC236}">
                <a16:creationId xmlns:a16="http://schemas.microsoft.com/office/drawing/2014/main" id="{6BF24975-A6E5-4D48-A6AA-EDB7BFD44A26}"/>
              </a:ext>
            </a:extLst>
          </p:cNvPr>
          <p:cNvSpPr txBox="1"/>
          <p:nvPr/>
        </p:nvSpPr>
        <p:spPr>
          <a:xfrm>
            <a:off x="1791629" y="1767078"/>
            <a:ext cx="21496911" cy="6863417"/>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7000000đ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Sau 36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Hằng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20%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gửi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0,3%/</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chuyển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36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lẫn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nghìn</a:t>
            </a:r>
            <a:r>
              <a:rPr lang="en-US"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UcPeriod"/>
            </a:pPr>
            <a:r>
              <a:rPr lang="en-US" sz="4400" b="1" dirty="0">
                <a:latin typeface="Tahoma" panose="020B0604030504040204" pitchFamily="34" charset="0"/>
                <a:ea typeface="Tahoma" panose="020B0604030504040204" pitchFamily="34" charset="0"/>
                <a:cs typeface="Tahoma" panose="020B0604030504040204" pitchFamily="34" charset="0"/>
              </a:rPr>
              <a:t>53296000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B. 53297000(</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UcPeriod"/>
            </a:pPr>
            <a:r>
              <a:rPr lang="en-US" sz="4400" b="1" dirty="0">
                <a:latin typeface="Tahoma" panose="020B0604030504040204" pitchFamily="34" charset="0"/>
                <a:ea typeface="Tahoma" panose="020B0604030504040204" pitchFamily="34" charset="0"/>
                <a:cs typeface="Tahoma" panose="020B0604030504040204" pitchFamily="34" charset="0"/>
              </a:rPr>
              <a:t>C. 53298000(</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D. 53290000(</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945518" y="9901096"/>
                <a:ext cx="20713933" cy="3477875"/>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nl-NL" sz="4400" b="1" i="1">
                        <a:latin typeface="Cambria Math" panose="02040503050406030204" pitchFamily="18" charset="0"/>
                      </a:rPr>
                      <m:t>𝒂</m:t>
                    </m:r>
                    <m:r>
                      <a:rPr lang="nl-NL" sz="4400" b="1" i="1">
                        <a:latin typeface="Cambria Math" panose="02040503050406030204" pitchFamily="18" charset="0"/>
                      </a:rPr>
                      <m:t>=</m:t>
                    </m:r>
                    <m:r>
                      <a:rPr lang="nl-NL" sz="4400" b="1" i="1">
                        <a:latin typeface="Cambria Math" panose="02040503050406030204" pitchFamily="18" charset="0"/>
                      </a:rPr>
                      <m:t>𝟕</m:t>
                    </m:r>
                    <m:r>
                      <a:rPr lang="nl-NL" sz="4400" b="1" i="1">
                        <a:latin typeface="Cambria Math" panose="02040503050406030204" pitchFamily="18" charset="0"/>
                      </a:rPr>
                      <m:t>.</m:t>
                    </m:r>
                    <m:r>
                      <a:rPr lang="nl-NL" sz="4400" b="1" i="1">
                        <a:latin typeface="Cambria Math" panose="02040503050406030204" pitchFamily="18" charset="0"/>
                      </a:rPr>
                      <m:t>𝟎𝟎𝟎</m:t>
                    </m:r>
                    <m:r>
                      <a:rPr lang="nl-NL" sz="4400" b="1" i="1">
                        <a:latin typeface="Cambria Math" panose="02040503050406030204" pitchFamily="18" charset="0"/>
                      </a:rPr>
                      <m:t>.</m:t>
                    </m:r>
                    <m:r>
                      <a:rPr lang="nl-NL" sz="4400" b="1" i="1">
                        <a:latin typeface="Cambria Math" panose="02040503050406030204" pitchFamily="18" charset="0"/>
                      </a:rPr>
                      <m:t>𝟎𝟎𝟎</m:t>
                    </m:r>
                  </m:oMath>
                </a14:m>
                <a:r>
                  <a:rPr lang="nl-NL" sz="4400" b="1" dirty="0">
                    <a:latin typeface="Tahoma" panose="020B0604030504040204" pitchFamily="34" charset="0"/>
                    <a:ea typeface="Tahoma" panose="020B0604030504040204" pitchFamily="34" charset="0"/>
                    <a:cs typeface="Tahoma" panose="020B0604030504040204" pitchFamily="34" charset="0"/>
                  </a:rPr>
                  <a:t> (đồng), </a:t>
                </a:r>
                <a14:m>
                  <m:oMath xmlns:m="http://schemas.openxmlformats.org/officeDocument/2006/math">
                    <m:r>
                      <a:rPr lang="nl-NL" sz="4400" b="1" i="1">
                        <a:latin typeface="Cambria Math" panose="02040503050406030204" pitchFamily="18" charset="0"/>
                      </a:rPr>
                      <m:t>𝒎</m:t>
                    </m:r>
                    <m:r>
                      <a:rPr lang="nl-NL" sz="4400" b="1" i="1">
                        <a:latin typeface="Cambria Math" panose="02040503050406030204" pitchFamily="18" charset="0"/>
                      </a:rPr>
                      <m:t>=</m:t>
                    </m:r>
                    <m:r>
                      <a:rPr lang="nl-NL" sz="4400" b="1" i="1">
                        <a:latin typeface="Cambria Math" panose="02040503050406030204" pitchFamily="18" charset="0"/>
                      </a:rPr>
                      <m:t>𝟐𝟎</m:t>
                    </m:r>
                    <m:r>
                      <a:rPr lang="nl-NL" sz="4400" b="1" i="1">
                        <a:latin typeface="Cambria Math" panose="02040503050406030204" pitchFamily="18" charset="0"/>
                      </a:rPr>
                      <m:t>%</m:t>
                    </m:r>
                  </m:oMath>
                </a14:m>
                <a:r>
                  <a:rPr lang="nl-NL"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sz="4400" b="1" i="1">
                        <a:latin typeface="Cambria Math" panose="02040503050406030204" pitchFamily="18" charset="0"/>
                      </a:rPr>
                      <m:t>𝒏</m:t>
                    </m:r>
                    <m:r>
                      <a:rPr lang="nl-NL" sz="4400" b="1" i="1">
                        <a:latin typeface="Cambria Math" panose="02040503050406030204" pitchFamily="18" charset="0"/>
                      </a:rPr>
                      <m:t>=</m:t>
                    </m:r>
                    <m:r>
                      <a:rPr lang="nl-NL" sz="4400" b="1" i="1">
                        <a:latin typeface="Cambria Math" panose="02040503050406030204" pitchFamily="18" charset="0"/>
                      </a:rPr>
                      <m:t>𝟎</m:t>
                    </m:r>
                    <m:r>
                      <a:rPr lang="nl-NL" sz="4400" b="1" i="1">
                        <a:latin typeface="Cambria Math" panose="02040503050406030204" pitchFamily="18" charset="0"/>
                      </a:rPr>
                      <m:t>,</m:t>
                    </m:r>
                    <m:r>
                      <a:rPr lang="nl-NL" sz="4400" b="1" i="1">
                        <a:latin typeface="Cambria Math" panose="02040503050406030204" pitchFamily="18" charset="0"/>
                      </a:rPr>
                      <m:t>𝟑</m:t>
                    </m:r>
                    <m:r>
                      <a:rPr lang="nl-NL" sz="4400" b="1" i="1">
                        <a:latin typeface="Cambria Math" panose="02040503050406030204" pitchFamily="18" charset="0"/>
                      </a:rPr>
                      <m:t>%</m:t>
                    </m:r>
                  </m:oMath>
                </a14:m>
                <a:r>
                  <a:rPr lang="nl-NL"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sz="4400" b="1" i="1">
                        <a:latin typeface="Cambria Math" panose="02040503050406030204" pitchFamily="18" charset="0"/>
                      </a:rPr>
                      <m:t>𝒕</m:t>
                    </m:r>
                    <m:r>
                      <a:rPr lang="nl-NL" sz="4400" b="1" i="1">
                        <a:latin typeface="Cambria Math" panose="02040503050406030204" pitchFamily="18" charset="0"/>
                      </a:rPr>
                      <m:t>=</m:t>
                    </m:r>
                    <m:r>
                      <a:rPr lang="nl-NL" sz="4400" b="1" i="1">
                        <a:latin typeface="Cambria Math" panose="02040503050406030204" pitchFamily="18" charset="0"/>
                      </a:rPr>
                      <m:t>𝟕</m:t>
                    </m:r>
                    <m:r>
                      <a:rPr lang="nl-NL" sz="4400" b="1" i="1">
                        <a:latin typeface="Cambria Math" panose="02040503050406030204" pitchFamily="18" charset="0"/>
                      </a:rPr>
                      <m:t>%</m:t>
                    </m:r>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nl-NL" sz="4400" b="1" dirty="0">
                    <a:latin typeface="Tahoma" panose="020B0604030504040204" pitchFamily="34" charset="0"/>
                    <a:ea typeface="Tahoma" panose="020B0604030504040204" pitchFamily="34" charset="0"/>
                    <a:cs typeface="Tahoma" panose="020B0604030504040204" pitchFamily="34" charset="0"/>
                  </a:rPr>
                  <a:t>Hết tháng thứ nhất, người đó có tổng số tiền tiết kiệm là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𝑻</m:t>
                        </m:r>
                      </m:e>
                      <m:sub>
                        <m:r>
                          <a:rPr lang="nl-NL" sz="4400" b="1" i="1">
                            <a:latin typeface="Cambria Math" panose="02040503050406030204" pitchFamily="18" charset="0"/>
                          </a:rPr>
                          <m:t>𝟏</m:t>
                        </m:r>
                      </m:sub>
                    </m:sSub>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sSup>
                      <m:sSupPr>
                        <m:ctrlPr>
                          <a:rPr lang="en-US" sz="4400" b="1" i="1">
                            <a:latin typeface="Cambria Math" panose="02040503050406030204" pitchFamily="18" charset="0"/>
                          </a:rPr>
                        </m:ctrlPr>
                      </m:sSupPr>
                      <m:e>
                        <m:r>
                          <a:rPr lang="nl-NL" sz="4400" b="1" i="1">
                            <a:latin typeface="Cambria Math" panose="02040503050406030204" pitchFamily="18" charset="0"/>
                          </a:rPr>
                          <m:t>)</m:t>
                        </m:r>
                      </m:e>
                      <m:sup>
                        <m:r>
                          <a:rPr lang="nl-NL" sz="4400" b="1" i="1">
                            <a:latin typeface="Cambria Math" panose="02040503050406030204" pitchFamily="18" charset="0"/>
                          </a:rPr>
                          <m:t>𝟏</m:t>
                        </m:r>
                      </m:sup>
                    </m:sSup>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nl-NL" sz="4400" b="1" dirty="0">
                    <a:latin typeface="Tahoma" panose="020B0604030504040204" pitchFamily="34" charset="0"/>
                    <a:ea typeface="Tahoma" panose="020B0604030504040204" pitchFamily="34" charset="0"/>
                    <a:cs typeface="Tahoma" panose="020B0604030504040204" pitchFamily="34" charset="0"/>
                  </a:rPr>
                  <a:t>Hết tháng thứ hai, người đó có tổng số tiền tiết kiệm là </a:t>
                </a:r>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𝑻</m:t>
                        </m:r>
                      </m:e>
                      <m:sub>
                        <m:r>
                          <a:rPr lang="nl-NL" sz="4400" b="1" i="1">
                            <a:latin typeface="Cambria Math" panose="02040503050406030204" pitchFamily="18" charset="0"/>
                          </a:rPr>
                          <m:t>𝟐</m:t>
                        </m:r>
                      </m:sub>
                    </m:sSub>
                    <m:r>
                      <a:rPr lang="nl-NL" sz="4400" b="1" i="1">
                        <a:latin typeface="Cambria Math" panose="02040503050406030204" pitchFamily="18" charset="0"/>
                      </a:rPr>
                      <m:t>=(</m:t>
                    </m:r>
                    <m:sSub>
                      <m:sSubPr>
                        <m:ctrlPr>
                          <a:rPr lang="en-US" sz="4400" b="1" i="1">
                            <a:latin typeface="Cambria Math" panose="02040503050406030204" pitchFamily="18" charset="0"/>
                          </a:rPr>
                        </m:ctrlPr>
                      </m:sSubPr>
                      <m:e>
                        <m:r>
                          <a:rPr lang="nl-NL" sz="4400" b="1" i="1">
                            <a:latin typeface="Cambria Math" panose="02040503050406030204" pitchFamily="18" charset="0"/>
                          </a:rPr>
                          <m:t>𝑻</m:t>
                        </m:r>
                      </m:e>
                      <m:sub>
                        <m:r>
                          <a:rPr lang="nl-NL" sz="4400" b="1" i="1">
                            <a:latin typeface="Cambria Math" panose="02040503050406030204" pitchFamily="18" charset="0"/>
                          </a:rPr>
                          <m:t>𝟏</m:t>
                        </m:r>
                      </m:sub>
                    </m:sSub>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sSup>
                      <m:sSupPr>
                        <m:ctrlPr>
                          <a:rPr lang="en-US" sz="4400" b="1" i="1">
                            <a:latin typeface="Cambria Math" panose="02040503050406030204" pitchFamily="18" charset="0"/>
                          </a:rPr>
                        </m:ctrlPr>
                      </m:sSupPr>
                      <m:e>
                        <m:r>
                          <a:rPr lang="nl-NL" sz="4400" b="1" i="1">
                            <a:latin typeface="Cambria Math" panose="02040503050406030204" pitchFamily="18" charset="0"/>
                          </a:rPr>
                          <m:t>)</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sSup>
                      <m:sSupPr>
                        <m:ctrlPr>
                          <a:rPr lang="en-US" sz="4400" b="1" i="1">
                            <a:latin typeface="Cambria Math" panose="02040503050406030204" pitchFamily="18" charset="0"/>
                          </a:rPr>
                        </m:ctrlPr>
                      </m:sSupPr>
                      <m:e>
                        <m:r>
                          <a:rPr lang="nl-NL" sz="4400" b="1" i="1">
                            <a:latin typeface="Cambria Math" panose="02040503050406030204" pitchFamily="18" charset="0"/>
                          </a:rPr>
                          <m:t>)</m:t>
                        </m:r>
                      </m:e>
                      <m:sup>
                        <m:r>
                          <a:rPr lang="nl-NL" sz="4400" b="1" i="1">
                            <a:latin typeface="Cambria Math" panose="02040503050406030204" pitchFamily="18" charset="0"/>
                          </a:rPr>
                          <m:t>𝟏</m:t>
                        </m:r>
                      </m:sup>
                    </m:sSup>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945518" y="9901096"/>
                <a:ext cx="20713933" cy="3477875"/>
              </a:xfrm>
              <a:prstGeom prst="rect">
                <a:avLst/>
              </a:prstGeom>
              <a:blipFill>
                <a:blip r:embed="rId3"/>
                <a:stretch>
                  <a:fillRect l="-1177" t="-3678" r="-942" b="-8231"/>
                </a:stretch>
              </a:blipFill>
            </p:spPr>
            <p:txBody>
              <a:bodyPr/>
              <a:lstStyle/>
              <a:p>
                <a:r>
                  <a:rPr lang="en-US">
                    <a:noFill/>
                  </a:rPr>
                  <a:t> </a:t>
                </a:r>
              </a:p>
            </p:txBody>
          </p:sp>
        </mc:Fallback>
      </mc:AlternateContent>
    </p:spTree>
    <p:extLst>
      <p:ext uri="{BB962C8B-B14F-4D97-AF65-F5344CB8AC3E}">
        <p14:creationId xmlns:p14="http://schemas.microsoft.com/office/powerpoint/2010/main" val="26512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iterate type="wd">
                                    <p:tmPct val="10000"/>
                                  </p:iterate>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017191" y="7227871"/>
            <a:ext cx="22360691" cy="5501188"/>
            <a:chOff x="1270511" y="5832515"/>
            <a:chExt cx="22360691" cy="6086136"/>
          </a:xfrm>
        </p:grpSpPr>
        <p:sp>
          <p:nvSpPr>
            <p:cNvPr id="53" name="Rounded Rectangle 52"/>
            <p:cNvSpPr/>
            <p:nvPr/>
          </p:nvSpPr>
          <p:spPr>
            <a:xfrm>
              <a:off x="1272210" y="6149417"/>
              <a:ext cx="22358992" cy="576923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effectLst/>
                  <a:latin typeface="Tahoma" panose="020B0604030504040204" pitchFamily="34" charset="0"/>
                  <a:ea typeface="Tahoma" panose="020B0604030504040204" pitchFamily="34" charset="0"/>
                  <a:cs typeface="Tahoma" panose="020B0604030504040204" pitchFamily="34" charset="0"/>
                </a:rPr>
                <a:t>	</a:t>
              </a:r>
              <a:endParaRPr lang="en-US" sz="4400"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512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06117" y="3429000"/>
            <a:ext cx="22371765" cy="3497714"/>
            <a:chOff x="1268078" y="3405486"/>
            <a:chExt cx="22371765" cy="3497714"/>
          </a:xfrm>
        </p:grpSpPr>
        <p:sp>
          <p:nvSpPr>
            <p:cNvPr id="62" name="Rounded Rectangle 61"/>
            <p:cNvSpPr/>
            <p:nvPr/>
          </p:nvSpPr>
          <p:spPr>
            <a:xfrm>
              <a:off x="1268078" y="3790950"/>
              <a:ext cx="22371765" cy="311225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1082675" y="1913523"/>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Định nghĩa</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249297" y="4402065"/>
                <a:ext cx="21760799" cy="2813912"/>
              </a:xfrm>
              <a:prstGeom prst="rect">
                <a:avLst/>
              </a:prstGeom>
              <a:noFill/>
            </p:spPr>
            <p:txBody>
              <a:bodyPr wrap="square" rtlCol="0">
                <a:spAutoFit/>
              </a:bodyPr>
              <a:lstStyle/>
              <a:p>
                <a:pPr algn="ctr">
                  <a:lnSpc>
                    <a:spcPct val="115000"/>
                  </a:lnSpc>
                  <a:spcBef>
                    <a:spcPts val="300"/>
                  </a:spcBef>
                  <a:spcAft>
                    <a:spcPts val="400"/>
                  </a:spcAft>
                  <a:tabLst>
                    <a:tab pos="540385" algn="l"/>
                  </a:tabLst>
                </a:pPr>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Cho cấp số nhân có </a:t>
                </a:r>
                <a14:m>
                  <m:oMath xmlns:m="http://schemas.openxmlformats.org/officeDocument/2006/math">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Giá trị của công bội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bằng</a:t>
                </a:r>
                <a:endPar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Bef>
                    <a:spcPts val="300"/>
                  </a:spcBef>
                  <a:spcAft>
                    <a:spcPts val="400"/>
                  </a:spcAft>
                  <a:tabLst>
                    <a:tab pos="3599815" algn="l"/>
                    <a:tab pos="5039995" algn="l"/>
                  </a:tabLst>
                </a:pPr>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r>
                  <a:rPr lang="pt-BR"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249297" y="4402065"/>
                <a:ext cx="21760799" cy="2813912"/>
              </a:xfrm>
              <a:prstGeom prst="rect">
                <a:avLst/>
              </a:prstGeom>
              <a:blipFill>
                <a:blip r:embed="rId3"/>
                <a:stretch>
                  <a:fillRect t="-3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249296" y="8292045"/>
                <a:ext cx="21229703" cy="4389022"/>
              </a:xfrm>
              <a:prstGeom prst="rect">
                <a:avLst/>
              </a:prstGeom>
              <a:noFill/>
            </p:spPr>
            <p:txBody>
              <a:bodyPr wrap="square" rtlCol="0">
                <a:spAutoFit/>
              </a:bodyPr>
              <a:lstStyle/>
              <a:p>
                <a:pPr algn="ctr">
                  <a:lnSpc>
                    <a:spcPct val="150000"/>
                  </a:lnSpc>
                </a:pP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Theo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giả</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thiết</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Suy</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𝟐</m:t>
                            </m:r>
                          </m:sub>
                        </m:sSub>
                      </m:num>
                      <m:den>
                        <m:sSub>
                          <m:sSub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𝟏</m:t>
                            </m:r>
                          </m:sub>
                        </m:sSub>
                      </m:den>
                    </m:f>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bội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𝒒</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a:t>
                </a:r>
              </a:p>
              <a:p>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249296" y="8292045"/>
                <a:ext cx="21229703" cy="4389022"/>
              </a:xfrm>
              <a:prstGeom prst="rect">
                <a:avLst/>
              </a:prstGeom>
              <a:blipFill>
                <a:blip r:embed="rId4"/>
                <a:stretch>
                  <a:fillRect/>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4557602" y="5391371"/>
            <a:ext cx="1003089" cy="890868"/>
          </a:xfrm>
          <a:prstGeom prst="flowChartConnector">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27032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551" y="-182246"/>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551" y="-182246"/>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073711" y="8921739"/>
            <a:ext cx="21820483" cy="4489461"/>
            <a:chOff x="1269702" y="5832515"/>
            <a:chExt cx="21820483" cy="5660906"/>
          </a:xfrm>
        </p:grpSpPr>
        <p:sp>
          <p:nvSpPr>
            <p:cNvPr id="53" name="Rounded Rectangle 52"/>
            <p:cNvSpPr/>
            <p:nvPr/>
          </p:nvSpPr>
          <p:spPr>
            <a:xfrm>
              <a:off x="1272208" y="5876656"/>
              <a:ext cx="21817977" cy="561676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69702" y="5832515"/>
              <a:ext cx="3568927" cy="1203793"/>
              <a:chOff x="1223732" y="6271082"/>
              <a:chExt cx="3568927" cy="1203793"/>
            </a:xfrm>
          </p:grpSpPr>
          <p:sp>
            <p:nvSpPr>
              <p:cNvPr id="55" name="Freeform 20"/>
              <p:cNvSpPr>
                <a:spLocks/>
              </p:cNvSpPr>
              <p:nvPr/>
            </p:nvSpPr>
            <p:spPr bwMode="auto">
              <a:xfrm rot="16200000" flipV="1">
                <a:off x="2718417" y="5400632"/>
                <a:ext cx="1152080"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970213"/>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3732" y="6301096"/>
                <a:ext cx="903517" cy="113585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4539" y="6638360"/>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73711" y="1741602"/>
            <a:ext cx="21841827" cy="7086417"/>
            <a:chOff x="1268078" y="3359967"/>
            <a:chExt cx="21841827" cy="5641804"/>
          </a:xfrm>
        </p:grpSpPr>
        <p:sp>
          <p:nvSpPr>
            <p:cNvPr id="62" name="Rounded Rectangle 61"/>
            <p:cNvSpPr/>
            <p:nvPr/>
          </p:nvSpPr>
          <p:spPr>
            <a:xfrm>
              <a:off x="1268078" y="3581026"/>
              <a:ext cx="21841827" cy="542074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359967"/>
              <a:ext cx="4003961" cy="986032"/>
              <a:chOff x="1311958" y="3359967"/>
              <a:chExt cx="4003961" cy="986032"/>
            </a:xfrm>
          </p:grpSpPr>
          <p:sp>
            <p:nvSpPr>
              <p:cNvPr id="64" name="Freeform 20"/>
              <p:cNvSpPr>
                <a:spLocks/>
              </p:cNvSpPr>
              <p:nvPr/>
            </p:nvSpPr>
            <p:spPr bwMode="auto">
              <a:xfrm rot="5400000">
                <a:off x="3158807" y="2273837"/>
                <a:ext cx="953220"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778157"/>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7</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2" name="TextBox 11">
            <a:extLst>
              <a:ext uri="{FF2B5EF4-FFF2-40B4-BE49-F238E27FC236}">
                <a16:creationId xmlns:a16="http://schemas.microsoft.com/office/drawing/2014/main" id="{6BF24975-A6E5-4D48-A6AA-EDB7BFD44A26}"/>
              </a:ext>
            </a:extLst>
          </p:cNvPr>
          <p:cNvSpPr txBox="1"/>
          <p:nvPr/>
        </p:nvSpPr>
        <p:spPr>
          <a:xfrm>
            <a:off x="1502999" y="1846529"/>
            <a:ext cx="20938215" cy="6863417"/>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7000000đ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Sau 36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Hằng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20%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gửi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suất</a:t>
            </a:r>
            <a:r>
              <a:rPr lang="en-US" sz="4400" b="1" dirty="0">
                <a:latin typeface="Tahoma" panose="020B0604030504040204" pitchFamily="34" charset="0"/>
                <a:ea typeface="Tahoma" panose="020B0604030504040204" pitchFamily="34" charset="0"/>
                <a:cs typeface="Tahoma" panose="020B0604030504040204" pitchFamily="34" charset="0"/>
              </a:rPr>
              <a:t> 0,3%/</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kép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chuyển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36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lẫn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nghìn</a:t>
            </a:r>
            <a:r>
              <a:rPr lang="en-US"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UcPeriod"/>
            </a:pPr>
            <a:r>
              <a:rPr lang="en-US" sz="4400" b="1" dirty="0">
                <a:latin typeface="Tahoma" panose="020B0604030504040204" pitchFamily="34" charset="0"/>
                <a:ea typeface="Tahoma" panose="020B0604030504040204" pitchFamily="34" charset="0"/>
                <a:cs typeface="Tahoma" panose="020B0604030504040204" pitchFamily="34" charset="0"/>
              </a:rPr>
              <a:t>53296000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B. 53297000(</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C. 53298000(</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D. 53290000(</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350711" y="10263214"/>
                <a:ext cx="20713933" cy="2805255"/>
              </a:xfrm>
              <a:prstGeom prst="rect">
                <a:avLst/>
              </a:prstGeom>
              <a:noFill/>
            </p:spPr>
            <p:txBody>
              <a:bodyPr wrap="square" rtlCol="0">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Hết tháng thứ 36, người đó có tổng số tiền tiết kiệm là :</a:t>
                </a:r>
                <a:endParaRPr lang="vi-VN"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𝑻</m:t>
                          </m:r>
                        </m:e>
                        <m:sub>
                          <m:r>
                            <a:rPr lang="nl-NL" sz="4400" b="1" i="1">
                              <a:latin typeface="Cambria Math" panose="02040503050406030204" pitchFamily="18" charset="0"/>
                            </a:rPr>
                            <m:t>𝟑𝟔</m:t>
                          </m:r>
                        </m:sub>
                      </m:sSub>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sSup>
                        <m:sSupPr>
                          <m:ctrlPr>
                            <a:rPr lang="en-US" sz="4400" b="1" i="1">
                              <a:latin typeface="Cambria Math" panose="02040503050406030204" pitchFamily="18" charset="0"/>
                            </a:rPr>
                          </m:ctrlPr>
                        </m:sSupPr>
                        <m:e>
                          <m:r>
                            <a:rPr lang="nl-NL" sz="4400" b="1" i="1">
                              <a:latin typeface="Cambria Math" panose="02040503050406030204" pitchFamily="18" charset="0"/>
                            </a:rPr>
                            <m:t>)</m:t>
                          </m:r>
                        </m:e>
                        <m:sup>
                          <m:r>
                            <a:rPr lang="nl-NL" sz="4400" b="1" i="1">
                              <a:latin typeface="Cambria Math" panose="02040503050406030204" pitchFamily="18" charset="0"/>
                            </a:rPr>
                            <m:t>𝟑𝟔</m:t>
                          </m:r>
                        </m:sup>
                      </m:sSup>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sSup>
                        <m:sSupPr>
                          <m:ctrlPr>
                            <a:rPr lang="en-US" sz="4400" b="1" i="1">
                              <a:latin typeface="Cambria Math" panose="02040503050406030204" pitchFamily="18" charset="0"/>
                            </a:rPr>
                          </m:ctrlPr>
                        </m:sSupPr>
                        <m:e>
                          <m:r>
                            <a:rPr lang="nl-NL" sz="4400" b="1" i="1">
                              <a:latin typeface="Cambria Math" panose="02040503050406030204" pitchFamily="18" charset="0"/>
                            </a:rPr>
                            <m:t>)</m:t>
                          </m:r>
                        </m:e>
                        <m:sup>
                          <m:r>
                            <a:rPr lang="nl-NL" sz="4400" b="1" i="1">
                              <a:latin typeface="Cambria Math" panose="02040503050406030204" pitchFamily="18" charset="0"/>
                            </a:rPr>
                            <m:t>𝟑𝟓</m:t>
                          </m:r>
                        </m:sup>
                      </m:sSup>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r>
                        <a:rPr lang="nl-NL" sz="4400" b="1" i="1">
                          <a:latin typeface="Cambria Math" panose="02040503050406030204" pitchFamily="18" charset="0"/>
                        </a:rPr>
                        <m:t>)=</m:t>
                      </m:r>
                      <m:r>
                        <a:rPr lang="nl-NL" sz="4400" b="1" i="1">
                          <a:latin typeface="Cambria Math" panose="02040503050406030204" pitchFamily="18" charset="0"/>
                        </a:rPr>
                        <m:t>𝒂𝒎</m:t>
                      </m:r>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r>
                        <a:rPr lang="nl-NL" sz="4400" b="1" i="1">
                          <a:latin typeface="Cambria Math" panose="02040503050406030204" pitchFamily="18" charset="0"/>
                        </a:rPr>
                        <m:t>)</m:t>
                      </m:r>
                      <m:f>
                        <m:fPr>
                          <m:ctrlPr>
                            <a:rPr lang="en-US" sz="4400" b="1" i="1">
                              <a:latin typeface="Cambria Math" panose="02040503050406030204" pitchFamily="18" charset="0"/>
                            </a:rPr>
                          </m:ctrlPr>
                        </m:fPr>
                        <m:num>
                          <m:r>
                            <a:rPr lang="nl-NL" sz="4400" b="1" i="1">
                              <a:latin typeface="Cambria Math" panose="02040503050406030204" pitchFamily="18" charset="0"/>
                            </a:rPr>
                            <m:t>(</m:t>
                          </m:r>
                          <m:r>
                            <a:rPr lang="nl-NL" sz="4400" b="1" i="1">
                              <a:latin typeface="Cambria Math" panose="02040503050406030204" pitchFamily="18" charset="0"/>
                            </a:rPr>
                            <m:t>𝟏</m:t>
                          </m:r>
                          <m:r>
                            <a:rPr lang="nl-NL" sz="4400" b="1" i="1">
                              <a:latin typeface="Cambria Math" panose="02040503050406030204" pitchFamily="18" charset="0"/>
                            </a:rPr>
                            <m:t>+</m:t>
                          </m:r>
                          <m:r>
                            <a:rPr lang="nl-NL" sz="4400" b="1" i="1">
                              <a:latin typeface="Cambria Math" panose="02040503050406030204" pitchFamily="18" charset="0"/>
                            </a:rPr>
                            <m:t>𝒏</m:t>
                          </m:r>
                          <m:sSup>
                            <m:sSupPr>
                              <m:ctrlPr>
                                <a:rPr lang="en-US" sz="4400" b="1" i="1">
                                  <a:latin typeface="Cambria Math" panose="02040503050406030204" pitchFamily="18" charset="0"/>
                                </a:rPr>
                              </m:ctrlPr>
                            </m:sSupPr>
                            <m:e>
                              <m:r>
                                <a:rPr lang="nl-NL" sz="4400" b="1" i="1">
                                  <a:latin typeface="Cambria Math" panose="02040503050406030204" pitchFamily="18" charset="0"/>
                                </a:rPr>
                                <m:t>)</m:t>
                              </m:r>
                            </m:e>
                            <m:sup>
                              <m:r>
                                <a:rPr lang="nl-NL" sz="4400" b="1" i="1">
                                  <a:latin typeface="Cambria Math" panose="02040503050406030204" pitchFamily="18" charset="0"/>
                                </a:rPr>
                                <m:t>𝟑𝟔</m:t>
                              </m:r>
                            </m:sup>
                          </m:sSup>
                          <m:r>
                            <a:rPr lang="nl-NL" sz="4400" b="1" i="1">
                              <a:latin typeface="Cambria Math" panose="02040503050406030204" pitchFamily="18" charset="0"/>
                            </a:rPr>
                            <m:t>−</m:t>
                          </m:r>
                          <m:r>
                            <a:rPr lang="nl-NL" sz="4400" b="1" i="1">
                              <a:latin typeface="Cambria Math" panose="02040503050406030204" pitchFamily="18" charset="0"/>
                            </a:rPr>
                            <m:t>𝟏</m:t>
                          </m:r>
                        </m:num>
                        <m:den>
                          <m:r>
                            <a:rPr lang="nl-NL" sz="4400" b="1" i="1">
                              <a:latin typeface="Cambria Math" panose="02040503050406030204" pitchFamily="18" charset="0"/>
                            </a:rPr>
                            <m:t>𝒏</m:t>
                          </m:r>
                        </m:den>
                      </m:f>
                    </m:oMath>
                  </m:oMathPara>
                </a14:m>
                <a:endParaRPr lang="vi-VN" sz="4400" b="1" dirty="0">
                  <a:latin typeface="Tahoma" panose="020B0604030504040204" pitchFamily="34" charset="0"/>
                  <a:ea typeface="Tahoma" panose="020B0604030504040204" pitchFamily="34" charset="0"/>
                  <a:cs typeface="Tahoma" panose="020B0604030504040204" pitchFamily="34" charset="0"/>
                </a:endParaRPr>
              </a:p>
              <a:p>
                <a:r>
                  <a:rPr lang="nl-NL" sz="4400" b="1" dirty="0">
                    <a:latin typeface="Tahoma" panose="020B0604030504040204" pitchFamily="34" charset="0"/>
                    <a:ea typeface="Tahoma" panose="020B0604030504040204" pitchFamily="34" charset="0"/>
                    <a:cs typeface="Tahoma" panose="020B0604030504040204" pitchFamily="34" charset="0"/>
                  </a:rPr>
                  <a:t>Thay số ta được </a:t>
                </a:r>
                <a14:m>
                  <m:oMath xmlns:m="http://schemas.openxmlformats.org/officeDocument/2006/math">
                    <m:sSub>
                      <m:sSubPr>
                        <m:ctrlPr>
                          <a:rPr lang="en-US" sz="4400" b="1" i="1">
                            <a:latin typeface="Cambria Math" panose="02040503050406030204" pitchFamily="18" charset="0"/>
                          </a:rPr>
                        </m:ctrlPr>
                      </m:sSubPr>
                      <m:e>
                        <m:r>
                          <a:rPr lang="nl-NL" sz="4400" b="1" i="1">
                            <a:latin typeface="Cambria Math" panose="02040503050406030204" pitchFamily="18" charset="0"/>
                          </a:rPr>
                          <m:t>𝑻</m:t>
                        </m:r>
                      </m:e>
                      <m:sub>
                        <m:r>
                          <a:rPr lang="nl-NL" sz="4400" b="1" i="1">
                            <a:latin typeface="Cambria Math" panose="02040503050406030204" pitchFamily="18" charset="0"/>
                          </a:rPr>
                          <m:t>𝟑𝟔</m:t>
                        </m:r>
                      </m:sub>
                    </m:sSub>
                    <m:r>
                      <a:rPr lang="nl-NL" sz="4400" b="1" i="1">
                        <a:latin typeface="Cambria Math" panose="02040503050406030204" pitchFamily="18" charset="0"/>
                      </a:rPr>
                      <m:t>≈</m:t>
                    </m:r>
                    <m:r>
                      <a:rPr lang="nl-NL" sz="4400" b="1" i="1">
                        <a:latin typeface="Cambria Math" panose="02040503050406030204" pitchFamily="18" charset="0"/>
                      </a:rPr>
                      <m:t>𝟓𝟑</m:t>
                    </m:r>
                    <m:r>
                      <a:rPr lang="nl-NL" sz="4400" b="1" i="1">
                        <a:latin typeface="Cambria Math" panose="02040503050406030204" pitchFamily="18" charset="0"/>
                      </a:rPr>
                      <m:t> </m:t>
                    </m:r>
                    <m:r>
                      <a:rPr lang="nl-NL" sz="4400" b="1" i="1">
                        <a:latin typeface="Cambria Math" panose="02040503050406030204" pitchFamily="18" charset="0"/>
                      </a:rPr>
                      <m:t>𝟐𝟗𝟕</m:t>
                    </m:r>
                    <m:r>
                      <a:rPr lang="nl-NL" sz="4400" b="1" i="1">
                        <a:latin typeface="Cambria Math" panose="02040503050406030204" pitchFamily="18" charset="0"/>
                      </a:rPr>
                      <m:t> </m:t>
                    </m:r>
                    <m:r>
                      <a:rPr lang="nl-NL" sz="4400" b="1" i="1">
                        <a:latin typeface="Cambria Math" panose="02040503050406030204" pitchFamily="18" charset="0"/>
                      </a:rPr>
                      <m:t>𝟔𝟒𝟖</m:t>
                    </m:r>
                    <m:r>
                      <a:rPr lang="nl-NL" sz="4400" b="1" i="1">
                        <a:latin typeface="Cambria Math" panose="02040503050406030204" pitchFamily="18" charset="0"/>
                      </a:rPr>
                      <m:t>,</m:t>
                    </m:r>
                    <m:r>
                      <a:rPr lang="nl-NL" sz="4400" b="1" i="1">
                        <a:latin typeface="Cambria Math" panose="02040503050406030204" pitchFamily="18" charset="0"/>
                      </a:rPr>
                      <m:t>𝟕𝟑</m:t>
                    </m:r>
                  </m:oMath>
                </a14:m>
                <a:r>
                  <a:rPr lang="nl-NL" sz="4400" b="1" dirty="0">
                    <a:latin typeface="Tahoma" panose="020B0604030504040204" pitchFamily="34" charset="0"/>
                    <a:ea typeface="Tahoma" panose="020B0604030504040204" pitchFamily="34" charset="0"/>
                    <a:cs typeface="Tahoma" panose="020B0604030504040204" pitchFamily="34" charset="0"/>
                  </a:rPr>
                  <a:t> (đồng).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350711" y="10263214"/>
                <a:ext cx="20713933" cy="2805255"/>
              </a:xfrm>
              <a:prstGeom prst="rect">
                <a:avLst/>
              </a:prstGeom>
              <a:blipFill>
                <a:blip r:embed="rId3"/>
                <a:stretch>
                  <a:fillRect l="-1207" t="-4565" b="-9783"/>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1303381" y="7837222"/>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latin typeface="Tahoma" panose="020B0604030504040204" pitchFamily="34" charset="0"/>
                <a:ea typeface="Tahoma" panose="020B0604030504040204" pitchFamily="34" charset="0"/>
                <a:cs typeface="Tahoma" panose="020B0604030504040204" pitchFamily="34" charset="0"/>
              </a:rPr>
              <a:t>C</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6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27002" y="5815390"/>
            <a:ext cx="21817977" cy="5292045"/>
            <a:chOff x="1254805" y="5832515"/>
            <a:chExt cx="21817977" cy="6117764"/>
          </a:xfrm>
        </p:grpSpPr>
        <p:sp>
          <p:nvSpPr>
            <p:cNvPr id="53" name="Rounded Rectangle 52"/>
            <p:cNvSpPr/>
            <p:nvPr/>
          </p:nvSpPr>
          <p:spPr>
            <a:xfrm>
              <a:off x="1254805" y="5894360"/>
              <a:ext cx="21817977" cy="60559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effectLst/>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9497"/>
              <a:chOff x="1224541" y="6271082"/>
              <a:chExt cx="3568119" cy="88949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8949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184922" y="1524000"/>
            <a:ext cx="21857431" cy="4041150"/>
            <a:chOff x="1268078" y="3405486"/>
            <a:chExt cx="21857431" cy="3503838"/>
          </a:xfrm>
        </p:grpSpPr>
        <p:sp>
          <p:nvSpPr>
            <p:cNvPr id="62" name="Rounded Rectangle 61"/>
            <p:cNvSpPr/>
            <p:nvPr/>
          </p:nvSpPr>
          <p:spPr>
            <a:xfrm>
              <a:off x="1283682" y="3672018"/>
              <a:ext cx="21841827" cy="323730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4003961" cy="940513"/>
              <a:chOff x="1311958" y="3405486"/>
              <a:chExt cx="4003961" cy="940513"/>
            </a:xfrm>
          </p:grpSpPr>
          <p:sp>
            <p:nvSpPr>
              <p:cNvPr id="64" name="Freeform 20"/>
              <p:cNvSpPr>
                <a:spLocks/>
              </p:cNvSpPr>
              <p:nvPr/>
            </p:nvSpPr>
            <p:spPr bwMode="auto">
              <a:xfrm rot="5400000">
                <a:off x="3299935" y="2414967"/>
                <a:ext cx="670962"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667136"/>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8</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279133" y="1797359"/>
                <a:ext cx="20938215" cy="356501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𝟑</m:t>
                        </m:r>
                      </m:sup>
                    </m:sSup>
                    <m:r>
                      <a:rPr lang="en-US" sz="4400" b="1" i="1">
                        <a:latin typeface="Cambria Math" panose="02040503050406030204" pitchFamily="18" charset="0"/>
                      </a:rPr>
                      <m:t>−</m:t>
                    </m:r>
                    <m:r>
                      <a:rPr lang="en-US" sz="4400" b="1" i="1">
                        <a:latin typeface="Cambria Math" panose="02040503050406030204" pitchFamily="18" charset="0"/>
                      </a:rPr>
                      <m:t>𝟕</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d>
                      <m:dPr>
                        <m:ctrlPr>
                          <a:rPr lang="en-US" sz="4400" b="1" i="1">
                            <a:latin typeface="Cambria Math" panose="02040503050406030204" pitchFamily="18" charset="0"/>
                          </a:rPr>
                        </m:ctrlPr>
                      </m:dPr>
                      <m:e>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𝒎</m:t>
                        </m:r>
                      </m:e>
                    </m:d>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279133" y="1797359"/>
                <a:ext cx="20938215" cy="3565015"/>
              </a:xfrm>
              <a:prstGeom prst="rect">
                <a:avLst/>
              </a:prstGeom>
              <a:blipFill>
                <a:blip r:embed="rId3"/>
                <a:stretch>
                  <a:fillRect l="-1194" t="-3761" r="-873" b="-7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610956" y="6476730"/>
                <a:ext cx="20713933" cy="5031634"/>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Điều</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kiện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cần</a:t>
                </a:r>
                <a:r>
                  <a:rPr lang="en-US" sz="4400" b="1" i="1" dirty="0">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𝟑</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lý</a:t>
                </a:r>
                <a:r>
                  <a:rPr lang="en-US" sz="4400" b="1" dirty="0">
                    <a:latin typeface="Tahoma" panose="020B0604030504040204" pitchFamily="34" charset="0"/>
                    <a:ea typeface="Tahoma" panose="020B0604030504040204" pitchFamily="34" charset="0"/>
                    <a:cs typeface="Tahoma" panose="020B0604030504040204" pitchFamily="34" charset="0"/>
                  </a:rPr>
                  <a:t> Vi-</a:t>
                </a:r>
                <a:r>
                  <a:rPr lang="en-US" sz="4400" b="1" dirty="0" err="1">
                    <a:latin typeface="Tahoma" panose="020B0604030504040204" pitchFamily="34" charset="0"/>
                    <a:ea typeface="Tahoma" panose="020B0604030504040204" pitchFamily="34" charset="0"/>
                    <a:cs typeface="Tahoma" panose="020B0604030504040204" pitchFamily="34" charset="0"/>
                  </a:rPr>
                  <a:t>ét</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𝟐</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𝟑</m:t>
                        </m:r>
                      </m:sub>
                    </m:sSub>
                    <m:r>
                      <a:rPr lang="en-US" sz="4400" b="1" i="1">
                        <a:latin typeface="Cambria Math" panose="02040503050406030204" pitchFamily="18" charset="0"/>
                      </a:rPr>
                      <m:t>=</m:t>
                    </m:r>
                    <m:sSubSup>
                      <m:sSubSupPr>
                        <m:ctrlPr>
                          <a:rPr lang="en-US" sz="4400" b="1" i="1">
                            <a:latin typeface="Cambria Math" panose="02040503050406030204" pitchFamily="18" charset="0"/>
                          </a:rPr>
                        </m:ctrlPr>
                      </m:sSubSupPr>
                      <m:e>
                        <m:r>
                          <a:rPr lang="en-US" sz="4400" b="1" i="1">
                            <a:latin typeface="Cambria Math" panose="02040503050406030204" pitchFamily="18" charset="0"/>
                          </a:rPr>
                          <m:t>𝒙</m:t>
                        </m:r>
                      </m:e>
                      <m:sub>
                        <m:r>
                          <a:rPr lang="en-US" sz="4400" b="1" i="1">
                            <a:latin typeface="Cambria Math" panose="02040503050406030204" pitchFamily="18" charset="0"/>
                          </a:rPr>
                          <m:t>𝟐</m:t>
                        </m:r>
                      </m:sub>
                      <m:sup>
                        <m:r>
                          <a:rPr lang="en-US" sz="4400" b="1" i="1">
                            <a:latin typeface="Cambria Math" panose="02040503050406030204" pitchFamily="18" charset="0"/>
                          </a:rPr>
                          <m:t>𝟐</m:t>
                        </m:r>
                      </m:sup>
                    </m:sSub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ra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latin typeface="Cambria Math" panose="02040503050406030204" pitchFamily="18" charset="0"/>
                          </a:rPr>
                        </m:ctrlPr>
                      </m:sSubSupPr>
                      <m:e>
                        <m:r>
                          <a:rPr lang="en-US" sz="4400" b="1" i="1">
                            <a:latin typeface="Cambria Math" panose="02040503050406030204" pitchFamily="18" charset="0"/>
                          </a:rPr>
                          <m:t>𝒙</m:t>
                        </m:r>
                      </m:e>
                      <m:sub>
                        <m:r>
                          <a:rPr lang="en-US" sz="4400" b="1" i="1">
                            <a:latin typeface="Cambria Math" panose="02040503050406030204" pitchFamily="18" charset="0"/>
                          </a:rPr>
                          <m:t>𝟐</m:t>
                        </m:r>
                      </m:sub>
                      <m:sup>
                        <m:r>
                          <a:rPr lang="en-US" sz="4400" b="1" i="1">
                            <a:latin typeface="Cambria Math" panose="02040503050406030204" pitchFamily="18" charset="0"/>
                          </a:rPr>
                          <m:t>𝟑</m:t>
                        </m:r>
                      </m:sup>
                    </m:sSubSup>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x=2,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e>
                          <m:e>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e>
                        </m:eqAr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610956" y="6476730"/>
                <a:ext cx="20713933" cy="5031634"/>
              </a:xfrm>
              <a:prstGeom prst="rect">
                <a:avLst/>
              </a:prstGeom>
              <a:blipFill>
                <a:blip r:embed="rId4"/>
                <a:stretch>
                  <a:fillRect l="-1177" t="-2421"/>
                </a:stretch>
              </a:blipFill>
            </p:spPr>
            <p:txBody>
              <a:bodyPr/>
              <a:lstStyle/>
              <a:p>
                <a:r>
                  <a:rPr lang="en-US">
                    <a:noFill/>
                  </a:rPr>
                  <a:t> </a:t>
                </a:r>
              </a:p>
            </p:txBody>
          </p:sp>
        </mc:Fallback>
      </mc:AlternateContent>
    </p:spTree>
    <p:extLst>
      <p:ext uri="{BB962C8B-B14F-4D97-AF65-F5344CB8AC3E}">
        <p14:creationId xmlns:p14="http://schemas.microsoft.com/office/powerpoint/2010/main" val="63576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fade">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96491" y="6211244"/>
            <a:ext cx="21817977" cy="5283282"/>
            <a:chOff x="1259435" y="5832515"/>
            <a:chExt cx="21817977" cy="6107634"/>
          </a:xfrm>
        </p:grpSpPr>
        <p:sp>
          <p:nvSpPr>
            <p:cNvPr id="53" name="Rounded Rectangle 52"/>
            <p:cNvSpPr/>
            <p:nvPr/>
          </p:nvSpPr>
          <p:spPr>
            <a:xfrm>
              <a:off x="1259435" y="5884230"/>
              <a:ext cx="21817977" cy="60559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9497"/>
              <a:chOff x="1224541" y="6271082"/>
              <a:chExt cx="3568119" cy="88949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8949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6" y="1813315"/>
            <a:ext cx="21841827" cy="4039578"/>
            <a:chOff x="1268078" y="3405486"/>
            <a:chExt cx="21841827" cy="3502475"/>
          </a:xfrm>
        </p:grpSpPr>
        <p:sp>
          <p:nvSpPr>
            <p:cNvPr id="62" name="Rounded Rectangle 61"/>
            <p:cNvSpPr/>
            <p:nvPr/>
          </p:nvSpPr>
          <p:spPr>
            <a:xfrm>
              <a:off x="1268078" y="3581027"/>
              <a:ext cx="21841827" cy="332693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4003961" cy="940513"/>
              <a:chOff x="1311958" y="3405486"/>
              <a:chExt cx="4003961" cy="940513"/>
            </a:xfrm>
          </p:grpSpPr>
          <p:sp>
            <p:nvSpPr>
              <p:cNvPr id="64" name="Freeform 20"/>
              <p:cNvSpPr>
                <a:spLocks/>
              </p:cNvSpPr>
              <p:nvPr/>
            </p:nvSpPr>
            <p:spPr bwMode="auto">
              <a:xfrm rot="5400000">
                <a:off x="3299936" y="2414966"/>
                <a:ext cx="670962" cy="3125480"/>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7"/>
                <a:ext cx="3065248" cy="667136"/>
              </a:xfrm>
              <a:prstGeom prst="rect">
                <a:avLst/>
              </a:prstGeom>
              <a:noFill/>
            </p:spPr>
            <p:txBody>
              <a:bodyPr wrap="square" rtlCol="0">
                <a:spAutoFit/>
              </a:bodyPr>
              <a:lstStyle/>
              <a:p>
                <a:r>
                  <a:rPr lang="vi-VN" sz="4400" b="1">
                    <a:solidFill>
                      <a:schemeClr val="bg1"/>
                    </a:solidFill>
                    <a:latin typeface="Tahoma" panose="020B0604030504040204" pitchFamily="34" charset="0"/>
                    <a:ea typeface="Tahoma" panose="020B0604030504040204" pitchFamily="34" charset="0"/>
                    <a:cs typeface="Tahoma" panose="020B0604030504040204" pitchFamily="34" charset="0"/>
                  </a:rPr>
                  <a:t>Câu 8</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576725" y="2121181"/>
                <a:ext cx="20938215" cy="356501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𝟑</m:t>
                        </m:r>
                      </m:sup>
                    </m:sSup>
                    <m:r>
                      <a:rPr lang="en-US" sz="4400" b="1" i="1">
                        <a:latin typeface="Cambria Math" panose="02040503050406030204" pitchFamily="18" charset="0"/>
                      </a:rPr>
                      <m:t>−</m:t>
                    </m:r>
                    <m:r>
                      <a:rPr lang="en-US" sz="4400" b="1" i="1">
                        <a:latin typeface="Cambria Math" panose="02040503050406030204" pitchFamily="18" charset="0"/>
                      </a:rPr>
                      <m:t>𝟕</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d>
                      <m:dPr>
                        <m:ctrlPr>
                          <a:rPr lang="en-US" sz="4400" b="1" i="1">
                            <a:latin typeface="Cambria Math" panose="02040503050406030204" pitchFamily="18" charset="0"/>
                          </a:rPr>
                        </m:ctrlPr>
                      </m:dPr>
                      <m:e>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𝒎</m:t>
                        </m:r>
                      </m:e>
                    </m:d>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576725" y="2121181"/>
                <a:ext cx="20938215" cy="3565015"/>
              </a:xfrm>
              <a:prstGeom prst="rect">
                <a:avLst/>
              </a:prstGeom>
              <a:blipFill>
                <a:blip r:embed="rId3"/>
                <a:stretch>
                  <a:fillRect l="-1194" t="-3761" r="-903" b="-7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1706246" y="7138391"/>
                <a:ext cx="20713933" cy="350852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Điều</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kiện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đủ</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𝒎</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𝟑</m:t>
                        </m:r>
                      </m:sup>
                    </m:sSup>
                    <m:r>
                      <a:rPr lang="en-US" sz="4400" b="1" i="1">
                        <a:latin typeface="Cambria Math" panose="02040503050406030204" pitchFamily="18" charset="0"/>
                      </a:rPr>
                      <m:t>−</m:t>
                    </m:r>
                    <m:r>
                      <a:rPr lang="en-US" sz="4400" b="1" i="1">
                        <a:latin typeface="Cambria Math" panose="02040503050406030204" pitchFamily="18" charset="0"/>
                      </a:rPr>
                      <m:t>𝟕</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𝟏𝟒</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Giải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bôị</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1706246" y="7138391"/>
                <a:ext cx="20713933" cy="3508525"/>
              </a:xfrm>
              <a:prstGeom prst="rect">
                <a:avLst/>
              </a:prstGeom>
              <a:blipFill>
                <a:blip r:embed="rId4"/>
                <a:stretch>
                  <a:fillRect l="-1207" t="-3472" r="-971" b="-7118"/>
                </a:stretch>
              </a:blipFill>
            </p:spPr>
            <p:txBody>
              <a:bodyPr/>
              <a:lstStyle/>
              <a:p>
                <a:r>
                  <a:rPr lang="en-US">
                    <a:noFill/>
                  </a:rPr>
                  <a:t> </a:t>
                </a:r>
              </a:p>
            </p:txBody>
          </p:sp>
        </mc:Fallback>
      </mc:AlternateContent>
      <p:sp>
        <p:nvSpPr>
          <p:cNvPr id="95" name="Flowchart: Connector 94">
            <a:extLst>
              <a:ext uri="{FF2B5EF4-FFF2-40B4-BE49-F238E27FC236}">
                <a16:creationId xmlns:a16="http://schemas.microsoft.com/office/drawing/2014/main" id="{48247396-48AE-40BF-85C4-4E515A385A22}"/>
              </a:ext>
            </a:extLst>
          </p:cNvPr>
          <p:cNvSpPr/>
          <p:nvPr/>
        </p:nvSpPr>
        <p:spPr>
          <a:xfrm>
            <a:off x="1433026" y="4145711"/>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latin typeface="Tahoma" panose="020B0604030504040204" pitchFamily="34" charset="0"/>
                <a:ea typeface="Tahoma" panose="020B0604030504040204" pitchFamily="34" charset="0"/>
                <a:cs typeface="Tahoma" panose="020B0604030504040204" pitchFamily="34" charset="0"/>
              </a:rPr>
              <a:t>C</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769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728" y="1447800"/>
            <a:ext cx="6962774" cy="960438"/>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31" name="Rounded Rectangle 63">
            <a:extLst>
              <a:ext uri="{FF2B5EF4-FFF2-40B4-BE49-F238E27FC236}">
                <a16:creationId xmlns:a16="http://schemas.microsoft.com/office/drawing/2014/main" id="{CD363CAF-7A9D-4080-A798-2271EF0497E5}"/>
              </a:ext>
            </a:extLst>
          </p:cNvPr>
          <p:cNvSpPr/>
          <p:nvPr/>
        </p:nvSpPr>
        <p:spPr>
          <a:xfrm>
            <a:off x="1254702" y="3335399"/>
            <a:ext cx="22122428" cy="8936345"/>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ED8CC4-782A-4F61-81A3-318007A6D833}"/>
                  </a:ext>
                </a:extLst>
              </p:cNvPr>
              <p:cNvSpPr txBox="1"/>
              <p:nvPr/>
            </p:nvSpPr>
            <p:spPr>
              <a:xfrm>
                <a:off x="1670627" y="3895366"/>
                <a:ext cx="20474998" cy="2254335"/>
              </a:xfrm>
              <a:prstGeom prst="rect">
                <a:avLst/>
              </a:prstGeom>
              <a:noFill/>
            </p:spPr>
            <p:txBody>
              <a:bodyPr wrap="square" rtlCol="0">
                <a:spAutoFit/>
              </a:bodyPr>
              <a:lstStyle/>
              <a:p>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cấp</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bội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𝒒</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quát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orderBox>
                      <m:borderBoxPr>
                        <m:ctrlPr>
                          <a:rPr lang="en-US" sz="4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borderBoxPr>
                      <m:e>
                        <m:sSub>
                          <m:sSubPr>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sub>
                        </m:sSub>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𝒒</m:t>
                        </m:r>
                      </m:e>
                    </m:borderBox>
                  </m:oMath>
                </a14:m>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ℕ</m:t>
                        </m:r>
                      </m:e>
                      <m:sup>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a16="http://schemas.microsoft.com/office/drawing/2014/main" id="{A5ED8CC4-782A-4F61-81A3-318007A6D833}"/>
                  </a:ext>
                </a:extLst>
              </p:cNvPr>
              <p:cNvSpPr txBox="1">
                <a:spLocks noRot="1" noChangeAspect="1" noMove="1" noResize="1" noEditPoints="1" noAdjustHandles="1" noChangeArrowheads="1" noChangeShapeType="1" noTextEdit="1"/>
              </p:cNvSpPr>
              <p:nvPr/>
            </p:nvSpPr>
            <p:spPr>
              <a:xfrm>
                <a:off x="1670627" y="3895366"/>
                <a:ext cx="20474998" cy="2254335"/>
              </a:xfrm>
              <a:prstGeom prst="rect">
                <a:avLst/>
              </a:prstGeom>
              <a:blipFill>
                <a:blip r:embed="rId3"/>
                <a:stretch>
                  <a:fillRect l="-1191" t="-5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B176904-AC7B-4201-8EA3-6B1C77D0058B}"/>
                  </a:ext>
                </a:extLst>
              </p:cNvPr>
              <p:cNvSpPr txBox="1"/>
              <p:nvPr/>
            </p:nvSpPr>
            <p:spPr>
              <a:xfrm>
                <a:off x="1499177" y="6019800"/>
                <a:ext cx="19989223" cy="3127459"/>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 * Trong một cấp số nhân, bình phương của mỗi số hạng (trừ số hạng đầu và cuối) đều là tích của hai số hạng đứng kề với nó, nghĩa là:</a:t>
                </a:r>
              </a:p>
              <a:p>
                <a:r>
                  <a:rPr lang="vi-VN"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orderBox>
                      <m:borderBoxPr>
                        <m:ctrlPr>
                          <a:rPr lang="en-US" sz="4400" b="1" i="1">
                            <a:solidFill>
                              <a:srgbClr val="FF0000"/>
                            </a:solidFill>
                            <a:latin typeface="Cambria Math" panose="02040503050406030204" pitchFamily="18" charset="0"/>
                          </a:rPr>
                        </m:ctrlPr>
                      </m:borderBoxPr>
                      <m:e>
                        <m:sSubSup>
                          <m:sSubSupPr>
                            <m:ctrlPr>
                              <a:rPr lang="en-US" sz="4400" b="1" i="1">
                                <a:solidFill>
                                  <a:srgbClr val="FF0000"/>
                                </a:solidFill>
                                <a:latin typeface="Cambria Math" panose="02040503050406030204" pitchFamily="18" charset="0"/>
                              </a:rPr>
                            </m:ctrlPr>
                          </m:sSubSup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𝒌</m:t>
                            </m:r>
                          </m:sub>
                          <m:sup>
                            <m:r>
                              <a:rPr lang="en-US" sz="4400" b="1" i="1">
                                <a:solidFill>
                                  <a:srgbClr val="FF0000"/>
                                </a:solidFill>
                                <a:latin typeface="Cambria Math" panose="02040503050406030204" pitchFamily="18" charset="0"/>
                              </a:rPr>
                              <m:t>𝟐</m:t>
                            </m:r>
                          </m:sup>
                        </m:sSubSup>
                        <m:r>
                          <a:rPr lang="en-US" sz="4400" b="1" i="1">
                            <a:solidFill>
                              <a:srgbClr val="FF0000"/>
                            </a:solidFill>
                            <a:latin typeface="Cambria Math" panose="02040503050406030204" pitchFamily="18" charset="0"/>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𝒌</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𝟏</m:t>
                            </m:r>
                          </m:sub>
                        </m:sSub>
                        <m:r>
                          <a:rPr lang="en-US" sz="4400" b="1" i="1">
                            <a:solidFill>
                              <a:srgbClr val="FF0000"/>
                            </a:solidFill>
                            <a:latin typeface="Cambria Math" panose="02040503050406030204" pitchFamily="18" charset="0"/>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𝒌</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𝟏</m:t>
                            </m:r>
                          </m:sub>
                        </m:sSub>
                      </m:e>
                    </m:borderBox>
                  </m:oMath>
                </a14:m>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400" b="1" i="1">
                        <a:latin typeface="Cambria Math" panose="02040503050406030204" pitchFamily="18" charset="0"/>
                      </a:rPr>
                      <m:t>𝒌</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EB176904-AC7B-4201-8EA3-6B1C77D0058B}"/>
                  </a:ext>
                </a:extLst>
              </p:cNvPr>
              <p:cNvSpPr txBox="1">
                <a:spLocks noRot="1" noChangeAspect="1" noMove="1" noResize="1" noEditPoints="1" noAdjustHandles="1" noChangeArrowheads="1" noChangeShapeType="1" noTextEdit="1"/>
              </p:cNvSpPr>
              <p:nvPr/>
            </p:nvSpPr>
            <p:spPr>
              <a:xfrm>
                <a:off x="1499177" y="6019800"/>
                <a:ext cx="19989223" cy="3127459"/>
              </a:xfrm>
              <a:prstGeom prst="rect">
                <a:avLst/>
              </a:prstGeom>
              <a:blipFill>
                <a:blip r:embed="rId4"/>
                <a:stretch>
                  <a:fillRect l="-1250" t="-4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19D3D54-64A0-4AE1-BD3E-C39A8EF47259}"/>
                  </a:ext>
                </a:extLst>
              </p:cNvPr>
              <p:cNvSpPr txBox="1"/>
              <p:nvPr/>
            </p:nvSpPr>
            <p:spPr>
              <a:xfrm>
                <a:off x="1670627" y="8540446"/>
                <a:ext cx="20786148" cy="216905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Khi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orderBox>
                      <m:borderBoxPr>
                        <m:ctrlPr>
                          <a:rPr lang="en-US" sz="4400" b="1" i="1" smtClean="0">
                            <a:solidFill>
                              <a:srgbClr val="FF0000"/>
                            </a:solidFill>
                            <a:latin typeface="Cambria Math" panose="02040503050406030204" pitchFamily="18" charset="0"/>
                          </a:rPr>
                        </m:ctrlPr>
                      </m:borderBoxPr>
                      <m:e>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𝑺</m:t>
                            </m:r>
                          </m:e>
                          <m:sub>
                            <m:r>
                              <a:rPr lang="en-US" sz="4400" b="1" i="1">
                                <a:solidFill>
                                  <a:srgbClr val="FF0000"/>
                                </a:solidFill>
                                <a:latin typeface="Cambria Math" panose="02040503050406030204" pitchFamily="18" charset="0"/>
                              </a:rPr>
                              <m:t>𝒏</m:t>
                            </m:r>
                          </m:sub>
                        </m:sSub>
                        <m:r>
                          <a:rPr lang="en-US" sz="4400" b="1" i="1">
                            <a:solidFill>
                              <a:srgbClr val="FF0000"/>
                            </a:solidFill>
                            <a:latin typeface="Cambria Math" panose="02040503050406030204" pitchFamily="18" charset="0"/>
                          </a:rPr>
                          <m:t>=</m:t>
                        </m:r>
                        <m:f>
                          <m:fPr>
                            <m:ctrlPr>
                              <a:rPr lang="en-US" sz="4400" b="1" i="1">
                                <a:solidFill>
                                  <a:srgbClr val="FF0000"/>
                                </a:solidFill>
                                <a:latin typeface="Cambria Math" panose="02040503050406030204" pitchFamily="18" charset="0"/>
                              </a:rPr>
                            </m:ctrlPr>
                          </m:fPr>
                          <m:num>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𝟏</m:t>
                                </m:r>
                              </m:sub>
                            </m:sSub>
                            <m:d>
                              <m:dPr>
                                <m:ctrlPr>
                                  <a:rPr lang="en-US" sz="4400" b="1" i="1">
                                    <a:solidFill>
                                      <a:srgbClr val="FF0000"/>
                                    </a:solidFill>
                                    <a:latin typeface="Cambria Math" panose="02040503050406030204" pitchFamily="18" charset="0"/>
                                  </a:rPr>
                                </m:ctrlPr>
                              </m:dPr>
                              <m:e>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m:t>
                                </m:r>
                                <m:sSup>
                                  <m:sSupPr>
                                    <m:ctrlPr>
                                      <a:rPr lang="en-US" sz="4400" b="1" i="1">
                                        <a:solidFill>
                                          <a:srgbClr val="FF0000"/>
                                        </a:solidFill>
                                        <a:latin typeface="Cambria Math" panose="02040503050406030204" pitchFamily="18" charset="0"/>
                                      </a:rPr>
                                    </m:ctrlPr>
                                  </m:sSupPr>
                                  <m:e>
                                    <m:r>
                                      <a:rPr lang="en-US" sz="4400" b="1" i="1">
                                        <a:solidFill>
                                          <a:srgbClr val="FF0000"/>
                                        </a:solidFill>
                                        <a:latin typeface="Cambria Math" panose="02040503050406030204" pitchFamily="18" charset="0"/>
                                      </a:rPr>
                                      <m:t>𝒒</m:t>
                                    </m:r>
                                  </m:e>
                                  <m:sup>
                                    <m:r>
                                      <a:rPr lang="en-US" sz="4400" b="1" i="1">
                                        <a:solidFill>
                                          <a:srgbClr val="FF0000"/>
                                        </a:solidFill>
                                        <a:latin typeface="Cambria Math" panose="02040503050406030204" pitchFamily="18" charset="0"/>
                                      </a:rPr>
                                      <m:t>𝒏</m:t>
                                    </m:r>
                                  </m:sup>
                                </m:sSup>
                              </m:e>
                            </m:d>
                          </m:num>
                          <m:den>
                            <m:r>
                              <a:rPr lang="en-US" sz="4400" b="1" i="1">
                                <a:solidFill>
                                  <a:srgbClr val="FF0000"/>
                                </a:solidFill>
                                <a:latin typeface="Cambria Math" panose="02040503050406030204" pitchFamily="18" charset="0"/>
                              </a:rPr>
                              <m:t>𝟏</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𝒒</m:t>
                            </m:r>
                          </m:den>
                        </m:f>
                        <m:r>
                          <a:rPr lang="en-US" sz="4400" b="1" i="1">
                            <a:solidFill>
                              <a:srgbClr val="FF0000"/>
                            </a:solidFill>
                            <a:latin typeface="Cambria Math" panose="02040503050406030204" pitchFamily="18" charset="0"/>
                          </a:rPr>
                          <m:t>.</m:t>
                        </m:r>
                      </m:e>
                    </m:borderBox>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B19D3D54-64A0-4AE1-BD3E-C39A8EF47259}"/>
                  </a:ext>
                </a:extLst>
              </p:cNvPr>
              <p:cNvSpPr txBox="1">
                <a:spLocks noRot="1" noChangeAspect="1" noMove="1" noResize="1" noEditPoints="1" noAdjustHandles="1" noChangeArrowheads="1" noChangeShapeType="1" noTextEdit="1"/>
              </p:cNvSpPr>
              <p:nvPr/>
            </p:nvSpPr>
            <p:spPr>
              <a:xfrm>
                <a:off x="1670627" y="8540446"/>
                <a:ext cx="20786148" cy="2169055"/>
              </a:xfrm>
              <a:prstGeom prst="rect">
                <a:avLst/>
              </a:prstGeom>
              <a:blipFill>
                <a:blip r:embed="rId5"/>
                <a:stretch>
                  <a:fillRect l="-1173" t="-618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0"/>
          <p:cNvGrpSpPr/>
          <p:nvPr/>
        </p:nvGrpSpPr>
        <p:grpSpPr>
          <a:xfrm>
            <a:off x="620674" y="8264807"/>
            <a:ext cx="23058709" cy="4340260"/>
            <a:chOff x="1270511" y="5832515"/>
            <a:chExt cx="23058709" cy="3819317"/>
          </a:xfrm>
        </p:grpSpPr>
        <p:sp>
          <p:nvSpPr>
            <p:cNvPr id="53" name="Rounded Rectangle 52"/>
            <p:cNvSpPr/>
            <p:nvPr/>
          </p:nvSpPr>
          <p:spPr>
            <a:xfrm>
              <a:off x="1313257" y="6124861"/>
              <a:ext cx="23015963" cy="35269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effectLst/>
                  <a:latin typeface="Tahoma" panose="020B0604030504040204" pitchFamily="34" charset="0"/>
                  <a:ea typeface="Tahoma" panose="020B0604030504040204" pitchFamily="34" charset="0"/>
                  <a:cs typeface="Tahoma" panose="020B0604030504040204" pitchFamily="34" charset="0"/>
                </a:rPr>
                <a:t>	</a:t>
              </a: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51255"/>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609600" y="3037037"/>
            <a:ext cx="23069783" cy="5044818"/>
            <a:chOff x="1268078" y="3405486"/>
            <a:chExt cx="23069783" cy="5044818"/>
          </a:xfrm>
        </p:grpSpPr>
        <p:sp>
          <p:nvSpPr>
            <p:cNvPr id="62" name="Rounded Rectangle 61"/>
            <p:cNvSpPr/>
            <p:nvPr/>
          </p:nvSpPr>
          <p:spPr>
            <a:xfrm>
              <a:off x="1268078" y="3790950"/>
              <a:ext cx="23069783" cy="465935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2</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1082675" y="1913523"/>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Định nghĩa</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370319" y="4375979"/>
                <a:ext cx="22404081" cy="2931123"/>
              </a:xfrm>
              <a:prstGeom prst="rect">
                <a:avLst/>
              </a:prstGeom>
              <a:noFill/>
            </p:spPr>
            <p:txBody>
              <a:bodyPr wrap="square" rtlCol="0">
                <a:spAutoFit/>
              </a:bodyPr>
              <a:lstStyle/>
              <a:p>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Dãy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rgbClr val="270F6B"/>
                            </a:solidFill>
                            <a:latin typeface="Cambria Math" panose="02040503050406030204" pitchFamily="18" charset="0"/>
                          </a:rPr>
                        </m:ctrlPr>
                      </m:dPr>
                      <m:e>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sub>
                        </m:sSub>
                      </m:e>
                    </m:d>
                  </m:oMath>
                </a14:m>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cho</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cấp</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 </a:t>
                </a:r>
              </a:p>
              <a:p>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sub>
                    </m:sSub>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𝟑</m:t>
                    </m:r>
                    <m:r>
                      <a:rPr lang="en-US" sz="4400" b="1" i="1">
                        <a:solidFill>
                          <a:srgbClr val="270F6B"/>
                        </a:solidFill>
                        <a:latin typeface="Cambria Math" panose="02040503050406030204" pitchFamily="18" charset="0"/>
                      </a:rPr>
                      <m:t>𝒏</m:t>
                    </m:r>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𝟐</m:t>
                    </m:r>
                  </m:oMath>
                </a14:m>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	    B. </a:t>
                </a:r>
                <a14:m>
                  <m:oMath xmlns:m="http://schemas.openxmlformats.org/officeDocument/2006/math">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sub>
                    </m:sSub>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𝟐</m:t>
                    </m:r>
                    <m:sSup>
                      <m:sSupPr>
                        <m:ctrlPr>
                          <a:rPr lang="en-US" sz="4400" b="1" i="1">
                            <a:solidFill>
                              <a:srgbClr val="270F6B"/>
                            </a:solidFill>
                            <a:latin typeface="Cambria Math" panose="02040503050406030204" pitchFamily="18" charset="0"/>
                          </a:rPr>
                        </m:ctrlPr>
                      </m:sSupPr>
                      <m:e>
                        <m:r>
                          <a:rPr lang="en-US" sz="4400" b="1" i="1">
                            <a:solidFill>
                              <a:srgbClr val="270F6B"/>
                            </a:solidFill>
                            <a:latin typeface="Cambria Math" panose="02040503050406030204" pitchFamily="18" charset="0"/>
                          </a:rPr>
                          <m:t>𝒏</m:t>
                        </m:r>
                      </m:e>
                      <m:sup>
                        <m:r>
                          <a:rPr lang="en-US" sz="4400" b="1" i="1">
                            <a:solidFill>
                              <a:srgbClr val="270F6B"/>
                            </a:solidFill>
                            <a:latin typeface="Cambria Math" panose="02040503050406030204" pitchFamily="18" charset="0"/>
                          </a:rPr>
                          <m:t>𝟐</m:t>
                        </m:r>
                      </m:sup>
                    </m:sSup>
                  </m:oMath>
                </a14:m>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	    C.</a:t>
                </a:r>
                <a14:m>
                  <m:oMath xmlns:m="http://schemas.openxmlformats.org/officeDocument/2006/math">
                    <m:sSub>
                      <m:sSubPr>
                        <m:ctrlPr>
                          <a:rPr lang="en-US" sz="4400" b="1" i="1">
                            <a:solidFill>
                              <a:srgbClr val="270F6B"/>
                            </a:solidFill>
                            <a:latin typeface="Cambria Math" panose="02040503050406030204" pitchFamily="18" charset="0"/>
                          </a:rPr>
                        </m:ctrlPr>
                      </m:sSubPr>
                      <m:e>
                        <m:r>
                          <a:rPr lang="en-US" sz="4400" b="1" i="1" smtClean="0">
                            <a:solidFill>
                              <a:srgbClr val="270F6B"/>
                            </a:solidFill>
                            <a:latin typeface="Cambria Math" panose="02040503050406030204" pitchFamily="18" charset="0"/>
                          </a:rPr>
                          <m:t> </m:t>
                        </m:r>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𝟏</m:t>
                        </m:r>
                      </m:sub>
                    </m:sSub>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𝟓</m:t>
                    </m:r>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sub>
                    </m:sSub>
                  </m:oMath>
                </a14:m>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D.</a:t>
                </a:r>
                <a14:m>
                  <m:oMath xmlns:m="http://schemas.openxmlformats.org/officeDocument/2006/math">
                    <m:d>
                      <m:dPr>
                        <m:begChr m:val="{"/>
                        <m:endChr m:val=""/>
                        <m:ctrlPr>
                          <a:rPr lang="en-US" sz="4400" b="1" i="1">
                            <a:solidFill>
                              <a:srgbClr val="270F6B"/>
                            </a:solidFill>
                            <a:latin typeface="Cambria Math" panose="02040503050406030204" pitchFamily="18" charset="0"/>
                          </a:rPr>
                        </m:ctrlPr>
                      </m:dPr>
                      <m:e>
                        <m:eqArr>
                          <m:eqArrPr>
                            <m:ctrlPr>
                              <a:rPr lang="en-US" sz="4400" b="1" i="1">
                                <a:solidFill>
                                  <a:srgbClr val="270F6B"/>
                                </a:solidFill>
                                <a:latin typeface="Cambria Math" panose="02040503050406030204" pitchFamily="18" charset="0"/>
                              </a:rPr>
                            </m:ctrlPr>
                          </m:eqArrPr>
                          <m:e>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𝟏</m:t>
                                </m:r>
                              </m:sub>
                            </m:sSub>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𝟏</m:t>
                            </m:r>
                          </m:e>
                          <m:e>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𝟐</m:t>
                                </m:r>
                              </m:sub>
                            </m:sSub>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𝟐</m:t>
                            </m:r>
                          </m:e>
                          <m:e>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𝟐</m:t>
                                </m:r>
                              </m:sub>
                            </m:sSub>
                            <m:r>
                              <a:rPr lang="en-US" sz="4400" b="1" i="1">
                                <a:solidFill>
                                  <a:srgbClr val="270F6B"/>
                                </a:solidFill>
                                <a:latin typeface="Cambria Math" panose="02040503050406030204" pitchFamily="18" charset="0"/>
                              </a:rPr>
                              <m:t>=</m:t>
                            </m:r>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sub>
                            </m:sSub>
                            <m:r>
                              <a:rPr lang="en-US" sz="4400" b="1" i="1">
                                <a:solidFill>
                                  <a:srgbClr val="270F6B"/>
                                </a:solidFill>
                                <a:latin typeface="Cambria Math" panose="02040503050406030204" pitchFamily="18" charset="0"/>
                              </a:rPr>
                              <m:t>.</m:t>
                            </m:r>
                            <m:sSub>
                              <m:sSubPr>
                                <m:ctrlPr>
                                  <a:rPr lang="en-US" sz="4400" b="1" i="1">
                                    <a:solidFill>
                                      <a:srgbClr val="270F6B"/>
                                    </a:solidFill>
                                    <a:latin typeface="Cambria Math" panose="02040503050406030204" pitchFamily="18" charset="0"/>
                                  </a:rPr>
                                </m:ctrlPr>
                              </m:sSubPr>
                              <m:e>
                                <m:r>
                                  <a:rPr lang="en-US" sz="4400" b="1" i="1">
                                    <a:solidFill>
                                      <a:srgbClr val="270F6B"/>
                                    </a:solidFill>
                                    <a:latin typeface="Cambria Math" panose="02040503050406030204" pitchFamily="18" charset="0"/>
                                  </a:rPr>
                                  <m:t>𝒖</m:t>
                                </m:r>
                              </m:e>
                              <m:sub>
                                <m:r>
                                  <a:rPr lang="en-US" sz="4400" b="1" i="1">
                                    <a:solidFill>
                                      <a:srgbClr val="270F6B"/>
                                    </a:solidFill>
                                    <a:latin typeface="Cambria Math" panose="02040503050406030204" pitchFamily="18" charset="0"/>
                                  </a:rPr>
                                  <m:t>𝒏</m:t>
                                </m:r>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𝟏</m:t>
                                </m:r>
                              </m:sub>
                            </m:sSub>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𝒏</m:t>
                            </m:r>
                            <m:r>
                              <a:rPr lang="en-US" sz="4400" b="1" i="1">
                                <a:solidFill>
                                  <a:srgbClr val="270F6B"/>
                                </a:solidFill>
                                <a:latin typeface="Cambria Math" panose="02040503050406030204" pitchFamily="18" charset="0"/>
                              </a:rPr>
                              <m:t>≥</m:t>
                            </m:r>
                            <m:r>
                              <a:rPr lang="en-US" sz="4400" b="1" i="1">
                                <a:solidFill>
                                  <a:srgbClr val="270F6B"/>
                                </a:solidFill>
                                <a:latin typeface="Cambria Math" panose="02040503050406030204" pitchFamily="18" charset="0"/>
                              </a:rPr>
                              <m:t>𝟏</m:t>
                            </m:r>
                          </m:e>
                        </m:eqAr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370319" y="4375979"/>
                <a:ext cx="22404081" cy="2931123"/>
              </a:xfrm>
              <a:prstGeom prst="rect">
                <a:avLst/>
              </a:prstGeom>
              <a:blipFill>
                <a:blip r:embed="rId3"/>
                <a:stretch>
                  <a:fillRect l="-1116" t="-4574"/>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0564834" y="5766033"/>
            <a:ext cx="788966" cy="72863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a:t>
            </a:r>
          </a:p>
        </p:txBody>
      </p:sp>
      <p:sp>
        <p:nvSpPr>
          <p:cNvPr id="21" name="Rectangle 12">
            <a:extLst>
              <a:ext uri="{FF2B5EF4-FFF2-40B4-BE49-F238E27FC236}">
                <a16:creationId xmlns:a16="http://schemas.microsoft.com/office/drawing/2014/main" id="{64AE42F4-225C-44F3-A83D-FC4D7FB03133}"/>
              </a:ext>
            </a:extLst>
          </p:cNvPr>
          <p:cNvSpPr>
            <a:spLocks noChangeArrowheads="1"/>
          </p:cNvSpPr>
          <p:nvPr/>
        </p:nvSpPr>
        <p:spPr bwMode="auto">
          <a:xfrm>
            <a:off x="6404516" y="20310503"/>
            <a:ext cx="183604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q5</a:t>
            </a:r>
            <a:r>
              <a:rPr kumimoji="0" lang="en-US" altLang="en-US" sz="4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nên dãy số này là cấp số nhân.</a:t>
            </a:r>
            <a:r>
              <a:rPr kumimoji="0" lang="en-US" altLang="en-US" sz="4400" b="0" i="0" u="none" strike="noStrike" cap="none" normalizeH="0" baseline="0">
                <a:ln>
                  <a:noFill/>
                </a:ln>
                <a:solidFill>
                  <a:schemeClr val="tx1"/>
                </a:solidFill>
                <a:effectLst/>
              </a:rPr>
              <a:t> </a:t>
            </a:r>
            <a:endParaRPr kumimoji="0" lang="en-US" altLang="en-US" sz="44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12">
                <a:extLst>
                  <a:ext uri="{FF2B5EF4-FFF2-40B4-BE49-F238E27FC236}">
                    <a16:creationId xmlns:a16="http://schemas.microsoft.com/office/drawing/2014/main" id="{D5441263-FE24-4119-BF90-2299CB781FAF}"/>
                  </a:ext>
                </a:extLst>
              </p:cNvPr>
              <p:cNvSpPr>
                <a:spLocks noChangeArrowheads="1"/>
              </p:cNvSpPr>
              <p:nvPr/>
            </p:nvSpPr>
            <p:spPr bwMode="auto">
              <a:xfrm>
                <a:off x="1266669" y="9072096"/>
                <a:ext cx="21688182" cy="25780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lvl="0" algn="ctr" defTabSz="914400">
                  <a:lnSpc>
                    <a:spcPct val="200000"/>
                  </a:lnSpc>
                </a:pP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rgbClr val="270F6B"/>
                            </a:solidFill>
                            <a:effectLst/>
                            <a:latin typeface="Cambria Math" panose="02040503050406030204" pitchFamily="18" charset="0"/>
                            <a:cs typeface="Times New Roman" panose="02020603050405020304" pitchFamily="18" charset="0"/>
                          </a:rPr>
                        </m:ctrlPr>
                      </m:dPr>
                      <m:e>
                        <m:sSub>
                          <m:sSubPr>
                            <m:ctrlPr>
                              <a:rPr lang="en-US" sz="4400" b="1" i="1">
                                <a:solidFill>
                                  <a:srgbClr val="270F6B"/>
                                </a:solidFill>
                                <a:effectLst/>
                                <a:latin typeface="Cambria Math" panose="02040503050406030204" pitchFamily="18"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270F6B"/>
                            </a:solidFill>
                            <a:effectLst/>
                            <a:latin typeface="Cambria Math" panose="02040503050406030204" pitchFamily="18"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𝟓</m:t>
                    </m:r>
                    <m:sSub>
                      <m:sSubPr>
                        <m:ctrlPr>
                          <a:rPr lang="en-US" sz="4400" b="1" i="1">
                            <a:solidFill>
                              <a:srgbClr val="270F6B"/>
                            </a:solidFill>
                            <a:effectLst/>
                            <a:latin typeface="Cambria Math" panose="02040503050406030204" pitchFamily="18" charset="0"/>
                            <a:cs typeface="Times New Roman" panose="02020603050405020304" pitchFamily="18" charset="0"/>
                          </a:rPr>
                        </m:ctrlPr>
                      </m:sSubPr>
                      <m:e>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effectLst/>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70F6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270F6B"/>
                            </a:solidFill>
                            <a:latin typeface="Cambria Math" panose="02040503050406030204" pitchFamily="18" charset="0"/>
                            <a:cs typeface="Times New Roman" panose="02020603050405020304" pitchFamily="18" charset="0"/>
                          </a:rPr>
                        </m:ctrlPr>
                      </m:sSubPr>
                      <m:e>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𝒏</m:t>
                        </m:r>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270F6B"/>
                        </a:solidFill>
                        <a:latin typeface="Cambria Math" panose="02040503050406030204" pitchFamily="18" charset="0"/>
                        <a:ea typeface="Calibri" panose="020F0502020204030204" pitchFamily="34" charset="0"/>
                        <a:cs typeface="Times New Roman" panose="02020603050405020304" pitchFamily="18" charset="0"/>
                      </a:rPr>
                      <m:t>𝒒</m:t>
                    </m:r>
                    <m:r>
                      <a:rPr lang="en-US" sz="4400" b="1" i="1" smtClean="0">
                        <a:solidFill>
                          <a:srgbClr val="270F6B"/>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270F6B"/>
                            </a:solidFill>
                            <a:latin typeface="Cambria Math" panose="02040503050406030204" pitchFamily="18" charset="0"/>
                            <a:cs typeface="Times New Roman" panose="02020603050405020304" pitchFamily="18" charset="0"/>
                          </a:rPr>
                        </m:ctrlPr>
                      </m:sSubPr>
                      <m:e>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solidFill>
                              <a:srgbClr val="270F6B"/>
                            </a:solidFill>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4400" b="1" dirty="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1"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q=5</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p>
              <a:p>
                <a:pPr lvl="0" algn="ctr" defTabSz="914400">
                  <a:lnSpc>
                    <a:spcPct val="200000"/>
                  </a:lnSpc>
                </a:pP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nên</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dãy</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này</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là</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cấp</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dirty="0" err="1">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400" b="1" i="0" u="none" strike="noStrike" cap="none" normalizeH="0" baseline="0" dirty="0">
                    <a:ln>
                      <a:noFill/>
                    </a:ln>
                    <a:solidFill>
                      <a:srgbClr val="270F6B"/>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Rectangle 12">
                <a:extLst>
                  <a:ext uri="{FF2B5EF4-FFF2-40B4-BE49-F238E27FC236}">
                    <a16:creationId xmlns:a16="http://schemas.microsoft.com/office/drawing/2014/main" id="{D5441263-FE24-4119-BF90-2299CB781FAF}"/>
                  </a:ext>
                </a:extLst>
              </p:cNvPr>
              <p:cNvSpPr>
                <a:spLocks noRot="1" noChangeAspect="1" noMove="1" noResize="1" noEditPoints="1" noAdjustHandles="1" noChangeArrowheads="1" noChangeShapeType="1" noTextEdit="1"/>
              </p:cNvSpPr>
              <p:nvPr/>
            </p:nvSpPr>
            <p:spPr bwMode="auto">
              <a:xfrm>
                <a:off x="1266669" y="9072096"/>
                <a:ext cx="21688182" cy="2578078"/>
              </a:xfrm>
              <a:prstGeom prst="rect">
                <a:avLst/>
              </a:prstGeom>
              <a:blipFill>
                <a:blip r:embed="rId4"/>
                <a:stretch>
                  <a:fillRect b="-108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425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104435" y="6768280"/>
            <a:ext cx="22090948" cy="5971836"/>
            <a:chOff x="1270511" y="5832515"/>
            <a:chExt cx="21901437" cy="6976578"/>
          </a:xfrm>
        </p:grpSpPr>
        <p:sp>
          <p:nvSpPr>
            <p:cNvPr id="53" name="Rounded Rectangle 52"/>
            <p:cNvSpPr/>
            <p:nvPr/>
          </p:nvSpPr>
          <p:spPr>
            <a:xfrm>
              <a:off x="1353971" y="5951494"/>
              <a:ext cx="21817977" cy="685759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98897"/>
              <a:chOff x="1224541" y="6271082"/>
              <a:chExt cx="3568119" cy="89889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58644" cy="89889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104435" y="3068048"/>
            <a:ext cx="22080113" cy="3476199"/>
            <a:chOff x="1268078" y="3405486"/>
            <a:chExt cx="22080113" cy="3403280"/>
          </a:xfrm>
        </p:grpSpPr>
        <p:sp>
          <p:nvSpPr>
            <p:cNvPr id="62" name="Rounded Rectangle 61"/>
            <p:cNvSpPr/>
            <p:nvPr/>
          </p:nvSpPr>
          <p:spPr>
            <a:xfrm>
              <a:off x="1268078" y="3790950"/>
              <a:ext cx="22080113" cy="301781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5330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3</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1082675" y="1913523"/>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Định nghĩa</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1822829" y="4065075"/>
                <a:ext cx="20828193" cy="3101683"/>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dưới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sSup>
                          <m:sSupPr>
                            <m:ctrlPr>
                              <a:rPr lang="en-US" sz="4400" b="1" i="1">
                                <a:latin typeface="Cambria Math" panose="02040503050406030204" pitchFamily="18" charset="0"/>
                              </a:rPr>
                            </m:ctrlPr>
                          </m:sSupPr>
                          <m:e>
                            <m:r>
                              <a:rPr lang="en-US" sz="4400" b="1" i="1">
                                <a:latin typeface="Cambria Math" panose="02040503050406030204" pitchFamily="18" charset="0"/>
                              </a:rPr>
                              <m:t>𝒏</m:t>
                            </m:r>
                          </m:e>
                          <m:sup>
                            <m:r>
                              <a:rPr lang="en-US" sz="4400" b="1" i="1">
                                <a:latin typeface="Cambria Math" panose="02040503050406030204" pitchFamily="18" charset="0"/>
                              </a:rPr>
                              <m:t>𝟐</m:t>
                            </m:r>
                          </m:sup>
                        </m:sSup>
                      </m:sup>
                    </m:sSup>
                  </m:oMath>
                </a14:m>
                <a:r>
                  <a:rPr lang="en-US"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𝒏</m:t>
                        </m:r>
                      </m:den>
                    </m:f>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1822829" y="4065075"/>
                <a:ext cx="20828193" cy="3101683"/>
              </a:xfrm>
              <a:prstGeom prst="rect">
                <a:avLst/>
              </a:prstGeom>
              <a:blipFill>
                <a:blip r:embed="rId3"/>
                <a:stretch>
                  <a:fillRect l="-1171" t="-4322"/>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0424353" y="5411507"/>
            <a:ext cx="867863" cy="88165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713780A-BF14-4677-943F-67720D938526}"/>
                  </a:ext>
                </a:extLst>
              </p:cNvPr>
              <p:cNvSpPr txBox="1"/>
              <p:nvPr/>
            </p:nvSpPr>
            <p:spPr>
              <a:xfrm>
                <a:off x="1681095" y="6628313"/>
                <a:ext cx="21514288" cy="6651501"/>
              </a:xfrm>
              <a:prstGeom prst="rect">
                <a:avLst/>
              </a:prstGeom>
              <a:noFill/>
            </p:spPr>
            <p:txBody>
              <a:bodyPr wrap="square" rtlCol="0">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	      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sSup>
                          <m:sSupPr>
                            <m:ctrlPr>
                              <a:rPr lang="en-US" sz="4400" b="1" i="1">
                                <a:latin typeface="Cambria Math" panose="02040503050406030204" pitchFamily="18" charset="0"/>
                              </a:rPr>
                            </m:ctrlPr>
                          </m:sSupPr>
                          <m:e>
                            <m:r>
                              <a:rPr lang="en-US" sz="4400" b="1" i="1">
                                <a:latin typeface="Cambria Math" panose="02040503050406030204" pitchFamily="18" charset="0"/>
                              </a:rPr>
                              <m:t>𝒏</m:t>
                            </m:r>
                          </m:e>
                          <m:sup>
                            <m:r>
                              <a:rPr lang="en-US" sz="4400" b="1" i="1">
                                <a:latin typeface="Cambria Math" panose="02040503050406030204" pitchFamily="18" charset="0"/>
                              </a:rPr>
                              <m:t>𝟐</m:t>
                            </m:r>
                          </m:sup>
                        </m:sSup>
                      </m:sup>
                    </m:sSup>
                  </m:oMath>
                </a14:m>
                <a:r>
                  <a:rPr lang="fr-FR" sz="4400" b="1" dirty="0" err="1">
                    <a:latin typeface="Tahoma" panose="020B0604030504040204" pitchFamily="34" charset="0"/>
                    <a:ea typeface="Tahoma" panose="020B0604030504040204" pitchFamily="34" charset="0"/>
                    <a:cs typeface="Tahoma" panose="020B0604030504040204" pitchFamily="34" charset="0"/>
                  </a:rPr>
                  <a:t>thì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den>
                    </m:f>
                    <m:r>
                      <a:rPr lang="en-US"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e>
                                </m:d>
                              </m:e>
                              <m:sup>
                                <m:r>
                                  <a:rPr lang="en-US" sz="4400" b="1" i="1">
                                    <a:latin typeface="Cambria Math" panose="02040503050406030204" pitchFamily="18" charset="0"/>
                                  </a:rPr>
                                  <m:t>𝟐</m:t>
                                </m:r>
                              </m:sup>
                            </m:sSup>
                          </m:sup>
                        </m:sSup>
                      </m:num>
                      <m:den>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sSup>
                              <m:sSupPr>
                                <m:ctrlPr>
                                  <a:rPr lang="en-US" sz="4400" b="1" i="1">
                                    <a:latin typeface="Cambria Math" panose="02040503050406030204" pitchFamily="18" charset="0"/>
                                  </a:rPr>
                                </m:ctrlPr>
                              </m:sSupPr>
                              <m:e>
                                <m:r>
                                  <a:rPr lang="en-US" sz="4400" b="1" i="1">
                                    <a:latin typeface="Cambria Math" panose="02040503050406030204" pitchFamily="18" charset="0"/>
                                  </a:rPr>
                                  <m:t>𝒏</m:t>
                                </m:r>
                              </m:e>
                              <m:sup>
                                <m:r>
                                  <a:rPr lang="en-US" sz="4400" b="1" i="1">
                                    <a:latin typeface="Cambria Math" panose="02040503050406030204" pitchFamily="18" charset="0"/>
                                  </a:rPr>
                                  <m:t>𝟐</m:t>
                                </m:r>
                              </m:sup>
                            </m:sSup>
                          </m:sup>
                        </m:sSup>
                      </m:den>
                    </m:f>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𝟐</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phải</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smtClean="0">
                        <a:latin typeface="Cambria Math" panose="02040503050406030204" pitchFamily="18" charset="0"/>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thì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d>
                          <m:dPr>
                            <m:ctrlPr>
                              <a:rPr lang="en-US" sz="4400" b="1" i="1">
                                <a:latin typeface="Cambria Math" panose="02040503050406030204" pitchFamily="18" charset="0"/>
                              </a:rPr>
                            </m:ctrlPr>
                          </m:dPr>
                          <m:e>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e>
                        </m:d>
                        <m:r>
                          <a:rPr lang="en-US" sz="4400" b="1" i="1">
                            <a:latin typeface="Cambria Math" panose="02040503050406030204" pitchFamily="18" charset="0"/>
                          </a:rPr>
                          <m:t>+</m:t>
                        </m:r>
                        <m:r>
                          <a:rPr lang="en-US" sz="4400" b="1" i="1">
                            <a:latin typeface="Cambria Math" panose="02040503050406030204" pitchFamily="18" charset="0"/>
                          </a:rPr>
                          <m:t>𝟏</m:t>
                        </m:r>
                      </m:num>
                      <m:den>
                        <m:r>
                          <a:rPr lang="en-US" sz="4400" b="1" i="1">
                            <a:latin typeface="Cambria Math" panose="02040503050406030204" pitchFamily="18" charset="0"/>
                          </a:rPr>
                          <m:t>𝟑</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𝟒</m:t>
                        </m:r>
                      </m:num>
                      <m:den>
                        <m:r>
                          <a:rPr lang="en-US" sz="4400" b="1" i="1">
                            <a:latin typeface="Cambria Math" panose="02040503050406030204" pitchFamily="18" charset="0"/>
                          </a:rPr>
                          <m:t>𝟑</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den>
                    </m:f>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phải</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𝒏</m:t>
                        </m:r>
                      </m:den>
                    </m:f>
                  </m:oMath>
                </a14:m>
                <a:r>
                  <a:rPr lang="fr-FR" sz="4400" b="1" dirty="0" err="1">
                    <a:latin typeface="Tahoma" panose="020B0604030504040204" pitchFamily="34" charset="0"/>
                    <a:ea typeface="Tahoma" panose="020B0604030504040204" pitchFamily="34" charset="0"/>
                    <a:cs typeface="Tahoma" panose="020B0604030504040204" pitchFamily="34" charset="0"/>
                  </a:rPr>
                  <a:t>thì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𝒏</m:t>
                        </m:r>
                      </m:num>
                      <m:den>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den>
                    </m:f>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phải</a:t>
                </a:r>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hằng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sup>
                    </m:sSup>
                  </m:oMath>
                </a14:m>
                <a:r>
                  <a:rPr lang="fr-FR" sz="4400" b="1" dirty="0" err="1">
                    <a:latin typeface="Tahoma" panose="020B0604030504040204" pitchFamily="34" charset="0"/>
                    <a:ea typeface="Tahoma" panose="020B0604030504040204" pitchFamily="34" charset="0"/>
                    <a:cs typeface="Tahoma" panose="020B0604030504040204" pitchFamily="34" charset="0"/>
                  </a:rPr>
                  <a:t>thì</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den>
                    </m:f>
                    <m:r>
                      <a:rPr lang="en-US"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num>
                      <m:den>
                        <m:sSup>
                          <m:sSupPr>
                            <m:ctrlPr>
                              <a:rPr lang="en-US" sz="4400" b="1" i="1">
                                <a:latin typeface="Cambria Math" panose="02040503050406030204" pitchFamily="18" charset="0"/>
                              </a:rPr>
                            </m:ctrlPr>
                          </m:sSupPr>
                          <m:e>
                            <m:r>
                              <a:rPr lang="en-US" sz="4400" b="1" i="1">
                                <a:latin typeface="Cambria Math" panose="02040503050406030204" pitchFamily="18" charset="0"/>
                              </a:rPr>
                              <m:t>𝟐</m:t>
                            </m:r>
                          </m:e>
                          <m:sup>
                            <m:r>
                              <a:rPr lang="en-US" sz="4400" b="1" i="1">
                                <a:latin typeface="Cambria Math" panose="02040503050406030204" pitchFamily="18" charset="0"/>
                              </a:rPr>
                              <m:t>𝒏</m:t>
                            </m:r>
                          </m:sup>
                        </m:sSup>
                      </m:den>
                    </m:f>
                    <m:r>
                      <a:rPr lang="en-US" sz="4400" b="1" i="1">
                        <a:latin typeface="Cambria Math" panose="02040503050406030204" pitchFamily="18" charset="0"/>
                      </a:rPr>
                      <m:t>=</m:t>
                    </m:r>
                    <m:r>
                      <a:rPr lang="en-US" sz="4400" b="1" i="1">
                        <a:latin typeface="Cambria Math" panose="02040503050406030204" pitchFamily="18" charset="0"/>
                      </a:rPr>
                      <m:t>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fr-FR" sz="4400" b="1" dirty="0">
                    <a:latin typeface="Tahoma" panose="020B0604030504040204" pitchFamily="34" charset="0"/>
                    <a:ea typeface="Tahoma" panose="020B0604030504040204" pitchFamily="34" charset="0"/>
                    <a:cs typeface="Tahoma" panose="020B0604030504040204" pitchFamily="34" charset="0"/>
                  </a:rPr>
                  <a:t>	Do </a:t>
                </a:r>
                <a:r>
                  <a:rPr lang="fr-FR" sz="4400" b="1" dirty="0" err="1">
                    <a:latin typeface="Tahoma" panose="020B0604030504040204" pitchFamily="34" charset="0"/>
                    <a:ea typeface="Tahoma" panose="020B0604030504040204" pitchFamily="34" charset="0"/>
                    <a:cs typeface="Tahoma" panose="020B0604030504040204" pitchFamily="34" charset="0"/>
                  </a:rPr>
                  <a:t>đó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fr-FR" sz="4400" b="1" i="1">
                            <a:latin typeface="Cambria Math" panose="02040503050406030204" pitchFamily="18" charset="0"/>
                          </a:rPr>
                          <m:t>𝒖</m:t>
                        </m:r>
                      </m:e>
                      <m:sub>
                        <m:r>
                          <a:rPr lang="fr-FR" sz="4400" b="1" i="1">
                            <a:latin typeface="Cambria Math" panose="02040503050406030204" pitchFamily="18" charset="0"/>
                          </a:rPr>
                          <m:t>𝒏</m:t>
                        </m:r>
                      </m:sub>
                    </m:sSub>
                    <m:r>
                      <a:rPr lang="fr-FR" sz="4400" b="1" i="1">
                        <a:latin typeface="Cambria Math" panose="02040503050406030204" pitchFamily="18" charset="0"/>
                      </a:rPr>
                      <m:t>=</m:t>
                    </m:r>
                    <m:sSup>
                      <m:sSupPr>
                        <m:ctrlPr>
                          <a:rPr lang="en-US" sz="4400" b="1" i="1">
                            <a:latin typeface="Cambria Math" panose="02040503050406030204" pitchFamily="18" charset="0"/>
                          </a:rPr>
                        </m:ctrlPr>
                      </m:sSupPr>
                      <m:e>
                        <m:r>
                          <a:rPr lang="fr-FR" sz="4400" b="1" i="1">
                            <a:latin typeface="Cambria Math" panose="02040503050406030204" pitchFamily="18" charset="0"/>
                          </a:rPr>
                          <m:t>𝟐</m:t>
                        </m:r>
                      </m:e>
                      <m:sup>
                        <m:r>
                          <a:rPr lang="fr-FR" sz="4400" b="1" i="1">
                            <a:latin typeface="Cambria Math" panose="02040503050406030204" pitchFamily="18" charset="0"/>
                          </a:rPr>
                          <m:t>𝒏</m:t>
                        </m:r>
                      </m:sup>
                    </m:sSup>
                  </m:oMath>
                </a14:m>
                <a:r>
                  <a:rPr lang="fr-FR" sz="4400" b="1" dirty="0">
                    <a:latin typeface="Tahoma" panose="020B0604030504040204" pitchFamily="34" charset="0"/>
                    <a:ea typeface="Tahoma" panose="020B0604030504040204" pitchFamily="34" charset="0"/>
                    <a:cs typeface="Tahoma" panose="020B0604030504040204" pitchFamily="34" charset="0"/>
                  </a:rPr>
                  <a:t> là </a:t>
                </a:r>
                <a:r>
                  <a:rPr lang="fr-FR" sz="4400" b="1" dirty="0" err="1">
                    <a:latin typeface="Tahoma" panose="020B0604030504040204" pitchFamily="34" charset="0"/>
                    <a:ea typeface="Tahoma" panose="020B0604030504040204" pitchFamily="34" charset="0"/>
                    <a:cs typeface="Tahoma" panose="020B0604030504040204" pitchFamily="34" charset="0"/>
                  </a:rPr>
                  <a:t>công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thức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hạng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tổng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quát</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cấp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nhân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công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bội</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latin typeface="Cambria Math" panose="02040503050406030204" pitchFamily="18" charset="0"/>
                      </a:rPr>
                      <m:t>𝒒</m:t>
                    </m:r>
                    <m:r>
                      <a:rPr lang="fr-FR" sz="4400" b="1" i="1">
                        <a:latin typeface="Cambria Math" panose="02040503050406030204" pitchFamily="18" charset="0"/>
                      </a:rPr>
                      <m:t>=</m:t>
                    </m:r>
                    <m:r>
                      <a:rPr lang="fr-FR" sz="4400" b="1" i="1">
                        <a:latin typeface="Cambria Math" panose="02040503050406030204" pitchFamily="18" charset="0"/>
                      </a:rPr>
                      <m:t>𝟐</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0713780A-BF14-4677-943F-67720D938526}"/>
                  </a:ext>
                </a:extLst>
              </p:cNvPr>
              <p:cNvSpPr txBox="1">
                <a:spLocks noRot="1" noChangeAspect="1" noMove="1" noResize="1" noEditPoints="1" noAdjustHandles="1" noChangeArrowheads="1" noChangeShapeType="1" noTextEdit="1"/>
              </p:cNvSpPr>
              <p:nvPr/>
            </p:nvSpPr>
            <p:spPr>
              <a:xfrm>
                <a:off x="1681095" y="6628313"/>
                <a:ext cx="21514288" cy="6651501"/>
              </a:xfrm>
              <a:prstGeom prst="rect">
                <a:avLst/>
              </a:prstGeom>
              <a:blipFill>
                <a:blip r:embed="rId4"/>
                <a:stretch>
                  <a:fillRect l="-1162" r="-3825"/>
                </a:stretch>
              </a:blipFill>
            </p:spPr>
            <p:txBody>
              <a:bodyPr/>
              <a:lstStyle/>
              <a:p>
                <a:r>
                  <a:rPr lang="en-US">
                    <a:noFill/>
                  </a:rPr>
                  <a:t> </a:t>
                </a:r>
              </a:p>
            </p:txBody>
          </p:sp>
        </mc:Fallback>
      </mc:AlternateContent>
    </p:spTree>
    <p:extLst>
      <p:ext uri="{BB962C8B-B14F-4D97-AF65-F5344CB8AC3E}">
        <p14:creationId xmlns:p14="http://schemas.microsoft.com/office/powerpoint/2010/main" val="27148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51">
                                            <p:txEl>
                                              <p:pRg st="0" end="0"/>
                                            </p:txEl>
                                          </p:spTgt>
                                        </p:tgtEl>
                                        <p:attrNameLst>
                                          <p:attrName>style.visibility</p:attrName>
                                        </p:attrNameLst>
                                      </p:cBhvr>
                                      <p:to>
                                        <p:strVal val="visible"/>
                                      </p:to>
                                    </p:set>
                                    <p:animEffect transition="in" filter="fade">
                                      <p:cBhvr>
                                        <p:cTn id="27" dur="500"/>
                                        <p:tgtEl>
                                          <p:spTgt spid="5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51">
                                            <p:txEl>
                                              <p:pRg st="1" end="1"/>
                                            </p:txEl>
                                          </p:spTgt>
                                        </p:tgtEl>
                                        <p:attrNameLst>
                                          <p:attrName>style.visibility</p:attrName>
                                        </p:attrNameLst>
                                      </p:cBhvr>
                                      <p:to>
                                        <p:strVal val="visible"/>
                                      </p:to>
                                    </p:set>
                                    <p:animEffect transition="in" filter="fade">
                                      <p:cBhvr>
                                        <p:cTn id="32" dur="500"/>
                                        <p:tgtEl>
                                          <p:spTgt spid="5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51">
                                            <p:txEl>
                                              <p:pRg st="2" end="2"/>
                                            </p:txEl>
                                          </p:spTgt>
                                        </p:tgtEl>
                                        <p:attrNameLst>
                                          <p:attrName>style.visibility</p:attrName>
                                        </p:attrNameLst>
                                      </p:cBhvr>
                                      <p:to>
                                        <p:strVal val="visible"/>
                                      </p:to>
                                    </p:set>
                                    <p:animEffect transition="in" filter="fade">
                                      <p:cBhvr>
                                        <p:cTn id="37" dur="500"/>
                                        <p:tgtEl>
                                          <p:spTgt spid="5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51">
                                            <p:txEl>
                                              <p:pRg st="3" end="3"/>
                                            </p:txEl>
                                          </p:spTgt>
                                        </p:tgtEl>
                                        <p:attrNameLst>
                                          <p:attrName>style.visibility</p:attrName>
                                        </p:attrNameLst>
                                      </p:cBhvr>
                                      <p:to>
                                        <p:strVal val="visible"/>
                                      </p:to>
                                    </p:set>
                                    <p:animEffect transition="in" filter="fade">
                                      <p:cBhvr>
                                        <p:cTn id="42" dur="500"/>
                                        <p:tgtEl>
                                          <p:spTgt spid="5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51">
                                            <p:txEl>
                                              <p:pRg st="4" end="4"/>
                                            </p:txEl>
                                          </p:spTgt>
                                        </p:tgtEl>
                                        <p:attrNameLst>
                                          <p:attrName>style.visibility</p:attrName>
                                        </p:attrNameLst>
                                      </p:cBhvr>
                                      <p:to>
                                        <p:strVal val="visible"/>
                                      </p:to>
                                    </p:set>
                                    <p:animEffect transition="in" filter="fade">
                                      <p:cBhvr>
                                        <p:cTn id="47" dur="500"/>
                                        <p:tgtEl>
                                          <p:spTgt spid="5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498" y="2110675"/>
            <a:ext cx="19380719" cy="1199911"/>
            <a:chOff x="168274" y="1905000"/>
            <a:chExt cx="19380719" cy="804672"/>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69377" y="2068684"/>
              <a:ext cx="695399" cy="515995"/>
            </a:xfrm>
            <a:prstGeom prst="rect">
              <a:avLst/>
            </a:prstGeom>
            <a:noFill/>
          </p:spPr>
          <p:txBody>
            <a:bodyPr wrap="squar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5" name="TextBox 4"/>
            <p:cNvSpPr txBox="1"/>
            <p:nvPr/>
          </p:nvSpPr>
          <p:spPr>
            <a:xfrm>
              <a:off x="2265879" y="2085277"/>
              <a:ext cx="17283114" cy="515995"/>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b="1">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3" name="Group 42"/>
          <p:cNvGrpSpPr/>
          <p:nvPr/>
        </p:nvGrpSpPr>
        <p:grpSpPr>
          <a:xfrm>
            <a:off x="0" y="3501060"/>
            <a:ext cx="23167905" cy="5132926"/>
            <a:chOff x="1076414" y="4334859"/>
            <a:chExt cx="23167905" cy="3854369"/>
          </a:xfrm>
        </p:grpSpPr>
        <p:sp>
          <p:nvSpPr>
            <p:cNvPr id="39" name="Rounded Rectangle 38"/>
            <p:cNvSpPr/>
            <p:nvPr/>
          </p:nvSpPr>
          <p:spPr>
            <a:xfrm>
              <a:off x="1533269" y="4543617"/>
              <a:ext cx="22711050" cy="364561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lnSpc>
                  <a:spcPct val="115000"/>
                </a:lnSpc>
                <a:spcBef>
                  <a:spcPts val="300"/>
                </a:spcBef>
                <a:spcAft>
                  <a:spcPts val="400"/>
                </a:spcAft>
                <a:tabLst>
                  <a:tab pos="228600" algn="l"/>
                </a:tabLst>
              </a:pPr>
              <a:r>
                <a:rPr lang="en-US" sz="4400" b="1">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Bef>
                  <a:spcPts val="300"/>
                </a:spcBef>
                <a:spcAft>
                  <a:spcPts val="400"/>
                </a:spcAft>
                <a:tabLst>
                  <a:tab pos="228600" algn="l"/>
                </a:tabLst>
              </a:pP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3" name="Group 65"/>
            <p:cNvGrpSpPr/>
            <p:nvPr/>
          </p:nvGrpSpPr>
          <p:grpSpPr>
            <a:xfrm>
              <a:off x="1076414" y="4334859"/>
              <a:ext cx="4411573" cy="640760"/>
              <a:chOff x="166396" y="8712046"/>
              <a:chExt cx="4411573" cy="640760"/>
            </a:xfrm>
          </p:grpSpPr>
          <p:sp>
            <p:nvSpPr>
              <p:cNvPr id="24" name="Freeform 20"/>
              <p:cNvSpPr>
                <a:spLocks/>
              </p:cNvSpPr>
              <p:nvPr/>
            </p:nvSpPr>
            <p:spPr bwMode="auto">
              <a:xfrm>
                <a:off x="384522" y="8755081"/>
                <a:ext cx="4193447" cy="48602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26" name="TextBox 25"/>
              <p:cNvSpPr txBox="1"/>
              <p:nvPr/>
            </p:nvSpPr>
            <p:spPr>
              <a:xfrm>
                <a:off x="932118" y="8712046"/>
                <a:ext cx="2706190" cy="577781"/>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Định </a:t>
                </a:r>
                <a:r>
                  <a:rPr lang="en-US" sz="4400" b="1">
                    <a:solidFill>
                      <a:schemeClr val="bg1"/>
                    </a:solidFill>
                    <a:latin typeface="Tahoma" pitchFamily="34" charset="0"/>
                    <a:ea typeface="Tahoma" pitchFamily="34" charset="0"/>
                    <a:cs typeface="Tahoma" pitchFamily="34" charset="0"/>
                  </a:rPr>
                  <a:t>lí 1 </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54FDC6-BD08-4B7E-A531-FF9C8F945B36}"/>
                  </a:ext>
                </a:extLst>
              </p:cNvPr>
              <p:cNvSpPr txBox="1"/>
              <p:nvPr/>
            </p:nvSpPr>
            <p:spPr>
              <a:xfrm>
                <a:off x="1076170" y="5233576"/>
                <a:ext cx="22170409" cy="2432269"/>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Nếu cấp số nhân có số hạng đầu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oMath>
                </a14:m>
                <a:r>
                  <a:rPr lang="en-US" sz="4400" b="1">
                    <a:latin typeface="Tahoma" panose="020B0604030504040204" pitchFamily="34" charset="0"/>
                    <a:ea typeface="Tahoma" panose="020B0604030504040204" pitchFamily="34" charset="0"/>
                    <a:cs typeface="Tahoma" panose="020B0604030504040204" pitchFamily="34" charset="0"/>
                  </a:rPr>
                  <a:t> và công bội </a:t>
                </a:r>
                <a14:m>
                  <m:oMath xmlns:m="http://schemas.openxmlformats.org/officeDocument/2006/math">
                    <m:r>
                      <a:rPr lang="en-US" sz="4400" b="1" i="1">
                        <a:latin typeface="Cambria Math" panose="02040503050406030204" pitchFamily="18" charset="0"/>
                      </a:rPr>
                      <m:t>𝒒</m:t>
                    </m:r>
                  </m:oMath>
                </a14:m>
                <a:r>
                  <a:rPr lang="en-US" sz="4400" b="1">
                    <a:latin typeface="Tahoma" panose="020B0604030504040204" pitchFamily="34" charset="0"/>
                    <a:ea typeface="Tahoma" panose="020B0604030504040204" pitchFamily="34" charset="0"/>
                    <a:cs typeface="Tahoma" panose="020B0604030504040204" pitchFamily="34" charset="0"/>
                  </a:rPr>
                  <a:t> thì số hạng tổng quát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oMath>
                </a14:m>
                <a:r>
                  <a:rPr lang="en-US" sz="4400" b="1">
                    <a:latin typeface="Tahoma" panose="020B0604030504040204" pitchFamily="34" charset="0"/>
                    <a:ea typeface="Tahoma" panose="020B0604030504040204" pitchFamily="34" charset="0"/>
                    <a:cs typeface="Tahoma" panose="020B0604030504040204" pitchFamily="34" charset="0"/>
                  </a:rPr>
                  <a:t> được xác định bởi công thức:</a:t>
                </a:r>
              </a:p>
              <a:p>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orderBox>
                      <m:borderBoxPr>
                        <m:ctrlPr>
                          <a:rPr lang="en-US" sz="4400" b="1" i="1" smtClean="0">
                            <a:solidFill>
                              <a:srgbClr val="FF0000"/>
                            </a:solidFill>
                            <a:latin typeface="Cambria Math" panose="02040503050406030204" pitchFamily="18" charset="0"/>
                          </a:rPr>
                        </m:ctrlPr>
                      </m:borderBoxPr>
                      <m:e>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𝒏</m:t>
                            </m:r>
                          </m:sub>
                        </m:sSub>
                        <m:r>
                          <a:rPr lang="en-US" sz="4400" b="1" i="1">
                            <a:solidFill>
                              <a:srgbClr val="FF0000"/>
                            </a:solidFill>
                            <a:latin typeface="Cambria Math" panose="02040503050406030204" pitchFamily="18" charset="0"/>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panose="02040503050406030204" pitchFamily="18" charset="0"/>
                              </a:rPr>
                              <m:t>𝒖</m:t>
                            </m:r>
                          </m:e>
                          <m:sub>
                            <m:r>
                              <a:rPr lang="en-US" sz="4400" b="1" i="1">
                                <a:solidFill>
                                  <a:srgbClr val="FF0000"/>
                                </a:solidFill>
                                <a:latin typeface="Cambria Math" panose="02040503050406030204" pitchFamily="18" charset="0"/>
                              </a:rPr>
                              <m:t>𝟏</m:t>
                            </m:r>
                          </m:sub>
                        </m:sSub>
                        <m:r>
                          <a:rPr lang="en-US" sz="4400" b="1" i="1">
                            <a:solidFill>
                              <a:srgbClr val="FF0000"/>
                            </a:solidFill>
                            <a:latin typeface="Cambria Math" panose="02040503050406030204" pitchFamily="18" charset="0"/>
                          </a:rPr>
                          <m:t>.</m:t>
                        </m:r>
                        <m:sSup>
                          <m:sSupPr>
                            <m:ctrlPr>
                              <a:rPr lang="en-US" sz="4400" b="1" i="1">
                                <a:solidFill>
                                  <a:srgbClr val="FF0000"/>
                                </a:solidFill>
                                <a:latin typeface="Cambria Math" panose="02040503050406030204" pitchFamily="18" charset="0"/>
                              </a:rPr>
                            </m:ctrlPr>
                          </m:sSupPr>
                          <m:e>
                            <m:r>
                              <a:rPr lang="en-US" sz="4400" b="1" i="1">
                                <a:solidFill>
                                  <a:srgbClr val="FF0000"/>
                                </a:solidFill>
                                <a:latin typeface="Cambria Math" panose="02040503050406030204" pitchFamily="18" charset="0"/>
                              </a:rPr>
                              <m:t>𝒒</m:t>
                            </m:r>
                          </m:e>
                          <m:sup>
                            <m:r>
                              <a:rPr lang="en-US" sz="4400" b="1" i="1">
                                <a:solidFill>
                                  <a:srgbClr val="FF0000"/>
                                </a:solidFill>
                                <a:latin typeface="Cambria Math" panose="02040503050406030204" pitchFamily="18" charset="0"/>
                              </a:rPr>
                              <m:t>𝒏</m:t>
                            </m:r>
                            <m:r>
                              <a:rPr lang="en-US" sz="4400" b="1" i="1">
                                <a:solidFill>
                                  <a:srgbClr val="FF0000"/>
                                </a:solidFill>
                                <a:latin typeface="Cambria Math" panose="02040503050406030204" pitchFamily="18" charset="0"/>
                              </a:rPr>
                              <m:t>−</m:t>
                            </m:r>
                            <m:r>
                              <a:rPr lang="en-US" sz="4400" b="1" i="1">
                                <a:solidFill>
                                  <a:srgbClr val="FF0000"/>
                                </a:solidFill>
                                <a:latin typeface="Cambria Math" panose="02040503050406030204" pitchFamily="18" charset="0"/>
                              </a:rPr>
                              <m:t>𝟏</m:t>
                            </m:r>
                          </m:sup>
                        </m:sSup>
                      </m:e>
                    </m:borderBox>
                  </m:oMath>
                </a14:m>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8954FDC6-BD08-4B7E-A531-FF9C8F945B36}"/>
                  </a:ext>
                </a:extLst>
              </p:cNvPr>
              <p:cNvSpPr txBox="1">
                <a:spLocks noRot="1" noChangeAspect="1" noMove="1" noResize="1" noEditPoints="1" noAdjustHandles="1" noChangeArrowheads="1" noChangeShapeType="1" noTextEdit="1"/>
              </p:cNvSpPr>
              <p:nvPr/>
            </p:nvSpPr>
            <p:spPr>
              <a:xfrm>
                <a:off x="1076170" y="5233576"/>
                <a:ext cx="22170409" cy="2432269"/>
              </a:xfrm>
              <a:prstGeom prst="rect">
                <a:avLst/>
              </a:prstGeom>
              <a:blipFill>
                <a:blip r:embed="rId3"/>
                <a:stretch>
                  <a:fillRect l="-1128" t="-5514" b="-4261"/>
                </a:stretch>
              </a:blipFill>
            </p:spPr>
            <p:txBody>
              <a:bodyPr/>
              <a:lstStyle/>
              <a:p>
                <a:r>
                  <a:rPr lang="en-US">
                    <a:noFill/>
                  </a:rPr>
                  <a:t> </a:t>
                </a:r>
              </a:p>
            </p:txBody>
          </p:sp>
        </mc:Fallback>
      </mc:AlternateContent>
    </p:spTree>
    <p:extLst>
      <p:ext uri="{BB962C8B-B14F-4D97-AF65-F5344CB8AC3E}">
        <p14:creationId xmlns:p14="http://schemas.microsoft.com/office/powerpoint/2010/main" val="4191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7" y="-384720"/>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282162" y="7330662"/>
            <a:ext cx="21844860" cy="2933335"/>
            <a:chOff x="1270511" y="5832515"/>
            <a:chExt cx="21844860" cy="3173877"/>
          </a:xfrm>
        </p:grpSpPr>
        <p:sp>
          <p:nvSpPr>
            <p:cNvPr id="53" name="Rounded Rectangle 52"/>
            <p:cNvSpPr/>
            <p:nvPr/>
          </p:nvSpPr>
          <p:spPr>
            <a:xfrm>
              <a:off x="1297394" y="5951616"/>
              <a:ext cx="21817977" cy="305477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32538"/>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3654813"/>
            <a:chOff x="1268078" y="3405486"/>
            <a:chExt cx="21841827" cy="3654813"/>
          </a:xfrm>
        </p:grpSpPr>
        <p:sp>
          <p:nvSpPr>
            <p:cNvPr id="62" name="Rounded Rectangle 61"/>
            <p:cNvSpPr/>
            <p:nvPr/>
          </p:nvSpPr>
          <p:spPr>
            <a:xfrm>
              <a:off x="1268078" y="3790950"/>
              <a:ext cx="21841827" cy="3269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1</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65541"/>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Số hạng tổng quát</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31807" y="4876800"/>
                <a:ext cx="19380393" cy="2123658"/>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 và công bội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a:latin typeface="Tahoma" panose="020B0604030504040204" pitchFamily="34" charset="0"/>
                    <a:ea typeface="Tahoma" panose="020B0604030504040204" pitchFamily="34" charset="0"/>
                    <a:cs typeface="Tahoma" panose="020B0604030504040204" pitchFamily="34" charset="0"/>
                  </a:rPr>
                  <a:t>. Tính giá trị của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𝟑</m:t>
                        </m:r>
                      </m:sub>
                    </m:sSub>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p>
              <a:p>
                <a:r>
                  <a:rPr lang="en-US" sz="4400" b="1">
                    <a:latin typeface="Tahoma" panose="020B0604030504040204" pitchFamily="34" charset="0"/>
                    <a:ea typeface="Tahoma" panose="020B0604030504040204" pitchFamily="34" charset="0"/>
                    <a:cs typeface="Tahoma" panose="020B0604030504040204" pitchFamily="34" charset="0"/>
                  </a:rPr>
                  <a:t>A.</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𝟖</m:t>
                    </m:r>
                  </m:oMath>
                </a14:m>
                <a:r>
                  <a:rPr lang="en-US" sz="4400" b="1">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𝟏𝟖</m:t>
                    </m:r>
                  </m:oMath>
                </a14:m>
                <a:r>
                  <a:rPr lang="en-US" sz="4400" b="1">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𝟐𝟕</m:t>
                    </m:r>
                  </m:oMath>
                </a14:m>
                <a:r>
                  <a:rPr lang="en-US" sz="4400" b="1">
                    <a:latin typeface="Tahoma" panose="020B0604030504040204" pitchFamily="34" charset="0"/>
                    <a:ea typeface="Tahoma" panose="020B0604030504040204" pitchFamily="34" charset="0"/>
                    <a:cs typeface="Tahoma" panose="020B0604030504040204" pitchFamily="34" charset="0"/>
                  </a:rPr>
                  <a:t>.</a:t>
                </a: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31807" y="4876800"/>
                <a:ext cx="19380393" cy="2123658"/>
              </a:xfrm>
              <a:prstGeom prst="rect">
                <a:avLst/>
              </a:prstGeom>
              <a:blipFill>
                <a:blip r:embed="rId3"/>
                <a:stretch>
                  <a:fillRect l="-1258" t="-6034" r="-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1A1B9-BE70-40FB-95FE-C1FC0E1E4A53}"/>
                  </a:ext>
                </a:extLst>
              </p:cNvPr>
              <p:cNvSpPr txBox="1"/>
              <p:nvPr/>
            </p:nvSpPr>
            <p:spPr>
              <a:xfrm>
                <a:off x="2887204" y="8848225"/>
                <a:ext cx="16916400" cy="1461875"/>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𝟑</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𝟏𝟖</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0951A1B9-BE70-40FB-95FE-C1FC0E1E4A53}"/>
                  </a:ext>
                </a:extLst>
              </p:cNvPr>
              <p:cNvSpPr txBox="1">
                <a:spLocks noRot="1" noChangeAspect="1" noMove="1" noResize="1" noEditPoints="1" noAdjustHandles="1" noChangeArrowheads="1" noChangeShapeType="1" noTextEdit="1"/>
              </p:cNvSpPr>
              <p:nvPr/>
            </p:nvSpPr>
            <p:spPr>
              <a:xfrm>
                <a:off x="2887204" y="8848225"/>
                <a:ext cx="16916400" cy="1461875"/>
              </a:xfrm>
              <a:prstGeom prst="rect">
                <a:avLst/>
              </a:prstGeom>
              <a:blipFill>
                <a:blip r:embed="rId4"/>
                <a:stretch>
                  <a:fillRect l="-1477" t="-7917"/>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0477541" y="5486400"/>
            <a:ext cx="867863" cy="89086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C</a:t>
            </a:r>
          </a:p>
        </p:txBody>
      </p:sp>
    </p:spTree>
    <p:extLst>
      <p:ext uri="{BB962C8B-B14F-4D97-AF65-F5344CB8AC3E}">
        <p14:creationId xmlns:p14="http://schemas.microsoft.com/office/powerpoint/2010/main" val="4784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0"/>
          <p:cNvGrpSpPr/>
          <p:nvPr/>
        </p:nvGrpSpPr>
        <p:grpSpPr>
          <a:xfrm>
            <a:off x="1271088" y="7779042"/>
            <a:ext cx="21723410" cy="3212345"/>
            <a:chOff x="1270511" y="5832515"/>
            <a:chExt cx="21723410" cy="3553916"/>
          </a:xfrm>
        </p:grpSpPr>
        <p:sp>
          <p:nvSpPr>
            <p:cNvPr id="53" name="Rounded Rectangle 52"/>
            <p:cNvSpPr/>
            <p:nvPr/>
          </p:nvSpPr>
          <p:spPr>
            <a:xfrm>
              <a:off x="1271349" y="5902132"/>
              <a:ext cx="21722572" cy="348429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78188" cy="851256"/>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271088" y="3461658"/>
            <a:ext cx="21841827" cy="3882815"/>
            <a:chOff x="1268078" y="3405486"/>
            <a:chExt cx="21841827" cy="3882815"/>
          </a:xfrm>
        </p:grpSpPr>
        <p:sp>
          <p:nvSpPr>
            <p:cNvPr id="62" name="Rounded Rectangle 61"/>
            <p:cNvSpPr/>
            <p:nvPr/>
          </p:nvSpPr>
          <p:spPr>
            <a:xfrm>
              <a:off x="1268078" y="3790950"/>
              <a:ext cx="21841827" cy="349735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69441"/>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2</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1000" y="1810562"/>
            <a:ext cx="19299662" cy="1199911"/>
            <a:chOff x="168274" y="1905000"/>
            <a:chExt cx="1929966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930274" y="2019432"/>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184822" y="1995196"/>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Số hạng tổng quát</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31807" y="4800600"/>
                <a:ext cx="20599593" cy="2123658"/>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Cho cấp số nhân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a:latin typeface="Tahoma" panose="020B0604030504040204" pitchFamily="34" charset="0"/>
                    <a:ea typeface="Tahoma" panose="020B0604030504040204" pitchFamily="34" charset="0"/>
                    <a:cs typeface="Tahoma" panose="020B0604030504040204" pitchFamily="34" charset="0"/>
                  </a:rPr>
                  <a:t> có số hạng đầu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a:latin typeface="Tahoma" panose="020B0604030504040204" pitchFamily="34" charset="0"/>
                    <a:ea typeface="Tahoma" panose="020B0604030504040204" pitchFamily="34" charset="0"/>
                    <a:cs typeface="Tahoma" panose="020B0604030504040204" pitchFamily="34" charset="0"/>
                  </a:rPr>
                  <a:t> và số hạng thứ hai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a:latin typeface="Tahoma" panose="020B0604030504040204" pitchFamily="34" charset="0"/>
                    <a:ea typeface="Tahoma" panose="020B0604030504040204" pitchFamily="34" charset="0"/>
                    <a:cs typeface="Tahoma" panose="020B0604030504040204" pitchFamily="34" charset="0"/>
                  </a:rPr>
                  <a:t>. Giá trị của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𝟒</m:t>
                        </m:r>
                      </m:sub>
                    </m:sSub>
                  </m:oMath>
                </a14:m>
                <a:r>
                  <a:rPr lang="en-US" sz="4400" b="1">
                    <a:latin typeface="Tahoma" panose="020B0604030504040204" pitchFamily="34" charset="0"/>
                    <a:ea typeface="Tahoma" panose="020B0604030504040204" pitchFamily="34" charset="0"/>
                    <a:cs typeface="Tahoma" panose="020B0604030504040204" pitchFamily="34" charset="0"/>
                  </a:rPr>
                  <a:t> bằng </a:t>
                </a:r>
              </a:p>
              <a:p>
                <a:r>
                  <a:rPr lang="en-US" sz="4400" b="1">
                    <a:latin typeface="Tahoma" panose="020B0604030504040204" pitchFamily="34" charset="0"/>
                    <a:ea typeface="Tahoma" panose="020B0604030504040204" pitchFamily="34" charset="0"/>
                    <a:cs typeface="Tahoma" panose="020B0604030504040204" pitchFamily="34" charset="0"/>
                  </a:rPr>
                  <a:t>A. 12.		B.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𝟏𝟐</m:t>
                    </m:r>
                  </m:oMath>
                </a14:m>
                <a:r>
                  <a:rPr lang="en-US" sz="4400" b="1">
                    <a:latin typeface="Tahoma" panose="020B0604030504040204" pitchFamily="34" charset="0"/>
                    <a:ea typeface="Tahoma" panose="020B0604030504040204" pitchFamily="34" charset="0"/>
                    <a:cs typeface="Tahoma" panose="020B0604030504040204" pitchFamily="34" charset="0"/>
                  </a:rPr>
                  <a:t>.		C. 24.		D.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𝟐𝟒</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31807" y="4800600"/>
                <a:ext cx="20599593" cy="2123658"/>
              </a:xfrm>
              <a:prstGeom prst="rect">
                <a:avLst/>
              </a:prstGeom>
              <a:blipFill>
                <a:blip r:embed="rId3"/>
                <a:stretch>
                  <a:fillRect l="-1183" t="-6322" b="-12356"/>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5011400" y="6129361"/>
            <a:ext cx="788966" cy="72863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D</a:t>
            </a:r>
          </a:p>
        </p:txBody>
      </p:sp>
      <p:sp>
        <p:nvSpPr>
          <p:cNvPr id="21" name="Rectangle 12">
            <a:extLst>
              <a:ext uri="{FF2B5EF4-FFF2-40B4-BE49-F238E27FC236}">
                <a16:creationId xmlns:a16="http://schemas.microsoft.com/office/drawing/2014/main" id="{64AE42F4-225C-44F3-A83D-FC4D7FB03133}"/>
              </a:ext>
            </a:extLst>
          </p:cNvPr>
          <p:cNvSpPr>
            <a:spLocks noChangeArrowheads="1"/>
          </p:cNvSpPr>
          <p:nvPr/>
        </p:nvSpPr>
        <p:spPr bwMode="auto">
          <a:xfrm>
            <a:off x="6404516" y="20310503"/>
            <a:ext cx="183604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1"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q5</a:t>
            </a:r>
            <a:r>
              <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nên dãy số này là cấp số nhân. </a:t>
            </a:r>
          </a:p>
        </p:txBody>
      </p:sp>
      <mc:AlternateContent xmlns:mc="http://schemas.openxmlformats.org/markup-compatibility/2006" xmlns:a14="http://schemas.microsoft.com/office/drawing/2010/main">
        <mc:Choice Requires="a14">
          <p:sp>
            <p:nvSpPr>
              <p:cNvPr id="22" name="Rectangle 12">
                <a:extLst>
                  <a:ext uri="{FF2B5EF4-FFF2-40B4-BE49-F238E27FC236}">
                    <a16:creationId xmlns:a16="http://schemas.microsoft.com/office/drawing/2014/main" id="{D5441263-FE24-4119-BF90-2299CB781FAF}"/>
                  </a:ext>
                </a:extLst>
              </p:cNvPr>
              <p:cNvSpPr>
                <a:spLocks noChangeArrowheads="1"/>
              </p:cNvSpPr>
              <p:nvPr/>
            </p:nvSpPr>
            <p:spPr bwMode="auto">
              <a:xfrm>
                <a:off x="1731795" y="9000676"/>
                <a:ext cx="19502694" cy="2432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a:latin typeface="Tahoma" panose="020B0604030504040204" pitchFamily="34" charset="0"/>
                    <a:ea typeface="Tahoma" panose="020B0604030504040204" pitchFamily="34" charset="0"/>
                    <a:cs typeface="Tahoma" panose="020B0604030504040204" pitchFamily="34" charset="0"/>
                  </a:rPr>
                  <a:t>, suy ra công bội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𝟐</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den>
                    </m:f>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𝟒</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𝟑</m:t>
                        </m:r>
                      </m:sup>
                    </m:sSup>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𝟑</m:t>
                        </m:r>
                      </m:sup>
                    </m:sSup>
                    <m:r>
                      <a:rPr lang="en-US" sz="4400" b="1" i="1">
                        <a:latin typeface="Cambria Math" panose="02040503050406030204" pitchFamily="18" charset="0"/>
                      </a:rPr>
                      <m:t>=−</m:t>
                    </m:r>
                    <m:r>
                      <a:rPr lang="en-US" sz="4400" b="1" i="1">
                        <a:latin typeface="Cambria Math" panose="02040503050406030204" pitchFamily="18" charset="0"/>
                      </a:rPr>
                      <m:t>𝟐𝟒</m:t>
                    </m:r>
                  </m:oMath>
                </a14:m>
                <a:r>
                  <a:rPr lang="en-US" sz="4400" b="1">
                    <a:latin typeface="Tahoma" panose="020B0604030504040204" pitchFamily="34" charset="0"/>
                    <a:ea typeface="Tahoma" panose="020B0604030504040204" pitchFamily="34" charset="0"/>
                    <a:cs typeface="Tahoma" panose="020B0604030504040204" pitchFamily="34" charset="0"/>
                  </a:rPr>
                  <a:t>. </a:t>
                </a:r>
              </a:p>
              <a:p>
                <a:pPr lvl="0" algn="just" defTabSz="914400"/>
                <a:endParaRPr kumimoji="0" lang="en-US" altLang="en-US" sz="44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12">
                <a:extLst>
                  <a:ext uri="{FF2B5EF4-FFF2-40B4-BE49-F238E27FC236}">
                    <a16:creationId xmlns:a16="http://schemas.microsoft.com/office/drawing/2014/main" id="{D5441263-FE24-4119-BF90-2299CB781FAF}"/>
                  </a:ext>
                </a:extLst>
              </p:cNvPr>
              <p:cNvSpPr>
                <a:spLocks noRot="1" noChangeAspect="1" noMove="1" noResize="1" noEditPoints="1" noAdjustHandles="1" noChangeArrowheads="1" noChangeShapeType="1" noTextEdit="1"/>
              </p:cNvSpPr>
              <p:nvPr/>
            </p:nvSpPr>
            <p:spPr bwMode="auto">
              <a:xfrm>
                <a:off x="1731795" y="9000676"/>
                <a:ext cx="19502694" cy="2432974"/>
              </a:xfrm>
              <a:prstGeom prst="rect">
                <a:avLst/>
              </a:prstGeom>
              <a:blipFill>
                <a:blip r:embed="rId4"/>
                <a:stretch>
                  <a:fillRect l="-406" t="-25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123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10" y="-264484"/>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3110" y="-264484"/>
            <a:ext cx="184731"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1109131" y="7875909"/>
            <a:ext cx="22185043" cy="4545698"/>
            <a:chOff x="1270511" y="5832515"/>
            <a:chExt cx="21825315" cy="4923376"/>
          </a:xfrm>
        </p:grpSpPr>
        <p:sp>
          <p:nvSpPr>
            <p:cNvPr id="53" name="Rounded Rectangle 52"/>
            <p:cNvSpPr/>
            <p:nvPr/>
          </p:nvSpPr>
          <p:spPr>
            <a:xfrm>
              <a:off x="1277849" y="5946102"/>
              <a:ext cx="21817977" cy="48097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832515"/>
              <a:ext cx="3568119" cy="880347"/>
              <a:chOff x="1224541" y="6271082"/>
              <a:chExt cx="3568119" cy="88034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321265" y="6271082"/>
                <a:ext cx="2241248" cy="833370"/>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23146" y="6332927"/>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1071497" y="3115733"/>
            <a:ext cx="22155383" cy="4546901"/>
            <a:chOff x="1268078" y="3405486"/>
            <a:chExt cx="22155383" cy="4572701"/>
          </a:xfrm>
        </p:grpSpPr>
        <p:sp>
          <p:nvSpPr>
            <p:cNvPr id="62" name="Rounded Rectangle 61"/>
            <p:cNvSpPr/>
            <p:nvPr/>
          </p:nvSpPr>
          <p:spPr>
            <a:xfrm>
              <a:off x="1268078" y="3790951"/>
              <a:ext cx="22155383" cy="418723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141933" cy="773807"/>
              </a:xfrm>
              <a:prstGeom prst="rect">
                <a:avLst/>
              </a:prstGeom>
              <a:noFill/>
            </p:spPr>
            <p:txBody>
              <a:bodyPr wrap="none" rtlCol="0">
                <a:spAutoFit/>
              </a:bodyPr>
              <a:lstStyle/>
              <a:p>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dụ 3</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6" name="Group 55">
            <a:extLst>
              <a:ext uri="{FF2B5EF4-FFF2-40B4-BE49-F238E27FC236}">
                <a16:creationId xmlns:a16="http://schemas.microsoft.com/office/drawing/2014/main" id="{7A479061-D149-428C-BF8A-BF5924452485}"/>
              </a:ext>
            </a:extLst>
          </p:cNvPr>
          <p:cNvGrpSpPr/>
          <p:nvPr/>
        </p:nvGrpSpPr>
        <p:grpSpPr>
          <a:xfrm>
            <a:off x="385697" y="1930798"/>
            <a:ext cx="19118842" cy="1199911"/>
            <a:chOff x="168274" y="1905000"/>
            <a:chExt cx="19118842" cy="804672"/>
          </a:xfrm>
        </p:grpSpPr>
        <p:sp>
          <p:nvSpPr>
            <p:cNvPr id="57" name="Rounded Rectangle 2">
              <a:extLst>
                <a:ext uri="{FF2B5EF4-FFF2-40B4-BE49-F238E27FC236}">
                  <a16:creationId xmlns:a16="http://schemas.microsoft.com/office/drawing/2014/main" id="{6B8654B1-569B-48D2-A5B8-AB71B8E8DBAB}"/>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TextBox 91">
              <a:extLst>
                <a:ext uri="{FF2B5EF4-FFF2-40B4-BE49-F238E27FC236}">
                  <a16:creationId xmlns:a16="http://schemas.microsoft.com/office/drawing/2014/main" id="{3AA422C9-E380-4415-B330-269D9965094D}"/>
                </a:ext>
              </a:extLst>
            </p:cNvPr>
            <p:cNvSpPr txBox="1"/>
            <p:nvPr/>
          </p:nvSpPr>
          <p:spPr>
            <a:xfrm>
              <a:off x="854074" y="2014441"/>
              <a:ext cx="543739" cy="515995"/>
            </a:xfrm>
            <a:prstGeom prst="rect">
              <a:avLst/>
            </a:prstGeom>
            <a:noFill/>
          </p:spPr>
          <p:txBody>
            <a:bodyPr wrap="none" rtlCol="0">
              <a:spAutoFit/>
            </a:bodyPr>
            <a:lstStyle/>
            <a:p>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93" name="TextBox 92">
              <a:extLst>
                <a:ext uri="{FF2B5EF4-FFF2-40B4-BE49-F238E27FC236}">
                  <a16:creationId xmlns:a16="http://schemas.microsoft.com/office/drawing/2014/main" id="{B86B1132-3210-4090-9525-D7613C61A26C}"/>
                </a:ext>
              </a:extLst>
            </p:cNvPr>
            <p:cNvSpPr txBox="1"/>
            <p:nvPr/>
          </p:nvSpPr>
          <p:spPr>
            <a:xfrm>
              <a:off x="2004002" y="2040777"/>
              <a:ext cx="17283114" cy="515995"/>
            </a:xfrm>
            <a:prstGeom prst="rect">
              <a:avLst/>
            </a:prstGeom>
            <a:noFill/>
          </p:spPr>
          <p:txBody>
            <a:bodyPr wrap="square" rtlCol="0">
              <a:spAutoFit/>
            </a:bodyPr>
            <a:lstStyle/>
            <a:p>
              <a:r>
                <a:rPr lang="en-US" sz="4400" b="1">
                  <a:solidFill>
                    <a:srgbClr val="145F82"/>
                  </a:solidFill>
                  <a:latin typeface="Tahoma" panose="020B0604030504040204" pitchFamily="34" charset="0"/>
                  <a:ea typeface="Tahoma" panose="020B0604030504040204" pitchFamily="34" charset="0"/>
                  <a:cs typeface="Tahoma" panose="020B0604030504040204" pitchFamily="34" charset="0"/>
                </a:rPr>
                <a:t> Số hạng tổng quát</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F24975-A6E5-4D48-A6AA-EDB7BFD44A26}"/>
                  </a:ext>
                </a:extLst>
              </p:cNvPr>
              <p:cNvSpPr txBox="1"/>
              <p:nvPr/>
            </p:nvSpPr>
            <p:spPr>
              <a:xfrm>
                <a:off x="2010210" y="4331889"/>
                <a:ext cx="20828193" cy="347787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𝒒</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𝟏𝟗𝟐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C.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D.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TextBox 11">
                <a:extLst>
                  <a:ext uri="{FF2B5EF4-FFF2-40B4-BE49-F238E27FC236}">
                    <a16:creationId xmlns:a16="http://schemas.microsoft.com/office/drawing/2014/main" id="{6BF24975-A6E5-4D48-A6AA-EDB7BFD44A26}"/>
                  </a:ext>
                </a:extLst>
              </p:cNvPr>
              <p:cNvSpPr txBox="1">
                <a:spLocks noRot="1" noChangeAspect="1" noMove="1" noResize="1" noEditPoints="1" noAdjustHandles="1" noChangeArrowheads="1" noChangeShapeType="1" noTextEdit="1"/>
              </p:cNvSpPr>
              <p:nvPr/>
            </p:nvSpPr>
            <p:spPr>
              <a:xfrm>
                <a:off x="2010210" y="4331889"/>
                <a:ext cx="20828193" cy="3477875"/>
              </a:xfrm>
              <a:prstGeom prst="rect">
                <a:avLst/>
              </a:prstGeom>
              <a:blipFill>
                <a:blip r:embed="rId3"/>
                <a:stretch>
                  <a:fillRect l="-1200" t="-3860"/>
                </a:stretch>
              </a:blipFill>
            </p:spPr>
            <p:txBody>
              <a:bodyPr/>
              <a:lstStyle/>
              <a:p>
                <a:r>
                  <a:rPr lang="en-US">
                    <a:noFill/>
                  </a:rPr>
                  <a:t> </a:t>
                </a:r>
              </a:p>
            </p:txBody>
          </p:sp>
        </mc:Fallback>
      </mc:AlternateContent>
      <p:sp>
        <p:nvSpPr>
          <p:cNvPr id="15" name="Flowchart: Connector 14">
            <a:extLst>
              <a:ext uri="{FF2B5EF4-FFF2-40B4-BE49-F238E27FC236}">
                <a16:creationId xmlns:a16="http://schemas.microsoft.com/office/drawing/2014/main" id="{3EAA9676-6767-4E0B-951F-94C00D194DC0}"/>
              </a:ext>
            </a:extLst>
          </p:cNvPr>
          <p:cNvSpPr/>
          <p:nvPr/>
        </p:nvSpPr>
        <p:spPr>
          <a:xfrm>
            <a:off x="10429051" y="5629998"/>
            <a:ext cx="900000" cy="9000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ahoma" panose="020B0604030504040204" pitchFamily="34" charset="0"/>
                <a:ea typeface="Tahoma" panose="020B0604030504040204" pitchFamily="34" charset="0"/>
                <a:cs typeface="Tahoma" panose="020B0604030504040204" pitchFamily="34" charset="0"/>
              </a:rPr>
              <a:t>B</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713780A-BF14-4677-943F-67720D938526}"/>
                  </a:ext>
                </a:extLst>
              </p:cNvPr>
              <p:cNvSpPr txBox="1"/>
              <p:nvPr/>
            </p:nvSpPr>
            <p:spPr>
              <a:xfrm>
                <a:off x="1071497" y="9033309"/>
                <a:ext cx="21427400" cy="2831416"/>
              </a:xfrm>
              <a:prstGeom prst="rect">
                <a:avLst/>
              </a:prstGeom>
              <a:noFill/>
            </p:spPr>
            <p:txBody>
              <a:bodyPr wrap="square" rtlCol="0">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r>
                      <a:rPr lang="en-US" sz="4400" b="1" i="1">
                        <a:latin typeface="Cambria Math" panose="02040503050406030204" pitchFamily="18" charset="0"/>
                      </a:rPr>
                      <m:t>𝟏𝟗𝟐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e>
                    </m:d>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CSN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𝒖</m:t>
                        </m:r>
                      </m:e>
                      <m:sub>
                        <m:r>
                          <a:rPr lang="en-US" sz="4400" b="1" i="1">
                            <a:latin typeface="Cambria Math" panose="02040503050406030204" pitchFamily="18" charset="0"/>
                          </a:rPr>
                          <m:t>𝟏</m:t>
                        </m:r>
                      </m:sub>
                    </m:sSub>
                    <m:sSup>
                      <m:sSupPr>
                        <m:ctrlPr>
                          <a:rPr lang="en-US" sz="4400" b="1" i="1">
                            <a:latin typeface="Cambria Math" panose="02040503050406030204" pitchFamily="18" charset="0"/>
                          </a:rPr>
                        </m:ctrlPr>
                      </m:sSupPr>
                      <m:e>
                        <m:r>
                          <a:rPr lang="en-US" sz="4400" b="1" i="1">
                            <a:latin typeface="Cambria Math" panose="02040503050406030204" pitchFamily="18" charset="0"/>
                          </a:rPr>
                          <m:t>𝒒</m:t>
                        </m:r>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𝟏𝟗𝟐</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r>
                      <a:rPr lang="en-US" sz="4400" b="1" i="1">
                        <a:latin typeface="Cambria Math" panose="02040503050406030204" pitchFamily="18" charset="0"/>
                      </a:rPr>
                      <m:t>=</m:t>
                    </m:r>
                    <m:r>
                      <a:rPr lang="en-US" sz="4400" b="1" i="1">
                        <a:latin typeface="Cambria Math" panose="02040503050406030204" pitchFamily="18" charset="0"/>
                      </a:rPr>
                      <m:t>𝟔𝟒</m:t>
                    </m:r>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𝟔</m:t>
                        </m:r>
                      </m:sup>
                    </m:sSup>
                    <m:r>
                      <a:rPr lang="en-US" sz="4400" b="1" i="1">
                        <a:latin typeface="Cambria Math" panose="02040503050406030204" pitchFamily="18" charset="0"/>
                      </a:rPr>
                      <m:t>⇔</m:t>
                    </m:r>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𝟏𝟗𝟐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7.</a:t>
                </a: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0713780A-BF14-4677-943F-67720D938526}"/>
                  </a:ext>
                </a:extLst>
              </p:cNvPr>
              <p:cNvSpPr txBox="1">
                <a:spLocks noRot="1" noChangeAspect="1" noMove="1" noResize="1" noEditPoints="1" noAdjustHandles="1" noChangeArrowheads="1" noChangeShapeType="1" noTextEdit="1"/>
              </p:cNvSpPr>
              <p:nvPr/>
            </p:nvSpPr>
            <p:spPr>
              <a:xfrm>
                <a:off x="1071497" y="9033309"/>
                <a:ext cx="21427400" cy="2831416"/>
              </a:xfrm>
              <a:prstGeom prst="rect">
                <a:avLst/>
              </a:prstGeom>
              <a:blipFill>
                <a:blip r:embed="rId4"/>
                <a:stretch>
                  <a:fillRect t="-4310"/>
                </a:stretch>
              </a:blipFill>
            </p:spPr>
            <p:txBody>
              <a:bodyPr/>
              <a:lstStyle/>
              <a:p>
                <a:r>
                  <a:rPr lang="en-US">
                    <a:noFill/>
                  </a:rPr>
                  <a:t> </a:t>
                </a:r>
              </a:p>
            </p:txBody>
          </p:sp>
        </mc:Fallback>
      </mc:AlternateContent>
    </p:spTree>
    <p:extLst>
      <p:ext uri="{BB962C8B-B14F-4D97-AF65-F5344CB8AC3E}">
        <p14:creationId xmlns:p14="http://schemas.microsoft.com/office/powerpoint/2010/main" val="18238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51">
                                            <p:txEl>
                                              <p:pRg st="0" end="0"/>
                                            </p:txEl>
                                          </p:spTgt>
                                        </p:tgtEl>
                                        <p:attrNameLst>
                                          <p:attrName>style.visibility</p:attrName>
                                        </p:attrNameLst>
                                      </p:cBhvr>
                                      <p:to>
                                        <p:strVal val="visible"/>
                                      </p:to>
                                    </p:set>
                                    <p:animEffect transition="in" filter="fade">
                                      <p:cBhvr>
                                        <p:cTn id="32" dur="500"/>
                                        <p:tgtEl>
                                          <p:spTgt spid="5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51">
                                            <p:txEl>
                                              <p:pRg st="1" end="1"/>
                                            </p:txEl>
                                          </p:spTgt>
                                        </p:tgtEl>
                                        <p:attrNameLst>
                                          <p:attrName>style.visibility</p:attrName>
                                        </p:attrNameLst>
                                      </p:cBhvr>
                                      <p:to>
                                        <p:strVal val="visible"/>
                                      </p:to>
                                    </p:set>
                                    <p:animEffect transition="in" filter="fade">
                                      <p:cBhvr>
                                        <p:cTn id="37" dur="500"/>
                                        <p:tgtEl>
                                          <p:spTgt spid="5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51">
                                            <p:txEl>
                                              <p:pRg st="2" end="2"/>
                                            </p:txEl>
                                          </p:spTgt>
                                        </p:tgtEl>
                                        <p:attrNameLst>
                                          <p:attrName>style.visibility</p:attrName>
                                        </p:attrNameLst>
                                      </p:cBhvr>
                                      <p:to>
                                        <p:strVal val="visible"/>
                                      </p:to>
                                    </p:set>
                                    <p:animEffect transition="in" filter="fade">
                                      <p:cBhvr>
                                        <p:cTn id="42" dur="500"/>
                                        <p:tgtEl>
                                          <p:spTgt spid="5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1236</TotalTime>
  <Words>4028</Words>
  <PresentationFormat>Custom</PresentationFormat>
  <Paragraphs>402</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Cambria Math</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2021-08-31T20:13:12Z</dcterms:modified>
</cp:coreProperties>
</file>