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0"/>
  </p:notesMasterIdLst>
  <p:sldIdLst>
    <p:sldId id="524" r:id="rId2"/>
    <p:sldId id="8569" r:id="rId3"/>
    <p:sldId id="8561" r:id="rId4"/>
    <p:sldId id="8562" r:id="rId5"/>
    <p:sldId id="8570" r:id="rId6"/>
    <p:sldId id="8572" r:id="rId7"/>
    <p:sldId id="8565" r:id="rId8"/>
    <p:sldId id="8573" r:id="rId9"/>
    <p:sldId id="8574" r:id="rId10"/>
    <p:sldId id="8575" r:id="rId11"/>
    <p:sldId id="8576" r:id="rId12"/>
    <p:sldId id="8577" r:id="rId13"/>
    <p:sldId id="8578" r:id="rId14"/>
    <p:sldId id="8579" r:id="rId15"/>
    <p:sldId id="8580" r:id="rId16"/>
    <p:sldId id="8581" r:id="rId17"/>
    <p:sldId id="8582" r:id="rId18"/>
    <p:sldId id="85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42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6795955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3603538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728634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926156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711E4ED-F9B2-B7F3-1BEC-837DDAFBB7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51336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jp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jp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jp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256EAC22-A16B-FD88-3FA9-C453111A54A8}"/>
              </a:ext>
            </a:extLst>
          </p:cNvPr>
          <p:cNvPicPr>
            <a:picLocks noChangeAspect="1"/>
          </p:cNvPicPr>
          <p:nvPr/>
        </p:nvPicPr>
        <p:blipFill>
          <a:blip r:embed="rId8"/>
          <a:stretch>
            <a:fillRect/>
          </a:stretch>
        </p:blipFill>
        <p:spPr>
          <a:xfrm>
            <a:off x="2506711" y="2467649"/>
            <a:ext cx="7329161" cy="2390101"/>
          </a:xfrm>
          <a:prstGeom prst="rect">
            <a:avLst/>
          </a:prstGeom>
        </p:spPr>
      </p:pic>
      <p:sp>
        <p:nvSpPr>
          <p:cNvPr id="9" name="TextBox 8">
            <a:extLst>
              <a:ext uri="{FF2B5EF4-FFF2-40B4-BE49-F238E27FC236}">
                <a16:creationId xmlns:a16="http://schemas.microsoft.com/office/drawing/2014/main" id="{508A80C4-A949-9BD9-D5CB-CD951DD9B02B}"/>
              </a:ext>
            </a:extLst>
          </p:cNvPr>
          <p:cNvSpPr txBox="1"/>
          <p:nvPr/>
        </p:nvSpPr>
        <p:spPr>
          <a:xfrm>
            <a:off x="5162550" y="4429125"/>
            <a:ext cx="2066925" cy="584775"/>
          </a:xfrm>
          <a:prstGeom prst="rect">
            <a:avLst/>
          </a:prstGeom>
          <a:noFill/>
        </p:spPr>
        <p:txBody>
          <a:bodyPr wrap="square" rtlCol="0">
            <a:spAutoFit/>
          </a:bodyPr>
          <a:lstStyle/>
          <a:p>
            <a:r>
              <a:rPr lang="en-US" sz="3200" dirty="0"/>
              <a:t>(</a:t>
            </a:r>
            <a:r>
              <a:rPr lang="en-US" sz="3200" dirty="0" err="1"/>
              <a:t>Tiết</a:t>
            </a:r>
            <a:r>
              <a:rPr lang="en-US" sz="3200" dirty="0"/>
              <a:t> 6, 7)</a:t>
            </a:r>
          </a:p>
        </p:txBody>
      </p:sp>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248024"/>
            <a:chOff x="1246910" y="4160186"/>
            <a:chExt cx="10580914" cy="2161010"/>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161010"/>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863436"/>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2109164"/>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Double Wave 6">
            <a:extLst>
              <a:ext uri="{FF2B5EF4-FFF2-40B4-BE49-F238E27FC236}">
                <a16:creationId xmlns:a16="http://schemas.microsoft.com/office/drawing/2014/main"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Vội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vã</a:t>
            </a:r>
            <a:endParaRPr lang="en-US" sz="3200" dirty="0">
              <a:solidFill>
                <a:srgbClr val="FF0000"/>
              </a:solidFill>
              <a:latin typeface="Calibri" panose="020F0502020204030204" pitchFamily="34" charset="0"/>
              <a:cs typeface="Calibri" panose="020F0502020204030204" pitchFamily="34" charset="0"/>
            </a:endParaRPr>
          </a:p>
        </p:txBody>
      </p:sp>
      <p:sp>
        <p:nvSpPr>
          <p:cNvPr id="8" name="Double Wave 7">
            <a:extLst>
              <a:ext uri="{FF2B5EF4-FFF2-40B4-BE49-F238E27FC236}">
                <a16:creationId xmlns:a16="http://schemas.microsoft.com/office/drawing/2014/main"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Mừng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rỡ</a:t>
            </a:r>
            <a:endParaRPr lang="en-US" sz="3200" dirty="0">
              <a:solidFill>
                <a:srgbClr val="FF0000"/>
              </a:solidFill>
              <a:latin typeface="Calibri" panose="020F0502020204030204" pitchFamily="34" charset="0"/>
              <a:cs typeface="Calibri" panose="020F0502020204030204" pitchFamily="34" charset="0"/>
            </a:endParaRPr>
          </a:p>
        </p:txBody>
      </p:sp>
      <p:sp>
        <p:nvSpPr>
          <p:cNvPr id="9" name="Double Wave 8">
            <a:extLst>
              <a:ext uri="{FF2B5EF4-FFF2-40B4-BE49-F238E27FC236}">
                <a16:creationId xmlns:a16="http://schemas.microsoft.com/office/drawing/2014/main"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Sợ</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hãi</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Double Wave 9">
            <a:extLst>
              <a:ext uri="{FF2B5EF4-FFF2-40B4-BE49-F238E27FC236}">
                <a16:creationId xmlns:a16="http://schemas.microsoft.com/office/drawing/2014/main"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Cảm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động</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vội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hả</a:t>
            </a:r>
            <a:r>
              <a:rPr lang="en-US" sz="3200" b="1" dirty="0">
                <a:solidFill>
                  <a:srgbClr val="FF0000"/>
                </a:solidFill>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cs typeface="Calibri" panose="020F0502020204030204" pitchFamily="34" charset="0"/>
              </a:rPr>
              <a:t>vui mừng, vui sướng,...</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cs typeface="Calibri" panose="020F0502020204030204" pitchFamily="34" charset="0"/>
              </a:rPr>
              <a:t>sợ sệt, hoảng sợ,...</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lvl="0"/>
            <a:r>
              <a:rPr lang="en-US" sz="4000" dirty="0">
                <a:solidFill>
                  <a:prstClr val="black"/>
                </a:solidFill>
                <a:latin typeface="Calibri" panose="020F0502020204030204" pitchFamily="34" charset="0"/>
                <a:cs typeface="Calibri" panose="020F0502020204030204" pitchFamily="34" charset="0"/>
              </a:rPr>
              <a:t>I. </a:t>
            </a:r>
            <a:r>
              <a:rPr lang="en-US" sz="4000" dirty="0" err="1">
                <a:solidFill>
                  <a:prstClr val="black"/>
                </a:solidFill>
                <a:latin typeface="Calibri" panose="020F0502020204030204" pitchFamily="34" charset="0"/>
                <a:cs typeface="Calibri" panose="020F0502020204030204" pitchFamily="34" charset="0"/>
              </a:rPr>
              <a:t>Đọc</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tiếng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trả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lời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câu</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hỏi</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167679" y="-819150"/>
            <a:ext cx="6756996" cy="5534025"/>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129075" y="462579"/>
              <a:ext cx="5843238" cy="2278765"/>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long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cành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chói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ngọc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êm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dịu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hạt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tươi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tuyệt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42435897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4492487" cy="461665"/>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cs typeface="Calibri" panose="020F0502020204030204" pitchFamily="34" charset="0"/>
              </a:rPr>
              <a:t>TRAI NGỌC VÀ HẢI QUỲ</a:t>
            </a:r>
            <a:endParaRPr lang="en-US" sz="2400" dirty="0">
              <a:latin typeface="Calibri" panose="020F0502020204030204" pitchFamily="34" charset="0"/>
              <a:cs typeface="Calibri" panose="020F0502020204030204" pitchFamily="34" charset="0"/>
            </a:endParaRPr>
          </a:p>
        </p:txBody>
      </p:sp>
      <p:pic>
        <p:nvPicPr>
          <p:cNvPr id="1028" name="Picture 4" descr="Phần 2: Đánh giá giữa học kì 1 Tiếng Việt lớp 4 Kết nối tri thức">
            <a:extLst>
              <a:ext uri="{FF2B5EF4-FFF2-40B4-BE49-F238E27FC236}">
                <a16:creationId xmlns:a16="http://schemas.microsoft.com/office/drawing/2014/main" id="{089680BE-66D8-68AA-F6AB-5FB95BEC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76" y="4305093"/>
            <a:ext cx="5400675" cy="2124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4E6A5FE-3313-0837-8650-205312C9E19D}"/>
              </a:ext>
            </a:extLst>
          </p:cNvPr>
          <p:cNvSpPr txBox="1"/>
          <p:nvPr/>
        </p:nvSpPr>
        <p:spPr>
          <a:xfrm>
            <a:off x="974034" y="1063487"/>
            <a:ext cx="10108096" cy="5632311"/>
          </a:xfrm>
          <a:prstGeom prst="rect">
            <a:avLst/>
          </a:prstGeom>
          <a:noFill/>
        </p:spPr>
        <p:txBody>
          <a:bodyPr wrap="square" rtlCol="0">
            <a:spAutoFit/>
          </a:bodyP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tung tăng đi học trong làn nước biển xanh biếc, cái lọ mực kè kè một bên.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đi đâu đấy? – Cô trai he hé cái vỏ sần sùi ra hỏi.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Thưa cô, cháu đi học ạ!</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lễ phép trả lời rồi vội vã bơi đi, nó hơi sợ khi nhìn thấy vỏ ngoài của cô trai. Cá mực bơi nhanh đến một bông hoa nhiều màu sắc bên kia lối đi. Bông hoa có nhiều cánh hồng hồng, tím tím, mềm mại như gọi chào. Cá mực đến gần hơn, những cánh hoa mừng rỡ múa mãi lên. Chợt tiếng cô trai gọi giật lại: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không được đến gần nó, nguy hiểm đấy!</a:t>
            </a:r>
          </a:p>
          <a:p>
            <a:pPr algn="just"/>
            <a:r>
              <a:rPr lang="vi-VN" b="0" i="0" dirty="0">
                <a:solidFill>
                  <a:srgbClr val="000000"/>
                </a:solidFill>
                <a:effectLst/>
                <a:latin typeface="Calibri" panose="020F0502020204030204" pitchFamily="34" charset="0"/>
                <a:cs typeface="Calibri" panose="020F0502020204030204" pitchFamily="34" charset="0"/>
              </a:rPr>
              <a:t>Cá mực ngập ngừng, không biết nên tin ai. Vừa lúc đó, một chú cá cơm bé tí bơi đến đùa nghịch với những cánh hoa mềm mại đang toả ra quây lấy chú. Cô trai lớn tiếng gọi cá cơm, nhưng không kịp, những ngón tay hoa đã khép lại. Cá mực định ném lọ mực vào bông hoa để mực loang ra, cá cơm có thể chạy trốn. </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Nhưng cá cơm đã bị những cánh hoa thít chặt lấy và kéo tuột vào lòng bông hoa. Thế là mất hút chú cá cơm.</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sợ hãi, chạy lại gần cô trai. Lúc này cô trai mở to miệng nhìn cảnh tượng vừa xảy ra. Cá mực kinh ngạc thấy trong lòng cô trai có một viên ngọc sáng đẹp lạ thường.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Cô trai căn dặn: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Bông hoa đẹp để thế kia nhưng rất dữ. Đó là hải quỳ. Cháu phải tránh xa. Bé mực cảm động. Nó định nói với cô trai: “Còn cô, bên trong tấm áo xấu xí của cô là một tấm lòng bằng ngọc..</a:t>
            </a:r>
          </a:p>
          <a:p>
            <a:pPr algn="just"/>
            <a:r>
              <a:rPr lang="vi-VN" b="0" i="0" dirty="0">
                <a:solidFill>
                  <a:srgbClr val="000000"/>
                </a:solidFill>
                <a:effectLst/>
                <a:latin typeface="Calibri" panose="020F0502020204030204" pitchFamily="34" charset="0"/>
                <a:cs typeface="Calibri" panose="020F0502020204030204" pitchFamily="34" charset="0"/>
              </a:rPr>
              <a:t>H</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oá ra, cái đẹp bên ngoài chưa hẳn là cái tốt, cái xấu bên ngoài chưa hẳn là cái xấu.</a:t>
            </a:r>
          </a:p>
          <a:p>
            <a:pPr algn="r"/>
            <a:r>
              <a:rPr lang="vi-VN" b="0" i="0" dirty="0">
                <a:solidFill>
                  <a:srgbClr val="000000"/>
                </a:solidFill>
                <a:effectLst/>
                <a:latin typeface="Calibri" panose="020F0502020204030204" pitchFamily="34" charset="0"/>
                <a:cs typeface="Calibri" panose="020F0502020204030204" pitchFamily="34" charset="0"/>
              </a:rPr>
              <a:t>(Theo Vân Long)</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004728"/>
            </a:xfrm>
            <a:prstGeom prst="rect">
              <a:avLst/>
            </a:prstGeom>
          </p:spPr>
          <p:txBody>
            <a:bodyPr wrap="square">
              <a:spAutoFit/>
            </a:bodyPr>
            <a:lstStyle/>
            <a:p>
              <a:pPr marL="742950" indent="-742950" algn="just">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742950" indent="-742950" algn="just">
                <a:buFontTx/>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 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1101</Words>
  <PresentationFormat>Widescreen</PresentationFormat>
  <Paragraphs>90</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等线</vt:lpstr>
      <vt:lpstr>微软雅黑</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2023-10-15T09:06:34Z</dcterms:created>
  <dcterms:modified xsi:type="dcterms:W3CDTF">2023-10-15T09:06:47Z</dcterms:modified>
</cp:coreProperties>
</file>