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57" r:id="rId9"/>
    <p:sldId id="283" r:id="rId10"/>
    <p:sldId id="258" r:id="rId11"/>
    <p:sldId id="259" r:id="rId12"/>
    <p:sldId id="261" r:id="rId13"/>
    <p:sldId id="268" r:id="rId14"/>
    <p:sldId id="284" r:id="rId15"/>
    <p:sldId id="285" r:id="rId16"/>
    <p:sldId id="286" r:id="rId17"/>
    <p:sldId id="262" r:id="rId18"/>
    <p:sldId id="287" r:id="rId19"/>
    <p:sldId id="274" r:id="rId20"/>
    <p:sldId id="263" r:id="rId21"/>
    <p:sldId id="264" r:id="rId22"/>
    <p:sldId id="275" r:id="rId23"/>
  </p:sldIdLst>
  <p:sldSz cx="18288000" cy="10287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image" Target="../media/image4.svg"/><Relationship Id="rId15" Type="http://schemas.openxmlformats.org/officeDocument/2006/relationships/image" Target="../media/image7.png"/><Relationship Id="rId10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20.sv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2.svg"/><Relationship Id="rId7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26.svg"/><Relationship Id="rId10" Type="http://schemas.openxmlformats.org/officeDocument/2006/relationships/image" Target="../media/image6.png"/><Relationship Id="rId4" Type="http://schemas.openxmlformats.org/officeDocument/2006/relationships/image" Target="../media/image54.png"/><Relationship Id="rId9" Type="http://schemas.openxmlformats.org/officeDocument/2006/relationships/image" Target="../media/image10.svg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7" Type="http://schemas.openxmlformats.org/officeDocument/2006/relationships/image" Target="../media/image2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11.png"/><Relationship Id="rId1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3" Type="http://schemas.openxmlformats.org/officeDocument/2006/relationships/image" Target="../media/image24.svg"/><Relationship Id="rId12" Type="http://schemas.openxmlformats.org/officeDocument/2006/relationships/image" Target="../media/image4.png"/><Relationship Id="rId7" Type="http://schemas.openxmlformats.org/officeDocument/2006/relationships/image" Target="../media/image8.svg"/><Relationship Id="rId17" Type="http://schemas.openxmlformats.org/officeDocument/2006/relationships/image" Target="../media/image76.png"/><Relationship Id="rId2" Type="http://schemas.openxmlformats.org/officeDocument/2006/relationships/image" Target="../media/image6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7.png"/><Relationship Id="rId1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0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78.png"/><Relationship Id="rId22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1.png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20.png"/><Relationship Id="rId1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24.png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7.png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26.png"/><Relationship Id="rId1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1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12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image" Target="../media/image5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6" Type="http://schemas.openxmlformats.org/officeDocument/2006/relationships/image" Target="../media/image36.png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7.png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35.png"/><Relationship Id="rId1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38.png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6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1.png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40.png"/><Relationship Id="rId1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8.sv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8.sv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45332" y="447374"/>
            <a:ext cx="15766201" cy="6054960"/>
            <a:chOff x="2003453" y="846042"/>
            <a:chExt cx="11675641" cy="448399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81685">
              <a:off x="2419514" y="846042"/>
              <a:ext cx="11259580" cy="391014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181685">
              <a:off x="2003453" y="1419890"/>
              <a:ext cx="11259580" cy="3910145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90437" y="5195380"/>
            <a:ext cx="7586091" cy="527233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33074" y="1963111"/>
            <a:ext cx="1504547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MỚI!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3616304">
            <a:off x="-999351" y="5773590"/>
            <a:ext cx="2979577" cy="2004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2202255">
            <a:off x="16488539" y="6025077"/>
            <a:ext cx="3260564" cy="28277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8896365">
            <a:off x="517510" y="688748"/>
            <a:ext cx="2763638" cy="16431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0799999">
            <a:off x="11792733" y="9002934"/>
            <a:ext cx="2887511" cy="1443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485900"/>
            <a:ext cx="16994992" cy="82296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5515922" y="360077"/>
            <a:ext cx="7177564" cy="1936094"/>
            <a:chOff x="0" y="0"/>
            <a:chExt cx="9570086" cy="25814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95945" y="963704"/>
              <a:ext cx="6978195" cy="115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6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53259"/>
          <a:stretch>
            <a:fillRect/>
          </a:stretch>
        </p:blipFill>
        <p:spPr>
          <a:xfrm flipH="1">
            <a:off x="13486523" y="5215320"/>
            <a:ext cx="4801477" cy="50716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676400" y="4046669"/>
                <a:ext cx="14836882" cy="3014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MB = 3MC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046669"/>
                <a:ext cx="14836882" cy="3014223"/>
              </a:xfrm>
              <a:prstGeom prst="rect">
                <a:avLst/>
              </a:prstGeom>
              <a:blipFill rotWithShape="0">
                <a:blip r:embed="rId6"/>
                <a:stretch>
                  <a:fillRect l="-1438" r="-411" b="-5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696720" y="3142560"/>
            <a:ext cx="5171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4.33 (SGK-tr71)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plus/>
      </p:transition>
    </mc:Choice>
    <mc:Fallback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619343"/>
            <a:ext cx="4758987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08000" y="319413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990600" y="1638300"/>
            <a:ext cx="16588489" cy="7991693"/>
          </a:xfrm>
          <a:prstGeom prst="rect">
            <a:avLst/>
          </a:prstGeom>
          <a:solidFill>
            <a:srgbClr val="FFE36D"/>
          </a:solid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2248253" y="2172352"/>
                <a:ext cx="14073182" cy="2175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MB 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3MC, 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253" y="2172352"/>
                <a:ext cx="14073182" cy="2175211"/>
              </a:xfrm>
              <a:prstGeom prst="rect">
                <a:avLst/>
              </a:prstGeom>
              <a:blipFill rotWithShape="0">
                <a:blip r:embed="rId2"/>
                <a:stretch>
                  <a:fillRect l="-1560" b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2248253" y="4574886"/>
                <a:ext cx="7505347" cy="4652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Theo a 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𝑀𝐶</m:t>
                        </m:r>
                      </m:e>
                    </m:acc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-3(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𝐴𝑀</m:t>
                        </m:r>
                      </m:e>
                    </m:acc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253" y="4574886"/>
                <a:ext cx="7505347" cy="4652940"/>
              </a:xfrm>
              <a:prstGeom prst="rect">
                <a:avLst/>
              </a:prstGeom>
              <a:blipFill rotWithShape="0">
                <a:blip r:embed="rId3"/>
                <a:stretch>
                  <a:fillRect l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8335398" y="4347563"/>
            <a:ext cx="9243690" cy="6074064"/>
            <a:chOff x="8335398" y="4347563"/>
            <a:chExt cx="9243690" cy="607406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5398" y="4347563"/>
              <a:ext cx="9243690" cy="6074064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1353800" y="4527672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753600" y="8681826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331595" y="8681826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478000" y="8873883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>
            <a:off x="607208" y="1899624"/>
            <a:ext cx="16994992" cy="76634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1981205" y="1261336"/>
            <a:ext cx="5233646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4.34 (SGK - tr72)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7794"/>
          <a:stretch>
            <a:fillRect/>
          </a:stretch>
        </p:blipFill>
        <p:spPr>
          <a:xfrm flipH="1">
            <a:off x="0" y="5219700"/>
            <a:ext cx="6577392" cy="5334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1256754" y="2851776"/>
                <a:ext cx="15695900" cy="1665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ABCD.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𝑀𝐴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𝑀𝐷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754" y="2851776"/>
                <a:ext cx="15695900" cy="1665008"/>
              </a:xfrm>
              <a:prstGeom prst="rect">
                <a:avLst/>
              </a:prstGeom>
              <a:blipFill rotWithShape="0">
                <a:blip r:embed="rId7"/>
                <a:stretch>
                  <a:fillRect l="-1359" t="-6593" r="-427" b="-1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911529" y="4565189"/>
            <a:ext cx="2386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5257800" y="5320979"/>
                <a:ext cx="11049000" cy="4258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𝑀𝐷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(do ABCD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𝑀𝐷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320979"/>
                <a:ext cx="11049000" cy="4258089"/>
              </a:xfrm>
              <a:prstGeom prst="rect">
                <a:avLst/>
              </a:prstGeom>
              <a:blipFill rotWithShape="0">
                <a:blip r:embed="rId8"/>
                <a:stretch>
                  <a:fillRect l="-1987" b="-1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6652091" cy="75110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9991"/>
          <a:stretch>
            <a:fillRect/>
          </a:stretch>
        </p:blipFill>
        <p:spPr>
          <a:xfrm>
            <a:off x="12513019" y="3462635"/>
            <a:ext cx="6518889" cy="69196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616304">
            <a:off x="-1489789" y="8544717"/>
            <a:ext cx="2979577" cy="2004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47566"/>
          <a:stretch>
            <a:fillRect/>
          </a:stretch>
        </p:blipFill>
        <p:spPr>
          <a:xfrm rot="-137531">
            <a:off x="5836748" y="8079348"/>
            <a:ext cx="5192445" cy="23612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896365">
            <a:off x="-978334" y="821512"/>
            <a:ext cx="2763638" cy="16431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225286">
            <a:off x="16609833" y="4722002"/>
            <a:ext cx="2887511" cy="14437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132563">
            <a:off x="16116967" y="402866"/>
            <a:ext cx="2763638" cy="1643108"/>
          </a:xfrm>
          <a:prstGeom prst="rect">
            <a:avLst/>
          </a:prstGeom>
        </p:spPr>
      </p:pic>
      <p:sp>
        <p:nvSpPr>
          <p:cNvPr id="15" name="TextBox 27"/>
          <p:cNvSpPr txBox="1"/>
          <p:nvPr/>
        </p:nvSpPr>
        <p:spPr>
          <a:xfrm>
            <a:off x="1981205" y="1261336"/>
            <a:ext cx="5233646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4.35 (SGK - tr72)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9083" y="2717772"/>
            <a:ext cx="139924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Oxy,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A(2;1), B(-2; 5)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C(-5; 2).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609083" y="3433002"/>
                <a:ext cx="12104994" cy="5750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A, B, 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BCAD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083" y="3433002"/>
                <a:ext cx="12104994" cy="5750420"/>
              </a:xfrm>
              <a:prstGeom prst="rect">
                <a:avLst/>
              </a:prstGeom>
              <a:blipFill rotWithShape="0">
                <a:blip r:embed="rId14"/>
                <a:stretch>
                  <a:fillRect l="-1813" r="-1712" b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6250" y="476250"/>
            <a:ext cx="6001759" cy="1018957"/>
            <a:chOff x="0" y="0"/>
            <a:chExt cx="8002346" cy="135861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0234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317355"/>
              <a:ext cx="7707898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476250" y="1495207"/>
            <a:ext cx="17354550" cy="8372693"/>
          </a:xfrm>
          <a:prstGeom prst="rect">
            <a:avLst/>
          </a:prstGeom>
          <a:solidFill>
            <a:srgbClr val="FFE36D"/>
          </a:solid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143000" y="1891984"/>
                <a:ext cx="6284413" cy="786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3).</a:t>
                </a: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891984"/>
                <a:ext cx="6284413" cy="786626"/>
              </a:xfrm>
              <a:prstGeom prst="rect">
                <a:avLst/>
              </a:prstGeom>
              <a:blipFill rotWithShape="0">
                <a:blip r:embed="rId2"/>
                <a:stretch>
                  <a:fillRect l="-3495" t="-3876" r="-242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08" y="2884617"/>
            <a:ext cx="16448434" cy="2267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219" y="4893133"/>
            <a:ext cx="14265876" cy="497476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997790" y="5421848"/>
            <a:ext cx="3297867" cy="44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67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6250" y="476250"/>
            <a:ext cx="6001759" cy="1018957"/>
            <a:chOff x="0" y="0"/>
            <a:chExt cx="8002346" cy="135861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0234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317355"/>
              <a:ext cx="7707898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476250" y="1495207"/>
            <a:ext cx="17354550" cy="8372693"/>
          </a:xfrm>
          <a:prstGeom prst="rect">
            <a:avLst/>
          </a:prstGeom>
          <a:solidFill>
            <a:srgbClr val="FFE36D"/>
          </a:solidFill>
        </p:spPr>
      </p:sp>
      <p:sp>
        <p:nvSpPr>
          <p:cNvPr id="7" name="Rectangle 6"/>
          <p:cNvSpPr/>
          <p:nvPr/>
        </p:nvSpPr>
        <p:spPr>
          <a:xfrm>
            <a:off x="1447800" y="1931354"/>
            <a:ext cx="5851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868107"/>
            <a:ext cx="13289724" cy="13139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752600" y="4182080"/>
                <a:ext cx="4191000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 </m:t>
                        </m:r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182080"/>
                <a:ext cx="4191000" cy="1105687"/>
              </a:xfrm>
              <a:prstGeom prst="rect">
                <a:avLst/>
              </a:prstGeom>
              <a:blipFill rotWithShape="0">
                <a:blip r:embed="rId3"/>
                <a:stretch>
                  <a:fillRect l="-5240" b="-6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447800" y="5387432"/>
                <a:ext cx="16383000" cy="3083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D(x; y)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BCAD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(x - 2; y - 1)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(3; 3)</a:t>
                </a:r>
              </a:p>
              <a:p>
                <a:pPr algn="just"/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BCAD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</m:e>
                    </m:acc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−2=3</m:t>
                            </m:r>
                          </m:e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−1=3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387432"/>
                <a:ext cx="16383000" cy="3083023"/>
              </a:xfrm>
              <a:prstGeom prst="rect">
                <a:avLst/>
              </a:prstGeom>
              <a:blipFill rotWithShape="0">
                <a:blip r:embed="rId4"/>
                <a:stretch>
                  <a:fillRect l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481667" y="8210406"/>
                <a:ext cx="2971800" cy="146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667" y="8210406"/>
                <a:ext cx="2971800" cy="14654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781800" y="8699322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D(5; 4)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>
            <a:off x="607208" y="1899624"/>
            <a:ext cx="16994992" cy="76634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1981205" y="1261336"/>
            <a:ext cx="5233646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4.36 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- tr72)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53259"/>
          <a:stretch>
            <a:fillRect/>
          </a:stretch>
        </p:blipFill>
        <p:spPr>
          <a:xfrm flipH="1">
            <a:off x="13725103" y="5215320"/>
            <a:ext cx="4801477" cy="50716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62081" y="2737667"/>
            <a:ext cx="15885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Oxy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A(1; 2), B(3; 4), C(-1; -2)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D(6; 5).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95948" y="3414065"/>
                <a:ext cx="13487401" cy="6222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ì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tọa độ của các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vect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ơ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Hãy giải thích tại sao các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vect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ơ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Giả sử E là điểm có tọa độ (a; 1). Tìm a để các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vect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ơ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Với a tìm được, hãy biểu thị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vect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ơ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các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vect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ơ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948" y="3414065"/>
                <a:ext cx="13487401" cy="6222857"/>
              </a:xfrm>
              <a:prstGeom prst="rect">
                <a:avLst/>
              </a:prstGeom>
              <a:blipFill rotWithShape="0">
                <a:blip r:embed="rId8"/>
                <a:stretch>
                  <a:fillRect l="-1582" r="-1582" b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88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0" y="476250"/>
            <a:ext cx="4758987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5" y="3173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476250" y="1495207"/>
            <a:ext cx="17354550" cy="837269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11" y="2285297"/>
            <a:ext cx="7156807" cy="65344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8528657" y="2400300"/>
                <a:ext cx="9465549" cy="2331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(2;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phương.</a:t>
                </a: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657" y="2400300"/>
                <a:ext cx="9465549" cy="2331985"/>
              </a:xfrm>
              <a:prstGeom prst="rect">
                <a:avLst/>
              </a:prstGeom>
              <a:blipFill rotWithShape="0">
                <a:blip r:embed="rId4"/>
                <a:stretch>
                  <a:fillRect l="-2254" b="-4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8572420" y="5077788"/>
                <a:ext cx="9144000" cy="37419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4),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(a - 3; 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cùng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den>
                    </m:f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420" y="5077788"/>
                <a:ext cx="9144000" cy="3741986"/>
              </a:xfrm>
              <a:prstGeom prst="rect">
                <a:avLst/>
              </a:prstGeom>
              <a:blipFill rotWithShape="0">
                <a:blip r:embed="rId5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0" y="476250"/>
            <a:ext cx="4758987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5" y="3173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476250" y="1495207"/>
            <a:ext cx="17354550" cy="837269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11" y="2285297"/>
            <a:ext cx="7156807" cy="65344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559892" y="2015782"/>
                <a:ext cx="2917017" cy="1048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892" y="2015782"/>
                <a:ext cx="2917017" cy="1048429"/>
              </a:xfrm>
              <a:prstGeom prst="rect">
                <a:avLst/>
              </a:prstGeom>
              <a:blipFill rotWithShape="0">
                <a:blip r:embed="rId4"/>
                <a:stretch>
                  <a:fillRect l="-7307" r="-6472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559892" y="3202860"/>
                <a:ext cx="8763000" cy="1943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x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y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892" y="3202860"/>
                <a:ext cx="8763000" cy="1943032"/>
              </a:xfrm>
              <a:prstGeom prst="rect">
                <a:avLst/>
              </a:prstGeom>
              <a:blipFill rotWithShape="0">
                <a:blip r:embed="rId5"/>
                <a:stretch>
                  <a:fillRect l="-2434" r="-2434" b="-12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791957" y="5417064"/>
                <a:ext cx="8229600" cy="205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=2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−2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1=2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−4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 </m:t>
                            </m:r>
                            <m:f>
                              <m:fPr>
                                <m:ctrlPr>
                                  <a:rPr lang="en-US" sz="4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957" y="5417064"/>
                <a:ext cx="8229600" cy="20575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559892" y="7837062"/>
                <a:ext cx="4744440" cy="961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892" y="7837062"/>
                <a:ext cx="4744440" cy="961545"/>
              </a:xfrm>
              <a:prstGeom prst="rect">
                <a:avLst/>
              </a:prstGeom>
              <a:blipFill rotWithShape="0">
                <a:blip r:embed="rId7"/>
                <a:stretch>
                  <a:fillRect l="-4499" b="-1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26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" y="1526138"/>
            <a:ext cx="16459200" cy="780836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68" name="Group 67"/>
          <p:cNvGrpSpPr/>
          <p:nvPr/>
        </p:nvGrpSpPr>
        <p:grpSpPr>
          <a:xfrm>
            <a:off x="4917506" y="571500"/>
            <a:ext cx="8300588" cy="1909277"/>
            <a:chOff x="751462" y="387468"/>
            <a:chExt cx="8300588" cy="1909277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33764"/>
            <a:stretch>
              <a:fillRect/>
            </a:stretch>
          </p:blipFill>
          <p:spPr>
            <a:xfrm rot="158704">
              <a:off x="751462" y="387468"/>
              <a:ext cx="8300588" cy="1909277"/>
            </a:xfrm>
            <a:prstGeom prst="rect">
              <a:avLst/>
            </a:prstGeom>
          </p:spPr>
        </p:pic>
        <p:sp>
          <p:nvSpPr>
            <p:cNvPr id="67" name="TextBox 67"/>
            <p:cNvSpPr txBox="1"/>
            <p:nvPr/>
          </p:nvSpPr>
          <p:spPr>
            <a:xfrm>
              <a:off x="1354018" y="1342106"/>
              <a:ext cx="7095475" cy="654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2"/>
                </a:lnSpc>
              </a:pPr>
              <a:r>
                <a:rPr lang="en-US" sz="6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828800" y="2823648"/>
            <a:ext cx="5171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4.39 (SGK-tr72)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854200" y="3531534"/>
            <a:ext cx="1463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Trên sông, một ca nô chuyển động thẳng đều theo hướng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S15</a:t>
            </a:r>
            <a:r>
              <a:rPr lang="en-US" sz="40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3.8,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42)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vận tốc có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20 km/h. Tính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tốc riêng của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biết rằng, nước trên sông chảy về hướng đông với vận tốc có độ lớn bằng 3 km/h.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937" y="5886024"/>
            <a:ext cx="5672463" cy="56724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A19ECB77-B032-4E88-B15F-FDAE0101D1A8}"/>
              </a:ext>
            </a:extLst>
          </p:cNvPr>
          <p:cNvSpPr txBox="1"/>
          <p:nvPr/>
        </p:nvSpPr>
        <p:spPr>
          <a:xfrm>
            <a:off x="6172200" y="962634"/>
            <a:ext cx="613395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6000" b="1" spc="-53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spc="-5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990600" y="2095500"/>
            <a:ext cx="16164127" cy="25954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4.27: 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mặt phẳng tọa độ, cặp vectơ nào sau đây </a:t>
            </a:r>
          </a:p>
          <a:p>
            <a:pPr algn="ctr">
              <a:lnSpc>
                <a:spcPct val="150000"/>
              </a:lnSpc>
            </a:pP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cùng phương?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/>
              <p:nvPr/>
            </p:nvSpPr>
            <p:spPr>
              <a:xfrm>
                <a:off x="990600" y="7512959"/>
                <a:ext cx="7749962" cy="20193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4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6)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(1</a:t>
                </a:r>
                <a:r>
                  <a:rPr lang="en-US" sz="44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noProof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)</a:t>
                </a:r>
                <a:endParaRPr lang="vi-VN" sz="44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7512959"/>
                <a:ext cx="7749962" cy="2019302"/>
              </a:xfrm>
              <a:prstGeom prst="roundRect">
                <a:avLst/>
              </a:prstGeom>
              <a:blipFill rotWithShape="0">
                <a:blip r:embed="rId6"/>
                <a:stretch>
                  <a:fillRect l="-1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/>
              <p:nvPr/>
            </p:nvSpPr>
            <p:spPr>
              <a:xfrm>
                <a:off x="995052" y="5165044"/>
                <a:ext cx="7749962" cy="20193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/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en-US" sz="44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(2; 3)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44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i="0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i="0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6)</a:t>
                </a: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52" y="5165044"/>
                <a:ext cx="7749962" cy="2019302"/>
              </a:xfrm>
              <a:prstGeom prst="roundRect">
                <a:avLst/>
              </a:prstGeom>
              <a:blipFill rotWithShape="0">
                <a:blip r:embed="rId7"/>
                <a:stretch>
                  <a:fillRect l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/>
              <p:nvPr/>
            </p:nvSpPr>
            <p:spPr>
              <a:xfrm>
                <a:off x="9404765" y="5137129"/>
                <a:ext cx="7749962" cy="20193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(0; 1)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(1; 0)</a:t>
                </a:r>
                <a:endParaRPr lang="vi-VN" sz="44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765" y="5137129"/>
                <a:ext cx="7749962" cy="2019302"/>
              </a:xfrm>
              <a:prstGeom prst="roundRect">
                <a:avLst/>
              </a:prstGeom>
              <a:blipFill rotWithShape="0">
                <a:blip r:embed="rId8"/>
                <a:stretch>
                  <a:fillRect l="-1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/>
              <p:nvPr/>
            </p:nvSpPr>
            <p:spPr>
              <a:xfrm>
                <a:off x="9404765" y="7482419"/>
                <a:ext cx="7749962" cy="20193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(1; 3)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(2; -6)</a:t>
                </a:r>
                <a:endParaRPr lang="vi-VN" sz="44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765" y="7482419"/>
                <a:ext cx="7749962" cy="2019302"/>
              </a:xfrm>
              <a:prstGeom prst="roundRect">
                <a:avLst/>
              </a:prstGeom>
              <a:blipFill rotWithShape="0">
                <a:blip r:embed="rId9"/>
                <a:stretch>
                  <a:fillRect l="-1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538821" y="7825952"/>
            <a:ext cx="1298895" cy="11305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824559" y="5545515"/>
            <a:ext cx="1294443" cy="1153230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748194" y="7915455"/>
            <a:ext cx="1294443" cy="1153230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43273" y="5598080"/>
            <a:ext cx="1294443" cy="1153230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461706"/>
            <a:ext cx="3206774" cy="2810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4841">
            <a:off x="15868193" y="-311204"/>
            <a:ext cx="1700931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9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76250" y="476250"/>
            <a:ext cx="4948106" cy="1018957"/>
            <a:chOff x="0" y="0"/>
            <a:chExt cx="6597474" cy="135861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659747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317355"/>
              <a:ext cx="6223383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AutoShape 18"/>
          <p:cNvSpPr/>
          <p:nvPr/>
        </p:nvSpPr>
        <p:spPr>
          <a:xfrm>
            <a:off x="476250" y="1495207"/>
            <a:ext cx="17278350" cy="837269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38" y="2095500"/>
            <a:ext cx="4657378" cy="46914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5837390" y="1755336"/>
                <a:ext cx="11658600" cy="4594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 smtClean="0"/>
                  <a:t>Ta sử dụng vectơ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vi-VN" sz="3600" dirty="0" smtClean="0"/>
                  <a:t> để </a:t>
                </a:r>
                <a:r>
                  <a:rPr lang="vi-VN" sz="3600" dirty="0"/>
                  <a:t>biểu thị cho vận tốc riêng của </a:t>
                </a:r>
                <a:r>
                  <a:rPr lang="vi-VN" sz="3600" dirty="0" smtClean="0"/>
                  <a:t>canô</a:t>
                </a:r>
                <a:r>
                  <a:rPr lang="vi-VN" sz="3600" dirty="0"/>
                  <a:t>, </a:t>
                </a:r>
                <a:r>
                  <a:rPr lang="vi-VN" sz="3600" dirty="0" smtClean="0"/>
                  <a:t>vectơ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vi-VN" sz="3600" dirty="0" smtClean="0"/>
                  <a:t> để </a:t>
                </a:r>
                <a:r>
                  <a:rPr lang="vi-VN" sz="3600" dirty="0"/>
                  <a:t>biểu thị cho vận tốc của dòng nước và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3600" dirty="0" smtClean="0"/>
                  <a:t> </a:t>
                </a:r>
                <a:r>
                  <a:rPr lang="vi-VN" sz="3600" dirty="0" smtClean="0"/>
                  <a:t>để </a:t>
                </a:r>
                <a:r>
                  <a:rPr lang="vi-VN" sz="3600" dirty="0"/>
                  <a:t>biểu thị cho vận tốc thực tế của </a:t>
                </a:r>
                <a:r>
                  <a:rPr lang="vi-VN" sz="3600" dirty="0" smtClean="0"/>
                  <a:t>canô</a:t>
                </a:r>
                <a:r>
                  <a:rPr lang="vi-VN" sz="36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Khi đó, AC = 20, BC = 3. Hơn nữa, do </a:t>
                </a:r>
                <a:r>
                  <a:rPr lang="vi-VN" sz="3600" dirty="0" smtClean="0"/>
                  <a:t>canô </a:t>
                </a:r>
                <a:r>
                  <a:rPr lang="vi-VN" sz="3600" dirty="0"/>
                  <a:t>chuyển động theo hướng </a:t>
                </a:r>
                <a:r>
                  <a:rPr lang="vi-VN" sz="3600" dirty="0" smtClean="0"/>
                  <a:t>S15</a:t>
                </a:r>
                <a:r>
                  <a:rPr lang="en-US" sz="3600" baseline="30000" dirty="0" smtClean="0"/>
                  <a:t>o</a:t>
                </a:r>
                <a:r>
                  <a:rPr lang="vi-VN" sz="3600" dirty="0" smtClean="0"/>
                  <a:t>E </a:t>
                </a:r>
                <a:r>
                  <a:rPr lang="vi-VN" sz="3600" dirty="0"/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600" dirty="0" smtClean="0"/>
                  <a:t> </a:t>
                </a:r>
                <a:r>
                  <a:rPr lang="vi-VN" sz="3600" dirty="0" smtClean="0"/>
                  <a:t>=</a:t>
                </a:r>
                <a:r>
                  <a:rPr lang="en-US" sz="3600" dirty="0" smtClean="0"/>
                  <a:t> </a:t>
                </a:r>
                <a:r>
                  <a:rPr lang="vi-VN" sz="3600" dirty="0" smtClean="0"/>
                  <a:t>90</a:t>
                </a:r>
                <a:r>
                  <a:rPr lang="en-US" sz="3600" baseline="30000" dirty="0" smtClean="0"/>
                  <a:t>o</a:t>
                </a:r>
                <a:r>
                  <a:rPr lang="en-US" sz="3600" dirty="0" smtClean="0"/>
                  <a:t> </a:t>
                </a:r>
                <a:r>
                  <a:rPr lang="vi-VN" sz="3600" dirty="0" smtClean="0"/>
                  <a:t>-</a:t>
                </a:r>
                <a:r>
                  <a:rPr lang="en-US" sz="3600" dirty="0" smtClean="0"/>
                  <a:t> </a:t>
                </a:r>
                <a:r>
                  <a:rPr lang="vi-VN" sz="3600" dirty="0" smtClean="0"/>
                  <a:t>15</a:t>
                </a:r>
                <a:r>
                  <a:rPr lang="en-US" sz="3600" baseline="30000" dirty="0" smtClean="0"/>
                  <a:t>o</a:t>
                </a:r>
                <a:r>
                  <a:rPr lang="en-US" sz="3600" dirty="0" smtClean="0"/>
                  <a:t> </a:t>
                </a:r>
                <a:r>
                  <a:rPr lang="vi-VN" sz="3600" dirty="0" smtClean="0"/>
                  <a:t>=</a:t>
                </a:r>
                <a:r>
                  <a:rPr lang="en-US" sz="3600" dirty="0" smtClean="0"/>
                  <a:t> </a:t>
                </a:r>
                <a:r>
                  <a:rPr lang="vi-VN" sz="3600" dirty="0" smtClean="0"/>
                  <a:t>75</a:t>
                </a:r>
                <a:r>
                  <a:rPr lang="en-US" sz="3600" baseline="30000" dirty="0" smtClean="0"/>
                  <a:t>o</a:t>
                </a:r>
                <a:r>
                  <a:rPr lang="vi-VN" sz="3600" dirty="0" smtClean="0"/>
                  <a:t>.</a:t>
                </a:r>
                <a:endParaRPr lang="vi-VN" sz="36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390" y="1755336"/>
                <a:ext cx="11658600" cy="4594463"/>
              </a:xfrm>
              <a:prstGeom prst="rect">
                <a:avLst/>
              </a:prstGeom>
              <a:blipFill rotWithShape="0">
                <a:blip r:embed="rId4"/>
                <a:stretch>
                  <a:fillRect l="-1621" r="-1569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786204" y="6403607"/>
            <a:ext cx="117097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Áp dụng định lí cô sin cho tam giác ABC ta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được: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2AC.BC.cos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⁡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377,94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Suy ra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19,44.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Vậy vận tốc riêng của ca nô xấp xỉ bằng 19,44 km/h.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410" y="6261622"/>
            <a:ext cx="4853313" cy="4853313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07208" y="1899624"/>
            <a:ext cx="16918792" cy="73586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15935">
            <a:off x="42466" y="-122681"/>
            <a:ext cx="2887511" cy="144375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376776" y="599197"/>
            <a:ext cx="9379655" cy="1936094"/>
            <a:chOff x="763564" y="523055"/>
            <a:chExt cx="9379655" cy="193609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22325"/>
            <a:stretch>
              <a:fillRect/>
            </a:stretch>
          </p:blipFill>
          <p:spPr>
            <a:xfrm>
              <a:off x="763564" y="523055"/>
              <a:ext cx="9379655" cy="1936094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1219205" y="1258955"/>
              <a:ext cx="8305795" cy="8592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6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8892"/>
          <a:stretch>
            <a:fillRect/>
          </a:stretch>
        </p:blipFill>
        <p:spPr>
          <a:xfrm>
            <a:off x="13566673" y="3992412"/>
            <a:ext cx="4527619" cy="66269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279429" y="3076259"/>
            <a:ext cx="1252576" cy="125257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2417" y="3086417"/>
            <a:ext cx="6910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IV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79429" y="4820304"/>
            <a:ext cx="1252576" cy="12525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8052" y="4429822"/>
            <a:ext cx="9235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54085" y="6747019"/>
            <a:ext cx="1252576" cy="12525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2417" y="6498102"/>
            <a:ext cx="99148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600200" y="1181100"/>
            <a:ext cx="15087600" cy="7848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TextBox 8"/>
          <p:cNvSpPr txBox="1"/>
          <p:nvPr/>
        </p:nvSpPr>
        <p:spPr>
          <a:xfrm>
            <a:off x="2628900" y="2686846"/>
            <a:ext cx="130302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-228600" y="4991100"/>
            <a:ext cx="4918138" cy="11114439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14249400" y="6210300"/>
            <a:ext cx="3246120" cy="38759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5674">
            <a:off x="7308364" y="627355"/>
            <a:ext cx="3256915" cy="2278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914400" y="1166044"/>
            <a:ext cx="16164127" cy="34487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4.28: 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mặt phẳng tọa độ, cặp vectơ nào sau đây </a:t>
            </a:r>
          </a:p>
          <a:p>
            <a:pPr algn="ctr">
              <a:lnSpc>
                <a:spcPct val="150000"/>
              </a:lnSpc>
            </a:pP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 góc với nhau?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/>
              <p:nvPr/>
            </p:nvSpPr>
            <p:spPr>
              <a:xfrm>
                <a:off x="9328565" y="5047794"/>
                <a:ext cx="7749962" cy="20193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(a; b)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(-b; a)</a:t>
                </a:r>
                <a:endParaRPr lang="vi-VN" sz="44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565" y="5047794"/>
                <a:ext cx="7749962" cy="2019302"/>
              </a:xfrm>
              <a:prstGeom prst="roundRect">
                <a:avLst/>
              </a:prstGeom>
              <a:blipFill rotWithShape="0">
                <a:blip r:embed="rId6"/>
                <a:stretch>
                  <a:fillRect l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/>
              <p:nvPr/>
            </p:nvSpPr>
            <p:spPr>
              <a:xfrm>
                <a:off x="914400" y="7406219"/>
                <a:ext cx="7749962" cy="20193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(1; -1)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(-1; 1)</a:t>
                </a:r>
                <a:endParaRPr lang="vi-VN" sz="44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406219"/>
                <a:ext cx="7749962" cy="2019302"/>
              </a:xfrm>
              <a:prstGeom prst="roundRect">
                <a:avLst/>
              </a:prstGeom>
              <a:blipFill rotWithShape="0">
                <a:blip r:embed="rId7"/>
                <a:stretch>
                  <a:fillRect l="-18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/>
              <p:nvPr/>
            </p:nvSpPr>
            <p:spPr>
              <a:xfrm>
                <a:off x="895350" y="5006584"/>
                <a:ext cx="7749962" cy="20193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(2; 3)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(4; 6)</a:t>
                </a:r>
                <a:endParaRPr lang="vi-VN" sz="44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5006584"/>
                <a:ext cx="7749962" cy="2019302"/>
              </a:xfrm>
              <a:prstGeom prst="roundRect">
                <a:avLst/>
              </a:prstGeom>
              <a:blipFill rotWithShape="0">
                <a:blip r:embed="rId8"/>
                <a:stretch>
                  <a:fillRect l="-18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/>
              <p:nvPr/>
            </p:nvSpPr>
            <p:spPr>
              <a:xfrm>
                <a:off x="9328565" y="7406219"/>
                <a:ext cx="7749962" cy="20193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(1; 1)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(2; 0)</a:t>
                </a:r>
                <a:endParaRPr lang="vi-VN" sz="44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565" y="7406219"/>
                <a:ext cx="7749962" cy="2019302"/>
              </a:xfrm>
              <a:prstGeom prst="roundRect">
                <a:avLst/>
              </a:prstGeom>
              <a:blipFill rotWithShape="0">
                <a:blip r:embed="rId9"/>
                <a:stretch>
                  <a:fillRect l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876786" y="5360787"/>
            <a:ext cx="1298895" cy="11305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315144" y="5414970"/>
            <a:ext cx="1294443" cy="1153230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671994" y="7839255"/>
            <a:ext cx="1294443" cy="1153230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462621" y="7839255"/>
            <a:ext cx="1294443" cy="1153230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-965559"/>
            <a:ext cx="4263206" cy="4263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1442">
            <a:off x="16238807" y="1320201"/>
            <a:ext cx="2606094" cy="343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8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914400" y="1166044"/>
            <a:ext cx="16164127" cy="34487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4.29: 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mặt phẳng tọa độ vectơ nào sau đây </a:t>
            </a:r>
          </a:p>
          <a:p>
            <a:pPr algn="ctr">
              <a:lnSpc>
                <a:spcPct val="150000"/>
              </a:lnSpc>
            </a:pP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độ dài bằng 1?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/>
              <p:nvPr/>
            </p:nvSpPr>
            <p:spPr>
              <a:xfrm>
                <a:off x="9328565" y="7458922"/>
                <a:ext cx="7749962" cy="20193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vi-VN" sz="44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565" y="7458922"/>
                <a:ext cx="7749962" cy="2019302"/>
              </a:xfrm>
              <a:prstGeom prst="roundRect">
                <a:avLst/>
              </a:prstGeom>
              <a:blipFill rotWithShape="0">
                <a:blip r:embed="rId6"/>
                <a:stretch>
                  <a:fillRect l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/>
              <p:nvPr/>
            </p:nvSpPr>
            <p:spPr>
              <a:xfrm>
                <a:off x="914400" y="7406219"/>
                <a:ext cx="7749962" cy="20193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(1; -1)</a:t>
                </a:r>
                <a:endParaRPr lang="vi-VN" sz="44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406219"/>
                <a:ext cx="7749962" cy="2019302"/>
              </a:xfrm>
              <a:prstGeom prst="roundRect">
                <a:avLst/>
              </a:prstGeom>
              <a:blipFill rotWithShape="0">
                <a:blip r:embed="rId7"/>
                <a:stretch>
                  <a:fillRect l="-18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/>
              <p:nvPr/>
            </p:nvSpPr>
            <p:spPr>
              <a:xfrm>
                <a:off x="895350" y="5006584"/>
                <a:ext cx="7749962" cy="20193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(1; 1)</a:t>
                </a:r>
                <a:endParaRPr lang="vi-VN" sz="44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5006584"/>
                <a:ext cx="7749962" cy="2019302"/>
              </a:xfrm>
              <a:prstGeom prst="roundRect">
                <a:avLst/>
              </a:prstGeom>
              <a:blipFill rotWithShape="0">
                <a:blip r:embed="rId8"/>
                <a:stretch>
                  <a:fillRect l="-18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/>
              <p:nvPr/>
            </p:nvSpPr>
            <p:spPr>
              <a:xfrm>
                <a:off x="9328565" y="5006584"/>
                <a:ext cx="7749962" cy="20193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(2;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vi-VN" sz="44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565" y="5006584"/>
                <a:ext cx="7749962" cy="2019302"/>
              </a:xfrm>
              <a:prstGeom prst="roundRect">
                <a:avLst/>
              </a:prstGeom>
              <a:blipFill rotWithShape="0">
                <a:blip r:embed="rId9"/>
                <a:stretch>
                  <a:fillRect l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876786" y="7771915"/>
            <a:ext cx="1298895" cy="11305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315144" y="5414970"/>
            <a:ext cx="1294443" cy="1153230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671994" y="5439620"/>
            <a:ext cx="1294443" cy="1153230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462621" y="7839255"/>
            <a:ext cx="1294443" cy="1153230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434" y="73314"/>
            <a:ext cx="2604231" cy="2185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9566"/>
            <a:ext cx="1008902" cy="22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5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xmlns="" id="{4ADFFF1A-F500-CC57-185E-00F4826D0836}"/>
                  </a:ext>
                </a:extLst>
              </p:cNvPr>
              <p:cNvSpPr/>
              <p:nvPr/>
            </p:nvSpPr>
            <p:spPr>
              <a:xfrm>
                <a:off x="914400" y="1166044"/>
                <a:ext cx="16164127" cy="344871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4.30: </a:t>
                </a: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giữa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(1; -1) và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(-2; 0)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 số đo bằng:</a:t>
                </a:r>
                <a:endParaRPr lang="vi-VN" sz="44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xmlns="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166044"/>
                <a:ext cx="16164127" cy="344871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9328565" y="5047794"/>
            <a:ext cx="7749962" cy="20193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  <a:r>
              <a:rPr lang="en-US" sz="4400" baseline="30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vi-VN" sz="44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914400" y="7406219"/>
            <a:ext cx="7749962" cy="20193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400" baseline="30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vi-VN" sz="44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895350" y="5006584"/>
            <a:ext cx="7749962" cy="20193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sz="4400" baseline="30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vi-VN" sz="44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xmlns="" id="{2E7D83A4-3758-8699-4DD0-010A80780539}"/>
              </a:ext>
            </a:extLst>
          </p:cNvPr>
          <p:cNvSpPr/>
          <p:nvPr/>
        </p:nvSpPr>
        <p:spPr>
          <a:xfrm>
            <a:off x="9328565" y="7406219"/>
            <a:ext cx="7749962" cy="20193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4400" baseline="30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vi-VN" sz="44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76786" y="5360787"/>
            <a:ext cx="1298895" cy="11305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315144" y="5414970"/>
            <a:ext cx="1294443" cy="1153230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71994" y="7839255"/>
            <a:ext cx="1294443" cy="1153230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462621" y="7839255"/>
            <a:ext cx="1294443" cy="1153230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93" y="266700"/>
            <a:ext cx="2115086" cy="2667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437" y="5930705"/>
            <a:ext cx="1295778" cy="41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5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914400" y="1166044"/>
            <a:ext cx="16164127" cy="34487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400" b="1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4.31: </a:t>
            </a:r>
            <a:r>
              <a:rPr lang="en-US" sz="44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 định nào sau đây là đúng?</a:t>
            </a:r>
            <a:endParaRPr lang="vi-VN" sz="44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/>
              <p:nvPr/>
            </p:nvSpPr>
            <p:spPr>
              <a:xfrm>
                <a:off x="9328565" y="7458922"/>
                <a:ext cx="7749962" cy="20193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</m:oMath>
                </a14:m>
                <a:endParaRPr lang="vi-VN" sz="44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565" y="7458922"/>
                <a:ext cx="7749962" cy="2019302"/>
              </a:xfrm>
              <a:prstGeom prst="roundRect">
                <a:avLst/>
              </a:prstGeom>
              <a:blipFill rotWithShape="0">
                <a:blip r:embed="rId6"/>
                <a:stretch>
                  <a:fillRect l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/>
              <p:nvPr/>
            </p:nvSpPr>
            <p:spPr>
              <a:xfrm>
                <a:off x="914400" y="7406219"/>
                <a:ext cx="7749962" cy="20193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400" baseline="300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baseline="300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baseline="300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44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406219"/>
                <a:ext cx="7749962" cy="2019302"/>
              </a:xfrm>
              <a:prstGeom prst="roundRect">
                <a:avLst/>
              </a:prstGeom>
              <a:blipFill rotWithShape="0">
                <a:blip r:embed="rId7"/>
                <a:stretch>
                  <a:fillRect l="-18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/>
              <p:nvPr/>
            </p:nvSpPr>
            <p:spPr>
              <a:xfrm>
                <a:off x="895350" y="5006584"/>
                <a:ext cx="7749962" cy="20193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vi-VN" sz="44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5006584"/>
                <a:ext cx="7749962" cy="2019302"/>
              </a:xfrm>
              <a:prstGeom prst="roundRect">
                <a:avLst/>
              </a:prstGeom>
              <a:blipFill rotWithShape="0">
                <a:blip r:embed="rId8"/>
                <a:stretch>
                  <a:fillRect l="-18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/>
              <p:nvPr/>
            </p:nvSpPr>
            <p:spPr>
              <a:xfrm>
                <a:off x="9328565" y="5006584"/>
                <a:ext cx="7749962" cy="20193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|. 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|. sin(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vi-VN" sz="44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565" y="5006584"/>
                <a:ext cx="7749962" cy="2019302"/>
              </a:xfrm>
              <a:prstGeom prst="roundRect">
                <a:avLst/>
              </a:prstGeom>
              <a:blipFill rotWithShape="0">
                <a:blip r:embed="rId9"/>
                <a:stretch>
                  <a:fillRect l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876786" y="7771915"/>
            <a:ext cx="1298895" cy="11305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315144" y="5414970"/>
            <a:ext cx="1294443" cy="1153230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671994" y="5439620"/>
            <a:ext cx="1294443" cy="1153230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462621" y="7839255"/>
            <a:ext cx="1294443" cy="1153230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7757">
            <a:off x="378619" y="537505"/>
            <a:ext cx="2283665" cy="1916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093" y="1528746"/>
            <a:ext cx="1709385" cy="18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3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878510" y="1257301"/>
            <a:ext cx="16164127" cy="32382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400" b="1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4.32: </a:t>
            </a:r>
            <a:r>
              <a:rPr lang="en-US" sz="44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vuông ABCD có cạnh bằng a. Khẳng định nào sau đây là đúng?</a:t>
            </a:r>
            <a:endParaRPr lang="vi-VN" sz="44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/>
              <p:nvPr/>
            </p:nvSpPr>
            <p:spPr>
              <a:xfrm>
                <a:off x="990600" y="7512959"/>
                <a:ext cx="7749962" cy="20193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4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a</a:t>
                </a:r>
                <a:r>
                  <a:rPr lang="en-US" sz="4400" baseline="300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vi-VN" sz="44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7512959"/>
                <a:ext cx="7749962" cy="2019302"/>
              </a:xfrm>
              <a:prstGeom prst="roundRect">
                <a:avLst/>
              </a:prstGeom>
              <a:blipFill rotWithShape="0">
                <a:blip r:embed="rId6"/>
                <a:stretch>
                  <a:fillRect l="-1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/>
              <p:nvPr/>
            </p:nvSpPr>
            <p:spPr>
              <a:xfrm>
                <a:off x="995052" y="5165044"/>
                <a:ext cx="7749962" cy="20193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= 45</a:t>
                </a:r>
                <a:r>
                  <a:rPr lang="en-US" sz="4400" baseline="300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en-US" sz="44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52" y="5165044"/>
                <a:ext cx="7749962" cy="2019302"/>
              </a:xfrm>
              <a:prstGeom prst="roundRect">
                <a:avLst/>
              </a:prstGeom>
              <a:blipFill rotWithShape="0">
                <a:blip r:embed="rId7"/>
                <a:stretch>
                  <a:fillRect l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/>
              <p:nvPr/>
            </p:nvSpPr>
            <p:spPr>
              <a:xfrm>
                <a:off x="9404765" y="5137129"/>
                <a:ext cx="7749962" cy="20193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a</a:t>
                </a:r>
                <a:r>
                  <a:rPr lang="en-US" sz="4400" baseline="300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44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765" y="5137129"/>
                <a:ext cx="7749962" cy="2019302"/>
              </a:xfrm>
              <a:prstGeom prst="roundRect">
                <a:avLst/>
              </a:prstGeom>
              <a:blipFill rotWithShape="0">
                <a:blip r:embed="rId8"/>
                <a:stretch>
                  <a:fillRect l="-1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/>
              <p:nvPr/>
            </p:nvSpPr>
            <p:spPr>
              <a:xfrm>
                <a:off x="9404765" y="7482419"/>
                <a:ext cx="7749962" cy="20193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4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-a</a:t>
                </a:r>
                <a:r>
                  <a:rPr lang="en-US" sz="4400" baseline="300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44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765" y="7482419"/>
                <a:ext cx="7749962" cy="2019302"/>
              </a:xfrm>
              <a:prstGeom prst="roundRect">
                <a:avLst/>
              </a:prstGeom>
              <a:blipFill rotWithShape="0">
                <a:blip r:embed="rId9"/>
                <a:stretch>
                  <a:fillRect l="-1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538821" y="7825952"/>
            <a:ext cx="1298895" cy="11305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824559" y="5545515"/>
            <a:ext cx="1294443" cy="1153230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748194" y="7915455"/>
            <a:ext cx="1294443" cy="1153230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43273" y="5598080"/>
            <a:ext cx="1294443" cy="1153230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440" y="-172763"/>
            <a:ext cx="2738394" cy="267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6016" y="5733712"/>
            <a:ext cx="1422633" cy="45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3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562100"/>
            <a:ext cx="15836476" cy="7696200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7795"/>
          <a:stretch>
            <a:fillRect/>
          </a:stretch>
        </p:blipFill>
        <p:spPr>
          <a:xfrm>
            <a:off x="12039600" y="3960022"/>
            <a:ext cx="7021055" cy="632697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98382" y="202665"/>
            <a:ext cx="9697112" cy="2212432"/>
            <a:chOff x="1898506" y="713189"/>
            <a:chExt cx="9697112" cy="221243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34301"/>
            <a:stretch>
              <a:fillRect/>
            </a:stretch>
          </p:blipFill>
          <p:spPr>
            <a:xfrm rot="169074">
              <a:off x="1898506" y="713189"/>
              <a:ext cx="9697112" cy="2212432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2310245" y="1702615"/>
              <a:ext cx="8873633" cy="657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520"/>
                </a:lnSpc>
                <a:spcBef>
                  <a:spcPct val="0"/>
                </a:spcBef>
              </a:pP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KIẾN THỨC CHƯƠNG IV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0" y="2537395"/>
            <a:ext cx="7965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286000" y="3215830"/>
                <a:ext cx="10901680" cy="5974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Thế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 là hai vectơ cùng phương?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Nêu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 quy tắc ba điểm và quy tắc hình bình hành để tính tổng của hai vectơ, quy tắc hiệu để tính hiệu hai vectơ.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k là số thực,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mối quan hệ gì?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215830"/>
                <a:ext cx="10901680" cy="5974392"/>
              </a:xfrm>
              <a:prstGeom prst="rect">
                <a:avLst/>
              </a:prstGeom>
              <a:blipFill rotWithShape="0">
                <a:blip r:embed="rId6"/>
                <a:stretch>
                  <a:fillRect l="-1790" r="-1957" b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562100"/>
            <a:ext cx="15836476" cy="7696200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7795"/>
          <a:stretch>
            <a:fillRect/>
          </a:stretch>
        </p:blipFill>
        <p:spPr>
          <a:xfrm>
            <a:off x="12039600" y="3960022"/>
            <a:ext cx="7021055" cy="632697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98382" y="202665"/>
            <a:ext cx="9697112" cy="2212432"/>
            <a:chOff x="1898506" y="713189"/>
            <a:chExt cx="9697112" cy="221243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34301"/>
            <a:stretch>
              <a:fillRect/>
            </a:stretch>
          </p:blipFill>
          <p:spPr>
            <a:xfrm rot="169074">
              <a:off x="1898506" y="713189"/>
              <a:ext cx="9697112" cy="2212432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2310245" y="1702615"/>
              <a:ext cx="8873633" cy="657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520"/>
                </a:lnSpc>
                <a:spcBef>
                  <a:spcPct val="0"/>
                </a:spcBef>
              </a:pP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KIẾN THỨC CHƯƠNG IV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0" y="2537395"/>
            <a:ext cx="7965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286000" y="3245281"/>
                <a:ext cx="11097754" cy="6064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 là trung điểm của đoạn AB, nêu mối quan hệ giữa 2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IA</m:t>
                        </m:r>
                      </m:e>
                    </m:acc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IB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endParaRPr lang="nl-NL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 là trọng tâm tam giác ABC, nêu mối quan hệ giữa 3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GA</m:t>
                        </m:r>
                      </m:e>
                    </m:acc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GB</m:t>
                        </m:r>
                      </m:e>
                    </m:acc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GC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3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(1;3),</m:t>
                    </m:r>
                    <m:acc>
                      <m:accPr>
                        <m:chr m:val="⃗"/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(3;4)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hãy tìm tọa độ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245281"/>
                <a:ext cx="11097754" cy="6064737"/>
              </a:xfrm>
              <a:prstGeom prst="rect">
                <a:avLst/>
              </a:prstGeom>
              <a:blipFill rotWithShape="0">
                <a:blip r:embed="rId6"/>
                <a:stretch>
                  <a:fillRect l="-1758" r="-1923" b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47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641</Words>
  <PresentationFormat>Custom</PresentationFormat>
  <Paragraphs>121</Paragraphs>
  <Slides>22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Cambria Math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2022-09-28T03:06:38Z</dcterms:modified>
  <dc:identifier>DAFCm-7J2_Y</dc:identifier>
</cp:coreProperties>
</file>