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34" r:id="rId11"/>
    <p:sldId id="345" r:id="rId12"/>
    <p:sldId id="335" r:id="rId13"/>
    <p:sldId id="342" r:id="rId14"/>
    <p:sldId id="349" r:id="rId15"/>
    <p:sldId id="341" r:id="rId16"/>
    <p:sldId id="347" r:id="rId17"/>
    <p:sldId id="346" r:id="rId18"/>
    <p:sldId id="343" r:id="rId19"/>
    <p:sldId id="315" r:id="rId20"/>
    <p:sldId id="350" r:id="rId21"/>
    <p:sldId id="332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59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9: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English in the World</a:t>
            </a:r>
            <a:endParaRPr 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5820" y="2371531"/>
            <a:ext cx="61394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Unit 9: English in the World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Page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72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4961" y="305273"/>
            <a:ext cx="270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Irregular verbs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735" y="763861"/>
            <a:ext cx="101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Write the past simple of some common irregular verbs: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77102" y="1424198"/>
            <a:ext cx="172122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go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eat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take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see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wear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meet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sell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lose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09961" y="1424198"/>
            <a:ext cx="172122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went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ate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took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saw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wore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met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sold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lost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022762" y="173864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33493" y="227741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61399" y="285159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97888" y="339036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10767" y="400318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82861" y="4541953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23646" y="511612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34377" y="5654898"/>
            <a:ext cx="14640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" y="275590"/>
            <a:ext cx="10995660" cy="6184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3425" y="656590"/>
            <a:ext cx="3816350" cy="6457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4" y="1761825"/>
            <a:ext cx="8945223" cy="47441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4851" y="530719"/>
            <a:ext cx="115652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33CC"/>
                </a:solidFill>
              </a:rPr>
              <a:t>Fill in the blanks with the correct form of the verbs in the box. </a:t>
            </a:r>
            <a:endParaRPr lang="en-US" sz="3400" dirty="0">
              <a:solidFill>
                <a:srgbClr val="0033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002" y="2798470"/>
            <a:ext cx="4385211" cy="28682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3094" y="2024345"/>
            <a:ext cx="12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8210" y="2885041"/>
            <a:ext cx="12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4528" y="3751367"/>
            <a:ext cx="12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66" y="4617693"/>
            <a:ext cx="12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took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24760" y="5476865"/>
            <a:ext cx="124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52" y="1002975"/>
            <a:ext cx="7135221" cy="914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2" y="550529"/>
            <a:ext cx="9332886" cy="1032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8185" y="1339621"/>
            <a:ext cx="111917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33CC"/>
                </a:solidFill>
              </a:rPr>
              <a:t>Hey Jerry, 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I'm back from my holiday! I </a:t>
            </a:r>
            <a:r>
              <a:rPr lang="en-US" sz="2800" u="sng" dirty="0">
                <a:solidFill>
                  <a:srgbClr val="FF0000"/>
                </a:solidFill>
              </a:rPr>
              <a:t>had</a:t>
            </a:r>
            <a:r>
              <a:rPr lang="en-US" sz="2800" dirty="0">
                <a:solidFill>
                  <a:srgbClr val="0033CC"/>
                </a:solidFill>
              </a:rPr>
              <a:t> (1. have) a great time in London! You ______ (2. say) you would come back today – I can't wait to talk about our trips at school tomorrow. Where did you ______ (3. go) in Paris? Did you see the Eiffel Tower? I ______ (4. go) to the Shard. It's a very cool building. It looks like a piece of broken glass. I ______ (5. eat) fish and chips every day. Did you ______ (6. eat) any frog's legs? 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England was fun but so cold. I didn't ______ (7. bring) my gloves, so I ______ (8. buy) a new pair. They were so expensive! But I ______ (9. wear) them every day, so I'm glad I got them. Anyway, I'm falling asleep so I'll ______ (10. see) you tomorrow.</a:t>
            </a:r>
          </a:p>
          <a:p>
            <a:pPr algn="just"/>
            <a:r>
              <a:rPr lang="en-US" sz="2800" dirty="0">
                <a:solidFill>
                  <a:srgbClr val="0033CC"/>
                </a:solidFill>
              </a:rPr>
              <a:t>Ben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5774" y="158754"/>
            <a:ext cx="10225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</a:rPr>
              <a:t>Fill in the blanks with the correct Past Simple form of the verbs.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2307" y="217865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0810" y="257662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70983" y="30483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705" y="344789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6380" y="389872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90578" y="4289366"/>
            <a:ext cx="107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bring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945" y="4743356"/>
            <a:ext cx="1302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bought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30743" y="4738521"/>
            <a:ext cx="130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2307" y="55840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5" y="335915"/>
            <a:ext cx="10996930" cy="6185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5235" y="697230"/>
            <a:ext cx="5866765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35" y="810602"/>
            <a:ext cx="10069455" cy="5480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3965" y="42846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75" y="343676"/>
            <a:ext cx="9547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Fill in the blanks with the Past Simple form of the verbs.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0169" y="1524931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85752" y="2237471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1953" y="2959288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9847" y="2957009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3858" y="3674281"/>
            <a:ext cx="168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didn’t 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042" y="4369502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9983" y="5084495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0747" y="5761307"/>
            <a:ext cx="129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bought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277" y="1558090"/>
            <a:ext cx="914216" cy="769279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24215" y="113220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Click on the icon to check answers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5" y="330200"/>
            <a:ext cx="10795635" cy="6075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25765" y="528955"/>
            <a:ext cx="4166235" cy="5962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3037" y="626908"/>
            <a:ext cx="10728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</a:rPr>
              <a:t>d. In pairs: Ask your partner about their last holiday. Use the prompts to ask the questions. </a:t>
            </a:r>
            <a:endParaRPr lang="en-US" sz="360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7" y="2103371"/>
            <a:ext cx="8915663" cy="12205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92161" y="52069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28192" y="283386"/>
            <a:ext cx="43554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+mj-lt"/>
              </a:rPr>
              <a:t>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3897" y="1166842"/>
            <a:ext cx="107984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1. Where did you go on your last vacation?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2. What did you do on your trip?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3. Did you buy anything? What did you buy?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4. Did you try any new food? Which was your favorite?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Which didn't you like?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013" y="556732"/>
            <a:ext cx="4098593" cy="57445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19" y="2043404"/>
            <a:ext cx="8613908" cy="37775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2166504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was your last vacation?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 60 to 80 words.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084310" cy="6193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004" y="327478"/>
            <a:ext cx="3518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5705" y="980424"/>
            <a:ext cx="68454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Past Simple with irregular verbs</a:t>
            </a:r>
          </a:p>
        </p:txBody>
      </p:sp>
      <p:sp>
        <p:nvSpPr>
          <p:cNvPr id="6" name="Rectangle 5"/>
          <p:cNvSpPr/>
          <p:nvPr/>
        </p:nvSpPr>
        <p:spPr>
          <a:xfrm>
            <a:off x="985234" y="2113749"/>
            <a:ext cx="102215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Some verbs are </a:t>
            </a:r>
            <a:r>
              <a:rPr lang="en-US" sz="3200" b="1" dirty="0">
                <a:solidFill>
                  <a:srgbClr val="0033CC"/>
                </a:solidFill>
              </a:rPr>
              <a:t>irregular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Their </a:t>
            </a:r>
            <a:r>
              <a:rPr lang="en-US" sz="3200" b="1" dirty="0">
                <a:solidFill>
                  <a:srgbClr val="0033CC"/>
                </a:solidFill>
              </a:rPr>
              <a:t>Past Simple </a:t>
            </a:r>
            <a:r>
              <a:rPr lang="en-US" sz="3200" dirty="0">
                <a:solidFill>
                  <a:srgbClr val="0033CC"/>
                </a:solidFill>
              </a:rPr>
              <a:t>forms do not end with -</a:t>
            </a:r>
            <a:r>
              <a:rPr lang="en-US" sz="3200" i="1" dirty="0">
                <a:solidFill>
                  <a:srgbClr val="0033CC"/>
                </a:solidFill>
              </a:rPr>
              <a:t>ed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 past form of </a:t>
            </a:r>
            <a:r>
              <a:rPr lang="en-US" sz="3200" b="1" dirty="0">
                <a:solidFill>
                  <a:srgbClr val="0033CC"/>
                </a:solidFill>
              </a:rPr>
              <a:t>be: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I, he, she, it + </a:t>
            </a:r>
            <a:r>
              <a:rPr lang="en-US" sz="3200" b="1" dirty="0">
                <a:solidFill>
                  <a:srgbClr val="0033CC"/>
                </a:solidFill>
              </a:rPr>
              <a:t>was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you, we, they + </a:t>
            </a:r>
            <a:r>
              <a:rPr lang="en-US" sz="3200" b="1" dirty="0">
                <a:solidFill>
                  <a:srgbClr val="0033CC"/>
                </a:solidFill>
              </a:rPr>
              <a:t>were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8234" y="2008292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</a:rPr>
              <a:t>Practice making sentences, using </a:t>
            </a:r>
            <a:r>
              <a:rPr lang="en-US" sz="3600" b="1" i="1" dirty="0">
                <a:solidFill>
                  <a:srgbClr val="0033CC"/>
                </a:solidFill>
              </a:rPr>
              <a:t>Past Simple</a:t>
            </a:r>
            <a:r>
              <a:rPr lang="en-US" sz="3600" i="1" dirty="0">
                <a:solidFill>
                  <a:srgbClr val="0033CC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33CC"/>
                </a:solidFill>
              </a:rPr>
              <a:t>Tiếng</a:t>
            </a:r>
            <a:r>
              <a:rPr lang="en-US" sz="3600" b="1" i="1" dirty="0">
                <a:solidFill>
                  <a:srgbClr val="0033CC"/>
                </a:solidFill>
              </a:rPr>
              <a:t> Anh 7 </a:t>
            </a:r>
            <a:r>
              <a:rPr lang="en-US" sz="3600" b="1" i="1" dirty="0" err="1">
                <a:solidFill>
                  <a:srgbClr val="0033CC"/>
                </a:solidFill>
              </a:rPr>
              <a:t>i</a:t>
            </a:r>
            <a:r>
              <a:rPr lang="en-US" sz="3600" b="1" i="1" dirty="0">
                <a:solidFill>
                  <a:srgbClr val="0033CC"/>
                </a:solidFill>
              </a:rPr>
              <a:t>-Learn Smart World Notebook</a:t>
            </a:r>
            <a:r>
              <a:rPr lang="en-US" sz="3600" i="1" dirty="0">
                <a:solidFill>
                  <a:srgbClr val="0033CC"/>
                </a:solidFill>
              </a:rPr>
              <a:t> 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</a:rPr>
              <a:t>Prepare the next lesson (page 73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33CC"/>
                </a:solidFill>
                <a:latin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33CC"/>
                </a:solidFill>
                <a:latin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33CC"/>
                </a:solidFill>
                <a:latin typeface="Calibri" panose="020F0502020204030204" charset="0"/>
              </a:rPr>
              <a:t> Anh 7 </a:t>
            </a:r>
            <a:r>
              <a:rPr lang="en-US" sz="3600" b="1" i="1" dirty="0" err="1">
                <a:solidFill>
                  <a:srgbClr val="0033CC"/>
                </a:solidFill>
                <a:latin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33CC"/>
                </a:solidFill>
                <a:latin typeface="Calibri" panose="020F0502020204030204" charset="0"/>
              </a:rPr>
              <a:t>-Learn Smart World DHA App </a:t>
            </a:r>
            <a:r>
              <a:rPr lang="en-US" sz="3600" i="1" dirty="0">
                <a:solidFill>
                  <a:srgbClr val="0033CC"/>
                </a:solidFill>
                <a:latin typeface="Calibri" panose="020F0502020204030204" charset="0"/>
              </a:rPr>
              <a:t>on </a:t>
            </a:r>
            <a:r>
              <a:rPr lang="en-US" sz="3600" i="1" dirty="0">
                <a:solidFill>
                  <a:srgbClr val="0033CC"/>
                </a:solidFill>
                <a:latin typeface="Calibri" panose="020F0502020204030204" charset="0"/>
                <a:hlinkClick r:id="rId2"/>
              </a:rPr>
              <a:t>www.eduhome.com.vn</a:t>
            </a:r>
            <a:r>
              <a:rPr lang="en-US" sz="3600" i="1" dirty="0">
                <a:solidFill>
                  <a:srgbClr val="0033CC"/>
                </a:solidFill>
                <a:latin typeface="Calibri" panose="020F050202020403020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9620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use </a:t>
            </a:r>
            <a:r>
              <a:rPr lang="en-US" sz="3600" b="1" i="1" dirty="0">
                <a:solidFill>
                  <a:srgbClr val="0070C0"/>
                </a:solidFill>
              </a:rPr>
              <a:t>Past Simple </a:t>
            </a:r>
            <a:r>
              <a:rPr lang="en-US" sz="3600" i="1" dirty="0">
                <a:solidFill>
                  <a:srgbClr val="0070C0"/>
                </a:solidFill>
              </a:rPr>
              <a:t>with</a:t>
            </a:r>
            <a:r>
              <a:rPr lang="en-US" sz="3600" b="1" i="1" dirty="0">
                <a:solidFill>
                  <a:srgbClr val="0070C0"/>
                </a:solidFill>
              </a:rPr>
              <a:t> irregular verbs </a:t>
            </a:r>
            <a:r>
              <a:rPr lang="en-US" sz="3600" i="1" dirty="0">
                <a:solidFill>
                  <a:srgbClr val="0070C0"/>
                </a:solidFill>
              </a:rPr>
              <a:t>correctly.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Past Simple</a:t>
            </a:r>
            <a:endParaRPr lang="en-US" sz="3600" b="1" dirty="0"/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50692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527" y="2595963"/>
            <a:ext cx="7524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1. What is the woman in the picture doing?</a:t>
            </a:r>
            <a:br>
              <a:rPr lang="en-US" sz="3200" i="1" dirty="0">
                <a:solidFill>
                  <a:srgbClr val="0070C0"/>
                </a:solidFill>
              </a:rPr>
            </a:br>
            <a:r>
              <a:rPr lang="en-US" sz="3200" i="1" dirty="0">
                <a:solidFill>
                  <a:srgbClr val="0070C0"/>
                </a:solidFill>
              </a:rPr>
              <a:t>2. What did she see yesterday?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82" y="390568"/>
            <a:ext cx="1641594" cy="104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52" y="1687599"/>
            <a:ext cx="7231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Answer the questions: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234" y="390567"/>
            <a:ext cx="4211239" cy="3821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9569" y="4083744"/>
            <a:ext cx="8216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Suggested answer: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 She is talking on the phone.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 She saw the Statue of Liberty.</a:t>
            </a:r>
          </a:p>
        </p:txBody>
      </p:sp>
      <p:pic>
        <p:nvPicPr>
          <p:cNvPr id="9" name="CD2-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5267" y="390567"/>
            <a:ext cx="609600" cy="6096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725160" y="471170"/>
            <a:ext cx="10414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061013"/>
            <a:ext cx="4474943" cy="1770122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Past simple with irregular verbs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818" y="349437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Rules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85234" y="1271394"/>
            <a:ext cx="10221532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Some verbs are </a:t>
            </a:r>
            <a:r>
              <a:rPr lang="en-US" sz="3200" b="1" dirty="0">
                <a:solidFill>
                  <a:srgbClr val="0033CC"/>
                </a:solidFill>
              </a:rPr>
              <a:t>irregular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Their </a:t>
            </a:r>
            <a:r>
              <a:rPr lang="en-US" sz="3200" b="1" dirty="0">
                <a:solidFill>
                  <a:srgbClr val="0033CC"/>
                </a:solidFill>
              </a:rPr>
              <a:t>Past Simple </a:t>
            </a:r>
            <a:r>
              <a:rPr lang="en-US" sz="3200" dirty="0">
                <a:solidFill>
                  <a:srgbClr val="0033CC"/>
                </a:solidFill>
              </a:rPr>
              <a:t>forms do not end with -</a:t>
            </a:r>
            <a:r>
              <a:rPr lang="en-US" sz="3200" i="1" dirty="0">
                <a:solidFill>
                  <a:srgbClr val="0033CC"/>
                </a:solidFill>
              </a:rPr>
              <a:t>ed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E.g. Yesterday, I </a:t>
            </a:r>
            <a:r>
              <a:rPr lang="en-US" sz="3200" b="1" dirty="0">
                <a:solidFill>
                  <a:srgbClr val="0033CC"/>
                </a:solidFill>
              </a:rPr>
              <a:t>bought </a:t>
            </a:r>
            <a:r>
              <a:rPr lang="en-US" sz="3200" dirty="0">
                <a:solidFill>
                  <a:srgbClr val="0033CC"/>
                </a:solidFill>
              </a:rPr>
              <a:t>some souvenirs. (buy – </a:t>
            </a:r>
            <a:r>
              <a:rPr lang="en-US" sz="3200" b="1" dirty="0">
                <a:solidFill>
                  <a:srgbClr val="0033CC"/>
                </a:solidFill>
              </a:rPr>
              <a:t>bought</a:t>
            </a:r>
            <a:r>
              <a:rPr lang="en-US" sz="3200" dirty="0">
                <a:solidFill>
                  <a:srgbClr val="0033CC"/>
                </a:solidFill>
              </a:rPr>
              <a:t>) 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33CC"/>
                </a:solidFill>
              </a:rPr>
              <a:t>The past form of </a:t>
            </a:r>
            <a:r>
              <a:rPr lang="en-US" sz="3200" b="1" dirty="0">
                <a:solidFill>
                  <a:srgbClr val="0033CC"/>
                </a:solidFill>
              </a:rPr>
              <a:t>be: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I, he, she, it + </a:t>
            </a:r>
            <a:r>
              <a:rPr lang="en-US" sz="3200" b="1" dirty="0">
                <a:solidFill>
                  <a:srgbClr val="FF0000"/>
                </a:solidFill>
              </a:rPr>
              <a:t>was</a:t>
            </a:r>
            <a:r>
              <a:rPr lang="en-US" sz="3200" dirty="0">
                <a:solidFill>
                  <a:srgbClr val="0033CC"/>
                </a:solidFill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3200" i="1" dirty="0">
                <a:solidFill>
                  <a:srgbClr val="0033CC"/>
                </a:solidFill>
              </a:rPr>
              <a:t>you, we, they + </a:t>
            </a:r>
            <a:r>
              <a:rPr lang="en-US" sz="3200" b="1" dirty="0">
                <a:solidFill>
                  <a:srgbClr val="FF0000"/>
                </a:solidFill>
              </a:rPr>
              <a:t>were</a:t>
            </a:r>
            <a:r>
              <a:rPr lang="en-US" sz="3200" dirty="0">
                <a:solidFill>
                  <a:srgbClr val="0033CC"/>
                </a:solidFill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rgbClr val="0033CC"/>
                </a:solidFill>
              </a:rPr>
              <a:t>E.g. He </a:t>
            </a:r>
            <a:r>
              <a:rPr lang="en-US" sz="3200" b="1" dirty="0">
                <a:solidFill>
                  <a:srgbClr val="0033CC"/>
                </a:solidFill>
              </a:rPr>
              <a:t>was </a:t>
            </a:r>
            <a:r>
              <a:rPr lang="en-US" sz="3200" dirty="0">
                <a:solidFill>
                  <a:srgbClr val="0033CC"/>
                </a:solidFill>
              </a:rPr>
              <a:t>in Central Park last night.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33CC"/>
                </a:solidFill>
              </a:rPr>
              <a:t>        Were </a:t>
            </a:r>
            <a:r>
              <a:rPr lang="en-US" sz="3200" dirty="0">
                <a:solidFill>
                  <a:srgbClr val="0033CC"/>
                </a:solidFill>
              </a:rPr>
              <a:t>you in Sydney yesterday?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698</Words>
  <Application>Microsoft Office PowerPoint</Application>
  <PresentationFormat>Widescreen</PresentationFormat>
  <Paragraphs>114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242</cp:revision>
  <dcterms:created xsi:type="dcterms:W3CDTF">2020-12-08T03:17:00Z</dcterms:created>
  <dcterms:modified xsi:type="dcterms:W3CDTF">2023-07-26T08:47:38Z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13770E8750EC4CBBBA6A8330B26C12CC</vt:lpwstr>
  </property>
  <property fmtid="{D5CDD505-2E9C-101B-9397-08002B2CF9AE}" pid="3" name="KSOProductBuildVer">
    <vt:lpwstr>1033-11.2.0.11486</vt:lpwstr>
  </property>
</Properties>
</file>