
<file path=[Content_Types].xml><?xml version="1.0" encoding="utf-8"?>
<Types xmlns="http://schemas.openxmlformats.org/package/2006/content-types">
  <Default Extension="jfif" ContentType="image/jpeg"/>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theme/theme5.xml" ContentType="application/vnd.openxmlformats-officedocument.theme+xml"/>
  <Override PartName="/ppt/slideLayouts/slideLayout2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 id="2147483801" r:id="rId4"/>
    <p:sldMasterId id="2147483804" r:id="rId5"/>
    <p:sldMasterId id="2147483806" r:id="rId6"/>
  </p:sldMasterIdLst>
  <p:notesMasterIdLst>
    <p:notesMasterId r:id="rId24"/>
  </p:notesMasterIdLst>
  <p:sldIdLst>
    <p:sldId id="256" r:id="rId7"/>
    <p:sldId id="280" r:id="rId8"/>
    <p:sldId id="274" r:id="rId9"/>
    <p:sldId id="304" r:id="rId10"/>
    <p:sldId id="285" r:id="rId11"/>
    <p:sldId id="305" r:id="rId12"/>
    <p:sldId id="3544" r:id="rId13"/>
    <p:sldId id="306" r:id="rId14"/>
    <p:sldId id="3545" r:id="rId15"/>
    <p:sldId id="3489" r:id="rId16"/>
    <p:sldId id="3488" r:id="rId17"/>
    <p:sldId id="3469" r:id="rId18"/>
    <p:sldId id="3473" r:id="rId19"/>
    <p:sldId id="3475" r:id="rId20"/>
    <p:sldId id="3546" r:id="rId21"/>
    <p:sldId id="290" r:id="rId22"/>
    <p:sldId id="352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270A"/>
    <a:srgbClr val="FFFFFF"/>
    <a:srgbClr val="007FCA"/>
    <a:srgbClr val="00B856"/>
    <a:srgbClr val="FFFF00"/>
    <a:srgbClr val="70B2E2"/>
    <a:srgbClr val="FFDC17"/>
    <a:srgbClr val="F0AE42"/>
    <a:srgbClr val="FFCC00"/>
    <a:srgbClr val="0068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5" autoAdjust="0"/>
    <p:restoredTop sz="95033" autoAdjust="0"/>
  </p:normalViewPr>
  <p:slideViewPr>
    <p:cSldViewPr snapToGrid="0">
      <p:cViewPr varScale="1">
        <p:scale>
          <a:sx n="68" d="100"/>
          <a:sy n="68" d="100"/>
        </p:scale>
        <p:origin x="54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29/08/2024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5</a:t>
            </a:fld>
            <a:endParaRPr lang="en-US"/>
          </a:p>
        </p:txBody>
      </p:sp>
    </p:spTree>
    <p:extLst>
      <p:ext uri="{BB962C8B-B14F-4D97-AF65-F5344CB8AC3E}">
        <p14:creationId xmlns:p14="http://schemas.microsoft.com/office/powerpoint/2010/main" val="1241558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4565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5107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16</a:t>
            </a:fld>
            <a:endParaRPr lang="en-US"/>
          </a:p>
        </p:txBody>
      </p:sp>
    </p:spTree>
    <p:extLst>
      <p:ext uri="{BB962C8B-B14F-4D97-AF65-F5344CB8AC3E}">
        <p14:creationId xmlns:p14="http://schemas.microsoft.com/office/powerpoint/2010/main" val="482786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29/08/2024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590357480"/>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BEFA843D-C852-4E06-A40A-3E91FEA4C021}"/>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1442613749"/>
      </p:ext>
    </p:extLst>
  </p:cSld>
  <p:clrMapOvr>
    <a:masterClrMapping/>
  </p:clrMapOvr>
  <p:transition>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6">
            <a:extLst>
              <a:ext uri="{FF2B5EF4-FFF2-40B4-BE49-F238E27FC236}">
                <a16:creationId xmlns:a16="http://schemas.microsoft.com/office/drawing/2014/main" id="{BEFA843D-C852-4E06-A40A-3E91FEA4C021}"/>
              </a:ext>
            </a:extLst>
          </p:cNvPr>
          <p:cNvSpPr>
            <a:spLocks noGrp="1" noChangeArrowheads="1"/>
          </p:cNvSpPr>
          <p:nvPr>
            <p:ph type="ftr" sz="quarter" idx="10"/>
          </p:nvPr>
        </p:nvSpPr>
        <p:spPr>
          <a:ln/>
        </p:spPr>
        <p:txBody>
          <a:bodyPr/>
          <a:lstStyle>
            <a:lvl1pPr>
              <a:defRPr/>
            </a:lvl1pPr>
          </a:lstStyle>
          <a:p>
            <a:pPr>
              <a:defRPr/>
            </a:pPr>
            <a:endParaRPr lang="en-US" altLang="en-US"/>
          </a:p>
        </p:txBody>
      </p:sp>
    </p:spTree>
    <p:extLst>
      <p:ext uri="{BB962C8B-B14F-4D97-AF65-F5344CB8AC3E}">
        <p14:creationId xmlns:p14="http://schemas.microsoft.com/office/powerpoint/2010/main" val="912211498"/>
      </p:ext>
    </p:extLst>
  </p:cSld>
  <p:clrMapOvr>
    <a:masterClrMapping/>
  </p:clrMapOvr>
  <p:transition>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A98CE554-9E49-4CB0-9D93-CB4ED24E69EE}"/>
              </a:ext>
            </a:extLst>
          </p:cNvPr>
          <p:cNvSpPr>
            <a:spLocks noGrp="1"/>
          </p:cNvSpPr>
          <p:nvPr>
            <p:ph type="ftr" sz="quarter" idx="10"/>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4123481140"/>
      </p:ext>
    </p:extLst>
  </p:cSld>
  <p:clrMapOvr>
    <a:masterClrMapping/>
  </p:clrMapOvr>
  <p:transition>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476691"/>
      </p:ext>
    </p:extLst>
  </p:cSld>
  <p:clrMapOvr>
    <a:masterClrMapping/>
  </p:clrMapOvr>
  <p:transition>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3839168"/>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29/08/2024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5.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29/08/2024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bg2">
              <a:lumMod val="75000"/>
              <a:alpha val="2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29/08/2024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127721"/>
      </p:ext>
    </p:extLst>
  </p:cSld>
  <p:clrMap bg1="lt1" tx1="dk1" bg2="lt2" tx2="dk2" accent1="accent1" accent2="accent2" accent3="accent3" accent4="accent4" accent5="accent5" accent6="accent6" hlink="hlink" folHlink="folHlink"/>
  <p:sldLayoutIdLst>
    <p:sldLayoutId id="2147483799" r:id="rId1"/>
    <p:sldLayoutId id="2147483800" r:id="rId2"/>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5008" name="Rectangle 16">
            <a:extLst>
              <a:ext uri="{FF2B5EF4-FFF2-40B4-BE49-F238E27FC236}">
                <a16:creationId xmlns:a16="http://schemas.microsoft.com/office/drawing/2014/main" id="{40BCC3EB-2412-4796-B1C0-0BD88CD3E542}"/>
              </a:ext>
            </a:extLst>
          </p:cNvPr>
          <p:cNvSpPr>
            <a:spLocks noGrp="1" noChangeArrowheads="1"/>
          </p:cNvSpPr>
          <p:nvPr>
            <p:ph type="ftr" sz="quarter" idx="3"/>
          </p:nvPr>
        </p:nvSpPr>
        <p:spPr bwMode="auto">
          <a:xfrm>
            <a:off x="9753600" y="6583363"/>
            <a:ext cx="2438400" cy="274637"/>
          </a:xfrm>
          <a:prstGeom prst="rect">
            <a:avLst/>
          </a:prstGeom>
          <a:noFill/>
          <a:ln>
            <a:noFill/>
          </a:ln>
          <a:effectLst/>
        </p:spPr>
        <p:txBody>
          <a:bodyPr vert="horz" wrap="square" lIns="54000" tIns="45720" rIns="54000" bIns="45720" numCol="1" anchor="t" anchorCtr="0" compatLnSpc="1">
            <a:prstTxWarp prst="textNoShape">
              <a:avLst/>
            </a:prstTxWarp>
            <a:spAutoFit/>
          </a:bodyPr>
          <a:lstStyle>
            <a:lvl1pPr algn="r" eaLnBrk="1" fontAlgn="auto" hangingPunct="1">
              <a:spcBef>
                <a:spcPts val="0"/>
              </a:spcBef>
              <a:spcAft>
                <a:spcPts val="0"/>
              </a:spcAft>
              <a:defRPr sz="1200">
                <a:solidFill>
                  <a:srgbClr val="FFABAB"/>
                </a:solidFill>
                <a:latin typeface="Times New Roman" panose="02020603050405020304" pitchFamily="18" charset="0"/>
                <a:ea typeface="Arial Unicode MS" pitchFamily="34" charset="-128"/>
                <a:cs typeface="+mn-cs"/>
              </a:defRPr>
            </a:lvl1pPr>
          </a:lstStyle>
          <a:p>
            <a:pPr>
              <a:defRPr/>
            </a:pPr>
            <a:endParaRPr lang="en-US" altLang="en-US"/>
          </a:p>
        </p:txBody>
      </p:sp>
      <p:grpSp>
        <p:nvGrpSpPr>
          <p:cNvPr id="2" name="Group 1">
            <a:extLst>
              <a:ext uri="{FF2B5EF4-FFF2-40B4-BE49-F238E27FC236}">
                <a16:creationId xmlns:a16="http://schemas.microsoft.com/office/drawing/2014/main" id="{3570BF38-E92C-7C1F-06B5-48D7F7F22183}"/>
              </a:ext>
            </a:extLst>
          </p:cNvPr>
          <p:cNvGrpSpPr/>
          <p:nvPr userDrawn="1"/>
        </p:nvGrpSpPr>
        <p:grpSpPr>
          <a:xfrm>
            <a:off x="-109538" y="7937"/>
            <a:ext cx="12301538" cy="1287463"/>
            <a:chOff x="-109538" y="7938"/>
            <a:chExt cx="12301538" cy="990600"/>
          </a:xfrm>
        </p:grpSpPr>
        <p:grpSp>
          <p:nvGrpSpPr>
            <p:cNvPr id="1028" name="Group 2">
              <a:extLst>
                <a:ext uri="{FF2B5EF4-FFF2-40B4-BE49-F238E27FC236}">
                  <a16:creationId xmlns:a16="http://schemas.microsoft.com/office/drawing/2014/main" id="{B7B3774F-AC40-4B03-966E-D10AA6FCB055}"/>
                </a:ext>
              </a:extLst>
            </p:cNvPr>
            <p:cNvGrpSpPr>
              <a:grpSpLocks/>
            </p:cNvGrpSpPr>
            <p:nvPr userDrawn="1"/>
          </p:nvGrpSpPr>
          <p:grpSpPr bwMode="auto">
            <a:xfrm>
              <a:off x="929" y="7938"/>
              <a:ext cx="12191071" cy="990600"/>
              <a:chOff x="0" y="0"/>
              <a:chExt cx="5760" cy="624"/>
            </a:xfrm>
          </p:grpSpPr>
          <p:grpSp>
            <p:nvGrpSpPr>
              <p:cNvPr id="1036" name="Group 3">
                <a:extLst>
                  <a:ext uri="{FF2B5EF4-FFF2-40B4-BE49-F238E27FC236}">
                    <a16:creationId xmlns:a16="http://schemas.microsoft.com/office/drawing/2014/main" id="{30374228-0E6C-40F7-BCD9-20FB7BBB2E5C}"/>
                  </a:ext>
                </a:extLst>
              </p:cNvPr>
              <p:cNvGrpSpPr>
                <a:grpSpLocks/>
              </p:cNvGrpSpPr>
              <p:nvPr userDrawn="1"/>
            </p:nvGrpSpPr>
            <p:grpSpPr bwMode="auto">
              <a:xfrm>
                <a:off x="0" y="0"/>
                <a:ext cx="5760" cy="624"/>
                <a:chOff x="0" y="0"/>
                <a:chExt cx="5760" cy="624"/>
              </a:xfrm>
            </p:grpSpPr>
            <p:pic>
              <p:nvPicPr>
                <p:cNvPr id="1040" name="Picture 4" descr="3">
                  <a:extLst>
                    <a:ext uri="{FF2B5EF4-FFF2-40B4-BE49-F238E27FC236}">
                      <a16:creationId xmlns:a16="http://schemas.microsoft.com/office/drawing/2014/main" id="{8A26A786-4413-422C-BA97-1C9533563DD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576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5">
                  <a:extLst>
                    <a:ext uri="{FF2B5EF4-FFF2-40B4-BE49-F238E27FC236}">
                      <a16:creationId xmlns:a16="http://schemas.microsoft.com/office/drawing/2014/main" id="{908A2723-3E88-4F1C-95CD-1C82B932C4E9}"/>
                    </a:ext>
                  </a:extLst>
                </p:cNvPr>
                <p:cNvSpPr txBox="1">
                  <a:spLocks noChangeArrowheads="1"/>
                </p:cNvSpPr>
                <p:nvPr userDrawn="1"/>
              </p:nvSpPr>
              <p:spPr bwMode="auto">
                <a:xfrm>
                  <a:off x="5122" y="85"/>
                  <a:ext cx="597" cy="214"/>
                </a:xfrm>
                <a:prstGeom prst="rect">
                  <a:avLst/>
                </a:prstGeom>
                <a:noFill/>
                <a:ln>
                  <a:noFill/>
                </a:ln>
                <a:effectLst/>
              </p:spPr>
              <p:txBody>
                <a:bodyPr lIns="36000" tIns="36000" rIns="36000" bIns="3600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auto" hangingPunct="1">
                    <a:spcBef>
                      <a:spcPct val="50000"/>
                    </a:spcBef>
                    <a:spcAft>
                      <a:spcPts val="0"/>
                    </a:spcAft>
                    <a:defRPr/>
                  </a:pPr>
                  <a:r>
                    <a:rPr lang="en-US" altLang="en-US" sz="2400" b="1" dirty="0">
                      <a:solidFill>
                        <a:srgbClr val="FFFFFF"/>
                      </a:solidFill>
                      <a:effectLst>
                        <a:outerShdw blurRad="38100" dist="38100" dir="2700000" algn="tl">
                          <a:srgbClr val="000000">
                            <a:alpha val="43137"/>
                          </a:srgbClr>
                        </a:outerShdw>
                      </a:effectLst>
                      <a:latin typeface="Times New Roman" panose="02020603050405020304" pitchFamily="18" charset="0"/>
                      <a:sym typeface="Wingdings" panose="05000000000000000000" pitchFamily="2" charset="2"/>
                    </a:rPr>
                    <a:t></a:t>
                  </a:r>
                  <a:r>
                    <a:rPr lang="en-US" altLang="en-US" sz="2400" b="1" dirty="0">
                      <a:solidFill>
                        <a:srgbClr val="FF0000"/>
                      </a:solidFill>
                      <a:effectLst>
                        <a:outerShdw blurRad="38100" dist="38100" dir="2700000" algn="tl">
                          <a:srgbClr val="000000">
                            <a:alpha val="43137"/>
                          </a:srgbClr>
                        </a:outerShdw>
                      </a:effectLst>
                      <a:latin typeface="Times New Roman" panose="02020603050405020304" pitchFamily="18" charset="0"/>
                      <a:sym typeface="Wingdings" panose="05000000000000000000" pitchFamily="2" charset="2"/>
                    </a:rPr>
                    <a:t> </a:t>
                  </a:r>
                  <a:r>
                    <a:rPr lang="en-US" altLang="en-US" b="1" dirty="0">
                      <a:solidFill>
                        <a:srgbClr val="FFFFFF"/>
                      </a:solidFill>
                      <a:effectLst>
                        <a:outerShdw blurRad="38100" dist="38100" dir="2700000" algn="tl">
                          <a:srgbClr val="000000">
                            <a:alpha val="43137"/>
                          </a:srgbClr>
                        </a:outerShdw>
                      </a:effectLst>
                      <a:latin typeface="Times New Roman" panose="02020603050405020304" pitchFamily="18" charset="0"/>
                      <a:sym typeface="Wingdings" panose="05000000000000000000" pitchFamily="2" charset="2"/>
                    </a:rPr>
                    <a:t>Tin 9</a:t>
                  </a:r>
                </a:p>
              </p:txBody>
            </p:sp>
          </p:grpSp>
          <p:grpSp>
            <p:nvGrpSpPr>
              <p:cNvPr id="1037" name="Group 6">
                <a:extLst>
                  <a:ext uri="{FF2B5EF4-FFF2-40B4-BE49-F238E27FC236}">
                    <a16:creationId xmlns:a16="http://schemas.microsoft.com/office/drawing/2014/main" id="{19E7E8B0-ED8E-4E50-B630-7AEE434994C5}"/>
                  </a:ext>
                </a:extLst>
              </p:cNvPr>
              <p:cNvGrpSpPr>
                <a:grpSpLocks/>
              </p:cNvGrpSpPr>
              <p:nvPr userDrawn="1"/>
            </p:nvGrpSpPr>
            <p:grpSpPr bwMode="auto">
              <a:xfrm>
                <a:off x="5073" y="354"/>
                <a:ext cx="670" cy="216"/>
                <a:chOff x="5164" y="339"/>
                <a:chExt cx="682" cy="206"/>
              </a:xfrm>
            </p:grpSpPr>
            <p:sp>
              <p:nvSpPr>
                <p:cNvPr id="32" name="Rectangle 7" descr="Horizontal brick">
                  <a:extLst>
                    <a:ext uri="{FF2B5EF4-FFF2-40B4-BE49-F238E27FC236}">
                      <a16:creationId xmlns:a16="http://schemas.microsoft.com/office/drawing/2014/main" id="{1AB52466-3FF0-4E24-81B1-B114A0012A64}"/>
                    </a:ext>
                  </a:extLst>
                </p:cNvPr>
                <p:cNvSpPr>
                  <a:spLocks noChangeArrowheads="1"/>
                </p:cNvSpPr>
                <p:nvPr userDrawn="1"/>
              </p:nvSpPr>
              <p:spPr bwMode="auto">
                <a:xfrm>
                  <a:off x="5164" y="339"/>
                  <a:ext cx="682" cy="206"/>
                </a:xfrm>
                <a:prstGeom prst="rect">
                  <a:avLst/>
                </a:prstGeom>
                <a:blipFill dpi="0" rotWithShape="0">
                  <a:blip r:embed="rId5"/>
                  <a:srcRect/>
                  <a:tile tx="0" ty="0" sx="100000" sy="100000" flip="none" algn="tl"/>
                </a:blipFill>
                <a:ln>
                  <a:noFill/>
                </a:ln>
                <a:effec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endParaRPr lang="en-US" altLang="en-US" sz="2800">
                    <a:effectLst>
                      <a:outerShdw blurRad="38100" dist="38100" dir="2700000" algn="tl">
                        <a:srgbClr val="000000">
                          <a:alpha val="43137"/>
                        </a:srgbClr>
                      </a:outerShdw>
                    </a:effectLst>
                  </a:endParaRPr>
                </a:p>
              </p:txBody>
            </p:sp>
            <p:sp>
              <p:nvSpPr>
                <p:cNvPr id="1039" name="WordArt 12">
                  <a:extLst>
                    <a:ext uri="{FF2B5EF4-FFF2-40B4-BE49-F238E27FC236}">
                      <a16:creationId xmlns:a16="http://schemas.microsoft.com/office/drawing/2014/main" id="{7FD7C778-DD5E-44A8-BC04-44E2632B8689}"/>
                    </a:ext>
                  </a:extLst>
                </p:cNvPr>
                <p:cNvSpPr>
                  <a:spLocks noChangeArrowheads="1" noChangeShapeType="1" noTextEdit="1"/>
                </p:cNvSpPr>
                <p:nvPr userDrawn="1"/>
              </p:nvSpPr>
              <p:spPr bwMode="auto">
                <a:xfrm>
                  <a:off x="5212" y="384"/>
                  <a:ext cx="607" cy="147"/>
                </a:xfrm>
                <a:prstGeom prst="rect">
                  <a:avLst/>
                </a:prstGeom>
              </p:spPr>
              <p:txBody>
                <a:bodyPr wrap="none" fromWordArt="1">
                  <a:prstTxWarp prst="textCanDown">
                    <a:avLst>
                      <a:gd name="adj" fmla="val 33333"/>
                    </a:avLst>
                  </a:prstTxWarp>
                </a:bodyPr>
                <a:lstStyle/>
                <a:p>
                  <a:pPr algn="ctr"/>
                  <a:r>
                    <a:rPr lang="en-US" sz="3600" b="1" kern="10">
                      <a:ln w="6350">
                        <a:solidFill>
                          <a:srgbClr val="FF6600"/>
                        </a:solidFill>
                        <a:round/>
                        <a:headEnd/>
                        <a:tailEnd/>
                      </a:ln>
                      <a:solidFill>
                        <a:srgbClr val="FF0000"/>
                      </a:solidFill>
                      <a:latin typeface="Times New Roman" panose="02020603050405020304" pitchFamily="18" charset="0"/>
                      <a:cs typeface="Times New Roman" panose="02020603050405020304" pitchFamily="18" charset="0"/>
                    </a:rPr>
                    <a:t>CHĂM NGOAN - HỌC TỐT</a:t>
                  </a:r>
                </a:p>
              </p:txBody>
            </p:sp>
          </p:grpSp>
        </p:grpSp>
        <p:sp>
          <p:nvSpPr>
            <p:cNvPr id="23" name="Text Box 17">
              <a:extLst>
                <a:ext uri="{FF2B5EF4-FFF2-40B4-BE49-F238E27FC236}">
                  <a16:creationId xmlns:a16="http://schemas.microsoft.com/office/drawing/2014/main" id="{80403C65-B0CC-40A8-BD81-692129B6B8FE}"/>
                </a:ext>
              </a:extLst>
            </p:cNvPr>
            <p:cNvSpPr txBox="1">
              <a:spLocks noChangeArrowheads="1"/>
            </p:cNvSpPr>
            <p:nvPr userDrawn="1"/>
          </p:nvSpPr>
          <p:spPr bwMode="auto">
            <a:xfrm>
              <a:off x="1109663" y="71438"/>
              <a:ext cx="9628187" cy="838200"/>
            </a:xfrm>
            <a:prstGeom prst="rect">
              <a:avLst/>
            </a:prstGeom>
            <a:solidFill>
              <a:srgbClr val="CCFFCC"/>
            </a:solidFill>
            <a:ln>
              <a:noFill/>
            </a:ln>
            <a:effectLst/>
          </p:spPr>
          <p:txBody>
            <a:bodyPr wrap="none"/>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ct val="50000"/>
                </a:spcBef>
                <a:spcAft>
                  <a:spcPts val="0"/>
                </a:spcAft>
                <a:defRPr/>
              </a:pPr>
              <a:endParaRPr lang="en-US" altLang="en-US" sz="3200" b="1">
                <a:effectLst>
                  <a:outerShdw blurRad="38100" dist="38100" dir="2700000" algn="tl">
                    <a:srgbClr val="000000">
                      <a:alpha val="43137"/>
                    </a:srgbClr>
                  </a:outerShdw>
                </a:effectLst>
              </a:endParaRPr>
            </a:p>
          </p:txBody>
        </p:sp>
        <p:grpSp>
          <p:nvGrpSpPr>
            <p:cNvPr id="1030" name="Group 19">
              <a:extLst>
                <a:ext uri="{FF2B5EF4-FFF2-40B4-BE49-F238E27FC236}">
                  <a16:creationId xmlns:a16="http://schemas.microsoft.com/office/drawing/2014/main" id="{70D69F19-047B-4337-9E21-773F58960217}"/>
                </a:ext>
              </a:extLst>
            </p:cNvPr>
            <p:cNvGrpSpPr>
              <a:grpSpLocks/>
            </p:cNvGrpSpPr>
            <p:nvPr userDrawn="1"/>
          </p:nvGrpSpPr>
          <p:grpSpPr bwMode="auto">
            <a:xfrm>
              <a:off x="1097440" y="119828"/>
              <a:ext cx="1384195" cy="725317"/>
              <a:chOff x="839" y="217"/>
              <a:chExt cx="654" cy="372"/>
            </a:xfrm>
          </p:grpSpPr>
          <p:pic>
            <p:nvPicPr>
              <p:cNvPr id="1033" name="Picture 7" descr="014">
                <a:extLst>
                  <a:ext uri="{FF2B5EF4-FFF2-40B4-BE49-F238E27FC236}">
                    <a16:creationId xmlns:a16="http://schemas.microsoft.com/office/drawing/2014/main" id="{A1D2EC5F-8ACF-4638-9242-96B4B16BB0B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rot="21399997">
                <a:off x="868" y="282"/>
                <a:ext cx="545" cy="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9">
                <a:extLst>
                  <a:ext uri="{FF2B5EF4-FFF2-40B4-BE49-F238E27FC236}">
                    <a16:creationId xmlns:a16="http://schemas.microsoft.com/office/drawing/2014/main" id="{09053867-C1F9-4EF0-99DB-3F5186D39D25}"/>
                  </a:ext>
                </a:extLst>
              </p:cNvPr>
              <p:cNvSpPr txBox="1">
                <a:spLocks noChangeArrowheads="1"/>
              </p:cNvSpPr>
              <p:nvPr userDrawn="1"/>
            </p:nvSpPr>
            <p:spPr bwMode="auto">
              <a:xfrm rot="19701635">
                <a:off x="839" y="375"/>
                <a:ext cx="350" cy="121"/>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auto" hangingPunct="1">
                  <a:spcBef>
                    <a:spcPts val="0"/>
                  </a:spcBef>
                  <a:spcAft>
                    <a:spcPts val="0"/>
                  </a:spcAft>
                  <a:defRPr/>
                </a:pPr>
                <a:r>
                  <a:rPr lang="en-US" altLang="en-US" sz="1400" err="1">
                    <a:solidFill>
                      <a:srgbClr val="FF0000"/>
                    </a:solidFill>
                    <a:effectLst>
                      <a:outerShdw blurRad="38100" dist="38100" dir="2700000" algn="tl">
                        <a:srgbClr val="000000">
                          <a:alpha val="43137"/>
                        </a:srgbClr>
                      </a:outerShdw>
                    </a:effectLst>
                    <a:cs typeface="+mn-cs"/>
                  </a:rPr>
                  <a:t>CĐề</a:t>
                </a:r>
                <a:endParaRPr lang="en-US" altLang="en-US" sz="1400">
                  <a:solidFill>
                    <a:srgbClr val="FF0000"/>
                  </a:solidFill>
                  <a:effectLst>
                    <a:outerShdw blurRad="38100" dist="38100" dir="2700000" algn="tl">
                      <a:srgbClr val="000000">
                        <a:alpha val="43137"/>
                      </a:srgbClr>
                    </a:outerShdw>
                  </a:effectLst>
                  <a:cs typeface="+mn-cs"/>
                </a:endParaRPr>
              </a:p>
            </p:txBody>
          </p:sp>
          <p:sp>
            <p:nvSpPr>
              <p:cNvPr id="29" name="Text Box 10">
                <a:extLst>
                  <a:ext uri="{FF2B5EF4-FFF2-40B4-BE49-F238E27FC236}">
                    <a16:creationId xmlns:a16="http://schemas.microsoft.com/office/drawing/2014/main" id="{09B39675-2FA7-4B22-9119-A49F86D89FD6}"/>
                  </a:ext>
                </a:extLst>
              </p:cNvPr>
              <p:cNvSpPr txBox="1">
                <a:spLocks noChangeArrowheads="1"/>
              </p:cNvSpPr>
              <p:nvPr userDrawn="1"/>
            </p:nvSpPr>
            <p:spPr bwMode="auto">
              <a:xfrm rot="19747892">
                <a:off x="1143" y="217"/>
                <a:ext cx="350" cy="158"/>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endParaRPr lang="en-US" altLang="en-US" sz="2000" b="1">
                  <a:solidFill>
                    <a:srgbClr val="FF0000"/>
                  </a:solidFill>
                  <a:effectLst>
                    <a:outerShdw blurRad="38100" dist="38100" dir="2700000" algn="tl">
                      <a:srgbClr val="000000">
                        <a:alpha val="43137"/>
                      </a:srgbClr>
                    </a:outerShdw>
                  </a:effectLst>
                  <a:latin typeface="Times New Roman" panose="02020603050405020304" pitchFamily="18" charset="0"/>
                  <a:cs typeface="+mn-cs"/>
                </a:endParaRPr>
              </a:p>
            </p:txBody>
          </p:sp>
        </p:grpSp>
        <p:pic>
          <p:nvPicPr>
            <p:cNvPr id="1032" name="Picture 18" descr="VoNhatTruong2013L">
              <a:extLst>
                <a:ext uri="{FF2B5EF4-FFF2-40B4-BE49-F238E27FC236}">
                  <a16:creationId xmlns:a16="http://schemas.microsoft.com/office/drawing/2014/main" id="{01F5BA37-6459-425C-9F70-EC3DBC0B53F1}"/>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09538" y="23813"/>
              <a:ext cx="1181234" cy="89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Rectangle: Rounded Corners 3">
            <a:extLst>
              <a:ext uri="{FF2B5EF4-FFF2-40B4-BE49-F238E27FC236}">
                <a16:creationId xmlns:a16="http://schemas.microsoft.com/office/drawing/2014/main" id="{BED4565F-2C19-7DC9-64BB-162120EA7927}"/>
              </a:ext>
            </a:extLst>
          </p:cNvPr>
          <p:cNvSpPr/>
          <p:nvPr userDrawn="1"/>
        </p:nvSpPr>
        <p:spPr>
          <a:xfrm>
            <a:off x="1752600" y="173022"/>
            <a:ext cx="9201454" cy="96578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a:lnSpc>
                <a:spcPct val="100000"/>
              </a:lnSpc>
            </a:pPr>
            <a:r>
              <a:rPr lang="en-US" sz="2400" b="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TỔ CHỨC LƯU TRỮ, TÌM KIẾM VÀ TRAO ĐỔI THÔNG TIN</a:t>
            </a: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THÔNG TIN TRONG GIẢI QUYẾT VẤN ĐỀ</a:t>
            </a:r>
            <a:endParaRPr lang="vi-VN" sz="2800" b="1" dirty="0">
              <a:ln w="19050">
                <a:solidFill>
                  <a:schemeClr val="bg1"/>
                </a:solidFill>
              </a:ln>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815856"/>
      </p:ext>
    </p:extLst>
  </p:cSld>
  <p:clrMap bg1="lt1" tx1="dk1" bg2="lt2" tx2="dk2" accent1="accent1" accent2="accent2" accent3="accent3" accent4="accent4" accent5="accent5" accent6="accent6" hlink="hlink" folHlink="folHlink"/>
  <p:sldLayoutIdLst>
    <p:sldLayoutId id="2147483802" r:id="rId1"/>
    <p:sldLayoutId id="2147483803" r:id="rId2"/>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55696C72-F5EE-4279-BF5A-80F66589679B}"/>
              </a:ext>
            </a:extLst>
          </p:cNvPr>
          <p:cNvSpPr>
            <a:spLocks noChangeArrowheads="1"/>
          </p:cNvSpPr>
          <p:nvPr userDrawn="1"/>
        </p:nvSpPr>
        <p:spPr bwMode="auto">
          <a:xfrm>
            <a:off x="296863" y="2484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 name="WordArt 3">
            <a:extLst>
              <a:ext uri="{FF2B5EF4-FFF2-40B4-BE49-F238E27FC236}">
                <a16:creationId xmlns:a16="http://schemas.microsoft.com/office/drawing/2014/main" id="{146B4FB4-700A-4F62-9FF2-4A265667C32B}"/>
              </a:ext>
            </a:extLst>
          </p:cNvPr>
          <p:cNvSpPr>
            <a:spLocks noChangeArrowheads="1" noChangeShapeType="1" noTextEdit="1"/>
          </p:cNvSpPr>
          <p:nvPr userDrawn="1"/>
        </p:nvSpPr>
        <p:spPr bwMode="auto">
          <a:xfrm>
            <a:off x="1206500" y="2544763"/>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A</a:t>
            </a:r>
          </a:p>
        </p:txBody>
      </p:sp>
      <p:sp>
        <p:nvSpPr>
          <p:cNvPr id="3076" name="WordArt 4">
            <a:extLst>
              <a:ext uri="{FF2B5EF4-FFF2-40B4-BE49-F238E27FC236}">
                <a16:creationId xmlns:a16="http://schemas.microsoft.com/office/drawing/2014/main" id="{DD4DC770-B3A9-46E3-801F-5DD8A726BB6C}"/>
              </a:ext>
            </a:extLst>
          </p:cNvPr>
          <p:cNvSpPr>
            <a:spLocks noChangeArrowheads="1" noChangeShapeType="1" noTextEdit="1"/>
          </p:cNvSpPr>
          <p:nvPr userDrawn="1"/>
        </p:nvSpPr>
        <p:spPr bwMode="auto">
          <a:xfrm>
            <a:off x="1220788" y="3646488"/>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B</a:t>
            </a:r>
          </a:p>
        </p:txBody>
      </p:sp>
      <p:sp>
        <p:nvSpPr>
          <p:cNvPr id="3077" name="WordArt 5">
            <a:extLst>
              <a:ext uri="{FF2B5EF4-FFF2-40B4-BE49-F238E27FC236}">
                <a16:creationId xmlns:a16="http://schemas.microsoft.com/office/drawing/2014/main" id="{4DBC00D6-B09A-404D-9EAE-4B4EFE39423C}"/>
              </a:ext>
            </a:extLst>
          </p:cNvPr>
          <p:cNvSpPr>
            <a:spLocks noChangeArrowheads="1" noChangeShapeType="1" noTextEdit="1"/>
          </p:cNvSpPr>
          <p:nvPr userDrawn="1"/>
        </p:nvSpPr>
        <p:spPr bwMode="auto">
          <a:xfrm>
            <a:off x="1206500" y="48212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C</a:t>
            </a:r>
          </a:p>
        </p:txBody>
      </p:sp>
      <p:sp>
        <p:nvSpPr>
          <p:cNvPr id="3078" name="WordArt 6">
            <a:extLst>
              <a:ext uri="{FF2B5EF4-FFF2-40B4-BE49-F238E27FC236}">
                <a16:creationId xmlns:a16="http://schemas.microsoft.com/office/drawing/2014/main" id="{16F37F99-10EF-48CF-AD45-482111DDF9F5}"/>
              </a:ext>
            </a:extLst>
          </p:cNvPr>
          <p:cNvSpPr>
            <a:spLocks noChangeArrowheads="1" noChangeShapeType="1" noTextEdit="1"/>
          </p:cNvSpPr>
          <p:nvPr userDrawn="1"/>
        </p:nvSpPr>
        <p:spPr bwMode="auto">
          <a:xfrm>
            <a:off x="1206500" y="5870575"/>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D</a:t>
            </a:r>
          </a:p>
        </p:txBody>
      </p:sp>
      <p:sp>
        <p:nvSpPr>
          <p:cNvPr id="3079" name="Oval 7">
            <a:extLst>
              <a:ext uri="{FF2B5EF4-FFF2-40B4-BE49-F238E27FC236}">
                <a16:creationId xmlns:a16="http://schemas.microsoft.com/office/drawing/2014/main" id="{7F54202F-AFA7-4E42-A06D-8D04E8F93EEA}"/>
              </a:ext>
            </a:extLst>
          </p:cNvPr>
          <p:cNvSpPr>
            <a:spLocks noChangeArrowheads="1"/>
          </p:cNvSpPr>
          <p:nvPr userDrawn="1"/>
        </p:nvSpPr>
        <p:spPr bwMode="auto">
          <a:xfrm>
            <a:off x="469900" y="2616200"/>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0" name="AutoShape 8">
            <a:extLst>
              <a:ext uri="{FF2B5EF4-FFF2-40B4-BE49-F238E27FC236}">
                <a16:creationId xmlns:a16="http://schemas.microsoft.com/office/drawing/2014/main" id="{87F28B09-A889-4194-B832-92067F31696B}"/>
              </a:ext>
            </a:extLst>
          </p:cNvPr>
          <p:cNvSpPr>
            <a:spLocks noChangeArrowheads="1"/>
          </p:cNvSpPr>
          <p:nvPr userDrawn="1"/>
        </p:nvSpPr>
        <p:spPr bwMode="auto">
          <a:xfrm>
            <a:off x="296863" y="35766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Oval 9">
            <a:extLst>
              <a:ext uri="{FF2B5EF4-FFF2-40B4-BE49-F238E27FC236}">
                <a16:creationId xmlns:a16="http://schemas.microsoft.com/office/drawing/2014/main" id="{1FBE4E1B-F24A-41A8-99EF-E9FE403A2099}"/>
              </a:ext>
            </a:extLst>
          </p:cNvPr>
          <p:cNvSpPr>
            <a:spLocks noChangeArrowheads="1"/>
          </p:cNvSpPr>
          <p:nvPr userDrawn="1"/>
        </p:nvSpPr>
        <p:spPr bwMode="auto">
          <a:xfrm>
            <a:off x="469900" y="37068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2" name="AutoShape 10">
            <a:extLst>
              <a:ext uri="{FF2B5EF4-FFF2-40B4-BE49-F238E27FC236}">
                <a16:creationId xmlns:a16="http://schemas.microsoft.com/office/drawing/2014/main" id="{E7B217FC-7464-45B7-AFF1-EB4794F2BD59}"/>
              </a:ext>
            </a:extLst>
          </p:cNvPr>
          <p:cNvSpPr>
            <a:spLocks noChangeArrowheads="1"/>
          </p:cNvSpPr>
          <p:nvPr userDrawn="1"/>
        </p:nvSpPr>
        <p:spPr bwMode="auto">
          <a:xfrm>
            <a:off x="296863" y="47101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Oval 11">
            <a:extLst>
              <a:ext uri="{FF2B5EF4-FFF2-40B4-BE49-F238E27FC236}">
                <a16:creationId xmlns:a16="http://schemas.microsoft.com/office/drawing/2014/main" id="{17D3AFF6-AB90-4F8F-AFAE-FB56AF016431}"/>
              </a:ext>
            </a:extLst>
          </p:cNvPr>
          <p:cNvSpPr>
            <a:spLocks noChangeArrowheads="1"/>
          </p:cNvSpPr>
          <p:nvPr userDrawn="1"/>
        </p:nvSpPr>
        <p:spPr bwMode="auto">
          <a:xfrm>
            <a:off x="469900" y="48418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4" name="AutoShape 12">
            <a:extLst>
              <a:ext uri="{FF2B5EF4-FFF2-40B4-BE49-F238E27FC236}">
                <a16:creationId xmlns:a16="http://schemas.microsoft.com/office/drawing/2014/main" id="{0E89D128-AC05-4B6A-A651-1423F79D4562}"/>
              </a:ext>
            </a:extLst>
          </p:cNvPr>
          <p:cNvSpPr>
            <a:spLocks noChangeArrowheads="1"/>
          </p:cNvSpPr>
          <p:nvPr userDrawn="1"/>
        </p:nvSpPr>
        <p:spPr bwMode="auto">
          <a:xfrm>
            <a:off x="296863" y="5746750"/>
            <a:ext cx="687387" cy="5159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a:extLst>
              <a:ext uri="{FF2B5EF4-FFF2-40B4-BE49-F238E27FC236}">
                <a16:creationId xmlns:a16="http://schemas.microsoft.com/office/drawing/2014/main" id="{00A9A981-56DB-4AEF-8DC8-A7EEC6463C77}"/>
              </a:ext>
            </a:extLst>
          </p:cNvPr>
          <p:cNvSpPr>
            <a:spLocks noChangeArrowheads="1"/>
          </p:cNvSpPr>
          <p:nvPr userDrawn="1"/>
        </p:nvSpPr>
        <p:spPr bwMode="auto">
          <a:xfrm>
            <a:off x="469900" y="58785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6" name="AutoShape 15">
            <a:extLst>
              <a:ext uri="{FF2B5EF4-FFF2-40B4-BE49-F238E27FC236}">
                <a16:creationId xmlns:a16="http://schemas.microsoft.com/office/drawing/2014/main" id="{C87D1BE3-4BE2-4FB6-8311-E527ADFB4582}"/>
              </a:ext>
            </a:extLst>
          </p:cNvPr>
          <p:cNvSpPr>
            <a:spLocks noChangeArrowheads="1"/>
          </p:cNvSpPr>
          <p:nvPr userDrawn="1"/>
        </p:nvSpPr>
        <p:spPr bwMode="auto">
          <a:xfrm>
            <a:off x="1930400" y="2133600"/>
            <a:ext cx="98044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7" name="AutoShape 16">
            <a:extLst>
              <a:ext uri="{FF2B5EF4-FFF2-40B4-BE49-F238E27FC236}">
                <a16:creationId xmlns:a16="http://schemas.microsoft.com/office/drawing/2014/main" id="{3361524F-D725-423F-B352-E81BEA73346C}"/>
              </a:ext>
            </a:extLst>
          </p:cNvPr>
          <p:cNvSpPr>
            <a:spLocks noChangeArrowheads="1"/>
          </p:cNvSpPr>
          <p:nvPr userDrawn="1"/>
        </p:nvSpPr>
        <p:spPr bwMode="auto">
          <a:xfrm>
            <a:off x="1930400" y="3284538"/>
            <a:ext cx="98044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8" name="AutoShape 17">
            <a:extLst>
              <a:ext uri="{FF2B5EF4-FFF2-40B4-BE49-F238E27FC236}">
                <a16:creationId xmlns:a16="http://schemas.microsoft.com/office/drawing/2014/main" id="{5F24183C-0079-4AE7-A401-11DABCC8AD69}"/>
              </a:ext>
            </a:extLst>
          </p:cNvPr>
          <p:cNvSpPr>
            <a:spLocks noChangeArrowheads="1"/>
          </p:cNvSpPr>
          <p:nvPr userDrawn="1"/>
        </p:nvSpPr>
        <p:spPr bwMode="auto">
          <a:xfrm>
            <a:off x="1930400" y="4419600"/>
            <a:ext cx="980440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9" name="AutoShape 18">
            <a:extLst>
              <a:ext uri="{FF2B5EF4-FFF2-40B4-BE49-F238E27FC236}">
                <a16:creationId xmlns:a16="http://schemas.microsoft.com/office/drawing/2014/main" id="{98FC1172-82A2-4D4A-ADD9-3C70E3DE05C7}"/>
              </a:ext>
            </a:extLst>
          </p:cNvPr>
          <p:cNvSpPr>
            <a:spLocks noChangeArrowheads="1"/>
          </p:cNvSpPr>
          <p:nvPr userDrawn="1"/>
        </p:nvSpPr>
        <p:spPr bwMode="auto">
          <a:xfrm>
            <a:off x="1930400" y="5575300"/>
            <a:ext cx="9804400" cy="11303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0" name="Rectangle 19">
            <a:extLst>
              <a:ext uri="{FF2B5EF4-FFF2-40B4-BE49-F238E27FC236}">
                <a16:creationId xmlns:a16="http://schemas.microsoft.com/office/drawing/2014/main" id="{E34C8555-D3B2-4F34-B0AE-EF0DF6B70229}"/>
              </a:ext>
            </a:extLst>
          </p:cNvPr>
          <p:cNvSpPr>
            <a:spLocks noChangeArrowheads="1"/>
          </p:cNvSpPr>
          <p:nvPr userDrawn="1"/>
        </p:nvSpPr>
        <p:spPr bwMode="auto">
          <a:xfrm>
            <a:off x="1930400" y="622300"/>
            <a:ext cx="9804400" cy="1435100"/>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1" name="WordArt 20">
            <a:extLst>
              <a:ext uri="{FF2B5EF4-FFF2-40B4-BE49-F238E27FC236}">
                <a16:creationId xmlns:a16="http://schemas.microsoft.com/office/drawing/2014/main" id="{F076AB80-64D2-4C8C-B0C6-ECCE532A4B45}"/>
              </a:ext>
            </a:extLst>
          </p:cNvPr>
          <p:cNvSpPr>
            <a:spLocks noChangeArrowheads="1" noChangeShapeType="1" noTextEdit="1"/>
          </p:cNvSpPr>
          <p:nvPr userDrawn="1"/>
        </p:nvSpPr>
        <p:spPr bwMode="auto">
          <a:xfrm>
            <a:off x="268288" y="984250"/>
            <a:ext cx="1357312" cy="647700"/>
          </a:xfrm>
          <a:prstGeom prst="rect">
            <a:avLst/>
          </a:prstGeom>
        </p:spPr>
        <p:txBody>
          <a:bodyPr wrap="none" fromWordArt="1">
            <a:prstTxWarp prst="textPlain">
              <a:avLst>
                <a:gd name="adj" fmla="val 50000"/>
              </a:avLst>
            </a:prstTxWarp>
          </a:bodyPr>
          <a:lstStyle/>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Câu hỏi</a:t>
            </a:r>
          </a:p>
        </p:txBody>
      </p:sp>
      <p:sp>
        <p:nvSpPr>
          <p:cNvPr id="87062" name="WordArt 22">
            <a:extLst>
              <a:ext uri="{FF2B5EF4-FFF2-40B4-BE49-F238E27FC236}">
                <a16:creationId xmlns:a16="http://schemas.microsoft.com/office/drawing/2014/main" id="{034F881D-0337-4709-B871-0A163F1905DD}"/>
              </a:ext>
            </a:extLst>
          </p:cNvPr>
          <p:cNvSpPr>
            <a:spLocks noChangeArrowheads="1" noChangeShapeType="1" noTextEdit="1"/>
          </p:cNvSpPr>
          <p:nvPr userDrawn="1"/>
        </p:nvSpPr>
        <p:spPr bwMode="auto">
          <a:xfrm>
            <a:off x="304800" y="76200"/>
            <a:ext cx="4368837" cy="457276"/>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Bài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endParaRPr>
          </a:p>
        </p:txBody>
      </p:sp>
    </p:spTree>
    <p:extLst>
      <p:ext uri="{BB962C8B-B14F-4D97-AF65-F5344CB8AC3E}">
        <p14:creationId xmlns:p14="http://schemas.microsoft.com/office/powerpoint/2010/main" val="173824601"/>
      </p:ext>
    </p:extLst>
  </p:cSld>
  <p:clrMap bg1="lt1" tx1="dk1" bg2="lt2" tx2="dk2" accent1="accent1" accent2="accent2" accent3="accent3" accent4="accent4" accent5="accent5" accent6="accent6" hlink="hlink" folHlink="folHlink"/>
  <p:sldLayoutIdLst>
    <p:sldLayoutId id="2147483805" r:id="rId1"/>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id="{55696C72-F5EE-4279-BF5A-80F66589679B}"/>
              </a:ext>
            </a:extLst>
          </p:cNvPr>
          <p:cNvSpPr>
            <a:spLocks noChangeArrowheads="1"/>
          </p:cNvSpPr>
          <p:nvPr userDrawn="1"/>
        </p:nvSpPr>
        <p:spPr bwMode="auto">
          <a:xfrm>
            <a:off x="296863" y="47704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7776" y="10800"/>
                </a:moveTo>
                <a:cubicBezTo>
                  <a:pt x="7776" y="12470"/>
                  <a:pt x="9130" y="13824"/>
                  <a:pt x="10800" y="13824"/>
                </a:cubicBezTo>
                <a:cubicBezTo>
                  <a:pt x="12470" y="13824"/>
                  <a:pt x="13824" y="12470"/>
                  <a:pt x="13824" y="10800"/>
                </a:cubicBezTo>
                <a:cubicBezTo>
                  <a:pt x="13824" y="9130"/>
                  <a:pt x="12470" y="7776"/>
                  <a:pt x="10800" y="7776"/>
                </a:cubicBezTo>
                <a:cubicBezTo>
                  <a:pt x="9130" y="7776"/>
                  <a:pt x="7776" y="9130"/>
                  <a:pt x="7776"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5" name="WordArt 3">
            <a:extLst>
              <a:ext uri="{FF2B5EF4-FFF2-40B4-BE49-F238E27FC236}">
                <a16:creationId xmlns:a16="http://schemas.microsoft.com/office/drawing/2014/main" id="{146B4FB4-700A-4F62-9FF2-4A265667C32B}"/>
              </a:ext>
            </a:extLst>
          </p:cNvPr>
          <p:cNvSpPr>
            <a:spLocks noChangeArrowheads="1" noChangeShapeType="1" noTextEdit="1"/>
          </p:cNvSpPr>
          <p:nvPr userDrawn="1"/>
        </p:nvSpPr>
        <p:spPr bwMode="auto">
          <a:xfrm>
            <a:off x="1206500" y="4830763"/>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A</a:t>
            </a:r>
          </a:p>
        </p:txBody>
      </p:sp>
      <p:sp>
        <p:nvSpPr>
          <p:cNvPr id="3076" name="WordArt 4">
            <a:extLst>
              <a:ext uri="{FF2B5EF4-FFF2-40B4-BE49-F238E27FC236}">
                <a16:creationId xmlns:a16="http://schemas.microsoft.com/office/drawing/2014/main" id="{DD4DC770-B3A9-46E3-801F-5DD8A726BB6C}"/>
              </a:ext>
            </a:extLst>
          </p:cNvPr>
          <p:cNvSpPr>
            <a:spLocks noChangeArrowheads="1" noChangeShapeType="1" noTextEdit="1"/>
          </p:cNvSpPr>
          <p:nvPr userDrawn="1"/>
        </p:nvSpPr>
        <p:spPr bwMode="auto">
          <a:xfrm>
            <a:off x="7172325" y="4789488"/>
            <a:ext cx="506412"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B</a:t>
            </a:r>
          </a:p>
        </p:txBody>
      </p:sp>
      <p:sp>
        <p:nvSpPr>
          <p:cNvPr id="3077" name="WordArt 5">
            <a:extLst>
              <a:ext uri="{FF2B5EF4-FFF2-40B4-BE49-F238E27FC236}">
                <a16:creationId xmlns:a16="http://schemas.microsoft.com/office/drawing/2014/main" id="{4DBC00D6-B09A-404D-9EAE-4B4EFE39423C}"/>
              </a:ext>
            </a:extLst>
          </p:cNvPr>
          <p:cNvSpPr>
            <a:spLocks noChangeArrowheads="1" noChangeShapeType="1" noTextEdit="1"/>
          </p:cNvSpPr>
          <p:nvPr userDrawn="1"/>
        </p:nvSpPr>
        <p:spPr bwMode="auto">
          <a:xfrm>
            <a:off x="1206500" y="5964238"/>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C</a:t>
            </a:r>
          </a:p>
        </p:txBody>
      </p:sp>
      <p:sp>
        <p:nvSpPr>
          <p:cNvPr id="3078" name="WordArt 6">
            <a:extLst>
              <a:ext uri="{FF2B5EF4-FFF2-40B4-BE49-F238E27FC236}">
                <a16:creationId xmlns:a16="http://schemas.microsoft.com/office/drawing/2014/main" id="{16F37F99-10EF-48CF-AD45-482111DDF9F5}"/>
              </a:ext>
            </a:extLst>
          </p:cNvPr>
          <p:cNvSpPr>
            <a:spLocks noChangeArrowheads="1" noChangeShapeType="1" noTextEdit="1"/>
          </p:cNvSpPr>
          <p:nvPr userDrawn="1"/>
        </p:nvSpPr>
        <p:spPr bwMode="auto">
          <a:xfrm>
            <a:off x="7158037" y="5870575"/>
            <a:ext cx="506413" cy="336550"/>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solidFill>
                  <a:srgbClr val="0000FF"/>
                </a:solidFill>
              </a:rPr>
              <a:t>D</a:t>
            </a:r>
          </a:p>
        </p:txBody>
      </p:sp>
      <p:sp>
        <p:nvSpPr>
          <p:cNvPr id="3079" name="Oval 7">
            <a:extLst>
              <a:ext uri="{FF2B5EF4-FFF2-40B4-BE49-F238E27FC236}">
                <a16:creationId xmlns:a16="http://schemas.microsoft.com/office/drawing/2014/main" id="{7F54202F-AFA7-4E42-A06D-8D04E8F93EEA}"/>
              </a:ext>
            </a:extLst>
          </p:cNvPr>
          <p:cNvSpPr>
            <a:spLocks noChangeArrowheads="1"/>
          </p:cNvSpPr>
          <p:nvPr userDrawn="1"/>
        </p:nvSpPr>
        <p:spPr bwMode="auto">
          <a:xfrm>
            <a:off x="469900" y="4902200"/>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0" name="AutoShape 8">
            <a:extLst>
              <a:ext uri="{FF2B5EF4-FFF2-40B4-BE49-F238E27FC236}">
                <a16:creationId xmlns:a16="http://schemas.microsoft.com/office/drawing/2014/main" id="{87F28B09-A889-4194-B832-92067F31696B}"/>
              </a:ext>
            </a:extLst>
          </p:cNvPr>
          <p:cNvSpPr>
            <a:spLocks noChangeArrowheads="1"/>
          </p:cNvSpPr>
          <p:nvPr userDrawn="1"/>
        </p:nvSpPr>
        <p:spPr bwMode="auto">
          <a:xfrm>
            <a:off x="6248400" y="4719638"/>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Oval 9">
            <a:extLst>
              <a:ext uri="{FF2B5EF4-FFF2-40B4-BE49-F238E27FC236}">
                <a16:creationId xmlns:a16="http://schemas.microsoft.com/office/drawing/2014/main" id="{1FBE4E1B-F24A-41A8-99EF-E9FE403A2099}"/>
              </a:ext>
            </a:extLst>
          </p:cNvPr>
          <p:cNvSpPr>
            <a:spLocks noChangeArrowheads="1"/>
          </p:cNvSpPr>
          <p:nvPr userDrawn="1"/>
        </p:nvSpPr>
        <p:spPr bwMode="auto">
          <a:xfrm>
            <a:off x="6421437" y="48498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2" name="AutoShape 10">
            <a:extLst>
              <a:ext uri="{FF2B5EF4-FFF2-40B4-BE49-F238E27FC236}">
                <a16:creationId xmlns:a16="http://schemas.microsoft.com/office/drawing/2014/main" id="{E7B217FC-7464-45B7-AFF1-EB4794F2BD59}"/>
              </a:ext>
            </a:extLst>
          </p:cNvPr>
          <p:cNvSpPr>
            <a:spLocks noChangeArrowheads="1"/>
          </p:cNvSpPr>
          <p:nvPr userDrawn="1"/>
        </p:nvSpPr>
        <p:spPr bwMode="auto">
          <a:xfrm>
            <a:off x="296863" y="5853113"/>
            <a:ext cx="687387" cy="515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75" y="10800"/>
                </a:moveTo>
                <a:cubicBezTo>
                  <a:pt x="8175" y="12250"/>
                  <a:pt x="9350" y="13425"/>
                  <a:pt x="10800" y="13425"/>
                </a:cubicBezTo>
                <a:cubicBezTo>
                  <a:pt x="12250" y="13425"/>
                  <a:pt x="13425" y="12250"/>
                  <a:pt x="13425" y="10800"/>
                </a:cubicBezTo>
                <a:cubicBezTo>
                  <a:pt x="13425" y="9350"/>
                  <a:pt x="12250" y="8175"/>
                  <a:pt x="10800" y="8175"/>
                </a:cubicBezTo>
                <a:cubicBezTo>
                  <a:pt x="9350" y="8175"/>
                  <a:pt x="8175" y="9350"/>
                  <a:pt x="8175"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Oval 11">
            <a:extLst>
              <a:ext uri="{FF2B5EF4-FFF2-40B4-BE49-F238E27FC236}">
                <a16:creationId xmlns:a16="http://schemas.microsoft.com/office/drawing/2014/main" id="{17D3AFF6-AB90-4F8F-AFAE-FB56AF016431}"/>
              </a:ext>
            </a:extLst>
          </p:cNvPr>
          <p:cNvSpPr>
            <a:spLocks noChangeArrowheads="1"/>
          </p:cNvSpPr>
          <p:nvPr userDrawn="1"/>
        </p:nvSpPr>
        <p:spPr bwMode="auto">
          <a:xfrm>
            <a:off x="469900" y="5984875"/>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4" name="AutoShape 12">
            <a:extLst>
              <a:ext uri="{FF2B5EF4-FFF2-40B4-BE49-F238E27FC236}">
                <a16:creationId xmlns:a16="http://schemas.microsoft.com/office/drawing/2014/main" id="{0E89D128-AC05-4B6A-A651-1423F79D4562}"/>
              </a:ext>
            </a:extLst>
          </p:cNvPr>
          <p:cNvSpPr>
            <a:spLocks noChangeArrowheads="1"/>
          </p:cNvSpPr>
          <p:nvPr userDrawn="1"/>
        </p:nvSpPr>
        <p:spPr bwMode="auto">
          <a:xfrm>
            <a:off x="6248400" y="5746750"/>
            <a:ext cx="687387" cy="515938"/>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374" y="10800"/>
                </a:moveTo>
                <a:cubicBezTo>
                  <a:pt x="8374" y="12140"/>
                  <a:pt x="9460" y="13226"/>
                  <a:pt x="10800" y="13226"/>
                </a:cubicBezTo>
                <a:cubicBezTo>
                  <a:pt x="12140" y="13226"/>
                  <a:pt x="13226" y="12140"/>
                  <a:pt x="13226" y="10800"/>
                </a:cubicBezTo>
                <a:cubicBezTo>
                  <a:pt x="13226" y="9460"/>
                  <a:pt x="12140" y="8374"/>
                  <a:pt x="10800" y="8374"/>
                </a:cubicBezTo>
                <a:cubicBezTo>
                  <a:pt x="9460" y="8374"/>
                  <a:pt x="8374" y="9460"/>
                  <a:pt x="8374" y="10800"/>
                </a:cubicBezTo>
                <a:close/>
              </a:path>
            </a:pathLst>
          </a:custGeom>
          <a:gradFill rotWithShape="1">
            <a:gsLst>
              <a:gs pos="0">
                <a:srgbClr val="FFCC00"/>
              </a:gs>
              <a:gs pos="100000">
                <a:schemeClr val="bg1"/>
              </a:gs>
            </a:gsLst>
            <a:path path="rect">
              <a:fillToRect l="50000" t="50000" r="50000" b="50000"/>
            </a:path>
          </a:gradFill>
          <a:ln w="9525">
            <a:solidFill>
              <a:srgbClr val="00808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5" name="Oval 13">
            <a:extLst>
              <a:ext uri="{FF2B5EF4-FFF2-40B4-BE49-F238E27FC236}">
                <a16:creationId xmlns:a16="http://schemas.microsoft.com/office/drawing/2014/main" id="{00A9A981-56DB-4AEF-8DC8-A7EEC6463C77}"/>
              </a:ext>
            </a:extLst>
          </p:cNvPr>
          <p:cNvSpPr>
            <a:spLocks noChangeArrowheads="1"/>
          </p:cNvSpPr>
          <p:nvPr userDrawn="1"/>
        </p:nvSpPr>
        <p:spPr bwMode="auto">
          <a:xfrm>
            <a:off x="6421437" y="5878513"/>
            <a:ext cx="338138" cy="254000"/>
          </a:xfrm>
          <a:prstGeom prst="ellipse">
            <a:avLst/>
          </a:prstGeom>
          <a:gradFill rotWithShape="1">
            <a:gsLst>
              <a:gs pos="0">
                <a:schemeClr val="accent1"/>
              </a:gs>
              <a:gs pos="100000">
                <a:schemeClr val="hlink"/>
              </a:gs>
            </a:gsLst>
            <a:lin ang="2700000" scaled="1"/>
          </a:gradFill>
          <a:ln w="9525">
            <a:solidFill>
              <a:schemeClr val="tx1"/>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6" name="AutoShape 15">
            <a:extLst>
              <a:ext uri="{FF2B5EF4-FFF2-40B4-BE49-F238E27FC236}">
                <a16:creationId xmlns:a16="http://schemas.microsoft.com/office/drawing/2014/main" id="{C87D1BE3-4BE2-4FB6-8311-E527ADFB4582}"/>
              </a:ext>
            </a:extLst>
          </p:cNvPr>
          <p:cNvSpPr>
            <a:spLocks noChangeArrowheads="1"/>
          </p:cNvSpPr>
          <p:nvPr userDrawn="1"/>
        </p:nvSpPr>
        <p:spPr bwMode="auto">
          <a:xfrm>
            <a:off x="1930400" y="4419600"/>
            <a:ext cx="409575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7" name="AutoShape 16">
            <a:extLst>
              <a:ext uri="{FF2B5EF4-FFF2-40B4-BE49-F238E27FC236}">
                <a16:creationId xmlns:a16="http://schemas.microsoft.com/office/drawing/2014/main" id="{3361524F-D725-423F-B352-E81BEA73346C}"/>
              </a:ext>
            </a:extLst>
          </p:cNvPr>
          <p:cNvSpPr>
            <a:spLocks noChangeArrowheads="1"/>
          </p:cNvSpPr>
          <p:nvPr userDrawn="1"/>
        </p:nvSpPr>
        <p:spPr bwMode="auto">
          <a:xfrm>
            <a:off x="7772400" y="4427538"/>
            <a:ext cx="3962400" cy="1058862"/>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8" name="AutoShape 17">
            <a:extLst>
              <a:ext uri="{FF2B5EF4-FFF2-40B4-BE49-F238E27FC236}">
                <a16:creationId xmlns:a16="http://schemas.microsoft.com/office/drawing/2014/main" id="{5F24183C-0079-4AE7-A401-11DABCC8AD69}"/>
              </a:ext>
            </a:extLst>
          </p:cNvPr>
          <p:cNvSpPr>
            <a:spLocks noChangeArrowheads="1"/>
          </p:cNvSpPr>
          <p:nvPr userDrawn="1"/>
        </p:nvSpPr>
        <p:spPr bwMode="auto">
          <a:xfrm>
            <a:off x="1930400" y="5562600"/>
            <a:ext cx="4095750" cy="10668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89" name="AutoShape 18">
            <a:extLst>
              <a:ext uri="{FF2B5EF4-FFF2-40B4-BE49-F238E27FC236}">
                <a16:creationId xmlns:a16="http://schemas.microsoft.com/office/drawing/2014/main" id="{98FC1172-82A2-4D4A-ADD9-3C70E3DE05C7}"/>
              </a:ext>
            </a:extLst>
          </p:cNvPr>
          <p:cNvSpPr>
            <a:spLocks noChangeArrowheads="1"/>
          </p:cNvSpPr>
          <p:nvPr userDrawn="1"/>
        </p:nvSpPr>
        <p:spPr bwMode="auto">
          <a:xfrm>
            <a:off x="7772400" y="5575300"/>
            <a:ext cx="3962400" cy="1130300"/>
          </a:xfrm>
          <a:prstGeom prst="roundRect">
            <a:avLst>
              <a:gd name="adj" fmla="val 16667"/>
            </a:avLst>
          </a:prstGeom>
          <a:solidFill>
            <a:srgbClr val="FFCC99">
              <a:alpha val="65097"/>
            </a:srgbClr>
          </a:solidFill>
          <a:ln w="9525">
            <a:solidFill>
              <a:schemeClr val="accent2"/>
            </a:solid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0" name="Rectangle 19">
            <a:extLst>
              <a:ext uri="{FF2B5EF4-FFF2-40B4-BE49-F238E27FC236}">
                <a16:creationId xmlns:a16="http://schemas.microsoft.com/office/drawing/2014/main" id="{E34C8555-D3B2-4F34-B0AE-EF0DF6B70229}"/>
              </a:ext>
            </a:extLst>
          </p:cNvPr>
          <p:cNvSpPr>
            <a:spLocks noChangeArrowheads="1"/>
          </p:cNvSpPr>
          <p:nvPr userDrawn="1"/>
        </p:nvSpPr>
        <p:spPr bwMode="auto">
          <a:xfrm>
            <a:off x="808038" y="622299"/>
            <a:ext cx="10926762" cy="3586163"/>
          </a:xfrm>
          <a:prstGeom prst="rect">
            <a:avLst/>
          </a:prstGeom>
          <a:solidFill>
            <a:schemeClr val="accent1"/>
          </a:solidFill>
          <a:ln w="9525">
            <a:solidFill>
              <a:schemeClr val="tx1"/>
            </a:solidFill>
            <a:miter lim="800000"/>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800"/>
          </a:p>
        </p:txBody>
      </p:sp>
      <p:sp>
        <p:nvSpPr>
          <p:cNvPr id="3091" name="WordArt 20">
            <a:extLst>
              <a:ext uri="{FF2B5EF4-FFF2-40B4-BE49-F238E27FC236}">
                <a16:creationId xmlns:a16="http://schemas.microsoft.com/office/drawing/2014/main" id="{F076AB80-64D2-4C8C-B0C6-ECCE532A4B45}"/>
              </a:ext>
            </a:extLst>
          </p:cNvPr>
          <p:cNvSpPr>
            <a:spLocks noChangeArrowheads="1" noChangeShapeType="1" noTextEdit="1"/>
          </p:cNvSpPr>
          <p:nvPr userDrawn="1"/>
        </p:nvSpPr>
        <p:spPr bwMode="auto">
          <a:xfrm>
            <a:off x="311150" y="820737"/>
            <a:ext cx="374650" cy="2989263"/>
          </a:xfrm>
          <a:prstGeom prst="rect">
            <a:avLst/>
          </a:prstGeom>
        </p:spPr>
        <p:txBody>
          <a:bodyPr wrap="none" fromWordArt="1">
            <a:prstTxWarp prst="textPlain">
              <a:avLst>
                <a:gd name="adj" fmla="val 50000"/>
              </a:avLst>
            </a:prstTxWarp>
            <a:scene3d>
              <a:camera prst="isometricLeftDown"/>
              <a:lightRig rig="threePt" dir="t"/>
            </a:scene3d>
          </a:bodyPr>
          <a:lstStyle/>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C</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â</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u </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h</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ỏ</a:t>
            </a:r>
          </a:p>
          <a:p>
            <a:pPr algn="ctr"/>
            <a:r>
              <a:rPr lang="en-US" sz="3600" b="1" i="1" kern="10">
                <a:ln w="9525">
                  <a:solidFill>
                    <a:srgbClr val="000000"/>
                  </a:solidFill>
                  <a:round/>
                  <a:headEnd/>
                  <a:tailEnd/>
                </a:ln>
                <a:solidFill>
                  <a:srgbClr val="FFFFFF"/>
                </a:solidFill>
                <a:effectLst>
                  <a:outerShdw dist="35921" dir="2700000" algn="ctr" rotWithShape="0">
                    <a:srgbClr val="808080">
                      <a:alpha val="79999"/>
                    </a:srgbClr>
                  </a:outerShdw>
                </a:effectLst>
                <a:latin typeface="+mn-lt"/>
                <a:ea typeface="+mn-lt"/>
                <a:cs typeface="+mn-lt"/>
              </a:rPr>
              <a:t>i</a:t>
            </a:r>
          </a:p>
        </p:txBody>
      </p:sp>
      <p:sp>
        <p:nvSpPr>
          <p:cNvPr id="87062" name="WordArt 22">
            <a:extLst>
              <a:ext uri="{FF2B5EF4-FFF2-40B4-BE49-F238E27FC236}">
                <a16:creationId xmlns:a16="http://schemas.microsoft.com/office/drawing/2014/main" id="{034F881D-0337-4709-B871-0A163F1905DD}"/>
              </a:ext>
            </a:extLst>
          </p:cNvPr>
          <p:cNvSpPr>
            <a:spLocks noChangeArrowheads="1" noChangeShapeType="1" noTextEdit="1"/>
          </p:cNvSpPr>
          <p:nvPr userDrawn="1"/>
        </p:nvSpPr>
        <p:spPr bwMode="auto">
          <a:xfrm>
            <a:off x="304800" y="76200"/>
            <a:ext cx="4368837" cy="457276"/>
          </a:xfrm>
          <a:prstGeom prst="rect">
            <a:avLst/>
          </a:prstGeom>
        </p:spPr>
        <p:txBody>
          <a:bodyPr wrap="none" fromWordArt="1">
            <a:prstTxWarp prst="textPlain">
              <a:avLst>
                <a:gd name="adj" fmla="val 50000"/>
              </a:avLst>
            </a:prstTxWarp>
          </a:bodyPr>
          <a:lstStyle/>
          <a:p>
            <a:pPr algn="ctr" eaLnBrk="1" fontAlgn="auto" hangingPunct="1">
              <a:spcBef>
                <a:spcPts val="0"/>
              </a:spcBef>
              <a:spcAft>
                <a:spcPts val="0"/>
              </a:spcAft>
              <a:defRPr/>
            </a:pPr>
            <a:r>
              <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Bài </a:t>
            </a:r>
            <a:r>
              <a:rPr lang="en-US" sz="3600" kern="10" dirty="0" err="1">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rPr>
              <a:t>tập</a:t>
            </a:r>
            <a:endParaRPr lang="en-US" sz="3600" kern="10" dirty="0">
              <a:ln w="12700">
                <a:solidFill>
                  <a:srgbClr val="FF33CC"/>
                </a:solidFill>
                <a:round/>
                <a:headEnd/>
                <a:tailEnd/>
              </a:ln>
              <a:gradFill rotWithShape="0">
                <a:gsLst>
                  <a:gs pos="0">
                    <a:srgbClr val="A603AB">
                      <a:alpha val="67999"/>
                    </a:srgbClr>
                  </a:gs>
                  <a:gs pos="21001">
                    <a:srgbClr val="0819FB">
                      <a:alpha val="71990"/>
                    </a:srgbClr>
                  </a:gs>
                  <a:gs pos="35001">
                    <a:srgbClr val="1A8D48">
                      <a:alpha val="74650"/>
                    </a:srgbClr>
                  </a:gs>
                  <a:gs pos="52000">
                    <a:srgbClr val="FFFF00">
                      <a:alpha val="77879"/>
                    </a:srgbClr>
                  </a:gs>
                  <a:gs pos="73000">
                    <a:srgbClr val="EE3F17">
                      <a:alpha val="81869"/>
                    </a:srgbClr>
                  </a:gs>
                  <a:gs pos="88000">
                    <a:srgbClr val="E81766">
                      <a:alpha val="84719"/>
                    </a:srgbClr>
                  </a:gs>
                  <a:gs pos="100000">
                    <a:srgbClr val="A603AB">
                      <a:alpha val="87000"/>
                    </a:srgbClr>
                  </a:gs>
                </a:gsLst>
                <a:lin ang="2700000" scaled="1"/>
              </a:gradFill>
              <a:effectLst>
                <a:outerShdw dist="35921" dir="2700000" sy="50000" kx="2115830" algn="bl" rotWithShape="0">
                  <a:srgbClr val="C0C0C0">
                    <a:alpha val="80000"/>
                  </a:srgbClr>
                </a:outerShdw>
              </a:effectLst>
              <a:latin typeface="+mn-lt"/>
            </a:endParaRPr>
          </a:p>
        </p:txBody>
      </p:sp>
    </p:spTree>
    <p:extLst>
      <p:ext uri="{BB962C8B-B14F-4D97-AF65-F5344CB8AC3E}">
        <p14:creationId xmlns:p14="http://schemas.microsoft.com/office/powerpoint/2010/main" val="1171028356"/>
      </p:ext>
    </p:extLst>
  </p:cSld>
  <p:clrMap bg1="lt1" tx1="dk1" bg2="lt2" tx2="dk2" accent1="accent1" accent2="accent2" accent3="accent3" accent4="accent4" accent5="accent5" accent6="accent6" hlink="hlink" folHlink="folHlink"/>
  <p:sldLayoutIdLst>
    <p:sldLayoutId id="2147483807" r:id="rId1"/>
  </p:sldLayoutIdLst>
  <p:transition>
    <p:split orient="vert"/>
  </p:transition>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png"/><Relationship Id="rId1" Type="http://schemas.openxmlformats.org/officeDocument/2006/relationships/slideLayout" Target="../slideLayouts/slideLayout2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png"/><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png"/><Relationship Id="rId1" Type="http://schemas.openxmlformats.org/officeDocument/2006/relationships/slideLayout" Target="../slideLayouts/slideLayout28.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idx="4294967295"/>
          </p:nvPr>
        </p:nvSpPr>
        <p:spPr>
          <a:xfrm>
            <a:off x="1022555" y="1849694"/>
            <a:ext cx="10146891" cy="2217738"/>
          </a:xfrm>
        </p:spPr>
        <p:txBody>
          <a:bodyPr vert="horz" lIns="91440" tIns="45720" rIns="91440" bIns="45720" rtlCol="0" anchor="t">
            <a:noAutofit/>
          </a:bodyPr>
          <a:lstStyle/>
          <a:p>
            <a:pPr algn="ctr"/>
            <a:r>
              <a:rPr lang="vi-VN" sz="3200" b="1">
                <a:solidFill>
                  <a:srgbClr val="00B856"/>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CHỦ ĐỀ 2: TỔ CHỨC LƯU TRỮ, TÌM KIẾM VÀ TRAO ĐỔI THÔNG TIN</a:t>
            </a:r>
            <a:br>
              <a:rPr lang="vi-VN" sz="3200" b="1">
                <a:solidFill>
                  <a:srgbClr val="00B856"/>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br>
            <a:r>
              <a:rPr lang="vi-VN" b="1">
                <a:solidFill>
                  <a:srgbClr val="62270A"/>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TIẾT 3. BÀI 2: THÔNG TIN TRONG GIẢI QUYẾT VẤN ĐỀ</a:t>
            </a:r>
            <a:r>
              <a:rPr lang="en-US" b="1">
                <a:solidFill>
                  <a:srgbClr val="62270A"/>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 (Tiếp)</a:t>
            </a:r>
            <a:endParaRPr lang="vi-VN" b="1">
              <a:solidFill>
                <a:srgbClr val="62270A"/>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438400"/>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Internet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là một kho thông tin khổng lồ.</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29435" y="3283554"/>
            <a:ext cx="9817032" cy="1101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Cần phải quan tâm đến </a:t>
            </a:r>
            <a:r>
              <a:rPr kumimoji="0" lang="en-US"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CLTT </a:t>
            </a: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khi tìm kiếm, tiếp nhận, trao đổi và sử dụng thông tin để có thể đưa ra các quyết định đúng đắn.</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6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Số lượng bản tin làm cho thông tin trở thành hữu ích.</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1984333" y="5569554"/>
            <a:ext cx="9747333" cy="1101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Em có thể tìm thấy nhiều thông tin trên </a:t>
            </a:r>
            <a:r>
              <a:rPr kumimoji="0" lang="vi-VN" sz="3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Internet</a:t>
            </a:r>
            <a:r>
              <a:rPr kumimoji="0" lang="vi-VN"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nhưng không phải thông tin nào cũng có thể sử dụng để giải quyết vấn đề.</a:t>
            </a:r>
            <a:endParaRPr kumimoji="0" lang="pt-BR" sz="3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465503"/>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800" y="855"/>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1034745"/>
            <a:ext cx="9594033" cy="64698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Phát biểu nào sau đây sai?</a:t>
            </a:r>
          </a:p>
        </p:txBody>
      </p:sp>
    </p:spTree>
    <p:extLst>
      <p:ext uri="{BB962C8B-B14F-4D97-AF65-F5344CB8AC3E}">
        <p14:creationId xmlns:p14="http://schemas.microsoft.com/office/powerpoint/2010/main" val="303461598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378917"/>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Thể hiện thông tin đã bị lỗi thời chưa.</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249502"/>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Thể hiện tính phù hợp của thông tin với vấn đề hay câu hỏi được đặt ra.</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50354"/>
            <a:ext cx="965746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Thể hiện sự bao quát nhiều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khía</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cạnh, cho em có được cái nhìn tổng thể về vấn đề được đặt ra.</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7"/>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Thể hiện tính đúng đắn của thông tin.</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410200"/>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1034745"/>
            <a:ext cx="9594033" cy="64698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Tính chính xác của thông tin thể hiện điều gì?</a:t>
            </a:r>
          </a:p>
        </p:txBody>
      </p:sp>
    </p:spTree>
    <p:extLst>
      <p:ext uri="{BB962C8B-B14F-4D97-AF65-F5344CB8AC3E}">
        <p14:creationId xmlns:p14="http://schemas.microsoft.com/office/powerpoint/2010/main" val="381181028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1929435" y="2438400"/>
            <a:ext cx="9817032"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Ý kiến của người thân.</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21917"/>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Các loại sách tham khảo phổ biến trên thị trường.</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6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Những chia sẻ cá nhân trên </a:t>
            </a:r>
            <a:r>
              <a:rPr kumimoji="0" lang="vi-VN" sz="3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Internet</a:t>
            </a: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535502"/>
            <a:ext cx="8043596"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Sách giáo khoa do Nhà xuất bản Giáo dục Việt Nam phát hành.</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535502"/>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1034745"/>
            <a:ext cx="9594033" cy="64698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Nguồn thông tin nào sau đây là đáng tin cậy nhất?</a:t>
            </a:r>
          </a:p>
        </p:txBody>
      </p:sp>
    </p:spTree>
    <p:extLst>
      <p:ext uri="{BB962C8B-B14F-4D97-AF65-F5344CB8AC3E}">
        <p14:creationId xmlns:p14="http://schemas.microsoft.com/office/powerpoint/2010/main" val="181705861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2010769" y="2438400"/>
            <a:ext cx="9735698"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Rounded Rectangle 3">
            <a:extLst>
              <a:ext uri="{FF2B5EF4-FFF2-40B4-BE49-F238E27FC236}">
                <a16:creationId xmlns:a16="http://schemas.microsoft.com/office/drawing/2014/main" id="{DAC2F059-616A-4490-AB1C-2B3E7E93FBEA}"/>
              </a:ext>
            </a:extLst>
          </p:cNvPr>
          <p:cNvSpPr/>
          <p:nvPr/>
        </p:nvSpPr>
        <p:spPr>
          <a:xfrm>
            <a:off x="1984333" y="3521917"/>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endPar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69"/>
            <a:ext cx="965746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7"/>
            <a:ext cx="80435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a:t>
            </a:r>
            <a:endPar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493385"/>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17798" y="5638800"/>
            <a:ext cx="1524000" cy="1033890"/>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1984333" y="762330"/>
            <a:ext cx="9594033" cy="119181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Chất lượng thông tin được đánh giá thông qua mấy tiêu chí?</a:t>
            </a:r>
          </a:p>
        </p:txBody>
      </p:sp>
    </p:spTree>
    <p:extLst>
      <p:ext uri="{BB962C8B-B14F-4D97-AF65-F5344CB8AC3E}">
        <p14:creationId xmlns:p14="http://schemas.microsoft.com/office/powerpoint/2010/main" val="124447196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7734440" y="4656559"/>
            <a:ext cx="39337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Vietnamnet.</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7734440" y="5724237"/>
            <a:ext cx="3933795"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VnExpress.</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350354"/>
            <a:ext cx="4009031" cy="11700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Báo Đời sống &amp; Pháp luật.</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7"/>
            <a:ext cx="3933795"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VTC News.</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2195" y="4350354"/>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1447800" cy="982195"/>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2133600" y="1131143"/>
            <a:ext cx="8534401" cy="194095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Em hãy tìm hiểu trên </a:t>
            </a:r>
            <a:r>
              <a:rPr kumimoji="0" lang="vi-VN" sz="3600" b="0" i="0" u="none" strike="noStrike" kern="1200" cap="none" spc="0" normalizeH="0" baseline="0" noProof="0" dirty="0" err="1">
                <a:ln>
                  <a:noFill/>
                </a:ln>
                <a:solidFill>
                  <a:srgbClr val="333399"/>
                </a:solidFill>
                <a:effectLst/>
                <a:uLnTx/>
                <a:uFillTx/>
                <a:latin typeface="Times New Roman" panose="02020603050405020304" pitchFamily="18" charset="0"/>
                <a:ea typeface="+mn-ea"/>
                <a:cs typeface="Times New Roman" panose="02020603050405020304" pitchFamily="18" charset="0"/>
              </a:rPr>
              <a:t>Internet</a:t>
            </a:r>
            <a:r>
              <a:rPr kumimoji="0" lang="vi-VN" sz="36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 và cho biết tờ báo điện tử nào sau đây trực thuộc Bộ Thông tin và Truyền thông Việt Nam?</a:t>
            </a:r>
          </a:p>
        </p:txBody>
      </p:sp>
    </p:spTree>
    <p:extLst>
      <p:ext uri="{BB962C8B-B14F-4D97-AF65-F5344CB8AC3E}">
        <p14:creationId xmlns:p14="http://schemas.microsoft.com/office/powerpoint/2010/main" val="2472871631"/>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D98E8AE-9274-4D0D-85B4-E48B34A625ED}"/>
              </a:ext>
            </a:extLst>
          </p:cNvPr>
          <p:cNvSpPr/>
          <p:nvPr/>
        </p:nvSpPr>
        <p:spPr>
          <a:xfrm>
            <a:off x="7734440" y="4656559"/>
            <a:ext cx="3933796"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Tính mới. </a:t>
            </a:r>
          </a:p>
        </p:txBody>
      </p:sp>
      <p:sp>
        <p:nvSpPr>
          <p:cNvPr id="4" name="Rounded Rectangle 3">
            <a:extLst>
              <a:ext uri="{FF2B5EF4-FFF2-40B4-BE49-F238E27FC236}">
                <a16:creationId xmlns:a16="http://schemas.microsoft.com/office/drawing/2014/main" id="{DAC2F059-616A-4490-AB1C-2B3E7E93FBEA}"/>
              </a:ext>
            </a:extLst>
          </p:cNvPr>
          <p:cNvSpPr/>
          <p:nvPr/>
        </p:nvSpPr>
        <p:spPr>
          <a:xfrm>
            <a:off x="7734440" y="5724237"/>
            <a:ext cx="3933795"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Tính sử dụng được.</a:t>
            </a:r>
          </a:p>
        </p:txBody>
      </p:sp>
      <p:sp>
        <p:nvSpPr>
          <p:cNvPr id="5" name="Rounded Rectangle 4">
            <a:extLst>
              <a:ext uri="{FF2B5EF4-FFF2-40B4-BE49-F238E27FC236}">
                <a16:creationId xmlns:a16="http://schemas.microsoft.com/office/drawing/2014/main" id="{EF2A6DED-E942-4378-9EE3-4758367BC609}"/>
              </a:ext>
            </a:extLst>
          </p:cNvPr>
          <p:cNvSpPr/>
          <p:nvPr/>
        </p:nvSpPr>
        <p:spPr>
          <a:xfrm>
            <a:off x="2010769" y="4622769"/>
            <a:ext cx="4009031"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Tính đầy đủ. </a:t>
            </a:r>
          </a:p>
        </p:txBody>
      </p:sp>
      <p:sp>
        <p:nvSpPr>
          <p:cNvPr id="6" name="Rounded Rectangle 5">
            <a:extLst>
              <a:ext uri="{FF2B5EF4-FFF2-40B4-BE49-F238E27FC236}">
                <a16:creationId xmlns:a16="http://schemas.microsoft.com/office/drawing/2014/main" id="{2630051D-1685-4700-BD13-2867C7A6C65E}"/>
              </a:ext>
            </a:extLst>
          </p:cNvPr>
          <p:cNvSpPr/>
          <p:nvPr/>
        </p:nvSpPr>
        <p:spPr>
          <a:xfrm>
            <a:off x="2074202" y="5807917"/>
            <a:ext cx="3933795" cy="6252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pt-BR"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Tính chính xác. </a:t>
            </a:r>
          </a:p>
        </p:txBody>
      </p:sp>
      <p:pic>
        <p:nvPicPr>
          <p:cNvPr id="7" name="Picture 10" descr="flowers0c">
            <a:extLst>
              <a:ext uri="{FF2B5EF4-FFF2-40B4-BE49-F238E27FC236}">
                <a16:creationId xmlns:a16="http://schemas.microsoft.com/office/drawing/2014/main" id="{E7076E9F-39F1-42BE-8819-ADC734E05D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649" y="4290748"/>
            <a:ext cx="9398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 picture containing clipart&#10;&#10;Description automatically generated">
            <a:extLst>
              <a:ext uri="{FF2B5EF4-FFF2-40B4-BE49-F238E27FC236}">
                <a16:creationId xmlns:a16="http://schemas.microsoft.com/office/drawing/2014/main" id="{C38F787C-2FAE-9B38-4870-4017EFC6C6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0"/>
            <a:ext cx="1447800" cy="982195"/>
          </a:xfrm>
          <a:prstGeom prst="rect">
            <a:avLst/>
          </a:prstGeom>
        </p:spPr>
      </p:pic>
      <p:pic>
        <p:nvPicPr>
          <p:cNvPr id="9" name="Picture 8">
            <a:extLst>
              <a:ext uri="{FF2B5EF4-FFF2-40B4-BE49-F238E27FC236}">
                <a16:creationId xmlns:a16="http://schemas.microsoft.com/office/drawing/2014/main" id="{4D857074-CB34-FF5A-3DB9-4F967DED0287}"/>
              </a:ext>
            </a:extLst>
          </p:cNvPr>
          <p:cNvPicPr>
            <a:picLocks noChangeAspect="1"/>
          </p:cNvPicPr>
          <p:nvPr/>
        </p:nvPicPr>
        <p:blipFill>
          <a:blip r:embed="rId4"/>
          <a:stretch>
            <a:fillRect/>
          </a:stretch>
        </p:blipFill>
        <p:spPr>
          <a:xfrm>
            <a:off x="11392411" y="356438"/>
            <a:ext cx="564434" cy="553234"/>
          </a:xfrm>
          <a:prstGeom prst="rect">
            <a:avLst/>
          </a:prstGeom>
        </p:spPr>
      </p:pic>
      <p:sp>
        <p:nvSpPr>
          <p:cNvPr id="2" name="Rounded Rectangle 1">
            <a:extLst>
              <a:ext uri="{FF2B5EF4-FFF2-40B4-BE49-F238E27FC236}">
                <a16:creationId xmlns:a16="http://schemas.microsoft.com/office/drawing/2014/main" id="{D756A6B4-91D6-47E7-89A5-5EAE5AC5DB8D}"/>
              </a:ext>
            </a:extLst>
          </p:cNvPr>
          <p:cNvSpPr/>
          <p:nvPr/>
        </p:nvSpPr>
        <p:spPr>
          <a:xfrm>
            <a:off x="838200" y="947976"/>
            <a:ext cx="10830035" cy="3166824"/>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wrap="square" anchor="ctr">
            <a:spAutoFit/>
          </a:bodyPr>
          <a:lstStyle/>
          <a:p>
            <a:pPr marL="0" marR="0" lvl="0" indent="0" algn="just" defTabSz="34290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333399"/>
                </a:solidFill>
                <a:effectLst/>
                <a:uLnTx/>
                <a:uFillTx/>
                <a:latin typeface="Times New Roman" panose="02020603050405020304" pitchFamily="18" charset="0"/>
                <a:ea typeface="+mn-ea"/>
                <a:cs typeface="Times New Roman" panose="02020603050405020304" pitchFamily="18" charset="0"/>
              </a:rPr>
              <a:t>Khi tìm kiếm thông tin về Cuộc thi Viết thư Quốc tế UPU năm học 2024 – 2025, bạn Minh đã không để ý đến thời hạn nộp bài dự thi nên đã bỏ lỡ cơ hội tham gia. Theo em, sơ suất này vi phạm tiêu chí nào về chất lượng thông tin?</a:t>
            </a:r>
          </a:p>
        </p:txBody>
      </p:sp>
    </p:spTree>
    <p:extLst>
      <p:ext uri="{BB962C8B-B14F-4D97-AF65-F5344CB8AC3E}">
        <p14:creationId xmlns:p14="http://schemas.microsoft.com/office/powerpoint/2010/main" val="265749038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7F8564-5086-BF70-2BED-CA6C34959063}"/>
              </a:ext>
            </a:extLst>
          </p:cNvPr>
          <p:cNvSpPr/>
          <p:nvPr/>
        </p:nvSpPr>
        <p:spPr>
          <a:xfrm>
            <a:off x="1097279" y="1906309"/>
            <a:ext cx="9885681" cy="1124988"/>
          </a:xfrm>
          <a:prstGeom prst="rect">
            <a:avLst/>
          </a:prstGeom>
        </p:spPr>
        <p:txBody>
          <a:bodyPr wrap="square">
            <a:spAutoFit/>
          </a:bodyPr>
          <a:lstStyle/>
          <a:p>
            <a:pPr algn="just" defTabSz="342900">
              <a:lnSpc>
                <a:spcPct val="150000"/>
              </a:lnSpc>
            </a:pPr>
            <a:r>
              <a:rPr lang="vi-VN" sz="2400" dirty="0">
                <a:latin typeface="Times New Roman" panose="02020603050405020304" pitchFamily="18" charset="0"/>
                <a:ea typeface="Tahoma" panose="020B0604030504040204" pitchFamily="34" charset="0"/>
                <a:cs typeface="Times New Roman" panose="02020603050405020304" pitchFamily="18" charset="0"/>
              </a:rPr>
              <a:t>Em hãy tìm trên Internet thông tin về chiếc máy tính điện tử kĩ thuật số đầu tiên trên thế giới. Đánh giá chất lượng thông tin tìm được.</a:t>
            </a:r>
          </a:p>
        </p:txBody>
      </p:sp>
      <p:grpSp>
        <p:nvGrpSpPr>
          <p:cNvPr id="4" name="Group 3">
            <a:extLst>
              <a:ext uri="{FF2B5EF4-FFF2-40B4-BE49-F238E27FC236}">
                <a16:creationId xmlns:a16="http://schemas.microsoft.com/office/drawing/2014/main" id="{74F7C7BC-1B76-548A-07DB-249744F75C52}"/>
              </a:ext>
            </a:extLst>
          </p:cNvPr>
          <p:cNvGrpSpPr/>
          <p:nvPr/>
        </p:nvGrpSpPr>
        <p:grpSpPr>
          <a:xfrm>
            <a:off x="3696430" y="351269"/>
            <a:ext cx="3748285" cy="781916"/>
            <a:chOff x="1116494" y="435519"/>
            <a:chExt cx="3748285" cy="781916"/>
          </a:xfrm>
        </p:grpSpPr>
        <p:sp>
          <p:nvSpPr>
            <p:cNvPr id="7" name="Rectangle: Folded Corner 6">
              <a:extLst>
                <a:ext uri="{FF2B5EF4-FFF2-40B4-BE49-F238E27FC236}">
                  <a16:creationId xmlns:a16="http://schemas.microsoft.com/office/drawing/2014/main" id="{B098CF92-AA6E-3F75-A323-5CA5ECF3548C}"/>
                </a:ext>
              </a:extLst>
            </p:cNvPr>
            <p:cNvSpPr/>
            <p:nvPr/>
          </p:nvSpPr>
          <p:spPr>
            <a:xfrm rot="10800000">
              <a:off x="1116494" y="435519"/>
              <a:ext cx="3748285" cy="781916"/>
            </a:xfrm>
            <a:prstGeom prst="foldedCorner">
              <a:avLst>
                <a:gd name="adj" fmla="val 4623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accent1">
                    <a:lumMod val="60000"/>
                    <a:lumOff val="40000"/>
                  </a:schemeClr>
                </a:solidFill>
              </a:endParaRPr>
            </a:p>
          </p:txBody>
        </p:sp>
        <p:sp>
          <p:nvSpPr>
            <p:cNvPr id="8" name="TextBox 7">
              <a:extLst>
                <a:ext uri="{FF2B5EF4-FFF2-40B4-BE49-F238E27FC236}">
                  <a16:creationId xmlns:a16="http://schemas.microsoft.com/office/drawing/2014/main" id="{74986A49-B96A-625C-1928-0E04873E051D}"/>
                </a:ext>
              </a:extLst>
            </p:cNvPr>
            <p:cNvSpPr txBox="1"/>
            <p:nvPr/>
          </p:nvSpPr>
          <p:spPr>
            <a:xfrm>
              <a:off x="2078239" y="595644"/>
              <a:ext cx="1848583" cy="461665"/>
            </a:xfrm>
            <a:prstGeom prst="rect">
              <a:avLst/>
            </a:prstGeom>
            <a:noFill/>
          </p:spPr>
          <p:txBody>
            <a:bodyPr wrap="none" rtlCol="0">
              <a:spAutoFit/>
            </a:bodyPr>
            <a:lstStyle/>
            <a:p>
              <a:r>
                <a:rPr lang="en-US" sz="2400" b="1">
                  <a:latin typeface="Segoe UI" panose="020B0502040204020203" pitchFamily="34" charset="0"/>
                  <a:cs typeface="Segoe UI" panose="020B0502040204020203" pitchFamily="34" charset="0"/>
                </a:rPr>
                <a:t>VẬN DỤNG</a:t>
              </a:r>
              <a:endParaRPr lang="vi-VN" sz="2400" b="1">
                <a:latin typeface="Segoe UI" panose="020B0502040204020203" pitchFamily="34" charset="0"/>
                <a:cs typeface="Segoe UI" panose="020B0502040204020203" pitchFamily="34" charset="0"/>
              </a:endParaRPr>
            </a:p>
          </p:txBody>
        </p:sp>
      </p:grpSp>
      <p:pic>
        <p:nvPicPr>
          <p:cNvPr id="1026" name="Picture 2" descr="Chiếc máy tính điện tử đầu tiên trông thế nào, và nó làm được gì?">
            <a:extLst>
              <a:ext uri="{FF2B5EF4-FFF2-40B4-BE49-F238E27FC236}">
                <a16:creationId xmlns:a16="http://schemas.microsoft.com/office/drawing/2014/main" id="{B57855DB-02E9-F5BB-3C72-EFCEEA8E5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339" y="3556001"/>
            <a:ext cx="3931921" cy="2621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25524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5F70D3E-3102-D8C6-7E89-411AC80D3EDF}"/>
              </a:ext>
            </a:extLst>
          </p:cNvPr>
          <p:cNvGraphicFramePr>
            <a:graphicFrameLocks noGrp="1"/>
          </p:cNvGraphicFramePr>
          <p:nvPr/>
        </p:nvGraphicFramePr>
        <p:xfrm>
          <a:off x="304800" y="1173480"/>
          <a:ext cx="11658600" cy="5608320"/>
        </p:xfrm>
        <a:graphic>
          <a:graphicData uri="http://schemas.openxmlformats.org/drawingml/2006/table">
            <a:tbl>
              <a:tblPr firstRow="1" bandRow="1">
                <a:tableStyleId>{F5AB1C69-6EDB-4FF4-983F-18BD219EF322}</a:tableStyleId>
              </a:tblPr>
              <a:tblGrid>
                <a:gridCol w="2895600">
                  <a:extLst>
                    <a:ext uri="{9D8B030D-6E8A-4147-A177-3AD203B41FA5}">
                      <a16:colId xmlns:a16="http://schemas.microsoft.com/office/drawing/2014/main" val="2211991875"/>
                    </a:ext>
                  </a:extLst>
                </a:gridCol>
                <a:gridCol w="8763000">
                  <a:extLst>
                    <a:ext uri="{9D8B030D-6E8A-4147-A177-3AD203B41FA5}">
                      <a16:colId xmlns:a16="http://schemas.microsoft.com/office/drawing/2014/main" val="1030186620"/>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00B050"/>
                          </a:solidFill>
                          <a:latin typeface="Times New Roman" panose="02020603050405020304" pitchFamily="18" charset="0"/>
                          <a:cs typeface="Times New Roman" panose="02020603050405020304" pitchFamily="18" charset="0"/>
                        </a:rPr>
                        <a:t>VẬN DỤNG</a:t>
                      </a:r>
                      <a:endParaRPr lang="vi-VN" sz="3600">
                        <a:solidFill>
                          <a:srgbClr val="00B050"/>
                        </a:solidFill>
                        <a:latin typeface="Times New Roman" panose="02020603050405020304" pitchFamily="18" charset="0"/>
                        <a:cs typeface="Times New Roman" panose="02020603050405020304" pitchFamily="18" charset="0"/>
                      </a:endParaRPr>
                    </a:p>
                  </a:txBody>
                  <a:tcPr marR="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8587265"/>
                  </a:ext>
                </a:extLst>
              </a:tr>
              <a:tr h="370840">
                <a:tc>
                  <a:txBody>
                    <a:bodyPr/>
                    <a:lstStyle/>
                    <a:p>
                      <a:pPr algn="just"/>
                      <a:r>
                        <a:rPr lang="vi-VN" sz="3200" dirty="0">
                          <a:latin typeface="Times New Roman" panose="02020603050405020304" pitchFamily="18" charset="0"/>
                          <a:cs typeface="Times New Roman" panose="02020603050405020304" pitchFamily="18" charset="0"/>
                        </a:rPr>
                        <a:t>Em hãy tìm trên </a:t>
                      </a:r>
                      <a:r>
                        <a:rPr lang="vi-VN" sz="3200" dirty="0" err="1">
                          <a:latin typeface="Times New Roman" panose="02020603050405020304" pitchFamily="18" charset="0"/>
                          <a:cs typeface="Times New Roman" panose="02020603050405020304" pitchFamily="18" charset="0"/>
                        </a:rPr>
                        <a:t>Internet</a:t>
                      </a:r>
                      <a:r>
                        <a:rPr lang="vi-VN" sz="3200" dirty="0">
                          <a:latin typeface="Times New Roman" panose="02020603050405020304" pitchFamily="18" charset="0"/>
                          <a:cs typeface="Times New Roman" panose="02020603050405020304" pitchFamily="18" charset="0"/>
                        </a:rPr>
                        <a:t> thông tin về chiếc máy tính điện tử kĩ thuật số đầu tiên trên thế giới.</a:t>
                      </a:r>
                      <a:endParaRPr lang="en-US"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Đánh giá chất lượng thông tin tìm được.</a:t>
                      </a:r>
                    </a:p>
                  </a:txBody>
                  <a:tcPr marR="108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3200" dirty="0">
                          <a:latin typeface="Times New Roman" panose="02020603050405020304" pitchFamily="18" charset="0"/>
                          <a:cs typeface="Times New Roman" panose="02020603050405020304" pitchFamily="18" charset="0"/>
                        </a:rPr>
                        <a:t>-</a:t>
                      </a:r>
                      <a:r>
                        <a:rPr lang="vi-VN" sz="3200" dirty="0">
                          <a:latin typeface="Times New Roman" panose="02020603050405020304" pitchFamily="18" charset="0"/>
                          <a:cs typeface="Times New Roman" panose="02020603050405020304" pitchFamily="18" charset="0"/>
                        </a:rPr>
                        <a:t>Thông tin chiếc máy tính điện tử kỹ thuật số đầu tiên trên thế giới: là chiếc máy tính điện tử lớn và cồng kềnh được phát triển tại Đại học </a:t>
                      </a:r>
                      <a:r>
                        <a:rPr lang="vi-VN" sz="3200" dirty="0" err="1">
                          <a:latin typeface="Times New Roman" panose="02020603050405020304" pitchFamily="18" charset="0"/>
                          <a:cs typeface="Times New Roman" panose="02020603050405020304" pitchFamily="18" charset="0"/>
                        </a:rPr>
                        <a:t>Pennsylvania</a:t>
                      </a:r>
                      <a:r>
                        <a:rPr lang="vi-VN" sz="3200" dirty="0">
                          <a:latin typeface="Times New Roman" panose="02020603050405020304" pitchFamily="18" charset="0"/>
                          <a:cs typeface="Times New Roman" panose="02020603050405020304" pitchFamily="18" charset="0"/>
                        </a:rPr>
                        <a:t>, Hoa kỳ, </a:t>
                      </a:r>
                      <a:r>
                        <a:rPr lang="en-US" sz="3200" dirty="0">
                          <a:latin typeface="Times New Roman" panose="02020603050405020304" pitchFamily="18" charset="0"/>
                          <a:cs typeface="Times New Roman" panose="02020603050405020304" pitchFamily="18" charset="0"/>
                        </a:rPr>
                        <a:t>h</a:t>
                      </a:r>
                      <a:r>
                        <a:rPr lang="vi-VN" sz="3200" dirty="0" err="1">
                          <a:latin typeface="Times New Roman" panose="02020603050405020304" pitchFamily="18" charset="0"/>
                          <a:cs typeface="Times New Roman" panose="02020603050405020304" pitchFamily="18" charset="0"/>
                        </a:rPr>
                        <a:t>oạt</a:t>
                      </a:r>
                      <a:r>
                        <a:rPr lang="vi-VN" sz="3200" dirty="0">
                          <a:latin typeface="Times New Roman" panose="02020603050405020304" pitchFamily="18" charset="0"/>
                          <a:cs typeface="Times New Roman" panose="02020603050405020304" pitchFamily="18" charset="0"/>
                        </a:rPr>
                        <a:t> động lần đầu tiên vào năm 1946</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ENIAC, tên gọi đầy đủ là “máy tính và tích hợp số điện tử” ra đời năm 1943-1944. Nó được xem là chiếc máy tính đầu tiên có khả năng lập trình thông qua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thuật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số đa năng. </a:t>
                      </a:r>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-T</a:t>
                      </a:r>
                      <a:r>
                        <a:rPr lang="vi-VN" sz="3200" dirty="0">
                          <a:latin typeface="Times New Roman" panose="02020603050405020304" pitchFamily="18" charset="0"/>
                          <a:cs typeface="Times New Roman" panose="02020603050405020304" pitchFamily="18" charset="0"/>
                        </a:rPr>
                        <a:t>in tìm được ở trên đảm bảo: tính chính xác, tính đầy đủ, tính sử dụng được.</a:t>
                      </a:r>
                    </a:p>
                  </a:txBody>
                  <a:tcPr marR="10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2712915"/>
                  </a:ext>
                </a:extLst>
              </a:tr>
            </a:tbl>
          </a:graphicData>
        </a:graphic>
      </p:graphicFrame>
      <p:pic>
        <p:nvPicPr>
          <p:cNvPr id="3" name="Picture 2">
            <a:extLst>
              <a:ext uri="{FF2B5EF4-FFF2-40B4-BE49-F238E27FC236}">
                <a16:creationId xmlns:a16="http://schemas.microsoft.com/office/drawing/2014/main" id="{A81E75AD-8B7A-F916-6FBB-AFA2966988C6}"/>
              </a:ext>
            </a:extLst>
          </p:cNvPr>
          <p:cNvPicPr>
            <a:picLocks noChangeAspect="1"/>
          </p:cNvPicPr>
          <p:nvPr/>
        </p:nvPicPr>
        <p:blipFill rotWithShape="1">
          <a:blip r:embed="rId2"/>
          <a:srcRect r="70376"/>
          <a:stretch/>
        </p:blipFill>
        <p:spPr>
          <a:xfrm>
            <a:off x="4114801" y="1249680"/>
            <a:ext cx="542288" cy="499534"/>
          </a:xfrm>
          <a:prstGeom prst="rect">
            <a:avLst/>
          </a:prstGeom>
        </p:spPr>
      </p:pic>
      <p:sp>
        <p:nvSpPr>
          <p:cNvPr id="4" name="Rectangle 3">
            <a:extLst>
              <a:ext uri="{FF2B5EF4-FFF2-40B4-BE49-F238E27FC236}">
                <a16:creationId xmlns:a16="http://schemas.microsoft.com/office/drawing/2014/main" id="{C9C73F98-F56F-997C-1276-1AE9EF454289}"/>
              </a:ext>
            </a:extLst>
          </p:cNvPr>
          <p:cNvSpPr/>
          <p:nvPr/>
        </p:nvSpPr>
        <p:spPr>
          <a:xfrm>
            <a:off x="3276600" y="1901614"/>
            <a:ext cx="8610600" cy="48801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5" name="Rectangle 4">
            <a:extLst>
              <a:ext uri="{FF2B5EF4-FFF2-40B4-BE49-F238E27FC236}">
                <a16:creationId xmlns:a16="http://schemas.microsoft.com/office/drawing/2014/main" id="{3557E9CE-CD4F-ABC0-1536-EFFB83A64336}"/>
              </a:ext>
            </a:extLst>
          </p:cNvPr>
          <p:cNvSpPr/>
          <p:nvPr/>
        </p:nvSpPr>
        <p:spPr>
          <a:xfrm>
            <a:off x="94268" y="65988"/>
            <a:ext cx="961534" cy="110749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5509097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Hỏi cá nhân">
            <a:extLst>
              <a:ext uri="{FF2B5EF4-FFF2-40B4-BE49-F238E27FC236}">
                <a16:creationId xmlns:a16="http://schemas.microsoft.com/office/drawing/2014/main" id="{69D3BB0C-A547-3B37-54CC-2E2906FD7873}"/>
              </a:ext>
            </a:extLst>
          </p:cNvPr>
          <p:cNvGrpSpPr/>
          <p:nvPr/>
        </p:nvGrpSpPr>
        <p:grpSpPr>
          <a:xfrm>
            <a:off x="722549" y="2215664"/>
            <a:ext cx="10360893" cy="1212912"/>
            <a:chOff x="722549" y="2215664"/>
            <a:chExt cx="10360893" cy="1212912"/>
          </a:xfrm>
        </p:grpSpPr>
        <p:grpSp>
          <p:nvGrpSpPr>
            <p:cNvPr id="3" name="Group 2">
              <a:extLst>
                <a:ext uri="{FF2B5EF4-FFF2-40B4-BE49-F238E27FC236}">
                  <a16:creationId xmlns:a16="http://schemas.microsoft.com/office/drawing/2014/main" id="{10D1D028-6533-9325-8AA9-65C262DBE1FF}"/>
                </a:ext>
              </a:extLst>
            </p:cNvPr>
            <p:cNvGrpSpPr/>
            <p:nvPr/>
          </p:nvGrpSpPr>
          <p:grpSpPr>
            <a:xfrm>
              <a:off x="722549" y="2215664"/>
              <a:ext cx="10360893" cy="1212912"/>
              <a:chOff x="751424" y="4271768"/>
              <a:chExt cx="10360893" cy="1317201"/>
            </a:xfrm>
          </p:grpSpPr>
          <p:grpSp>
            <p:nvGrpSpPr>
              <p:cNvPr id="5" name="Group 4">
                <a:extLst>
                  <a:ext uri="{FF2B5EF4-FFF2-40B4-BE49-F238E27FC236}">
                    <a16:creationId xmlns:a16="http://schemas.microsoft.com/office/drawing/2014/main" id="{54EB7168-55E6-D605-EBF9-F19844BCCDD2}"/>
                  </a:ext>
                </a:extLst>
              </p:cNvPr>
              <p:cNvGrpSpPr/>
              <p:nvPr/>
            </p:nvGrpSpPr>
            <p:grpSpPr>
              <a:xfrm>
                <a:off x="751424" y="4271768"/>
                <a:ext cx="10340110" cy="1317201"/>
                <a:chOff x="748591" y="4323722"/>
                <a:chExt cx="10193330" cy="1317201"/>
              </a:xfrm>
            </p:grpSpPr>
            <p:sp>
              <p:nvSpPr>
                <p:cNvPr id="8" name="Rectangle: Rounded Corners 7">
                  <a:extLst>
                    <a:ext uri="{FF2B5EF4-FFF2-40B4-BE49-F238E27FC236}">
                      <a16:creationId xmlns:a16="http://schemas.microsoft.com/office/drawing/2014/main" id="{82974D1E-752D-D118-AA5E-55E5F6729C6C}"/>
                    </a:ext>
                  </a:extLst>
                </p:cNvPr>
                <p:cNvSpPr/>
                <p:nvPr/>
              </p:nvSpPr>
              <p:spPr>
                <a:xfrm>
                  <a:off x="1181534" y="4593968"/>
                  <a:ext cx="9760387" cy="104695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1519E49A-CEE4-A8F1-9658-3634E718D4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6" name="Rectangle 5">
                <a:extLst>
                  <a:ext uri="{FF2B5EF4-FFF2-40B4-BE49-F238E27FC236}">
                    <a16:creationId xmlns:a16="http://schemas.microsoft.com/office/drawing/2014/main" id="{6042C9A3-3B3C-E38E-453D-D5A7E58EC337}"/>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F657932-82B8-F2C7-F968-726FA9ACE378}"/>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0EFE06C2-F6CD-0431-6DB4-219C0DD16235}"/>
                </a:ext>
              </a:extLst>
            </p:cNvPr>
            <p:cNvSpPr txBox="1"/>
            <p:nvPr/>
          </p:nvSpPr>
          <p:spPr>
            <a:xfrm>
              <a:off x="1615756" y="2470098"/>
              <a:ext cx="9312221" cy="498663"/>
            </a:xfrm>
            <a:prstGeom prst="rect">
              <a:avLst/>
            </a:prstGeom>
            <a:noFill/>
          </p:spPr>
          <p:txBody>
            <a:bodyPr wrap="square">
              <a:spAutoFit/>
            </a:bodyPr>
            <a:lstStyle/>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Em hãy nêu vai trò của chất lượng thông tin trong giải quyết vấn đề </a:t>
              </a:r>
            </a:p>
          </p:txBody>
        </p:sp>
      </p:grpSp>
      <p:grpSp>
        <p:nvGrpSpPr>
          <p:cNvPr id="10" name="Trả lời cá nhân">
            <a:extLst>
              <a:ext uri="{FF2B5EF4-FFF2-40B4-BE49-F238E27FC236}">
                <a16:creationId xmlns:a16="http://schemas.microsoft.com/office/drawing/2014/main" id="{75427DA5-6EFF-A062-99D2-6C76C17488DF}"/>
              </a:ext>
            </a:extLst>
          </p:cNvPr>
          <p:cNvGrpSpPr/>
          <p:nvPr/>
        </p:nvGrpSpPr>
        <p:grpSpPr>
          <a:xfrm>
            <a:off x="722549" y="4196865"/>
            <a:ext cx="10360893" cy="2125069"/>
            <a:chOff x="722549" y="2215665"/>
            <a:chExt cx="10360893" cy="2125069"/>
          </a:xfrm>
        </p:grpSpPr>
        <p:grpSp>
          <p:nvGrpSpPr>
            <p:cNvPr id="12" name="Group 11">
              <a:extLst>
                <a:ext uri="{FF2B5EF4-FFF2-40B4-BE49-F238E27FC236}">
                  <a16:creationId xmlns:a16="http://schemas.microsoft.com/office/drawing/2014/main" id="{E7736A11-B9B1-2D3E-18BD-F274FEC756C1}"/>
                </a:ext>
              </a:extLst>
            </p:cNvPr>
            <p:cNvGrpSpPr/>
            <p:nvPr/>
          </p:nvGrpSpPr>
          <p:grpSpPr>
            <a:xfrm>
              <a:off x="722549" y="2215665"/>
              <a:ext cx="10360893" cy="2125069"/>
              <a:chOff x="751424" y="4271768"/>
              <a:chExt cx="10360893" cy="2307787"/>
            </a:xfrm>
          </p:grpSpPr>
          <p:grpSp>
            <p:nvGrpSpPr>
              <p:cNvPr id="14" name="Group 13">
                <a:extLst>
                  <a:ext uri="{FF2B5EF4-FFF2-40B4-BE49-F238E27FC236}">
                    <a16:creationId xmlns:a16="http://schemas.microsoft.com/office/drawing/2014/main" id="{070F85B1-29E3-BCEA-8228-819C24ADD7D1}"/>
                  </a:ext>
                </a:extLst>
              </p:cNvPr>
              <p:cNvGrpSpPr/>
              <p:nvPr/>
            </p:nvGrpSpPr>
            <p:grpSpPr>
              <a:xfrm>
                <a:off x="751424" y="4271768"/>
                <a:ext cx="10340110" cy="2307787"/>
                <a:chOff x="748591" y="4323722"/>
                <a:chExt cx="10193330" cy="2307787"/>
              </a:xfrm>
            </p:grpSpPr>
            <p:sp>
              <p:nvSpPr>
                <p:cNvPr id="17" name="Rectangle: Rounded Corners 16">
                  <a:extLst>
                    <a:ext uri="{FF2B5EF4-FFF2-40B4-BE49-F238E27FC236}">
                      <a16:creationId xmlns:a16="http://schemas.microsoft.com/office/drawing/2014/main" id="{EA1EB164-F66B-AD57-2C94-9043A27FF795}"/>
                    </a:ext>
                  </a:extLst>
                </p:cNvPr>
                <p:cNvSpPr/>
                <p:nvPr/>
              </p:nvSpPr>
              <p:spPr>
                <a:xfrm>
                  <a:off x="1181534" y="4593968"/>
                  <a:ext cx="9760387" cy="20375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87A87AB1-1B43-B517-ABD5-D64363924B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15" name="Rectangle 14">
                <a:extLst>
                  <a:ext uri="{FF2B5EF4-FFF2-40B4-BE49-F238E27FC236}">
                    <a16:creationId xmlns:a16="http://schemas.microsoft.com/office/drawing/2014/main" id="{48EA9CF4-F3FC-098F-C513-BCF6C0CEEB5A}"/>
                  </a:ext>
                </a:extLst>
              </p:cNvPr>
              <p:cNvSpPr/>
              <p:nvPr/>
            </p:nvSpPr>
            <p:spPr>
              <a:xfrm>
                <a:off x="1514259" y="4644163"/>
                <a:ext cx="9598058" cy="503937"/>
              </a:xfrm>
              <a:prstGeom prst="rect">
                <a:avLst/>
              </a:prstGeom>
            </p:spPr>
            <p:txBody>
              <a:bodyPr wrap="square">
                <a:spAutoFit/>
              </a:bodyPr>
              <a:lstStyle/>
              <a:p>
                <a:pPr algn="just" defTabSz="342900">
                  <a:lnSpc>
                    <a:spcPct val="135000"/>
                  </a:lnSpc>
                </a:pPr>
                <a:endParaRPr lang="vi-VN" sz="2000">
                  <a:latin typeface="Times New Roman" panose="020206030504050203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1942F48E-7EB7-626D-6A62-88038F431A6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E997D9F3-675D-3804-CF29-3AC1E3D26050}"/>
                </a:ext>
              </a:extLst>
            </p:cNvPr>
            <p:cNvSpPr txBox="1"/>
            <p:nvPr/>
          </p:nvSpPr>
          <p:spPr>
            <a:xfrm>
              <a:off x="1615756" y="2622456"/>
              <a:ext cx="9312221" cy="1414554"/>
            </a:xfrm>
            <a:prstGeom prst="rect">
              <a:avLst/>
            </a:prstGeom>
            <a:noFill/>
          </p:spPr>
          <p:txBody>
            <a:bodyPr wrap="square">
              <a:spAutoFit/>
            </a:bodyPr>
            <a:lstStyle/>
            <a:p>
              <a:pPr>
                <a:lnSpc>
                  <a:spcPct val="150000"/>
                </a:lnSpc>
              </a:pPr>
              <a:r>
                <a:rPr lang="vi-VN" sz="200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Thông tin là cơ sở để đưa ra các quyết định. Cần phải quan tâm đến chất lượng thông tin khi tìm kiếm, tiếp nhận, trao đổi và sử dụng thông tin để có thể đưa ra các quyết định đúng đắn.</a:t>
              </a:r>
            </a:p>
          </p:txBody>
        </p:sp>
      </p:grpSp>
      <p:grpSp>
        <p:nvGrpSpPr>
          <p:cNvPr id="33" name="Group 32">
            <a:extLst>
              <a:ext uri="{FF2B5EF4-FFF2-40B4-BE49-F238E27FC236}">
                <a16:creationId xmlns:a16="http://schemas.microsoft.com/office/drawing/2014/main" id="{59319CC7-99DB-03E6-B20B-AFF02649ECEC}"/>
              </a:ext>
            </a:extLst>
          </p:cNvPr>
          <p:cNvGrpSpPr/>
          <p:nvPr/>
        </p:nvGrpSpPr>
        <p:grpSpPr>
          <a:xfrm>
            <a:off x="3696430" y="351269"/>
            <a:ext cx="3748285" cy="781916"/>
            <a:chOff x="1116494" y="435519"/>
            <a:chExt cx="3748285" cy="781916"/>
          </a:xfrm>
        </p:grpSpPr>
        <p:sp>
          <p:nvSpPr>
            <p:cNvPr id="40" name="Rectangle: Folded Corner 39">
              <a:extLst>
                <a:ext uri="{FF2B5EF4-FFF2-40B4-BE49-F238E27FC236}">
                  <a16:creationId xmlns:a16="http://schemas.microsoft.com/office/drawing/2014/main" id="{BE6BA2F0-92A0-7842-DE31-6B45C9BF7965}"/>
                </a:ext>
              </a:extLst>
            </p:cNvPr>
            <p:cNvSpPr/>
            <p:nvPr/>
          </p:nvSpPr>
          <p:spPr>
            <a:xfrm rot="10800000">
              <a:off x="1116494" y="435519"/>
              <a:ext cx="3748285" cy="781916"/>
            </a:xfrm>
            <a:prstGeom prst="foldedCorner">
              <a:avLst>
                <a:gd name="adj" fmla="val 4623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accent1">
                    <a:lumMod val="60000"/>
                    <a:lumOff val="40000"/>
                  </a:schemeClr>
                </a:solidFill>
              </a:endParaRPr>
            </a:p>
          </p:txBody>
        </p:sp>
        <p:sp>
          <p:nvSpPr>
            <p:cNvPr id="41" name="TextBox 40">
              <a:extLst>
                <a:ext uri="{FF2B5EF4-FFF2-40B4-BE49-F238E27FC236}">
                  <a16:creationId xmlns:a16="http://schemas.microsoft.com/office/drawing/2014/main" id="{4720033B-B189-7B68-FE22-564B42A1CE65}"/>
                </a:ext>
              </a:extLst>
            </p:cNvPr>
            <p:cNvSpPr txBox="1"/>
            <p:nvPr/>
          </p:nvSpPr>
          <p:spPr>
            <a:xfrm>
              <a:off x="1494947" y="595644"/>
              <a:ext cx="2720617" cy="461665"/>
            </a:xfrm>
            <a:prstGeom prst="rect">
              <a:avLst/>
            </a:prstGeom>
            <a:noFill/>
          </p:spPr>
          <p:txBody>
            <a:bodyPr wrap="none" rtlCol="0">
              <a:spAutoFit/>
            </a:bodyPr>
            <a:lstStyle/>
            <a:p>
              <a:r>
                <a:rPr lang="en-US" sz="2400" b="1">
                  <a:latin typeface="Segoe UI" panose="020B0502040204020203" pitchFamily="34" charset="0"/>
                  <a:cs typeface="Segoe UI" panose="020B0502040204020203" pitchFamily="34" charset="0"/>
                </a:rPr>
                <a:t>KIỂM TRA BÀI CŨ</a:t>
              </a:r>
              <a:endParaRPr lang="vi-VN" sz="2400" b="1">
                <a:latin typeface="Segoe UI" panose="020B0502040204020203" pitchFamily="34" charset="0"/>
                <a:cs typeface="Segoe UI" panose="020B0502040204020203" pitchFamily="34" charset="0"/>
              </a:endParaRPr>
            </a:p>
          </p:txBody>
        </p:sp>
      </p:grpSp>
    </p:spTree>
    <p:extLst>
      <p:ext uri="{BB962C8B-B14F-4D97-AF65-F5344CB8AC3E}">
        <p14:creationId xmlns:p14="http://schemas.microsoft.com/office/powerpoint/2010/main" val="2601747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2meta.com - 5 Minute Timer-(1080p)">
            <a:hlinkClick r:id="" action="ppaction://media"/>
            <a:extLst>
              <a:ext uri="{FF2B5EF4-FFF2-40B4-BE49-F238E27FC236}">
                <a16:creationId xmlns:a16="http://schemas.microsoft.com/office/drawing/2014/main" id="{582FA788-9D6F-6995-C8E1-678F57D061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4794281" y="4648532"/>
            <a:ext cx="2206414" cy="965167"/>
          </a:xfrm>
          <a:prstGeom prst="rect">
            <a:avLst/>
          </a:prstGeom>
        </p:spPr>
      </p:pic>
      <p:grpSp>
        <p:nvGrpSpPr>
          <p:cNvPr id="15" name="Group 14">
            <a:extLst>
              <a:ext uri="{FF2B5EF4-FFF2-40B4-BE49-F238E27FC236}">
                <a16:creationId xmlns:a16="http://schemas.microsoft.com/office/drawing/2014/main" id="{34756DB0-3539-C071-3AD8-34E1239DE7BB}"/>
              </a:ext>
            </a:extLst>
          </p:cNvPr>
          <p:cNvGrpSpPr/>
          <p:nvPr/>
        </p:nvGrpSpPr>
        <p:grpSpPr>
          <a:xfrm>
            <a:off x="4473347" y="4198956"/>
            <a:ext cx="2848282" cy="1881318"/>
            <a:chOff x="5430688" y="198416"/>
            <a:chExt cx="3429000" cy="2264888"/>
          </a:xfrm>
        </p:grpSpPr>
        <p:pic>
          <p:nvPicPr>
            <p:cNvPr id="16" name="Picture 4">
              <a:extLst>
                <a:ext uri="{FF2B5EF4-FFF2-40B4-BE49-F238E27FC236}">
                  <a16:creationId xmlns:a16="http://schemas.microsoft.com/office/drawing/2014/main" id="{978F2CF0-F4D8-F08D-99CF-A5E878156A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D14A3D-B9A0-64D6-4995-97AEBB9A9224}"/>
                </a:ext>
              </a:extLst>
            </p:cNvPr>
            <p:cNvSpPr txBox="1"/>
            <p:nvPr/>
          </p:nvSpPr>
          <p:spPr>
            <a:xfrm>
              <a:off x="5991048" y="976917"/>
              <a:ext cx="2707936" cy="778107"/>
            </a:xfrm>
            <a:prstGeom prst="rect">
              <a:avLst/>
            </a:prstGeom>
            <a:noFill/>
          </p:spPr>
          <p:txBody>
            <a:bodyPr wrap="none" rtlCol="0">
              <a:spAutoFit/>
            </a:bodyPr>
            <a:lstStyle/>
            <a:p>
              <a:r>
                <a:rPr lang="en-US" sz="36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grpSp>
        <p:nvGrpSpPr>
          <p:cNvPr id="18" name="Câu hỏi hoạt động nhóm">
            <a:extLst>
              <a:ext uri="{FF2B5EF4-FFF2-40B4-BE49-F238E27FC236}">
                <a16:creationId xmlns:a16="http://schemas.microsoft.com/office/drawing/2014/main" id="{98893AA5-CDE5-16CC-14B7-F5B9A2E65701}"/>
              </a:ext>
            </a:extLst>
          </p:cNvPr>
          <p:cNvGrpSpPr/>
          <p:nvPr/>
        </p:nvGrpSpPr>
        <p:grpSpPr>
          <a:xfrm>
            <a:off x="350384" y="1348576"/>
            <a:ext cx="6391316" cy="1621320"/>
            <a:chOff x="3040259" y="153843"/>
            <a:chExt cx="6391316" cy="1989936"/>
          </a:xfrm>
        </p:grpSpPr>
        <p:sp>
          <p:nvSpPr>
            <p:cNvPr id="19" name="TextBox 18">
              <a:extLst>
                <a:ext uri="{FF2B5EF4-FFF2-40B4-BE49-F238E27FC236}">
                  <a16:creationId xmlns:a16="http://schemas.microsoft.com/office/drawing/2014/main" id="{4071DD49-7271-C33C-23A8-8A49BE39D5D9}"/>
                </a:ext>
              </a:extLst>
            </p:cNvPr>
            <p:cNvSpPr txBox="1"/>
            <p:nvPr/>
          </p:nvSpPr>
          <p:spPr>
            <a:xfrm>
              <a:off x="3040259" y="440903"/>
              <a:ext cx="6391316" cy="1702876"/>
            </a:xfrm>
            <a:prstGeom prst="roundRect">
              <a:avLst>
                <a:gd name="adj" fmla="val 8218"/>
              </a:avLst>
            </a:prstGeom>
            <a:solidFill>
              <a:srgbClr val="92D050"/>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 Hãy tìm kiếm và lựa chọn thông tin mà theo em là hữu ích giúp em chọn trường THPT</a:t>
              </a:r>
            </a:p>
            <a:p>
              <a:r>
                <a:rPr lang="vi-VN" sz="2000" dirty="0">
                  <a:latin typeface="Times New Roman" panose="02020603050405020304" pitchFamily="18" charset="0"/>
                  <a:cs typeface="Times New Roman" panose="02020603050405020304" pitchFamily="18" charset="0"/>
                </a:rPr>
                <a:t>+ Tại sau thông tin đó là hữu ích đối với việc giải quyết vấn đề chọn trường của em.</a:t>
              </a:r>
            </a:p>
          </p:txBody>
        </p:sp>
        <p:sp>
          <p:nvSpPr>
            <p:cNvPr id="21" name="Rectangle 20">
              <a:extLst>
                <a:ext uri="{FF2B5EF4-FFF2-40B4-BE49-F238E27FC236}">
                  <a16:creationId xmlns:a16="http://schemas.microsoft.com/office/drawing/2014/main" id="{92889C74-12E0-DFA8-4CEA-C52B5938B2A1}"/>
                </a:ext>
              </a:extLst>
            </p:cNvPr>
            <p:cNvSpPr/>
            <p:nvPr/>
          </p:nvSpPr>
          <p:spPr>
            <a:xfrm>
              <a:off x="5208429" y="153843"/>
              <a:ext cx="2069302" cy="1755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700"/>
            </a:p>
          </p:txBody>
        </p:sp>
      </p:grpSp>
      <p:sp>
        <p:nvSpPr>
          <p:cNvPr id="2" name="TextBox 1">
            <a:extLst>
              <a:ext uri="{FF2B5EF4-FFF2-40B4-BE49-F238E27FC236}">
                <a16:creationId xmlns:a16="http://schemas.microsoft.com/office/drawing/2014/main" id="{4F04721E-2854-CB37-25F2-2A88CE93390C}"/>
              </a:ext>
            </a:extLst>
          </p:cNvPr>
          <p:cNvSpPr txBox="1"/>
          <p:nvPr/>
        </p:nvSpPr>
        <p:spPr>
          <a:xfrm>
            <a:off x="515241" y="301808"/>
            <a:ext cx="3201353"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2. Chất lượng thông tin</a:t>
            </a:r>
            <a:endParaRPr lang="en-US" sz="2000" b="1">
              <a:solidFill>
                <a:srgbClr val="FF0000"/>
              </a:solidFill>
              <a:latin typeface="Tahoma" panose="020B0604030504040204" pitchFamily="34" charset="0"/>
            </a:endParaRPr>
          </a:p>
        </p:txBody>
      </p:sp>
      <p:pic>
        <p:nvPicPr>
          <p:cNvPr id="4" name="Picture 3">
            <a:extLst>
              <a:ext uri="{FF2B5EF4-FFF2-40B4-BE49-F238E27FC236}">
                <a16:creationId xmlns:a16="http://schemas.microsoft.com/office/drawing/2014/main" id="{C6C363E1-3714-36AF-C8A9-1376A9DB886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41933" y="546408"/>
            <a:ext cx="4553356" cy="3023230"/>
          </a:xfrm>
          <a:prstGeom prst="rect">
            <a:avLst/>
          </a:prstGeom>
          <a:ln>
            <a:noFill/>
          </a:ln>
          <a:effectLst>
            <a:softEdge rad="112500"/>
          </a:effectLst>
        </p:spPr>
      </p:pic>
      <p:grpSp>
        <p:nvGrpSpPr>
          <p:cNvPr id="5" name="Group 4">
            <a:extLst>
              <a:ext uri="{FF2B5EF4-FFF2-40B4-BE49-F238E27FC236}">
                <a16:creationId xmlns:a16="http://schemas.microsoft.com/office/drawing/2014/main" id="{4AB47FEE-D807-BB4E-D51A-DB6BD0931718}"/>
              </a:ext>
            </a:extLst>
          </p:cNvPr>
          <p:cNvGrpSpPr/>
          <p:nvPr/>
        </p:nvGrpSpPr>
        <p:grpSpPr>
          <a:xfrm>
            <a:off x="0" y="4471176"/>
            <a:ext cx="3087329" cy="2618882"/>
            <a:chOff x="8111612" y="1250254"/>
            <a:chExt cx="3087329" cy="2618882"/>
          </a:xfrm>
          <a:noFill/>
        </p:grpSpPr>
        <p:sp>
          <p:nvSpPr>
            <p:cNvPr id="6" name="Rectangle 5">
              <a:extLst>
                <a:ext uri="{FF2B5EF4-FFF2-40B4-BE49-F238E27FC236}">
                  <a16:creationId xmlns:a16="http://schemas.microsoft.com/office/drawing/2014/main" id="{BE39735E-222D-D4F4-4795-6DEDB94E2D8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2">
              <a:extLst>
                <a:ext uri="{FF2B5EF4-FFF2-40B4-BE49-F238E27FC236}">
                  <a16:creationId xmlns:a16="http://schemas.microsoft.com/office/drawing/2014/main" id="{9909490D-FBCE-86AF-56ED-E389CCE029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9" name="TextBox 8">
              <a:extLst>
                <a:ext uri="{FF2B5EF4-FFF2-40B4-BE49-F238E27FC236}">
                  <a16:creationId xmlns:a16="http://schemas.microsoft.com/office/drawing/2014/main" id="{F810AA41-3465-57DC-3FE3-BEFE89AE8AEF}"/>
                </a:ext>
              </a:extLst>
            </p:cNvPr>
            <p:cNvSpPr txBox="1"/>
            <p:nvPr/>
          </p:nvSpPr>
          <p:spPr>
            <a:xfrm>
              <a:off x="8414466" y="2853550"/>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0673317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par>
                                <p:cTn id="14" presetID="14"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par>
                          <p:cTn id="17" fill="hold">
                            <p:stCondLst>
                              <p:cond delay="500"/>
                            </p:stCondLst>
                            <p:childTnLst>
                              <p:par>
                                <p:cTn id="18" presetID="10" presetClass="exit" presetSubtype="0" fill="hold" nodeType="after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md type="call" cmd="stop">
                                      <p:cBhvr>
                                        <p:cTn id="21" dur="1">
                                          <p:stCondLst>
                                            <p:cond delay="499"/>
                                          </p:stCondLst>
                                        </p:cTn>
                                        <p:tgtEl>
                                          <p:spTgt spid="7"/>
                                        </p:tgtEl>
                                      </p:cBhvr>
                                    </p:cmd>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5"/>
                    </p:tgtEl>
                  </p:cond>
                </p:stCondLst>
                <p:endSync evt="end" delay="0">
                  <p:rtn val="all"/>
                </p:endSync>
                <p:childTnLst>
                  <p:par>
                    <p:cTn id="26" fill="hold">
                      <p:stCondLst>
                        <p:cond delay="0"/>
                      </p:stCondLst>
                      <p:childTnLst>
                        <p:par>
                          <p:cTn id="27" fill="hold">
                            <p:stCondLst>
                              <p:cond delay="0"/>
                            </p:stCondLst>
                            <p:childTnLst>
                              <p:par>
                                <p:cTn id="28" presetID="49" presetClass="exit" presetSubtype="0" accel="100000" fill="hold" nodeType="clickEffect">
                                  <p:stCondLst>
                                    <p:cond delay="0"/>
                                  </p:stCondLst>
                                  <p:childTnLst>
                                    <p:anim calcmode="lin" valueType="num">
                                      <p:cBhvr>
                                        <p:cTn id="29" dur="500"/>
                                        <p:tgtEl>
                                          <p:spTgt spid="15"/>
                                        </p:tgtEl>
                                        <p:attrNameLst>
                                          <p:attrName>ppt_w</p:attrName>
                                        </p:attrNameLst>
                                      </p:cBhvr>
                                      <p:tavLst>
                                        <p:tav tm="0">
                                          <p:val>
                                            <p:strVal val="ppt_w"/>
                                          </p:val>
                                        </p:tav>
                                        <p:tav tm="100000">
                                          <p:val>
                                            <p:fltVal val="0"/>
                                          </p:val>
                                        </p:tav>
                                      </p:tavLst>
                                    </p:anim>
                                    <p:anim calcmode="lin" valueType="num">
                                      <p:cBhvr>
                                        <p:cTn id="30" dur="500"/>
                                        <p:tgtEl>
                                          <p:spTgt spid="15"/>
                                        </p:tgtEl>
                                        <p:attrNameLst>
                                          <p:attrName>ppt_h</p:attrName>
                                        </p:attrNameLst>
                                      </p:cBhvr>
                                      <p:tavLst>
                                        <p:tav tm="0">
                                          <p:val>
                                            <p:strVal val="ppt_h"/>
                                          </p:val>
                                        </p:tav>
                                        <p:tav tm="100000">
                                          <p:val>
                                            <p:fltVal val="0"/>
                                          </p:val>
                                        </p:tav>
                                      </p:tavLst>
                                    </p:anim>
                                    <p:anim calcmode="lin" valueType="num">
                                      <p:cBhvr>
                                        <p:cTn id="31" dur="500"/>
                                        <p:tgtEl>
                                          <p:spTgt spid="15"/>
                                        </p:tgtEl>
                                        <p:attrNameLst>
                                          <p:attrName>style.rotation</p:attrName>
                                        </p:attrNameLst>
                                      </p:cBhvr>
                                      <p:tavLst>
                                        <p:tav tm="0">
                                          <p:val>
                                            <p:fltVal val="0"/>
                                          </p:val>
                                        </p:tav>
                                        <p:tav tm="100000">
                                          <p:val>
                                            <p:fltVal val="360"/>
                                          </p:val>
                                        </p:tav>
                                      </p:tavLst>
                                    </p:anim>
                                    <p:animEffect transition="out" filter="fade">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315015" fill="hold"/>
                                        <p:tgtEl>
                                          <p:spTgt spid="7"/>
                                        </p:tgtEl>
                                      </p:cBhvr>
                                    </p:cmd>
                                  </p:childTnLst>
                                </p:cTn>
                              </p:par>
                            </p:childTnLst>
                          </p:cTn>
                        </p:par>
                      </p:childTnLst>
                    </p:cTn>
                  </p:par>
                </p:childTnLst>
              </p:cTn>
              <p:nextCondLst>
                <p:cond evt="onClick" delay="0">
                  <p:tgtEl>
                    <p:spTgt spid="15"/>
                  </p:tgtEl>
                </p:cond>
              </p:nextCondLst>
            </p:seq>
            <p:video>
              <p:cMediaNode vol="80000" mute="1">
                <p:cTn id="3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04721E-2854-CB37-25F2-2A88CE93390C}"/>
              </a:ext>
            </a:extLst>
          </p:cNvPr>
          <p:cNvSpPr txBox="1"/>
          <p:nvPr/>
        </p:nvSpPr>
        <p:spPr>
          <a:xfrm>
            <a:off x="515241" y="301808"/>
            <a:ext cx="3201353"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2. Chất lượng thông tin</a:t>
            </a:r>
            <a:endParaRPr lang="en-US" sz="2000" b="1">
              <a:solidFill>
                <a:srgbClr val="FF0000"/>
              </a:solidFill>
              <a:latin typeface="Tahoma" panose="020B0604030504040204" pitchFamily="34" charset="0"/>
            </a:endParaRPr>
          </a:p>
        </p:txBody>
      </p:sp>
      <p:sp>
        <p:nvSpPr>
          <p:cNvPr id="6" name="TextBox 5">
            <a:extLst>
              <a:ext uri="{FF2B5EF4-FFF2-40B4-BE49-F238E27FC236}">
                <a16:creationId xmlns:a16="http://schemas.microsoft.com/office/drawing/2014/main" id="{25079AFF-0D82-C0AD-78C9-50F3C8BA48D2}"/>
              </a:ext>
            </a:extLst>
          </p:cNvPr>
          <p:cNvSpPr txBox="1"/>
          <p:nvPr/>
        </p:nvSpPr>
        <p:spPr>
          <a:xfrm>
            <a:off x="1567945" y="1072968"/>
            <a:ext cx="4707350" cy="4653646"/>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Mặc dù thông tin đóng vai trò quan trọng trong việc ra quyết định nhưng không phải thông tin nào cũng hữu ích đối với việc giải quyết vấn đề. Chất lượng thông tin thể hiện ở mức độ đáp ứng của thông tin đối với các yêu cầu cụ thể nhằm giải quyết vấn đề, làm thông tin trở nên hữu ích. Để đánh giá chất lượng thông tin, em cần xem xét các tiêu chí như tính mới, tính chính xác, tính đầy đủ, tính sử dụng được của thông tin (Hình 2.2).</a:t>
            </a:r>
            <a:endParaRPr lang="en-US" sz="2000" dirty="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FB4AB08C-D7D3-D62B-170A-394C8C7BD6E1}"/>
              </a:ext>
            </a:extLst>
          </p:cNvPr>
          <p:cNvPicPr>
            <a:picLocks noChangeAspect="1"/>
          </p:cNvPicPr>
          <p:nvPr/>
        </p:nvPicPr>
        <p:blipFill>
          <a:blip r:embed="rId2"/>
          <a:stretch>
            <a:fillRect/>
          </a:stretch>
        </p:blipFill>
        <p:spPr>
          <a:xfrm>
            <a:off x="6505569" y="1184727"/>
            <a:ext cx="4118486" cy="4997713"/>
          </a:xfrm>
          <a:prstGeom prst="rect">
            <a:avLst/>
          </a:prstGeom>
        </p:spPr>
      </p:pic>
    </p:spTree>
    <p:extLst>
      <p:ext uri="{BB962C8B-B14F-4D97-AF65-F5344CB8AC3E}">
        <p14:creationId xmlns:p14="http://schemas.microsoft.com/office/powerpoint/2010/main" val="3631286464"/>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hi nhớ">
            <a:extLst>
              <a:ext uri="{FF2B5EF4-FFF2-40B4-BE49-F238E27FC236}">
                <a16:creationId xmlns:a16="http://schemas.microsoft.com/office/drawing/2014/main" id="{0BB3A087-3236-4056-BBCE-D718DFB20AFE}"/>
              </a:ext>
            </a:extLst>
          </p:cNvPr>
          <p:cNvGrpSpPr/>
          <p:nvPr/>
        </p:nvGrpSpPr>
        <p:grpSpPr>
          <a:xfrm>
            <a:off x="722549" y="2215661"/>
            <a:ext cx="10360893" cy="2327325"/>
            <a:chOff x="722549" y="2215661"/>
            <a:chExt cx="10360893" cy="2327325"/>
          </a:xfrm>
        </p:grpSpPr>
        <p:grpSp>
          <p:nvGrpSpPr>
            <p:cNvPr id="2" name="Group 1">
              <a:extLst>
                <a:ext uri="{FF2B5EF4-FFF2-40B4-BE49-F238E27FC236}">
                  <a16:creationId xmlns:a16="http://schemas.microsoft.com/office/drawing/2014/main" id="{813B2D54-9839-D904-227A-FCE5F16CFCA0}"/>
                </a:ext>
              </a:extLst>
            </p:cNvPr>
            <p:cNvGrpSpPr/>
            <p:nvPr/>
          </p:nvGrpSpPr>
          <p:grpSpPr>
            <a:xfrm>
              <a:off x="722549" y="2215661"/>
              <a:ext cx="10360893" cy="2327325"/>
              <a:chOff x="751424" y="4271766"/>
              <a:chExt cx="10360893" cy="2527434"/>
            </a:xfrm>
          </p:grpSpPr>
          <p:grpSp>
            <p:nvGrpSpPr>
              <p:cNvPr id="3" name="Group 2">
                <a:extLst>
                  <a:ext uri="{FF2B5EF4-FFF2-40B4-BE49-F238E27FC236}">
                    <a16:creationId xmlns:a16="http://schemas.microsoft.com/office/drawing/2014/main" id="{57EDA549-C91D-ADE0-068F-B40A039F0392}"/>
                  </a:ext>
                </a:extLst>
              </p:cNvPr>
              <p:cNvGrpSpPr/>
              <p:nvPr/>
            </p:nvGrpSpPr>
            <p:grpSpPr>
              <a:xfrm>
                <a:off x="751424" y="4271766"/>
                <a:ext cx="10340110" cy="2527434"/>
                <a:chOff x="748591" y="4323720"/>
                <a:chExt cx="10193330" cy="2527434"/>
              </a:xfrm>
            </p:grpSpPr>
            <p:sp>
              <p:nvSpPr>
                <p:cNvPr id="7" name="Rectangle: Rounded Corners 6">
                  <a:extLst>
                    <a:ext uri="{FF2B5EF4-FFF2-40B4-BE49-F238E27FC236}">
                      <a16:creationId xmlns:a16="http://schemas.microsoft.com/office/drawing/2014/main" id="{875349A0-F13C-66A0-43B7-F05D5EED5488}"/>
                    </a:ext>
                  </a:extLst>
                </p:cNvPr>
                <p:cNvSpPr/>
                <p:nvPr/>
              </p:nvSpPr>
              <p:spPr>
                <a:xfrm>
                  <a:off x="1181534" y="4594429"/>
                  <a:ext cx="9760387" cy="2256725"/>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B945C60-2F6D-EB00-DB20-42104270D6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5" name="Rectangle 4">
                <a:extLst>
                  <a:ext uri="{FF2B5EF4-FFF2-40B4-BE49-F238E27FC236}">
                    <a16:creationId xmlns:a16="http://schemas.microsoft.com/office/drawing/2014/main" id="{3933F56F-6CDC-1484-EC4F-10B35056F25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E16DFEE-0A79-92BB-715F-5E4A39760C5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7CE1460-2B02-78F8-7ED4-34E3B55614F2}"/>
                </a:ext>
              </a:extLst>
            </p:cNvPr>
            <p:cNvSpPr txBox="1"/>
            <p:nvPr/>
          </p:nvSpPr>
          <p:spPr>
            <a:xfrm>
              <a:off x="1615756" y="2464086"/>
              <a:ext cx="9312221" cy="1421992"/>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Chất lượng thông tin là yếu tố quan trọng, quyết định hiệu quả của việc giải quyết vấn đề.</a:t>
              </a:r>
            </a:p>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Chất lượng thông tin được đánh giá thông qua tính mới, tính chính xác, tính đầy đủ, tính sử dụng được.</a:t>
              </a:r>
            </a:p>
          </p:txBody>
        </p:sp>
      </p:grpSp>
      <p:sp>
        <p:nvSpPr>
          <p:cNvPr id="9" name="TextBox 8">
            <a:extLst>
              <a:ext uri="{FF2B5EF4-FFF2-40B4-BE49-F238E27FC236}">
                <a16:creationId xmlns:a16="http://schemas.microsoft.com/office/drawing/2014/main" id="{89E35F60-6CAD-3532-7D0C-0B2DF9FD63C1}"/>
              </a:ext>
            </a:extLst>
          </p:cNvPr>
          <p:cNvSpPr txBox="1"/>
          <p:nvPr/>
        </p:nvSpPr>
        <p:spPr>
          <a:xfrm>
            <a:off x="515241" y="301808"/>
            <a:ext cx="3201353"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2. Chất lượng thông tin</a:t>
            </a:r>
            <a:endParaRPr lang="en-US" sz="2000" b="1">
              <a:solidFill>
                <a:srgbClr val="FF0000"/>
              </a:solidFill>
              <a:latin typeface="Tahoma" panose="020B0604030504040204" pitchFamily="34" charset="0"/>
            </a:endParaRPr>
          </a:p>
        </p:txBody>
      </p:sp>
    </p:spTree>
    <p:extLst>
      <p:ext uri="{BB962C8B-B14F-4D97-AF65-F5344CB8AC3E}">
        <p14:creationId xmlns:p14="http://schemas.microsoft.com/office/powerpoint/2010/main" val="24332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2meta.com - 5 Minute Timer-(1080p)">
            <a:hlinkClick r:id="" action="ppaction://media"/>
            <a:extLst>
              <a:ext uri="{FF2B5EF4-FFF2-40B4-BE49-F238E27FC236}">
                <a16:creationId xmlns:a16="http://schemas.microsoft.com/office/drawing/2014/main" id="{582FA788-9D6F-6995-C8E1-678F57D061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4794281" y="5591025"/>
            <a:ext cx="2206414" cy="965167"/>
          </a:xfrm>
          <a:prstGeom prst="rect">
            <a:avLst/>
          </a:prstGeom>
        </p:spPr>
      </p:pic>
      <p:grpSp>
        <p:nvGrpSpPr>
          <p:cNvPr id="15" name="Group 14">
            <a:extLst>
              <a:ext uri="{FF2B5EF4-FFF2-40B4-BE49-F238E27FC236}">
                <a16:creationId xmlns:a16="http://schemas.microsoft.com/office/drawing/2014/main" id="{34756DB0-3539-C071-3AD8-34E1239DE7BB}"/>
              </a:ext>
            </a:extLst>
          </p:cNvPr>
          <p:cNvGrpSpPr/>
          <p:nvPr/>
        </p:nvGrpSpPr>
        <p:grpSpPr>
          <a:xfrm>
            <a:off x="4473347" y="5141449"/>
            <a:ext cx="2848282" cy="1881318"/>
            <a:chOff x="5430688" y="198416"/>
            <a:chExt cx="3429000" cy="2264888"/>
          </a:xfrm>
        </p:grpSpPr>
        <p:pic>
          <p:nvPicPr>
            <p:cNvPr id="16" name="Picture 4">
              <a:extLst>
                <a:ext uri="{FF2B5EF4-FFF2-40B4-BE49-F238E27FC236}">
                  <a16:creationId xmlns:a16="http://schemas.microsoft.com/office/drawing/2014/main" id="{978F2CF0-F4D8-F08D-99CF-A5E878156A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D14A3D-B9A0-64D6-4995-97AEBB9A9224}"/>
                </a:ext>
              </a:extLst>
            </p:cNvPr>
            <p:cNvSpPr txBox="1"/>
            <p:nvPr/>
          </p:nvSpPr>
          <p:spPr>
            <a:xfrm>
              <a:off x="5991048" y="976917"/>
              <a:ext cx="2707936" cy="778107"/>
            </a:xfrm>
            <a:prstGeom prst="rect">
              <a:avLst/>
            </a:prstGeom>
            <a:noFill/>
          </p:spPr>
          <p:txBody>
            <a:bodyPr wrap="none" rtlCol="0">
              <a:spAutoFit/>
            </a:bodyPr>
            <a:lstStyle/>
            <a:p>
              <a:r>
                <a:rPr lang="en-US" sz="36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grpSp>
        <p:nvGrpSpPr>
          <p:cNvPr id="18" name="Câu hỏi hoạt động nhóm">
            <a:extLst>
              <a:ext uri="{FF2B5EF4-FFF2-40B4-BE49-F238E27FC236}">
                <a16:creationId xmlns:a16="http://schemas.microsoft.com/office/drawing/2014/main" id="{98893AA5-CDE5-16CC-14B7-F5B9A2E65701}"/>
              </a:ext>
            </a:extLst>
          </p:cNvPr>
          <p:cNvGrpSpPr/>
          <p:nvPr/>
        </p:nvGrpSpPr>
        <p:grpSpPr>
          <a:xfrm>
            <a:off x="2900342" y="2291069"/>
            <a:ext cx="6391316" cy="1943980"/>
            <a:chOff x="3040259" y="153843"/>
            <a:chExt cx="6391316" cy="2385954"/>
          </a:xfrm>
        </p:grpSpPr>
        <p:sp>
          <p:nvSpPr>
            <p:cNvPr id="19" name="TextBox 18">
              <a:extLst>
                <a:ext uri="{FF2B5EF4-FFF2-40B4-BE49-F238E27FC236}">
                  <a16:creationId xmlns:a16="http://schemas.microsoft.com/office/drawing/2014/main" id="{4071DD49-7271-C33C-23A8-8A49BE39D5D9}"/>
                </a:ext>
              </a:extLst>
            </p:cNvPr>
            <p:cNvSpPr txBox="1"/>
            <p:nvPr/>
          </p:nvSpPr>
          <p:spPr>
            <a:xfrm>
              <a:off x="3040259" y="440903"/>
              <a:ext cx="6391316" cy="2098894"/>
            </a:xfrm>
            <a:prstGeom prst="roundRect">
              <a:avLst>
                <a:gd name="adj" fmla="val 8218"/>
              </a:avLst>
            </a:prstGeom>
            <a:solidFill>
              <a:srgbClr val="92D050"/>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Trong khi tìm thông tin về các trường THPT, bạn An đã không để ý đến thời gian đăng ký nguyện vọng dự thi và xét tuyển vào lớp 10 các trường THPT công lập. Theo em:</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 Sơ suất này vi phạm tiêu chí nào về chất lượng thông tin</a:t>
              </a:r>
            </a:p>
            <a:p>
              <a:r>
                <a:rPr lang="vi-VN" sz="2000" dirty="0">
                  <a:latin typeface="Times New Roman" panose="02020603050405020304" pitchFamily="18" charset="0"/>
                  <a:cs typeface="Times New Roman" panose="02020603050405020304" pitchFamily="18" charset="0"/>
                </a:rPr>
                <a:t>+ Điều đó có thể dẫn đến khó khăn gì cho bạn An?</a:t>
              </a:r>
            </a:p>
          </p:txBody>
        </p:sp>
        <p:sp>
          <p:nvSpPr>
            <p:cNvPr id="21" name="Rectangle 20">
              <a:extLst>
                <a:ext uri="{FF2B5EF4-FFF2-40B4-BE49-F238E27FC236}">
                  <a16:creationId xmlns:a16="http://schemas.microsoft.com/office/drawing/2014/main" id="{92889C74-12E0-DFA8-4CEA-C52B5938B2A1}"/>
                </a:ext>
              </a:extLst>
            </p:cNvPr>
            <p:cNvSpPr/>
            <p:nvPr/>
          </p:nvSpPr>
          <p:spPr>
            <a:xfrm>
              <a:off x="5208429" y="153843"/>
              <a:ext cx="2069302" cy="1755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700"/>
            </a:p>
          </p:txBody>
        </p:sp>
      </p:grpSp>
      <p:sp>
        <p:nvSpPr>
          <p:cNvPr id="2" name="TextBox 1">
            <a:extLst>
              <a:ext uri="{FF2B5EF4-FFF2-40B4-BE49-F238E27FC236}">
                <a16:creationId xmlns:a16="http://schemas.microsoft.com/office/drawing/2014/main" id="{4F04721E-2854-CB37-25F2-2A88CE93390C}"/>
              </a:ext>
            </a:extLst>
          </p:cNvPr>
          <p:cNvSpPr txBox="1"/>
          <p:nvPr/>
        </p:nvSpPr>
        <p:spPr>
          <a:xfrm>
            <a:off x="515241" y="301808"/>
            <a:ext cx="3201353"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2. Chất lượng thông tin</a:t>
            </a:r>
            <a:endParaRPr lang="en-US" sz="2000" b="1">
              <a:solidFill>
                <a:srgbClr val="FF0000"/>
              </a:solidFill>
              <a:latin typeface="Tahoma" panose="020B0604030504040204" pitchFamily="34" charset="0"/>
            </a:endParaRPr>
          </a:p>
        </p:txBody>
      </p:sp>
      <p:grpSp>
        <p:nvGrpSpPr>
          <p:cNvPr id="5" name="Group 4">
            <a:extLst>
              <a:ext uri="{FF2B5EF4-FFF2-40B4-BE49-F238E27FC236}">
                <a16:creationId xmlns:a16="http://schemas.microsoft.com/office/drawing/2014/main" id="{7CF8FBF9-B45B-F409-E01D-DA79F1E29CB9}"/>
              </a:ext>
            </a:extLst>
          </p:cNvPr>
          <p:cNvGrpSpPr/>
          <p:nvPr/>
        </p:nvGrpSpPr>
        <p:grpSpPr>
          <a:xfrm>
            <a:off x="4234300" y="174479"/>
            <a:ext cx="3087329" cy="2618882"/>
            <a:chOff x="8111612" y="1250254"/>
            <a:chExt cx="3087329" cy="2618882"/>
          </a:xfrm>
          <a:noFill/>
        </p:grpSpPr>
        <p:sp>
          <p:nvSpPr>
            <p:cNvPr id="6" name="Rectangle 5">
              <a:extLst>
                <a:ext uri="{FF2B5EF4-FFF2-40B4-BE49-F238E27FC236}">
                  <a16:creationId xmlns:a16="http://schemas.microsoft.com/office/drawing/2014/main" id="{9359A3B2-2FE8-9B24-9AE5-0DA335E523EB}"/>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2">
              <a:extLst>
                <a:ext uri="{FF2B5EF4-FFF2-40B4-BE49-F238E27FC236}">
                  <a16:creationId xmlns:a16="http://schemas.microsoft.com/office/drawing/2014/main" id="{82812958-6D9B-5B34-64B7-1721ABF95C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8697653" y="1442504"/>
              <a:ext cx="1926048" cy="1636416"/>
            </a:xfrm>
            <a:prstGeom prst="rect">
              <a:avLst/>
            </a:prstGeom>
            <a:grpFill/>
          </p:spPr>
        </p:pic>
        <p:sp>
          <p:nvSpPr>
            <p:cNvPr id="9" name="TextBox 8">
              <a:extLst>
                <a:ext uri="{FF2B5EF4-FFF2-40B4-BE49-F238E27FC236}">
                  <a16:creationId xmlns:a16="http://schemas.microsoft.com/office/drawing/2014/main" id="{3915A812-AE86-42CA-F292-B61739D26733}"/>
                </a:ext>
              </a:extLst>
            </p:cNvPr>
            <p:cNvSpPr txBox="1"/>
            <p:nvPr/>
          </p:nvSpPr>
          <p:spPr>
            <a:xfrm>
              <a:off x="8414466" y="2853550"/>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36588614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500"/>
                            </p:stCondLst>
                            <p:childTnLst>
                              <p:par>
                                <p:cTn id="15" presetID="10" presetClass="exit" presetSubtype="0" fill="hold" nodeType="after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md type="call" cmd="stop">
                                      <p:cBhvr>
                                        <p:cTn id="18" dur="1">
                                          <p:stCondLst>
                                            <p:cond delay="499"/>
                                          </p:stCondLst>
                                        </p:cTn>
                                        <p:tgtEl>
                                          <p:spTgt spid="7"/>
                                        </p:tgtEl>
                                      </p:cBhvr>
                                    </p:cmd>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49" presetClass="exit" presetSubtype="0" accel="100000" fill="hold" nodeType="clickEffect">
                                  <p:stCondLst>
                                    <p:cond delay="0"/>
                                  </p:stCondLst>
                                  <p:childTnLst>
                                    <p:anim calcmode="lin" valueType="num">
                                      <p:cBhvr>
                                        <p:cTn id="26" dur="500"/>
                                        <p:tgtEl>
                                          <p:spTgt spid="15"/>
                                        </p:tgtEl>
                                        <p:attrNameLst>
                                          <p:attrName>ppt_w</p:attrName>
                                        </p:attrNameLst>
                                      </p:cBhvr>
                                      <p:tavLst>
                                        <p:tav tm="0">
                                          <p:val>
                                            <p:strVal val="ppt_w"/>
                                          </p:val>
                                        </p:tav>
                                        <p:tav tm="100000">
                                          <p:val>
                                            <p:fltVal val="0"/>
                                          </p:val>
                                        </p:tav>
                                      </p:tavLst>
                                    </p:anim>
                                    <p:anim calcmode="lin" valueType="num">
                                      <p:cBhvr>
                                        <p:cTn id="27" dur="500"/>
                                        <p:tgtEl>
                                          <p:spTgt spid="15"/>
                                        </p:tgtEl>
                                        <p:attrNameLst>
                                          <p:attrName>ppt_h</p:attrName>
                                        </p:attrNameLst>
                                      </p:cBhvr>
                                      <p:tavLst>
                                        <p:tav tm="0">
                                          <p:val>
                                            <p:strVal val="ppt_h"/>
                                          </p:val>
                                        </p:tav>
                                        <p:tav tm="100000">
                                          <p:val>
                                            <p:fltVal val="0"/>
                                          </p:val>
                                        </p:tav>
                                      </p:tavLst>
                                    </p:anim>
                                    <p:anim calcmode="lin" valueType="num">
                                      <p:cBhvr>
                                        <p:cTn id="28" dur="500"/>
                                        <p:tgtEl>
                                          <p:spTgt spid="15"/>
                                        </p:tgtEl>
                                        <p:attrNameLst>
                                          <p:attrName>style.rotation</p:attrName>
                                        </p:attrNameLst>
                                      </p:cBhvr>
                                      <p:tavLst>
                                        <p:tav tm="0">
                                          <p:val>
                                            <p:fltVal val="0"/>
                                          </p:val>
                                        </p:tav>
                                        <p:tav tm="100000">
                                          <p:val>
                                            <p:fltVal val="360"/>
                                          </p:val>
                                        </p:tav>
                                      </p:tavLst>
                                    </p:anim>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par>
                          <p:cTn id="31" fill="hold">
                            <p:stCondLst>
                              <p:cond delay="500"/>
                            </p:stCondLst>
                            <p:childTnLst>
                              <p:par>
                                <p:cTn id="32" presetID="1" presetClass="mediacall" presetSubtype="0" fill="hold" nodeType="afterEffect">
                                  <p:stCondLst>
                                    <p:cond delay="0"/>
                                  </p:stCondLst>
                                  <p:childTnLst>
                                    <p:cmd type="call" cmd="playFrom(0.0)">
                                      <p:cBhvr>
                                        <p:cTn id="33" dur="315015" fill="hold"/>
                                        <p:tgtEl>
                                          <p:spTgt spid="7"/>
                                        </p:tgtEl>
                                      </p:cBhvr>
                                    </p:cmd>
                                  </p:childTnLst>
                                </p:cTn>
                              </p:par>
                            </p:childTnLst>
                          </p:cTn>
                        </p:par>
                      </p:childTnLst>
                    </p:cTn>
                  </p:par>
                </p:childTnLst>
              </p:cTn>
              <p:nextCondLst>
                <p:cond evt="onClick" delay="0">
                  <p:tgtEl>
                    <p:spTgt spid="15"/>
                  </p:tgtEl>
                </p:cond>
              </p:nextCondLst>
            </p:seq>
            <p:video>
              <p:cMediaNode vol="80000" mute="1">
                <p:cTn id="34"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5F70D3E-3102-D8C6-7E89-411AC80D3EDF}"/>
              </a:ext>
            </a:extLst>
          </p:cNvPr>
          <p:cNvGraphicFramePr>
            <a:graphicFrameLocks noGrp="1"/>
          </p:cNvGraphicFramePr>
          <p:nvPr>
            <p:extLst>
              <p:ext uri="{D42A27DB-BD31-4B8C-83A1-F6EECF244321}">
                <p14:modId xmlns:p14="http://schemas.microsoft.com/office/powerpoint/2010/main" val="1369775330"/>
              </p:ext>
            </p:extLst>
          </p:nvPr>
        </p:nvGraphicFramePr>
        <p:xfrm>
          <a:off x="533400" y="76200"/>
          <a:ext cx="11277600" cy="6248400"/>
        </p:xfrm>
        <a:graphic>
          <a:graphicData uri="http://schemas.openxmlformats.org/drawingml/2006/table">
            <a:tbl>
              <a:tblPr firstRow="1" bandRow="1">
                <a:tableStyleId>{F5AB1C69-6EDB-4FF4-983F-18BD219EF322}</a:tableStyleId>
              </a:tblPr>
              <a:tblGrid>
                <a:gridCol w="3276600">
                  <a:extLst>
                    <a:ext uri="{9D8B030D-6E8A-4147-A177-3AD203B41FA5}">
                      <a16:colId xmlns:a16="http://schemas.microsoft.com/office/drawing/2014/main" val="2211991875"/>
                    </a:ext>
                  </a:extLst>
                </a:gridCol>
                <a:gridCol w="8001000">
                  <a:extLst>
                    <a:ext uri="{9D8B030D-6E8A-4147-A177-3AD203B41FA5}">
                      <a16:colId xmlns:a16="http://schemas.microsoft.com/office/drawing/2014/main" val="1030186620"/>
                    </a:ext>
                  </a:extLst>
                </a:gridCol>
              </a:tblGrid>
              <a:tr h="370840">
                <a:tc gridSpan="2">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dirty="0">
                          <a:solidFill>
                            <a:schemeClr val="tx1"/>
                          </a:solidFill>
                          <a:latin typeface="Times New Roman" panose="02020603050405020304" pitchFamily="18" charset="0"/>
                          <a:cs typeface="Times New Roman" panose="02020603050405020304" pitchFamily="18" charset="0"/>
                        </a:rPr>
                        <a:t>Trong khi tìm thông tin về các trường THPT, bạn An đã không để ý đến thời gian đăng kí nguyện vọng dự thi và xét tuyển vào lớp 10 các trường THPT công lập. Theo 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8587265"/>
                  </a:ext>
                </a:extLst>
              </a:tr>
              <a:tr h="370840">
                <a:tc>
                  <a:txBody>
                    <a:bodyPr/>
                    <a:lstStyle/>
                    <a:p>
                      <a:pPr algn="just"/>
                      <a:r>
                        <a:rPr lang="vi-VN" sz="2800" dirty="0">
                          <a:latin typeface="Times New Roman" panose="02020603050405020304" pitchFamily="18" charset="0"/>
                          <a:cs typeface="Times New Roman" panose="02020603050405020304" pitchFamily="18" charset="0"/>
                        </a:rPr>
                        <a:t>Sơ suất này vi phạm tiêu chí nào về chất lượng thông tin?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Bạn</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An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vi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phạm</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tiêu</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chí</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tính</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đầy</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đủ</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của</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a:t>
                      </a:r>
                      <a:r>
                        <a:rPr lang="en-US" sz="3200" kern="1200" dirty="0" err="1">
                          <a:solidFill>
                            <a:schemeClr val="dk1"/>
                          </a:solidFill>
                          <a:effectLst/>
                          <a:latin typeface="Times New Roman" panose="02020603050405020304" pitchFamily="18" charset="0"/>
                          <a:ea typeface="+mn-ea"/>
                          <a:cs typeface="Times New Roman" panose="02020603050405020304" pitchFamily="18" charset="0"/>
                        </a:rPr>
                        <a:t>thông</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 tin.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2712915"/>
                  </a:ext>
                </a:extLst>
              </a:tr>
              <a:tr h="370840">
                <a:tc>
                  <a:txBody>
                    <a:bodyPr/>
                    <a:lstStyle/>
                    <a:p>
                      <a:pPr algn="just"/>
                      <a:r>
                        <a:rPr lang="en-US" sz="3200" dirty="0" err="1">
                          <a:latin typeface="Times New Roman" panose="02020603050405020304" pitchFamily="18" charset="0"/>
                          <a:cs typeface="Times New Roman" panose="02020603050405020304" pitchFamily="18" charset="0"/>
                        </a:rPr>
                        <a:t>Điều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dẫn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gì</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bạn</a:t>
                      </a:r>
                      <a:r>
                        <a:rPr lang="en-US" sz="3200" dirty="0">
                          <a:latin typeface="Times New Roman" panose="02020603050405020304" pitchFamily="18" charset="0"/>
                          <a:cs typeface="Times New Roman" panose="02020603050405020304" pitchFamily="18" charset="0"/>
                        </a:rPr>
                        <a:t> An?</a:t>
                      </a:r>
                      <a:endParaRPr lang="vi-VN" sz="320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Điều đó dẫn đến có thể bạn An trễ thời gian đăng kí nguyện vọng và</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không có cơ hội tham gia vào quá trình xét tuyển của trường mà bạn ấy mong muốn.</a:t>
                      </a:r>
                    </a:p>
                    <a:p>
                      <a:pPr algn="just"/>
                      <a:r>
                        <a:rPr lang="vi-VN" sz="2800" dirty="0">
                          <a:latin typeface="Times New Roman" panose="02020603050405020304" pitchFamily="18" charset="0"/>
                          <a:cs typeface="Times New Roman" panose="02020603050405020304" pitchFamily="18" charset="0"/>
                        </a:rPr>
                        <a:t>-Bạn ấy có thể phải tìm kiếm các trường khác hoặc phải chờ đến kỳ xét tuyển tiếp theo, gây mất thời gian và ảnh hưởng đến quyết định học tập của bạn An</a:t>
                      </a:r>
                    </a:p>
                    <a:p>
                      <a:pPr algn="just"/>
                      <a:r>
                        <a:rPr lang="vi-VN" sz="2800" dirty="0">
                          <a:latin typeface="Times New Roman" panose="02020603050405020304" pitchFamily="18" charset="0"/>
                          <a:cs typeface="Times New Roman" panose="02020603050405020304" pitchFamily="18" charset="0"/>
                        </a:rPr>
                        <a:t>-Ngoài ra, điều này gây áp lực không cần thiết cho bạn An trong quá trình chọn trường THPT phù hợp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9564337"/>
                  </a:ext>
                </a:extLst>
              </a:tr>
            </a:tbl>
          </a:graphicData>
        </a:graphic>
      </p:graphicFrame>
      <p:sp>
        <p:nvSpPr>
          <p:cNvPr id="4" name="Rectangle 3">
            <a:extLst>
              <a:ext uri="{FF2B5EF4-FFF2-40B4-BE49-F238E27FC236}">
                <a16:creationId xmlns:a16="http://schemas.microsoft.com/office/drawing/2014/main" id="{C9C73F98-F56F-997C-1276-1AE9EF454289}"/>
              </a:ext>
            </a:extLst>
          </p:cNvPr>
          <p:cNvSpPr/>
          <p:nvPr/>
        </p:nvSpPr>
        <p:spPr>
          <a:xfrm>
            <a:off x="3878706" y="2821058"/>
            <a:ext cx="7909808" cy="35035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6" name="Rectangle 3">
            <a:extLst>
              <a:ext uri="{FF2B5EF4-FFF2-40B4-BE49-F238E27FC236}">
                <a16:creationId xmlns:a16="http://schemas.microsoft.com/office/drawing/2014/main" id="{FFFD34E0-4542-2775-5AE1-2741064AB994}"/>
              </a:ext>
            </a:extLst>
          </p:cNvPr>
          <p:cNvSpPr/>
          <p:nvPr/>
        </p:nvSpPr>
        <p:spPr>
          <a:xfrm>
            <a:off x="3871211" y="1604128"/>
            <a:ext cx="7924799" cy="1219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70972060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Hỏi cá nhân">
            <a:extLst>
              <a:ext uri="{FF2B5EF4-FFF2-40B4-BE49-F238E27FC236}">
                <a16:creationId xmlns:a16="http://schemas.microsoft.com/office/drawing/2014/main" id="{69D3BB0C-A547-3B37-54CC-2E2906FD7873}"/>
              </a:ext>
            </a:extLst>
          </p:cNvPr>
          <p:cNvGrpSpPr/>
          <p:nvPr/>
        </p:nvGrpSpPr>
        <p:grpSpPr>
          <a:xfrm>
            <a:off x="722549" y="1010685"/>
            <a:ext cx="10360893" cy="5006657"/>
            <a:chOff x="722549" y="2215664"/>
            <a:chExt cx="10360893" cy="5006657"/>
          </a:xfrm>
        </p:grpSpPr>
        <p:grpSp>
          <p:nvGrpSpPr>
            <p:cNvPr id="3" name="Group 2">
              <a:extLst>
                <a:ext uri="{FF2B5EF4-FFF2-40B4-BE49-F238E27FC236}">
                  <a16:creationId xmlns:a16="http://schemas.microsoft.com/office/drawing/2014/main" id="{10D1D028-6533-9325-8AA9-65C262DBE1FF}"/>
                </a:ext>
              </a:extLst>
            </p:cNvPr>
            <p:cNvGrpSpPr/>
            <p:nvPr/>
          </p:nvGrpSpPr>
          <p:grpSpPr>
            <a:xfrm>
              <a:off x="722549" y="2215664"/>
              <a:ext cx="10360893" cy="5006657"/>
              <a:chOff x="751424" y="4271768"/>
              <a:chExt cx="10360893" cy="5437141"/>
            </a:xfrm>
          </p:grpSpPr>
          <p:grpSp>
            <p:nvGrpSpPr>
              <p:cNvPr id="5" name="Group 4">
                <a:extLst>
                  <a:ext uri="{FF2B5EF4-FFF2-40B4-BE49-F238E27FC236}">
                    <a16:creationId xmlns:a16="http://schemas.microsoft.com/office/drawing/2014/main" id="{54EB7168-55E6-D605-EBF9-F19844BCCDD2}"/>
                  </a:ext>
                </a:extLst>
              </p:cNvPr>
              <p:cNvGrpSpPr/>
              <p:nvPr/>
            </p:nvGrpSpPr>
            <p:grpSpPr>
              <a:xfrm>
                <a:off x="751424" y="4271768"/>
                <a:ext cx="7084265" cy="5437141"/>
                <a:chOff x="748591" y="4323722"/>
                <a:chExt cx="6983702" cy="5437141"/>
              </a:xfrm>
            </p:grpSpPr>
            <p:sp>
              <p:nvSpPr>
                <p:cNvPr id="8" name="Rectangle: Rounded Corners 7">
                  <a:extLst>
                    <a:ext uri="{FF2B5EF4-FFF2-40B4-BE49-F238E27FC236}">
                      <a16:creationId xmlns:a16="http://schemas.microsoft.com/office/drawing/2014/main" id="{82974D1E-752D-D118-AA5E-55E5F6729C6C}"/>
                    </a:ext>
                  </a:extLst>
                </p:cNvPr>
                <p:cNvSpPr/>
                <p:nvPr/>
              </p:nvSpPr>
              <p:spPr>
                <a:xfrm>
                  <a:off x="1181534" y="4593968"/>
                  <a:ext cx="6550759" cy="5166895"/>
                </a:xfrm>
                <a:prstGeom prst="roundRect">
                  <a:avLst>
                    <a:gd name="adj" fmla="val 11928"/>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519E49A-CEE4-A8F1-9658-3634E718D42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8591" y="4323722"/>
                  <a:ext cx="802034" cy="883537"/>
                </a:xfrm>
                <a:prstGeom prst="rect">
                  <a:avLst/>
                </a:prstGeom>
              </p:spPr>
            </p:pic>
          </p:grpSp>
          <p:sp>
            <p:nvSpPr>
              <p:cNvPr id="6" name="Rectangle 5">
                <a:extLst>
                  <a:ext uri="{FF2B5EF4-FFF2-40B4-BE49-F238E27FC236}">
                    <a16:creationId xmlns:a16="http://schemas.microsoft.com/office/drawing/2014/main" id="{6042C9A3-3B3C-E38E-453D-D5A7E58EC337}"/>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F657932-82B8-F2C7-F968-726FA9ACE378}"/>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4" name="TextBox 3">
              <a:extLst>
                <a:ext uri="{FF2B5EF4-FFF2-40B4-BE49-F238E27FC236}">
                  <a16:creationId xmlns:a16="http://schemas.microsoft.com/office/drawing/2014/main" id="{0EFE06C2-F6CD-0431-6DB4-219C0DD16235}"/>
                </a:ext>
              </a:extLst>
            </p:cNvPr>
            <p:cNvSpPr txBox="1"/>
            <p:nvPr/>
          </p:nvSpPr>
          <p:spPr>
            <a:xfrm>
              <a:off x="1615756" y="2470098"/>
              <a:ext cx="6191057" cy="4191981"/>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Để chuẩn bị cho chuyến tham quan một nông trại, An gọi điện đến số điện thoại liên lạc được cung cấp trên trang web của nông trại nhưng không được. Minh cho rằng có thể đầu số điện thoại đã thay đổi nhưng nông trại chưa kịp cập nhật lên trang web nên đã tìm kiếm thông tin trên website của các nhà cung cấp dịch vụ viễn thông. Nhờ đó, Minh đã liên hệ thành công với nông trại. Em hãy nhận xét về chất lượng của thông tin (theo 4 tính chất ở Hình 2.2) mà mỗi bạn thu nhận được.</a:t>
              </a:r>
            </a:p>
          </p:txBody>
        </p:sp>
      </p:grpSp>
      <p:grpSp>
        <p:nvGrpSpPr>
          <p:cNvPr id="33" name="Group 32">
            <a:extLst>
              <a:ext uri="{FF2B5EF4-FFF2-40B4-BE49-F238E27FC236}">
                <a16:creationId xmlns:a16="http://schemas.microsoft.com/office/drawing/2014/main" id="{59319CC7-99DB-03E6-B20B-AFF02649ECEC}"/>
              </a:ext>
            </a:extLst>
          </p:cNvPr>
          <p:cNvGrpSpPr/>
          <p:nvPr/>
        </p:nvGrpSpPr>
        <p:grpSpPr>
          <a:xfrm>
            <a:off x="3696430" y="351269"/>
            <a:ext cx="3748285" cy="781916"/>
            <a:chOff x="1116494" y="435519"/>
            <a:chExt cx="3748285" cy="781916"/>
          </a:xfrm>
        </p:grpSpPr>
        <p:sp>
          <p:nvSpPr>
            <p:cNvPr id="40" name="Rectangle: Folded Corner 39">
              <a:extLst>
                <a:ext uri="{FF2B5EF4-FFF2-40B4-BE49-F238E27FC236}">
                  <a16:creationId xmlns:a16="http://schemas.microsoft.com/office/drawing/2014/main" id="{BE6BA2F0-92A0-7842-DE31-6B45C9BF7965}"/>
                </a:ext>
              </a:extLst>
            </p:cNvPr>
            <p:cNvSpPr/>
            <p:nvPr/>
          </p:nvSpPr>
          <p:spPr>
            <a:xfrm rot="10800000">
              <a:off x="1116494" y="435519"/>
              <a:ext cx="3748285" cy="781916"/>
            </a:xfrm>
            <a:prstGeom prst="foldedCorner">
              <a:avLst>
                <a:gd name="adj" fmla="val 4623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accent1">
                    <a:lumMod val="60000"/>
                    <a:lumOff val="40000"/>
                  </a:schemeClr>
                </a:solidFill>
              </a:endParaRPr>
            </a:p>
          </p:txBody>
        </p:sp>
        <p:sp>
          <p:nvSpPr>
            <p:cNvPr id="41" name="TextBox 40">
              <a:extLst>
                <a:ext uri="{FF2B5EF4-FFF2-40B4-BE49-F238E27FC236}">
                  <a16:creationId xmlns:a16="http://schemas.microsoft.com/office/drawing/2014/main" id="{4720033B-B189-7B68-FE22-564B42A1CE65}"/>
                </a:ext>
              </a:extLst>
            </p:cNvPr>
            <p:cNvSpPr txBox="1"/>
            <p:nvPr/>
          </p:nvSpPr>
          <p:spPr>
            <a:xfrm>
              <a:off x="2078239" y="595644"/>
              <a:ext cx="1824795" cy="461665"/>
            </a:xfrm>
            <a:prstGeom prst="rect">
              <a:avLst/>
            </a:prstGeom>
            <a:noFill/>
          </p:spPr>
          <p:txBody>
            <a:bodyPr wrap="none" rtlCol="0">
              <a:spAutoFit/>
            </a:bodyPr>
            <a:lstStyle/>
            <a:p>
              <a:r>
                <a:rPr lang="en-US" sz="2400" b="1">
                  <a:latin typeface="Segoe UI" panose="020B0502040204020203" pitchFamily="34" charset="0"/>
                  <a:cs typeface="Segoe UI" panose="020B0502040204020203" pitchFamily="34" charset="0"/>
                </a:rPr>
                <a:t>LUYỆN TẬP</a:t>
              </a:r>
              <a:endParaRPr lang="vi-VN" sz="2400" b="1">
                <a:latin typeface="Segoe UI" panose="020B0502040204020203" pitchFamily="34" charset="0"/>
                <a:cs typeface="Segoe UI" panose="020B0502040204020203" pitchFamily="34" charset="0"/>
              </a:endParaRPr>
            </a:p>
          </p:txBody>
        </p:sp>
      </p:grpSp>
      <p:pic>
        <p:nvPicPr>
          <p:cNvPr id="11" name="Picture 10">
            <a:extLst>
              <a:ext uri="{FF2B5EF4-FFF2-40B4-BE49-F238E27FC236}">
                <a16:creationId xmlns:a16="http://schemas.microsoft.com/office/drawing/2014/main" id="{B2E886D9-56FA-FAB4-C2D2-D2F3B1711768}"/>
              </a:ext>
            </a:extLst>
          </p:cNvPr>
          <p:cNvPicPr>
            <a:picLocks noChangeAspect="1"/>
          </p:cNvPicPr>
          <p:nvPr/>
        </p:nvPicPr>
        <p:blipFill>
          <a:blip r:embed="rId3"/>
          <a:stretch>
            <a:fillRect/>
          </a:stretch>
        </p:blipFill>
        <p:spPr>
          <a:xfrm>
            <a:off x="7907868" y="1133186"/>
            <a:ext cx="4118486" cy="4997713"/>
          </a:xfrm>
          <a:prstGeom prst="rect">
            <a:avLst/>
          </a:prstGeom>
        </p:spPr>
      </p:pic>
    </p:spTree>
    <p:extLst>
      <p:ext uri="{BB962C8B-B14F-4D97-AF65-F5344CB8AC3E}">
        <p14:creationId xmlns:p14="http://schemas.microsoft.com/office/powerpoint/2010/main" val="11671051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5F70D3E-3102-D8C6-7E89-411AC80D3EDF}"/>
              </a:ext>
            </a:extLst>
          </p:cNvPr>
          <p:cNvGraphicFramePr>
            <a:graphicFrameLocks noGrp="1"/>
          </p:cNvGraphicFramePr>
          <p:nvPr/>
        </p:nvGraphicFramePr>
        <p:xfrm>
          <a:off x="533400" y="1447800"/>
          <a:ext cx="11125200" cy="4663440"/>
        </p:xfrm>
        <a:graphic>
          <a:graphicData uri="http://schemas.openxmlformats.org/drawingml/2006/table">
            <a:tbl>
              <a:tblPr firstRow="1" bandRow="1">
                <a:tableStyleId>{F5AB1C69-6EDB-4FF4-983F-18BD219EF322}</a:tableStyleId>
              </a:tblPr>
              <a:tblGrid>
                <a:gridCol w="2514600">
                  <a:extLst>
                    <a:ext uri="{9D8B030D-6E8A-4147-A177-3AD203B41FA5}">
                      <a16:colId xmlns:a16="http://schemas.microsoft.com/office/drawing/2014/main" val="144381076"/>
                    </a:ext>
                  </a:extLst>
                </a:gridCol>
                <a:gridCol w="4343400">
                  <a:extLst>
                    <a:ext uri="{9D8B030D-6E8A-4147-A177-3AD203B41FA5}">
                      <a16:colId xmlns:a16="http://schemas.microsoft.com/office/drawing/2014/main" val="2211991875"/>
                    </a:ext>
                  </a:extLst>
                </a:gridCol>
                <a:gridCol w="4267200">
                  <a:extLst>
                    <a:ext uri="{9D8B030D-6E8A-4147-A177-3AD203B41FA5}">
                      <a16:colId xmlns:a16="http://schemas.microsoft.com/office/drawing/2014/main" val="1030186620"/>
                    </a:ext>
                  </a:extLst>
                </a:gridCol>
              </a:tblGrid>
              <a:tr h="370840">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Times New Roman" panose="02020603050405020304" pitchFamily="18" charset="0"/>
                          <a:cs typeface="Times New Roman" panose="02020603050405020304" pitchFamily="18" charset="0"/>
                        </a:rPr>
                        <a:t>LUYỆN TẬP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88587265"/>
                  </a:ext>
                </a:extLst>
              </a:tr>
              <a:tr h="370840">
                <a:tc>
                  <a:txBody>
                    <a:bodyPr/>
                    <a:lstStyle/>
                    <a:p>
                      <a:pPr algn="ctr"/>
                      <a:r>
                        <a:rPr lang="en-US" sz="3200" dirty="0" err="1">
                          <a:latin typeface="Times New Roman" panose="02020603050405020304" pitchFamily="18" charset="0"/>
                          <a:cs typeface="Times New Roman" panose="02020603050405020304" pitchFamily="18" charset="0"/>
                        </a:rPr>
                        <a:t>Nhận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a:latin typeface="Times New Roman" panose="02020603050405020304" pitchFamily="18" charset="0"/>
                          <a:cs typeface="Times New Roman" panose="02020603050405020304" pitchFamily="18" charset="0"/>
                        </a:rPr>
                        <a:t>An</a:t>
                      </a:r>
                      <a:endParaRPr lang="vi-VN"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kern="1200" dirty="0">
                          <a:solidFill>
                            <a:schemeClr val="dk1"/>
                          </a:solidFill>
                          <a:effectLst/>
                          <a:latin typeface="Times New Roman" panose="02020603050405020304" pitchFamily="18" charset="0"/>
                          <a:ea typeface="+mn-ea"/>
                          <a:cs typeface="Times New Roman" panose="02020603050405020304" pitchFamily="18" charset="0"/>
                        </a:rPr>
                        <a:t>Minh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2712915"/>
                  </a:ext>
                </a:extLst>
              </a:tr>
              <a:tr h="370840">
                <a:tc>
                  <a:txBody>
                    <a:bodyPr/>
                    <a:lstStyle/>
                    <a:p>
                      <a:pPr algn="just"/>
                      <a:r>
                        <a:rPr lang="vi-VN" sz="3200" dirty="0">
                          <a:latin typeface="Times New Roman" panose="02020603050405020304" pitchFamily="18" charset="0"/>
                          <a:cs typeface="Times New Roman" panose="02020603050405020304" pitchFamily="18" charset="0"/>
                        </a:rPr>
                        <a:t>-Tính mới:</a:t>
                      </a:r>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-Tính chính xác:</a:t>
                      </a:r>
                      <a:r>
                        <a:rPr lang="en-US" sz="3200" dirty="0">
                          <a:latin typeface="Times New Roman" panose="02020603050405020304" pitchFamily="18" charset="0"/>
                          <a:cs typeface="Times New Roman" panose="02020603050405020304" pitchFamily="18" charset="0"/>
                        </a:rPr>
                        <a:t> </a:t>
                      </a:r>
                    </a:p>
                    <a:p>
                      <a:pPr algn="just"/>
                      <a:r>
                        <a:rPr lang="vi-VN" sz="3200" dirty="0">
                          <a:latin typeface="Times New Roman" panose="02020603050405020304" pitchFamily="18" charset="0"/>
                          <a:cs typeface="Times New Roman" panose="02020603050405020304" pitchFamily="18" charset="0"/>
                        </a:rPr>
                        <a:t>-Tính đầy đủ:</a:t>
                      </a:r>
                      <a:endParaRPr lang="en-US"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-Tính sử dụng được: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3200" dirty="0">
                          <a:latin typeface="Times New Roman" panose="02020603050405020304" pitchFamily="18" charset="0"/>
                          <a:cs typeface="Times New Roman" panose="02020603050405020304" pitchFamily="18" charset="0"/>
                        </a:rPr>
                        <a:t>-Cũ, chưa cập nhật.</a:t>
                      </a:r>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-Sai, không liên lạc được.</a:t>
                      </a:r>
                      <a:endParaRPr lang="en-US"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T</a:t>
                      </a:r>
                      <a:r>
                        <a:rPr lang="vi-VN" sz="3200" dirty="0">
                          <a:latin typeface="Times New Roman" panose="02020603050405020304" pitchFamily="18" charset="0"/>
                          <a:cs typeface="Times New Roman" panose="02020603050405020304" pitchFamily="18" charset="0"/>
                        </a:rPr>
                        <a:t>hiếu tính đầy đủ</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p>
                      <a:pPr algn="just"/>
                      <a:r>
                        <a:rPr lang="vi-VN" sz="3200" dirty="0">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K</a:t>
                      </a:r>
                      <a:r>
                        <a:rPr lang="vi-VN" sz="3200" dirty="0">
                          <a:latin typeface="Times New Roman" panose="02020603050405020304" pitchFamily="18" charset="0"/>
                          <a:cs typeface="Times New Roman" panose="02020603050405020304" pitchFamily="18" charset="0"/>
                        </a:rPr>
                        <a:t>hông có tính sử dụng được</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vi-VN" sz="3200" kern="1200" dirty="0">
                          <a:solidFill>
                            <a:schemeClr val="dk1"/>
                          </a:solidFill>
                          <a:effectLst/>
                          <a:latin typeface="Times New Roman" panose="02020603050405020304" pitchFamily="18" charset="0"/>
                          <a:ea typeface="+mn-ea"/>
                          <a:cs typeface="Times New Roman" panose="02020603050405020304" pitchFamily="18" charset="0"/>
                        </a:rPr>
                        <a:t>-Mới, cập nhật.</a:t>
                      </a:r>
                      <a:endParaRPr lang="en-US" sz="3200" kern="1200" dirty="0">
                        <a:solidFill>
                          <a:schemeClr val="dk1"/>
                        </a:solidFill>
                        <a:effectLst/>
                        <a:latin typeface="Times New Roman" panose="02020603050405020304" pitchFamily="18" charset="0"/>
                        <a:ea typeface="+mn-ea"/>
                        <a:cs typeface="Times New Roman" panose="02020603050405020304" pitchFamily="18" charset="0"/>
                      </a:endParaRPr>
                    </a:p>
                    <a:p>
                      <a:pPr algn="just"/>
                      <a:endParaRPr lang="en-US" sz="3200" kern="1200" dirty="0">
                        <a:solidFill>
                          <a:schemeClr val="dk1"/>
                        </a:solidFill>
                        <a:effectLst/>
                        <a:latin typeface="Times New Roman" panose="02020603050405020304" pitchFamily="18" charset="0"/>
                        <a:ea typeface="+mn-ea"/>
                        <a:cs typeface="Times New Roman" panose="02020603050405020304" pitchFamily="18" charset="0"/>
                      </a:endParaRPr>
                    </a:p>
                    <a:p>
                      <a:pPr algn="just"/>
                      <a:r>
                        <a:rPr lang="vi-VN" sz="3200" kern="1200" dirty="0">
                          <a:solidFill>
                            <a:schemeClr val="dk1"/>
                          </a:solidFill>
                          <a:effectLst/>
                          <a:latin typeface="Times New Roman" panose="02020603050405020304" pitchFamily="18" charset="0"/>
                          <a:ea typeface="+mn-ea"/>
                          <a:cs typeface="Times New Roman" panose="02020603050405020304" pitchFamily="18" charset="0"/>
                        </a:rPr>
                        <a:t>-Chính xác, liên lạc được.</a:t>
                      </a:r>
                    </a:p>
                    <a:p>
                      <a:pPr algn="just"/>
                      <a:r>
                        <a:rPr lang="vi-VN" sz="3200" kern="1200" dirty="0">
                          <a:solidFill>
                            <a:schemeClr val="dk1"/>
                          </a:solidFill>
                          <a:effectLst/>
                          <a:latin typeface="Times New Roman" panose="02020603050405020304" pitchFamily="18" charset="0"/>
                          <a:ea typeface="+mn-ea"/>
                          <a:cs typeface="Times New Roman" panose="02020603050405020304" pitchFamily="18" charset="0"/>
                        </a:rPr>
                        <a:t>-</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C</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ó tính đầy đủ</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a:t>
                      </a:r>
                      <a:endParaRPr lang="vi-VN" sz="3200" kern="1200" dirty="0">
                        <a:solidFill>
                          <a:schemeClr val="dk1"/>
                        </a:solidFill>
                        <a:effectLst/>
                        <a:latin typeface="Times New Roman" panose="02020603050405020304" pitchFamily="18" charset="0"/>
                        <a:ea typeface="+mn-ea"/>
                        <a:cs typeface="Times New Roman" panose="02020603050405020304" pitchFamily="18" charset="0"/>
                      </a:endParaRPr>
                    </a:p>
                    <a:p>
                      <a:pPr algn="just"/>
                      <a:r>
                        <a:rPr lang="vi-VN" sz="3200" kern="1200" dirty="0">
                          <a:solidFill>
                            <a:schemeClr val="dk1"/>
                          </a:solidFill>
                          <a:effectLst/>
                          <a:latin typeface="Times New Roman" panose="02020603050405020304" pitchFamily="18" charset="0"/>
                          <a:ea typeface="+mn-ea"/>
                          <a:cs typeface="Times New Roman" panose="02020603050405020304" pitchFamily="18" charset="0"/>
                        </a:rPr>
                        <a:t>-</a:t>
                      </a:r>
                      <a:r>
                        <a:rPr lang="en-US" sz="3200" kern="1200" dirty="0">
                          <a:solidFill>
                            <a:schemeClr val="dk1"/>
                          </a:solidFill>
                          <a:effectLst/>
                          <a:latin typeface="Times New Roman" panose="02020603050405020304" pitchFamily="18" charset="0"/>
                          <a:ea typeface="+mn-ea"/>
                          <a:cs typeface="Times New Roman" panose="02020603050405020304" pitchFamily="18" charset="0"/>
                        </a:rPr>
                        <a:t>C</a:t>
                      </a:r>
                      <a:r>
                        <a:rPr lang="vi-VN" sz="3200" kern="1200" dirty="0">
                          <a:solidFill>
                            <a:schemeClr val="dk1"/>
                          </a:solidFill>
                          <a:effectLst/>
                          <a:latin typeface="Times New Roman" panose="02020603050405020304" pitchFamily="18" charset="0"/>
                          <a:ea typeface="+mn-ea"/>
                          <a:cs typeface="Times New Roman" panose="02020603050405020304" pitchFamily="18" charset="0"/>
                        </a:rPr>
                        <a:t>ó tính sử dụng được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554544"/>
                  </a:ext>
                </a:extLst>
              </a:tr>
            </a:tbl>
          </a:graphicData>
        </a:graphic>
      </p:graphicFrame>
      <p:pic>
        <p:nvPicPr>
          <p:cNvPr id="3" name="Picture 2">
            <a:extLst>
              <a:ext uri="{FF2B5EF4-FFF2-40B4-BE49-F238E27FC236}">
                <a16:creationId xmlns:a16="http://schemas.microsoft.com/office/drawing/2014/main" id="{A81E75AD-8B7A-F916-6FBB-AFA2966988C6}"/>
              </a:ext>
            </a:extLst>
          </p:cNvPr>
          <p:cNvPicPr>
            <a:picLocks noChangeAspect="1"/>
          </p:cNvPicPr>
          <p:nvPr/>
        </p:nvPicPr>
        <p:blipFill rotWithShape="1">
          <a:blip r:embed="rId3"/>
          <a:srcRect r="70376"/>
          <a:stretch/>
        </p:blipFill>
        <p:spPr>
          <a:xfrm>
            <a:off x="4114801" y="1524000"/>
            <a:ext cx="542288" cy="499534"/>
          </a:xfrm>
          <a:prstGeom prst="rect">
            <a:avLst/>
          </a:prstGeom>
        </p:spPr>
      </p:pic>
      <p:sp>
        <p:nvSpPr>
          <p:cNvPr id="6" name="Rectangle 3">
            <a:extLst>
              <a:ext uri="{FF2B5EF4-FFF2-40B4-BE49-F238E27FC236}">
                <a16:creationId xmlns:a16="http://schemas.microsoft.com/office/drawing/2014/main" id="{FFFD34E0-4542-2775-5AE1-2741064AB994}"/>
              </a:ext>
            </a:extLst>
          </p:cNvPr>
          <p:cNvSpPr/>
          <p:nvPr/>
        </p:nvSpPr>
        <p:spPr>
          <a:xfrm>
            <a:off x="3124200" y="2712720"/>
            <a:ext cx="4191000" cy="3398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4" name="Rectangle 3">
            <a:extLst>
              <a:ext uri="{FF2B5EF4-FFF2-40B4-BE49-F238E27FC236}">
                <a16:creationId xmlns:a16="http://schemas.microsoft.com/office/drawing/2014/main" id="{32AF8D1C-B592-1FE9-18A5-291BB41DF0B1}"/>
              </a:ext>
            </a:extLst>
          </p:cNvPr>
          <p:cNvSpPr/>
          <p:nvPr/>
        </p:nvSpPr>
        <p:spPr>
          <a:xfrm>
            <a:off x="7462123" y="2690235"/>
            <a:ext cx="4114800" cy="33985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5" name="Rectangle 4">
            <a:extLst>
              <a:ext uri="{FF2B5EF4-FFF2-40B4-BE49-F238E27FC236}">
                <a16:creationId xmlns:a16="http://schemas.microsoft.com/office/drawing/2014/main" id="{921DE274-BD98-7D2B-72CC-F49B0D1789BE}"/>
              </a:ext>
            </a:extLst>
          </p:cNvPr>
          <p:cNvSpPr/>
          <p:nvPr/>
        </p:nvSpPr>
        <p:spPr>
          <a:xfrm>
            <a:off x="0" y="65988"/>
            <a:ext cx="1131216" cy="119720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580197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3_Custom Design">
  <a:themeElements>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6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7_MAU">
  <a:themeElements>
    <a:clrScheme name="27_M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MAU">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7_MAU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MAU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MAU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MAU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MAU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MAU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MAU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MAU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MAU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MAU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MAU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MAU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1182</TotalTime>
  <Words>1299</Words>
  <PresentationFormat>Widescreen</PresentationFormat>
  <Paragraphs>92</Paragraphs>
  <Slides>17</Slides>
  <Notes>4</Notes>
  <HiddenSlides>0</HiddenSlides>
  <MMClips>2</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17</vt:i4>
      </vt:variant>
    </vt:vector>
  </HeadingPairs>
  <TitlesOfParts>
    <vt:vector size="30" baseType="lpstr">
      <vt:lpstr>Arial</vt:lpstr>
      <vt:lpstr>Grandview Display</vt:lpstr>
      <vt:lpstr>Open Sans</vt:lpstr>
      <vt:lpstr>Segoe UI</vt:lpstr>
      <vt:lpstr>Tahoma</vt:lpstr>
      <vt:lpstr>Times New Roman</vt:lpstr>
      <vt:lpstr>UTM Avo</vt:lpstr>
      <vt:lpstr>DashVTI</vt:lpstr>
      <vt:lpstr>Office Theme</vt:lpstr>
      <vt:lpstr>13_Custom Design</vt:lpstr>
      <vt:lpstr>27_MAU</vt:lpstr>
      <vt:lpstr>4_Default Design</vt:lpstr>
      <vt:lpstr>6_Default Design</vt:lpstr>
      <vt:lpstr>CHỦ ĐỀ 2: TỔ CHỨC LƯU TRỮ, TÌM KIẾM VÀ TRAO ĐỔI THÔNG TIN TIẾT 3. BÀI 2: THÔNG TIN TRONG GIẢI QUYẾT VẤN ĐỀ (Tiếp)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2024-08-29T02:35:33Z</dcterms:modified>
</cp:coreProperties>
</file>