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1" r:id="rId1"/>
  </p:sldMasterIdLst>
  <p:notesMasterIdLst>
    <p:notesMasterId r:id="rId20"/>
  </p:notesMasterIdLst>
  <p:sldIdLst>
    <p:sldId id="341" r:id="rId2"/>
    <p:sldId id="342" r:id="rId3"/>
    <p:sldId id="344" r:id="rId4"/>
    <p:sldId id="352" r:id="rId5"/>
    <p:sldId id="345" r:id="rId6"/>
    <p:sldId id="346" r:id="rId7"/>
    <p:sldId id="347" r:id="rId8"/>
    <p:sldId id="348" r:id="rId9"/>
    <p:sldId id="349" r:id="rId10"/>
    <p:sldId id="351" r:id="rId11"/>
    <p:sldId id="314" r:id="rId12"/>
    <p:sldId id="313" r:id="rId13"/>
    <p:sldId id="302" r:id="rId14"/>
    <p:sldId id="319" r:id="rId15"/>
    <p:sldId id="334" r:id="rId16"/>
    <p:sldId id="320" r:id="rId17"/>
    <p:sldId id="340" r:id="rId18"/>
    <p:sldId id="32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Ntimes new roman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9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9933"/>
    <a:srgbClr val="9933FF"/>
    <a:srgbClr val="FFCC00"/>
    <a:srgbClr val="006699"/>
    <a:srgbClr val="008080"/>
    <a:srgbClr val="0099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705" autoAdjust="0"/>
  </p:normalViewPr>
  <p:slideViewPr>
    <p:cSldViewPr>
      <p:cViewPr>
        <p:scale>
          <a:sx n="91" d="100"/>
          <a:sy n="91" d="100"/>
        </p:scale>
        <p:origin x="-58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7B0E514-F113-4A2B-BFF8-C2525AB30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51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3D319-99B4-41E4-91FE-33B036375D37}" type="slidenum">
              <a:rPr lang="en-US"/>
              <a:pPr/>
              <a:t>9</a:t>
            </a:fld>
            <a:endParaRPr lang="en-US"/>
          </a:p>
        </p:txBody>
      </p:sp>
      <p:sp>
        <p:nvSpPr>
          <p:cNvPr id="4301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6F3D3-C15A-42CF-AD28-6C4E1F079C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44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0FFB7-7231-4FC7-9327-6E4343828E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0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B9E39-567E-48BD-A44A-0F089D987E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56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8CD93-3B3F-480A-95F0-BC61E666E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14176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8D98B-24FE-43EE-B8D0-BF0500B9E1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5B7ED-871D-4882-9AD1-ABBF8FD893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5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098EA-6C5A-42A4-A560-32022E75A1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4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8FE75-7BB4-4916-9969-04175CAC9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1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83039-2F94-44AB-A8D2-96573FDC86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7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45459-254E-4693-82CD-B90D641BE2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5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A39A5-2D69-44C5-AA53-24A72C0201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7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9B268-ADE7-49CA-83EE-23415AC513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1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99BC05-F9C2-4055-80FB-074C1AB57B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4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y%20Movie1.mp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6.wmf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5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0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328034">
            <a:off x="1116013" y="1484313"/>
            <a:ext cx="4113212" cy="2330450"/>
            <a:chOff x="672" y="1824"/>
            <a:chExt cx="2544" cy="1468"/>
          </a:xfrm>
        </p:grpSpPr>
        <p:sp>
          <p:nvSpPr>
            <p:cNvPr id="10253" name="Line 3"/>
            <p:cNvSpPr>
              <a:spLocks noChangeShapeType="1"/>
            </p:cNvSpPr>
            <p:nvPr/>
          </p:nvSpPr>
          <p:spPr bwMode="auto">
            <a:xfrm flipH="1" flipV="1">
              <a:off x="672" y="1824"/>
              <a:ext cx="1296" cy="748"/>
            </a:xfrm>
            <a:prstGeom prst="line">
              <a:avLst/>
            </a:prstGeom>
            <a:noFill/>
            <a:ln w="57150">
              <a:solidFill>
                <a:srgbClr val="33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4" name="Line 4"/>
            <p:cNvSpPr>
              <a:spLocks noChangeShapeType="1"/>
            </p:cNvSpPr>
            <p:nvPr/>
          </p:nvSpPr>
          <p:spPr bwMode="auto">
            <a:xfrm flipH="1" flipV="1">
              <a:off x="1920" y="2544"/>
              <a:ext cx="1296" cy="748"/>
            </a:xfrm>
            <a:prstGeom prst="line">
              <a:avLst/>
            </a:prstGeom>
            <a:noFill/>
            <a:ln w="9525">
              <a:solidFill>
                <a:srgbClr val="33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132138" y="2563813"/>
            <a:ext cx="4191000" cy="152400"/>
            <a:chOff x="2160" y="2736"/>
            <a:chExt cx="2640" cy="96"/>
          </a:xfrm>
        </p:grpSpPr>
        <p:sp>
          <p:nvSpPr>
            <p:cNvPr id="10251" name="Line 6"/>
            <p:cNvSpPr>
              <a:spLocks noChangeShapeType="1"/>
            </p:cNvSpPr>
            <p:nvPr/>
          </p:nvSpPr>
          <p:spPr bwMode="auto">
            <a:xfrm>
              <a:off x="2256" y="2784"/>
              <a:ext cx="254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2" name="Oval 7"/>
            <p:cNvSpPr>
              <a:spLocks noChangeArrowheads="1"/>
            </p:cNvSpPr>
            <p:nvPr/>
          </p:nvSpPr>
          <p:spPr bwMode="auto">
            <a:xfrm>
              <a:off x="2160" y="27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</a:endParaRPr>
            </a:p>
          </p:txBody>
        </p:sp>
      </p:grp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2700338" y="2492375"/>
            <a:ext cx="89376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>
                <a:latin typeface="Times New Roman" pitchFamily="18" charset="0"/>
              </a:rPr>
              <a:t>O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7092950" y="1773238"/>
            <a:ext cx="38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>
                <a:latin typeface="Times New Roman" pitchFamily="18" charset="0"/>
              </a:rPr>
              <a:t>y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1403350" y="620713"/>
            <a:ext cx="68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>
                <a:latin typeface="Times New Roman" pitchFamily="18" charset="0"/>
              </a:rPr>
              <a:t>x</a:t>
            </a:r>
          </a:p>
        </p:txBody>
      </p:sp>
      <p:sp>
        <p:nvSpPr>
          <p:cNvPr id="77836" name="AutoShape 12"/>
          <p:cNvSpPr>
            <a:spLocks noChangeArrowheads="1"/>
          </p:cNvSpPr>
          <p:nvPr/>
        </p:nvSpPr>
        <p:spPr bwMode="auto">
          <a:xfrm rot="5400000">
            <a:off x="3897313" y="-71437"/>
            <a:ext cx="1066800" cy="7924800"/>
          </a:xfrm>
          <a:prstGeom prst="verticalScroll">
            <a:avLst>
              <a:gd name="adj" fmla="val 12500"/>
            </a:avLst>
          </a:prstGeom>
          <a:solidFill>
            <a:srgbClr val="9E004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r>
              <a:rPr lang="en-US" altLang="en-US" sz="4800" b="1">
                <a:solidFill>
                  <a:srgbClr val="FFFF00"/>
                </a:solidFill>
                <a:latin typeface="Times New Roman" pitchFamily="18" charset="0"/>
              </a:rPr>
              <a:t>Hai tia Ox và Oy đối nhau.</a:t>
            </a:r>
            <a:endParaRPr lang="en-US" altLang="en-US" sz="480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78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714625"/>
            <a:ext cx="6859587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0" y="4549775"/>
            <a:ext cx="9144000" cy="2308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800" b="1" dirty="0" smtClean="0">
                <a:latin typeface="Times New Roman" pitchFamily="18" charset="0"/>
              </a:rPr>
              <a:t>   </a:t>
            </a:r>
            <a:r>
              <a:rPr lang="en-US" altLang="en-US" sz="4800" b="1" dirty="0" err="1" smtClean="0"/>
              <a:t>Hai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tia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đối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nhau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là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hai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tia</a:t>
            </a:r>
            <a:r>
              <a:rPr lang="en-US" altLang="en-US" sz="4800" b="1" dirty="0" smtClean="0"/>
              <a:t>: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có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chung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một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gốc</a:t>
            </a:r>
            <a:r>
              <a:rPr lang="en-US" altLang="en-US" sz="4800" b="1" dirty="0" smtClean="0">
                <a:solidFill>
                  <a:srgbClr val="0807CC"/>
                </a:solidFill>
              </a:rPr>
              <a:t> </a:t>
            </a:r>
            <a:r>
              <a:rPr lang="en-US" altLang="en-US" sz="4800" b="1" dirty="0" err="1" smtClean="0"/>
              <a:t>và</a:t>
            </a:r>
            <a:r>
              <a:rPr lang="en-US" altLang="en-US" sz="4800" b="1" dirty="0" smtClean="0"/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cùng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tạo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thành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một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đường</a:t>
            </a:r>
            <a:r>
              <a:rPr lang="en-US" alt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</a:rPr>
              <a:t>thẳng</a:t>
            </a:r>
            <a:r>
              <a:rPr lang="en-US" altLang="en-US" sz="4800" b="1" dirty="0" smtClean="0">
                <a:solidFill>
                  <a:srgbClr val="0807CC"/>
                </a:solidFill>
              </a:rPr>
              <a:t>.</a:t>
            </a:r>
            <a:endParaRPr lang="en-US" altLang="en-US" sz="4800" b="1" dirty="0" smtClean="0">
              <a:solidFill>
                <a:srgbClr val="0807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0" y="0"/>
            <a:ext cx="8316913" cy="1006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u="sng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6000" b="1" u="sng" dirty="0">
                <a:solidFill>
                  <a:srgbClr val="FF3300"/>
                </a:solidFill>
                <a:latin typeface="Times New Roman" pitchFamily="18" charset="0"/>
              </a:rPr>
              <a:t>HAI TIA ĐỐI NHAU:</a:t>
            </a:r>
          </a:p>
        </p:txBody>
      </p:sp>
    </p:spTree>
    <p:extLst>
      <p:ext uri="{BB962C8B-B14F-4D97-AF65-F5344CB8AC3E}">
        <p14:creationId xmlns:p14="http://schemas.microsoft.com/office/powerpoint/2010/main" val="34369536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4 -0.00439 L -0.07396 0.04574 C -0.07743 0.05636 -0.07917 0.0723 -0.07917 0.0887 C -0.07917 0.10741 -0.07743 0.12266 -0.07396 0.13305 L -0.05834 0.1841 " pathEditMode="relative" rAng="0" ptsTypes="FffFF">
                                      <p:cBhvr>
                                        <p:cTn id="31" dur="20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94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2" grpId="0" autoUpdateAnimBg="0"/>
      <p:bldP spid="77833" grpId="0" autoUpdateAnimBg="0"/>
      <p:bldP spid="77834" grpId="0" autoUpdateAnimBg="0"/>
      <p:bldP spid="77834" grpId="1"/>
      <p:bldP spid="77836" grpId="0" animBg="1"/>
      <p:bldP spid="13" grpId="0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51520" y="116632"/>
                <a:ext cx="8496944" cy="1093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u="sng" dirty="0">
                    <a:solidFill>
                      <a:srgbClr val="660066"/>
                    </a:solidFill>
                    <a:latin typeface="Times New Roman" pitchFamily="18" charset="0"/>
                    <a:cs typeface="Times New Roman" pitchFamily="18" charset="0"/>
                  </a:rPr>
                  <a:t>Bài </a:t>
                </a:r>
                <a:r>
                  <a:rPr lang="en-US" sz="3200" b="1" u="sng" dirty="0" err="1">
                    <a:solidFill>
                      <a:srgbClr val="660066"/>
                    </a:solidFill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3200" b="1" u="sng" dirty="0">
                    <a:solidFill>
                      <a:srgbClr val="660066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  <a:r>
                  <a:rPr lang="en-US" sz="3200" b="1" dirty="0" smtClean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Cho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hình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veõ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sau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,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cho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bieát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b="1" i="1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𝒙𝑶𝒚</m:t>
                        </m:r>
                      </m:e>
                    </m:acc>
                    <m:r>
                      <a:rPr lang="en-US" sz="3200" b="1" i="1">
                        <a:solidFill>
                          <a:schemeClr val="bg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𝟏𝟐𝟎</m:t>
                        </m:r>
                      </m:e>
                      <m:sup>
                        <m:r>
                          <a:rPr lang="en-US" sz="3200" b="1" i="1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, </a:t>
                </a:r>
              </a:p>
              <a:p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hai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goùc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xOy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vaø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yOy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’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keà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buø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.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Tính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soá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ño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goùc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yOy</a:t>
                </a:r>
                <a:r>
                  <a:rPr lang="en-US" sz="32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’?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6632"/>
                <a:ext cx="8496944" cy="1093826"/>
              </a:xfrm>
              <a:prstGeom prst="rect">
                <a:avLst/>
              </a:prstGeom>
              <a:blipFill rotWithShape="1">
                <a:blip r:embed="rId2"/>
                <a:stretch>
                  <a:fillRect l="-1793" t="-7778" b="-16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1623392" y="1416944"/>
            <a:ext cx="6324600" cy="1878013"/>
            <a:chOff x="1371600" y="2590800"/>
            <a:chExt cx="6324600" cy="1878600"/>
          </a:xfrm>
        </p:grpSpPr>
        <p:sp>
          <p:nvSpPr>
            <p:cNvPr id="5" name="Line 14"/>
            <p:cNvSpPr>
              <a:spLocks noChangeShapeType="1"/>
            </p:cNvSpPr>
            <p:nvPr/>
          </p:nvSpPr>
          <p:spPr bwMode="auto">
            <a:xfrm>
              <a:off x="1524000" y="3886200"/>
              <a:ext cx="5867400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" name="Line 15"/>
            <p:cNvSpPr>
              <a:spLocks noChangeShapeType="1"/>
            </p:cNvSpPr>
            <p:nvPr/>
          </p:nvSpPr>
          <p:spPr bwMode="auto">
            <a:xfrm flipV="1">
              <a:off x="4038600" y="2667000"/>
              <a:ext cx="1219200" cy="121920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1371600" y="3429000"/>
              <a:ext cx="5334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chemeClr val="bg1"/>
                  </a:solidFill>
                  <a:latin typeface=".VnTime" pitchFamily="34" charset="0"/>
                </a:rPr>
                <a:t>x</a:t>
              </a: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3848100" y="3810000"/>
              <a:ext cx="5334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>
                  <a:solidFill>
                    <a:schemeClr val="bg1"/>
                  </a:solidFill>
                  <a:latin typeface=".VnTime" pitchFamily="34" charset="0"/>
                </a:rPr>
                <a:t>O</a:t>
              </a: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5257800" y="2590800"/>
              <a:ext cx="5334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chemeClr val="bg1"/>
                  </a:solidFill>
                  <a:latin typeface=".VnTime" pitchFamily="34" charset="0"/>
                </a:rPr>
                <a:t>y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7162800" y="3429000"/>
              <a:ext cx="5334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>
                  <a:solidFill>
                    <a:schemeClr val="bg1"/>
                  </a:solidFill>
                  <a:latin typeface=".VnTime" pitchFamily="34" charset="0"/>
                </a:rPr>
                <a:t>y’</a:t>
              </a:r>
            </a:p>
          </p:txBody>
        </p:sp>
        <p:pic>
          <p:nvPicPr>
            <p:cNvPr id="11" name="Picture 2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7100" y="3200400"/>
              <a:ext cx="647700" cy="41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Arc 11"/>
            <p:cNvSpPr/>
            <p:nvPr/>
          </p:nvSpPr>
          <p:spPr bwMode="auto">
            <a:xfrm rot="16853305">
              <a:off x="3646327" y="3440539"/>
              <a:ext cx="1029022" cy="1028700"/>
            </a:xfrm>
            <a:prstGeom prst="arc">
              <a:avLst>
                <a:gd name="adj1" fmla="val 16099993"/>
                <a:gd name="adj2" fmla="val 994673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59"/>
              <p:cNvSpPr txBox="1">
                <a:spLocks noChangeArrowheads="1"/>
              </p:cNvSpPr>
              <p:nvPr/>
            </p:nvSpPr>
            <p:spPr bwMode="auto">
              <a:xfrm>
                <a:off x="1566242" y="3116492"/>
                <a:ext cx="5753100" cy="3512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chemeClr val="bg1"/>
                    </a:solidFill>
                    <a:latin typeface="VNI-Disney" pitchFamily="2" charset="0"/>
                  </a:rPr>
                  <a:t>Vì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hai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goùc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xOy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vaø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yOy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’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keà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buø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neân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 ta </a:t>
                </a:r>
                <a:r>
                  <a:rPr lang="en-US" sz="2800" b="1" dirty="0" err="1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coù</a:t>
                </a:r>
                <a:r>
                  <a:rPr lang="en-US" sz="2800" b="1" dirty="0">
                    <a:solidFill>
                      <a:schemeClr val="bg1"/>
                    </a:solidFill>
                    <a:latin typeface="VNI-Disney" pitchFamily="2" charset="0"/>
                    <a:cs typeface="Times New Roman" pitchFamily="18" charset="0"/>
                  </a:rPr>
                  <a:t>:</a:t>
                </a:r>
                <a:r>
                  <a:rPr lang="en-US" sz="2800" dirty="0">
                    <a:solidFill>
                      <a:schemeClr val="bg1"/>
                    </a:solidFill>
                    <a:latin typeface="VNI-Disney" pitchFamily="2" charset="0"/>
                  </a:rPr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chemeClr val="bg1"/>
                    </a:solidFill>
                    <a:latin typeface="VNI-Disney" pitchFamily="2" charset="0"/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𝑥𝑂𝑦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𝑦𝑂𝑦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′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180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en-US" sz="2800" b="0" dirty="0">
                  <a:solidFill>
                    <a:schemeClr val="bg1"/>
                  </a:solidFill>
                  <a:latin typeface="VNI-Disney" pitchFamily="2" charset="0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sz="2800" dirty="0">
                    <a:solidFill>
                      <a:schemeClr val="bg1"/>
                    </a:solidFill>
                    <a:latin typeface="VNI-Disney" pitchFamily="2" charset="0"/>
                  </a:rPr>
                  <a:t>Hay: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𝑦𝑂𝑦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′</m:t>
                        </m:r>
                      </m:e>
                    </m:acc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180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en-US" sz="2800" b="0" dirty="0">
                  <a:solidFill>
                    <a:schemeClr val="bg1"/>
                  </a:solidFill>
                  <a:latin typeface="VNI-Disney" pitchFamily="2" charset="0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𝑦𝑂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  <a:latin typeface="VNI-Disney" pitchFamily="2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endParaRPr lang="en-US" sz="2800" dirty="0">
                  <a:solidFill>
                    <a:schemeClr val="bg1"/>
                  </a:solidFill>
                  <a:latin typeface="VNI-Disney" pitchFamily="2" charset="0"/>
                </a:endParaRPr>
              </a:p>
            </p:txBody>
          </p:sp>
        </mc:Choice>
        <mc:Fallback xmlns="">
          <p:sp>
            <p:nvSpPr>
              <p:cNvPr id="14" name="Text 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66242" y="3116492"/>
                <a:ext cx="5753100" cy="3512821"/>
              </a:xfrm>
              <a:prstGeom prst="rect">
                <a:avLst/>
              </a:prstGeom>
              <a:blipFill rotWithShape="1">
                <a:blip r:embed="rId4"/>
                <a:stretch>
                  <a:fillRect l="-2225" t="-17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378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5" name="WordArt 7"/>
          <p:cNvSpPr>
            <a:spLocks noChangeArrowheads="1" noChangeShapeType="1" noTextEdit="1"/>
          </p:cNvSpPr>
          <p:nvPr/>
        </p:nvSpPr>
        <p:spPr bwMode="auto">
          <a:xfrm>
            <a:off x="2915817" y="2214471"/>
            <a:ext cx="2270546" cy="407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Chủ</a:t>
            </a:r>
            <a:r>
              <a:rPr lang="en-US" sz="3600" b="1" kern="10" dirty="0" smtClean="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đề</a:t>
            </a:r>
            <a:r>
              <a:rPr lang="en-US" sz="3600" b="1" kern="10" dirty="0" smtClean="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en-US" sz="3600" b="1" kern="10" dirty="0">
              <a:ln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1016" name="WordArt 8"/>
          <p:cNvSpPr>
            <a:spLocks noChangeArrowheads="1" noChangeShapeType="1" noTextEdit="1"/>
          </p:cNvSpPr>
          <p:nvPr/>
        </p:nvSpPr>
        <p:spPr bwMode="auto">
          <a:xfrm>
            <a:off x="1500188" y="3000375"/>
            <a:ext cx="7372350" cy="12001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dirty="0" smtClean="0"/>
              <a:t> </a:t>
            </a:r>
            <a:r>
              <a:rPr lang="en-US" sz="3600" b="1" dirty="0">
                <a:solidFill>
                  <a:srgbClr val="00B050"/>
                </a:solidFill>
              </a:rPr>
              <a:t>CÁC GÓC TẠO  BỞI CÁC ĐƯỜNG THẲNG</a:t>
            </a:r>
            <a:endParaRPr lang="en-US" sz="3600" b="1" kern="1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171017" name="WordArt 9"/>
          <p:cNvSpPr>
            <a:spLocks noChangeArrowheads="1" noChangeShapeType="1" noTextEdit="1"/>
          </p:cNvSpPr>
          <p:nvPr/>
        </p:nvSpPr>
        <p:spPr bwMode="auto">
          <a:xfrm>
            <a:off x="3563938" y="1619250"/>
            <a:ext cx="2667000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600" b="1" kern="10" dirty="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438" name="Picture 81" descr="1228823feg8tq6pvi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716338"/>
            <a:ext cx="76200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82" descr="0830js5b15daddi012pz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15950"/>
            <a:ext cx="76200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5" grpId="0" animBg="1"/>
      <p:bldP spid="171016" grpId="0"/>
      <p:bldP spid="1710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24" name="Rectangle 36"/>
          <p:cNvSpPr>
            <a:spLocks noChangeArrowheads="1"/>
          </p:cNvSpPr>
          <p:nvPr/>
        </p:nvSpPr>
        <p:spPr bwMode="auto">
          <a:xfrm>
            <a:off x="152400" y="838200"/>
            <a:ext cx="62912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 b="1" u="sng">
                <a:solidFill>
                  <a:srgbClr val="002060"/>
                </a:solidFill>
                <a:latin typeface=".VnTime" pitchFamily="34" charset="0"/>
              </a:rPr>
              <a:t>1.ThÕ nµo lµ hai gãc ®èi ®Ønh? </a:t>
            </a:r>
            <a:endParaRPr lang="en-US" sz="3200" b="1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165942" name="Rectangle 54"/>
          <p:cNvSpPr>
            <a:spLocks noChangeArrowheads="1"/>
          </p:cNvSpPr>
          <p:nvPr/>
        </p:nvSpPr>
        <p:spPr bwMode="auto">
          <a:xfrm>
            <a:off x="323850" y="2060575"/>
            <a:ext cx="8281988" cy="10795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/>
          <a:lstStyle/>
          <a:p>
            <a:pPr marL="609600" indent="-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>
                <a:latin typeface=".VnTime" pitchFamily="34" charset="0"/>
              </a:rPr>
              <a:t>      Hai gãc ®èi ®Ønh lµ 2 gãc cã mçi c¹nh cña gãc nµy lµ</a:t>
            </a:r>
            <a:r>
              <a:rPr lang="en-US" sz="2800" b="1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800" b="1">
                <a:latin typeface=".VnTime" pitchFamily="34" charset="0"/>
              </a:rPr>
              <a:t>tia ®èi cña mét c¹nh gãc kia.</a:t>
            </a:r>
            <a:r>
              <a:rPr lang="en-US" sz="2800" b="1">
                <a:solidFill>
                  <a:schemeClr val="bg1"/>
                </a:solidFill>
                <a:latin typeface=".VnTime" pitchFamily="34" charset="0"/>
              </a:rPr>
              <a:t>     </a:t>
            </a:r>
          </a:p>
          <a:p>
            <a:pPr marL="609600" indent="-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2800" b="1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9462" name="WordArt 55"/>
          <p:cNvSpPr>
            <a:spLocks noChangeArrowheads="1" noChangeShapeType="1" noTextEdit="1"/>
          </p:cNvSpPr>
          <p:nvPr/>
        </p:nvSpPr>
        <p:spPr bwMode="auto">
          <a:xfrm>
            <a:off x="2051720" y="228600"/>
            <a:ext cx="6172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I)</a:t>
            </a:r>
            <a:r>
              <a:rPr lang="en-US" sz="3600" b="1" kern="10" dirty="0" err="1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Hai</a:t>
            </a:r>
            <a:r>
              <a:rPr lang="en-US" sz="3600" b="1" kern="10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góc</a:t>
            </a:r>
            <a:r>
              <a:rPr lang="en-US" sz="3600" b="1" kern="10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đối</a:t>
            </a:r>
            <a:r>
              <a:rPr lang="en-US" sz="3600" b="1" kern="10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đỉnh</a:t>
            </a:r>
            <a:endParaRPr lang="en-US" sz="3600" b="1" kern="10" dirty="0">
              <a:ln w="11430"/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65952" name="Rectangle 64"/>
          <p:cNvSpPr>
            <a:spLocks noChangeArrowheads="1"/>
          </p:cNvSpPr>
          <p:nvPr/>
        </p:nvSpPr>
        <p:spPr bwMode="auto">
          <a:xfrm>
            <a:off x="323850" y="1412875"/>
            <a:ext cx="281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 u="sng">
                <a:solidFill>
                  <a:schemeClr val="folHlink"/>
                </a:solidFill>
                <a:latin typeface=".VnTime" pitchFamily="34" charset="0"/>
              </a:rPr>
              <a:t>a, §Þnh nghÜa:</a:t>
            </a:r>
            <a:endParaRPr lang="en-US" sz="2800" b="1">
              <a:solidFill>
                <a:schemeClr val="folHlink"/>
              </a:solidFill>
              <a:latin typeface=".VnTime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555875" y="3284538"/>
            <a:ext cx="3817938" cy="1598612"/>
            <a:chOff x="2555875" y="3284538"/>
            <a:chExt cx="3817938" cy="1598612"/>
          </a:xfrm>
        </p:grpSpPr>
        <p:sp>
          <p:nvSpPr>
            <p:cNvPr id="19468" name="Line 69"/>
            <p:cNvSpPr>
              <a:spLocks noChangeShapeType="1"/>
            </p:cNvSpPr>
            <p:nvPr/>
          </p:nvSpPr>
          <p:spPr bwMode="auto">
            <a:xfrm>
              <a:off x="2732088" y="3640138"/>
              <a:ext cx="3160713" cy="1087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69" name="Line 70"/>
            <p:cNvSpPr>
              <a:spLocks noChangeShapeType="1"/>
            </p:cNvSpPr>
            <p:nvPr/>
          </p:nvSpPr>
          <p:spPr bwMode="auto">
            <a:xfrm flipH="1">
              <a:off x="2651125" y="3640138"/>
              <a:ext cx="3079750" cy="1087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70" name="Text Box 71"/>
            <p:cNvSpPr txBox="1">
              <a:spLocks noChangeArrowheads="1"/>
            </p:cNvSpPr>
            <p:nvPr/>
          </p:nvSpPr>
          <p:spPr bwMode="auto">
            <a:xfrm>
              <a:off x="3851275" y="4364038"/>
              <a:ext cx="811213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latin typeface=".VnTime" pitchFamily="34" charset="0"/>
                </a:rPr>
                <a:t>O</a:t>
              </a:r>
            </a:p>
          </p:txBody>
        </p:sp>
        <p:sp>
          <p:nvSpPr>
            <p:cNvPr id="19471" name="Text Box 72"/>
            <p:cNvSpPr txBox="1">
              <a:spLocks noChangeArrowheads="1"/>
            </p:cNvSpPr>
            <p:nvPr/>
          </p:nvSpPr>
          <p:spPr bwMode="auto">
            <a:xfrm>
              <a:off x="4808538" y="3932238"/>
              <a:ext cx="482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1</a:t>
              </a:r>
            </a:p>
          </p:txBody>
        </p:sp>
        <p:sp>
          <p:nvSpPr>
            <p:cNvPr id="19472" name="Text Box 73"/>
            <p:cNvSpPr txBox="1">
              <a:spLocks noChangeArrowheads="1"/>
            </p:cNvSpPr>
            <p:nvPr/>
          </p:nvSpPr>
          <p:spPr bwMode="auto">
            <a:xfrm>
              <a:off x="3251200" y="3921125"/>
              <a:ext cx="566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3</a:t>
              </a:r>
            </a:p>
          </p:txBody>
        </p:sp>
        <p:sp>
          <p:nvSpPr>
            <p:cNvPr id="19473" name="Arc 74"/>
            <p:cNvSpPr>
              <a:spLocks/>
            </p:cNvSpPr>
            <p:nvPr/>
          </p:nvSpPr>
          <p:spPr bwMode="auto">
            <a:xfrm>
              <a:off x="4352925" y="4087813"/>
              <a:ext cx="161925" cy="25558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</a:path>
                <a:path w="43200" h="43200" stroke="0" extrusionOk="0">
                  <a:moveTo>
                    <a:pt x="21599" y="0"/>
                  </a:move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Text Box 75"/>
            <p:cNvSpPr txBox="1">
              <a:spLocks noChangeArrowheads="1"/>
            </p:cNvSpPr>
            <p:nvPr/>
          </p:nvSpPr>
          <p:spPr bwMode="auto">
            <a:xfrm>
              <a:off x="5291138" y="3284538"/>
              <a:ext cx="71913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 dirty="0">
                  <a:latin typeface="Arial" charset="0"/>
                </a:rPr>
                <a:t>b</a:t>
              </a:r>
            </a:p>
          </p:txBody>
        </p:sp>
        <p:sp>
          <p:nvSpPr>
            <p:cNvPr id="19475" name="Text Box 76"/>
            <p:cNvSpPr txBox="1">
              <a:spLocks noChangeArrowheads="1"/>
            </p:cNvSpPr>
            <p:nvPr/>
          </p:nvSpPr>
          <p:spPr bwMode="auto">
            <a:xfrm>
              <a:off x="5653088" y="4298950"/>
              <a:ext cx="72072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y</a:t>
              </a:r>
            </a:p>
          </p:txBody>
        </p:sp>
        <p:sp>
          <p:nvSpPr>
            <p:cNvPr id="19476" name="Text Box 77"/>
            <p:cNvSpPr txBox="1">
              <a:spLocks noChangeArrowheads="1"/>
            </p:cNvSpPr>
            <p:nvPr/>
          </p:nvSpPr>
          <p:spPr bwMode="auto">
            <a:xfrm>
              <a:off x="2555875" y="4292600"/>
              <a:ext cx="72072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 dirty="0">
                  <a:latin typeface="Arial" charset="0"/>
                </a:rPr>
                <a:t>a</a:t>
              </a:r>
            </a:p>
          </p:txBody>
        </p:sp>
        <p:sp>
          <p:nvSpPr>
            <p:cNvPr id="19477" name="Text Box 78"/>
            <p:cNvSpPr txBox="1">
              <a:spLocks noChangeArrowheads="1"/>
            </p:cNvSpPr>
            <p:nvPr/>
          </p:nvSpPr>
          <p:spPr bwMode="auto">
            <a:xfrm>
              <a:off x="2843213" y="3355975"/>
              <a:ext cx="4572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x</a:t>
              </a:r>
            </a:p>
          </p:txBody>
        </p:sp>
        <p:sp>
          <p:nvSpPr>
            <p:cNvPr id="19478" name="Text Box 79"/>
            <p:cNvSpPr txBox="1">
              <a:spLocks noChangeArrowheads="1"/>
            </p:cNvSpPr>
            <p:nvPr/>
          </p:nvSpPr>
          <p:spPr bwMode="auto">
            <a:xfrm>
              <a:off x="4087813" y="3604403"/>
              <a:ext cx="566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FF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9479" name="Text Box 80"/>
            <p:cNvSpPr txBox="1">
              <a:spLocks noChangeArrowheads="1"/>
            </p:cNvSpPr>
            <p:nvPr/>
          </p:nvSpPr>
          <p:spPr bwMode="auto">
            <a:xfrm>
              <a:off x="4150518" y="4261643"/>
              <a:ext cx="566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FFFF"/>
                  </a:solidFill>
                  <a:latin typeface="Arial" charset="0"/>
                </a:rPr>
                <a:t>4</a:t>
              </a:r>
            </a:p>
          </p:txBody>
        </p:sp>
      </p:grpSp>
      <p:sp>
        <p:nvSpPr>
          <p:cNvPr id="19480" name="Arc 81"/>
          <p:cNvSpPr>
            <a:spLocks/>
          </p:cNvSpPr>
          <p:nvPr/>
        </p:nvSpPr>
        <p:spPr bwMode="auto">
          <a:xfrm rot="2276689">
            <a:off x="4572000" y="4029075"/>
            <a:ext cx="252413" cy="215900"/>
          </a:xfrm>
          <a:custGeom>
            <a:avLst/>
            <a:gdLst>
              <a:gd name="T0" fmla="*/ 0 w 21600"/>
              <a:gd name="T1" fmla="*/ 0 h 21210"/>
              <a:gd name="T2" fmla="*/ 0 w 21600"/>
              <a:gd name="T3" fmla="*/ 0 h 21210"/>
              <a:gd name="T4" fmla="*/ 0 w 21600"/>
              <a:gd name="T5" fmla="*/ 0 h 21210"/>
              <a:gd name="T6" fmla="*/ 0 60000 65536"/>
              <a:gd name="T7" fmla="*/ 0 60000 65536"/>
              <a:gd name="T8" fmla="*/ 0 60000 65536"/>
              <a:gd name="T9" fmla="*/ 0 w 21600"/>
              <a:gd name="T10" fmla="*/ 0 h 21210"/>
              <a:gd name="T11" fmla="*/ 21600 w 21600"/>
              <a:gd name="T12" fmla="*/ 21210 h 21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210" fill="none" extrusionOk="0">
                <a:moveTo>
                  <a:pt x="4086" y="0"/>
                </a:moveTo>
                <a:cubicBezTo>
                  <a:pt x="14253" y="1959"/>
                  <a:pt x="21600" y="10856"/>
                  <a:pt x="21600" y="21210"/>
                </a:cubicBezTo>
              </a:path>
              <a:path w="21600" h="21210" stroke="0" extrusionOk="0">
                <a:moveTo>
                  <a:pt x="4086" y="0"/>
                </a:moveTo>
                <a:cubicBezTo>
                  <a:pt x="14253" y="1959"/>
                  <a:pt x="21600" y="10856"/>
                  <a:pt x="21600" y="21210"/>
                </a:cubicBezTo>
                <a:lnTo>
                  <a:pt x="0" y="2121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Arc 82"/>
          <p:cNvSpPr>
            <a:spLocks/>
          </p:cNvSpPr>
          <p:nvPr/>
        </p:nvSpPr>
        <p:spPr bwMode="auto">
          <a:xfrm rot="19323311" flipH="1">
            <a:off x="3708400" y="4064000"/>
            <a:ext cx="252413" cy="215900"/>
          </a:xfrm>
          <a:custGeom>
            <a:avLst/>
            <a:gdLst>
              <a:gd name="T0" fmla="*/ 0 w 21600"/>
              <a:gd name="T1" fmla="*/ 0 h 21210"/>
              <a:gd name="T2" fmla="*/ 0 w 21600"/>
              <a:gd name="T3" fmla="*/ 0 h 21210"/>
              <a:gd name="T4" fmla="*/ 0 w 21600"/>
              <a:gd name="T5" fmla="*/ 0 h 21210"/>
              <a:gd name="T6" fmla="*/ 0 60000 65536"/>
              <a:gd name="T7" fmla="*/ 0 60000 65536"/>
              <a:gd name="T8" fmla="*/ 0 60000 65536"/>
              <a:gd name="T9" fmla="*/ 0 w 21600"/>
              <a:gd name="T10" fmla="*/ 0 h 21210"/>
              <a:gd name="T11" fmla="*/ 21600 w 21600"/>
              <a:gd name="T12" fmla="*/ 21210 h 21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210" fill="none" extrusionOk="0">
                <a:moveTo>
                  <a:pt x="4086" y="0"/>
                </a:moveTo>
                <a:cubicBezTo>
                  <a:pt x="14253" y="1959"/>
                  <a:pt x="21600" y="10856"/>
                  <a:pt x="21600" y="21210"/>
                </a:cubicBezTo>
              </a:path>
              <a:path w="21600" h="21210" stroke="0" extrusionOk="0">
                <a:moveTo>
                  <a:pt x="4086" y="0"/>
                </a:moveTo>
                <a:cubicBezTo>
                  <a:pt x="14253" y="1959"/>
                  <a:pt x="21600" y="10856"/>
                  <a:pt x="21600" y="21210"/>
                </a:cubicBezTo>
                <a:lnTo>
                  <a:pt x="0" y="2121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47"/>
          <p:cNvSpPr txBox="1">
            <a:spLocks noChangeArrowheads="1"/>
          </p:cNvSpPr>
          <p:nvPr/>
        </p:nvSpPr>
        <p:spPr bwMode="auto">
          <a:xfrm>
            <a:off x="285750" y="5429250"/>
            <a:ext cx="500063" cy="642938"/>
          </a:xfrm>
          <a:prstGeom prst="rect">
            <a:avLst/>
          </a:prstGeom>
          <a:solidFill>
            <a:srgbClr val="008080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SG" sz="36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248"/>
          <p:cNvSpPr txBox="1">
            <a:spLocks noChangeArrowheads="1"/>
          </p:cNvSpPr>
          <p:nvPr/>
        </p:nvSpPr>
        <p:spPr bwMode="auto">
          <a:xfrm>
            <a:off x="857250" y="5624513"/>
            <a:ext cx="82867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vẽ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còn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cặp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đỉnh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nữa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?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Vì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sao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?</a:t>
            </a:r>
            <a:endParaRPr lang="en-US" sz="28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59819" y="3779146"/>
            <a:ext cx="704282" cy="797066"/>
            <a:chOff x="3859819" y="3779146"/>
            <a:chExt cx="704282" cy="797066"/>
          </a:xfrm>
        </p:grpSpPr>
        <p:sp>
          <p:nvSpPr>
            <p:cNvPr id="4" name="Arc 3"/>
            <p:cNvSpPr/>
            <p:nvPr/>
          </p:nvSpPr>
          <p:spPr>
            <a:xfrm rot="19541296">
              <a:off x="3859819" y="3999949"/>
              <a:ext cx="681025" cy="576263"/>
            </a:xfrm>
            <a:prstGeom prst="arc">
              <a:avLst>
                <a:gd name="adj1" fmla="val 1539753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2058704" flipV="1">
              <a:off x="3883076" y="3779146"/>
              <a:ext cx="681025" cy="576263"/>
            </a:xfrm>
            <a:prstGeom prst="arc">
              <a:avLst>
                <a:gd name="adj1" fmla="val 1539753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191000" y="3932238"/>
              <a:ext cx="65881" cy="1448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231878" y="4284464"/>
              <a:ext cx="65881" cy="1448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5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5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autoRev="1" fill="remove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autoRev="1" fill="remove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500" autoRev="1" fill="remove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autoRev="1" fill="remove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42" grpId="0" animBg="1"/>
      <p:bldP spid="19480" grpId="0" animBg="1"/>
      <p:bldP spid="19480" grpId="1" animBg="1"/>
      <p:bldP spid="19481" grpId="0" animBg="1"/>
      <p:bldP spid="19481" grpId="1" animBg="1"/>
      <p:bldP spid="27" grpId="0" animBg="1"/>
      <p:bldP spid="30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67" name="Rectangle 179"/>
          <p:cNvSpPr>
            <a:spLocks noChangeArrowheads="1"/>
          </p:cNvSpPr>
          <p:nvPr/>
        </p:nvSpPr>
        <p:spPr bwMode="auto">
          <a:xfrm>
            <a:off x="179388" y="908050"/>
            <a:ext cx="86407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defRPr/>
            </a:pP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152400" y="838200"/>
            <a:ext cx="62912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36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0062" y="1894820"/>
            <a:ext cx="885825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 err="1">
                <a:latin typeface="+mn-lt"/>
              </a:rPr>
              <a:t>Bài</a:t>
            </a:r>
            <a:r>
              <a:rPr lang="en-US" sz="2800" b="1" u="sng" dirty="0">
                <a:latin typeface="+mn-lt"/>
              </a:rPr>
              <a:t> 1</a:t>
            </a:r>
            <a:r>
              <a:rPr lang="en-US" sz="2800" dirty="0">
                <a:latin typeface="+mn-lt"/>
              </a:rPr>
              <a:t>. Cho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xOy</a:t>
            </a:r>
            <a:r>
              <a:rPr lang="en-US" sz="2800" dirty="0">
                <a:latin typeface="+mn-lt"/>
              </a:rPr>
              <a:t>. </a:t>
            </a:r>
            <a:r>
              <a:rPr lang="en-US" sz="2800" dirty="0" err="1">
                <a:latin typeface="+mn-lt"/>
              </a:rPr>
              <a:t>Vẽ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đối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đỉnh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của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xOy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và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nêu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cách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vẽ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của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mình</a:t>
            </a:r>
            <a:r>
              <a:rPr lang="en-US" sz="2800" dirty="0">
                <a:latin typeface="+mn-lt"/>
              </a:rPr>
              <a:t> 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347864" y="2413174"/>
            <a:ext cx="3286125" cy="2084387"/>
            <a:chOff x="3500438" y="3487738"/>
            <a:chExt cx="3286125" cy="2084387"/>
          </a:xfrm>
        </p:grpSpPr>
        <p:cxnSp>
          <p:nvCxnSpPr>
            <p:cNvPr id="18442" name="Straight Connector 12"/>
            <p:cNvCxnSpPr>
              <a:cxnSpLocks noChangeShapeType="1"/>
            </p:cNvCxnSpPr>
            <p:nvPr/>
          </p:nvCxnSpPr>
          <p:spPr bwMode="auto">
            <a:xfrm rot="10800000" flipV="1">
              <a:off x="3929063" y="3857625"/>
              <a:ext cx="2000250" cy="164306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43" name="Straight Connector 14"/>
            <p:cNvCxnSpPr>
              <a:cxnSpLocks noChangeShapeType="1"/>
            </p:cNvCxnSpPr>
            <p:nvPr/>
          </p:nvCxnSpPr>
          <p:spPr bwMode="auto">
            <a:xfrm>
              <a:off x="3929063" y="5500688"/>
              <a:ext cx="2571750" cy="71437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444" name="TextBox 15"/>
            <p:cNvSpPr txBox="1">
              <a:spLocks noChangeArrowheads="1"/>
            </p:cNvSpPr>
            <p:nvPr/>
          </p:nvSpPr>
          <p:spPr bwMode="auto">
            <a:xfrm>
              <a:off x="5429250" y="3487738"/>
              <a:ext cx="4286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sz="3200" b="1"/>
                <a:t>x</a:t>
              </a:r>
            </a:p>
          </p:txBody>
        </p:sp>
        <p:sp>
          <p:nvSpPr>
            <p:cNvPr id="18445" name="TextBox 16"/>
            <p:cNvSpPr txBox="1">
              <a:spLocks noChangeArrowheads="1"/>
            </p:cNvSpPr>
            <p:nvPr/>
          </p:nvSpPr>
          <p:spPr bwMode="auto">
            <a:xfrm>
              <a:off x="3500438" y="4935612"/>
              <a:ext cx="357187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sz="3200" b="1"/>
                <a:t>o</a:t>
              </a:r>
            </a:p>
          </p:txBody>
        </p:sp>
        <p:sp>
          <p:nvSpPr>
            <p:cNvPr id="18446" name="TextBox 17"/>
            <p:cNvSpPr txBox="1">
              <a:spLocks noChangeArrowheads="1"/>
            </p:cNvSpPr>
            <p:nvPr/>
          </p:nvSpPr>
          <p:spPr bwMode="auto">
            <a:xfrm>
              <a:off x="6357938" y="4929188"/>
              <a:ext cx="4286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sz="3200"/>
                <a:t>y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86358" y="1371600"/>
            <a:ext cx="33575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err="1">
                <a:solidFill>
                  <a:srgbClr val="7030A0"/>
                </a:solidFill>
                <a:latin typeface="+mn-lt"/>
              </a:rPr>
              <a:t>b,Áp</a:t>
            </a:r>
            <a:r>
              <a:rPr lang="en-US" sz="28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+mn-lt"/>
              </a:rPr>
              <a:t>dụng</a:t>
            </a:r>
            <a:endParaRPr lang="en-US" sz="28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7" name="WordArt 55"/>
          <p:cNvSpPr>
            <a:spLocks noChangeArrowheads="1" noChangeShapeType="1" noTextEdit="1"/>
          </p:cNvSpPr>
          <p:nvPr/>
        </p:nvSpPr>
        <p:spPr bwMode="auto">
          <a:xfrm>
            <a:off x="2051720" y="228600"/>
            <a:ext cx="6172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3600" b="1" kern="10" dirty="0">
              <a:ln w="11430"/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0496" name="Picture 16" descr="C:\Users\Administrator\AppData\Local\Microsoft\Windows\Temporary Internet Files\Content.IE5\59NCTX3V\Ruler-PNG-Fil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8607">
            <a:off x="1500105" y="3429076"/>
            <a:ext cx="5331414" cy="280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H="1">
            <a:off x="2065139" y="4426125"/>
            <a:ext cx="1711350" cy="13791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6" descr="C:\Users\Administrator\AppData\Local\Microsoft\Windows\Temporary Internet Files\Content.IE5\59NCTX3V\Ruler-PNG-Fil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91448">
            <a:off x="1154636" y="3623848"/>
            <a:ext cx="5331414" cy="280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H="1" flipV="1">
            <a:off x="1619672" y="4426124"/>
            <a:ext cx="2156816" cy="191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707904" y="4379466"/>
            <a:ext cx="112439" cy="11243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1282113">
            <a:off x="3820343" y="4136043"/>
            <a:ext cx="391617" cy="360040"/>
          </a:xfrm>
          <a:prstGeom prst="arc">
            <a:avLst>
              <a:gd name="adj1" fmla="val 16200000"/>
              <a:gd name="adj2" fmla="val 11255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flipH="1">
            <a:off x="3311945" y="4377009"/>
            <a:ext cx="287809" cy="360040"/>
          </a:xfrm>
          <a:prstGeom prst="arc">
            <a:avLst>
              <a:gd name="adj1" fmla="val 18335667"/>
              <a:gd name="adj2" fmla="val 47458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7" name="Picture 17" descr="C:\Users\Administrator\AppData\Local\Microsoft\Windows\Temporary Internet Files\Content.IE5\HTPK51U7\big-pencil-vector-art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0871">
            <a:off x="3915463" y="4223574"/>
            <a:ext cx="1974667" cy="197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7" descr="C:\Users\Administrator\AppData\Local\Microsoft\Windows\Temporary Internet Files\Content.IE5\HTPK51U7\big-pencil-vector-art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7635">
            <a:off x="2789154" y="4817519"/>
            <a:ext cx="1974667" cy="197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78 0.02361 L -0.20156 0.2046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89" y="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22222E-6 L -0.24375 2.22222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6" grpId="0"/>
      <p:bldP spid="7" grpId="0" animBg="1"/>
      <p:bldP spid="8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857250" y="1928813"/>
            <a:ext cx="3048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FF00"/>
                </a:solidFill>
                <a:latin typeface="VNI-Times" pitchFamily="2" charset="0"/>
              </a:rPr>
              <a:t>Caùch 1: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  - Veõ hai ñöôøng thaúng caét nhau taïi moät ñieåm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014913" y="1857375"/>
            <a:ext cx="2128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FF00"/>
                </a:solidFill>
                <a:latin typeface="VNI-Times" pitchFamily="2" charset="0"/>
              </a:rPr>
              <a:t>Caùch 2</a:t>
            </a:r>
            <a:r>
              <a:rPr lang="en-US" sz="3200" b="1">
                <a:solidFill>
                  <a:srgbClr val="FFFF00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3929063" y="2357438"/>
            <a:ext cx="71437" cy="407193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143375" y="2714625"/>
            <a:ext cx="4714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-Veõ 1 goùc khaùc goùc beït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143375" y="3286125"/>
            <a:ext cx="5286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-Veõ 2 tia ñoái cuûa 2 caïnh cuûa goùc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5813" y="71438"/>
            <a:ext cx="8358187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FF0000"/>
                </a:solidFill>
                <a:latin typeface="+mn-lt"/>
              </a:rPr>
              <a:t>Qua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phần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hãy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cho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biết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mấy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cách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vẽ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hai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góc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đối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đỉnh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không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yêu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cầu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n-lt"/>
              </a:rPr>
              <a:t>đo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?</a:t>
            </a:r>
          </a:p>
        </p:txBody>
      </p:sp>
      <p:sp>
        <p:nvSpPr>
          <p:cNvPr id="10" name="Text Box 247"/>
          <p:cNvSpPr txBox="1">
            <a:spLocks noChangeArrowheads="1"/>
          </p:cNvSpPr>
          <p:nvPr/>
        </p:nvSpPr>
        <p:spPr bwMode="auto">
          <a:xfrm>
            <a:off x="214313" y="142875"/>
            <a:ext cx="500062" cy="461963"/>
          </a:xfrm>
          <a:prstGeom prst="rect">
            <a:avLst/>
          </a:prstGeom>
          <a:solidFill>
            <a:srgbClr val="008080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SG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857250" y="4857750"/>
            <a:ext cx="2643188" cy="14287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 flipV="1">
            <a:off x="857250" y="4857750"/>
            <a:ext cx="2714625" cy="13573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 flipV="1">
            <a:off x="5786438" y="4572000"/>
            <a:ext cx="1500187" cy="8572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5786438" y="5429250"/>
            <a:ext cx="17145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 rot="10800000" flipV="1">
            <a:off x="4429125" y="5429250"/>
            <a:ext cx="1357313" cy="714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 rot="10800000">
            <a:off x="4357688" y="5427663"/>
            <a:ext cx="1428750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57250" y="4214813"/>
            <a:ext cx="357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x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214688" y="6143625"/>
            <a:ext cx="642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y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00063" y="5786438"/>
            <a:ext cx="642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x’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14688" y="4429125"/>
            <a:ext cx="571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y’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929438" y="4214813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x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643563" y="5357813"/>
            <a:ext cx="214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O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00938" y="5214938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y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071938" y="4857750"/>
            <a:ext cx="500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y’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071938" y="6072188"/>
            <a:ext cx="642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/>
              <a:t>x’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  <p:bldP spid="7177" grpId="0"/>
      <p:bldP spid="7178" grpId="0"/>
      <p:bldP spid="9" grpId="0"/>
      <p:bldP spid="10" grpId="0" animBg="1"/>
      <p:bldP spid="25" grpId="0"/>
      <p:bldP spid="28" grpId="0"/>
      <p:bldP spid="29" grpId="0"/>
      <p:bldP spid="30" grpId="0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714375" y="1785938"/>
            <a:ext cx="3571875" cy="1963737"/>
            <a:chOff x="479" y="912"/>
            <a:chExt cx="1726" cy="948"/>
          </a:xfrm>
        </p:grpSpPr>
        <p:grpSp>
          <p:nvGrpSpPr>
            <p:cNvPr id="22582" name="Group 30"/>
            <p:cNvGrpSpPr>
              <a:grpSpLocks/>
            </p:cNvGrpSpPr>
            <p:nvPr/>
          </p:nvGrpSpPr>
          <p:grpSpPr bwMode="auto">
            <a:xfrm>
              <a:off x="479" y="912"/>
              <a:ext cx="1726" cy="780"/>
              <a:chOff x="239" y="1200"/>
              <a:chExt cx="1726" cy="780"/>
            </a:xfrm>
          </p:grpSpPr>
          <p:sp>
            <p:nvSpPr>
              <p:cNvPr id="3" name="Line 5"/>
              <p:cNvSpPr>
                <a:spLocks noChangeShapeType="1"/>
              </p:cNvSpPr>
              <p:nvPr/>
            </p:nvSpPr>
            <p:spPr bwMode="auto">
              <a:xfrm flipV="1">
                <a:off x="239" y="1728"/>
                <a:ext cx="1585" cy="24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" name="Line 6"/>
              <p:cNvSpPr>
                <a:spLocks noChangeShapeType="1"/>
              </p:cNvSpPr>
              <p:nvPr/>
            </p:nvSpPr>
            <p:spPr bwMode="auto">
              <a:xfrm>
                <a:off x="515" y="1235"/>
                <a:ext cx="541" cy="49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86" name="Text Box 21"/>
              <p:cNvSpPr txBox="1">
                <a:spLocks noChangeArrowheads="1"/>
              </p:cNvSpPr>
              <p:nvPr/>
            </p:nvSpPr>
            <p:spPr bwMode="auto">
              <a:xfrm>
                <a:off x="1632" y="1728"/>
                <a:ext cx="33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t</a:t>
                </a:r>
              </a:p>
            </p:txBody>
          </p:sp>
          <p:sp>
            <p:nvSpPr>
              <p:cNvPr id="22587" name="Text Box 22"/>
              <p:cNvSpPr txBox="1">
                <a:spLocks noChangeArrowheads="1"/>
              </p:cNvSpPr>
              <p:nvPr/>
            </p:nvSpPr>
            <p:spPr bwMode="auto">
              <a:xfrm>
                <a:off x="720" y="1200"/>
                <a:ext cx="28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z</a:t>
                </a:r>
              </a:p>
            </p:txBody>
          </p:sp>
          <p:sp>
            <p:nvSpPr>
              <p:cNvPr id="22588" name="Text Box 24"/>
              <p:cNvSpPr txBox="1">
                <a:spLocks noChangeArrowheads="1"/>
              </p:cNvSpPr>
              <p:nvPr/>
            </p:nvSpPr>
            <p:spPr bwMode="auto">
              <a:xfrm>
                <a:off x="336" y="1728"/>
                <a:ext cx="28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y</a:t>
                </a:r>
              </a:p>
            </p:txBody>
          </p:sp>
          <p:sp>
            <p:nvSpPr>
              <p:cNvPr id="22589" name="Text Box 23"/>
              <p:cNvSpPr txBox="1">
                <a:spLocks noChangeArrowheads="1"/>
              </p:cNvSpPr>
              <p:nvPr/>
            </p:nvSpPr>
            <p:spPr bwMode="auto">
              <a:xfrm>
                <a:off x="1008" y="1728"/>
                <a:ext cx="28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A</a:t>
                </a:r>
              </a:p>
            </p:txBody>
          </p:sp>
          <p:sp>
            <p:nvSpPr>
              <p:cNvPr id="22590" name="Arc 25"/>
              <p:cNvSpPr>
                <a:spLocks/>
              </p:cNvSpPr>
              <p:nvPr/>
            </p:nvSpPr>
            <p:spPr bwMode="auto">
              <a:xfrm flipH="1">
                <a:off x="816" y="1584"/>
                <a:ext cx="96" cy="148"/>
              </a:xfrm>
              <a:custGeom>
                <a:avLst/>
                <a:gdLst>
                  <a:gd name="T0" fmla="*/ 0 w 21600"/>
                  <a:gd name="T1" fmla="*/ 0 h 33244"/>
                  <a:gd name="T2" fmla="*/ 0 w 21600"/>
                  <a:gd name="T3" fmla="*/ 0 h 33244"/>
                  <a:gd name="T4" fmla="*/ 0 w 21600"/>
                  <a:gd name="T5" fmla="*/ 0 h 3324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3244"/>
                  <a:gd name="T11" fmla="*/ 21600 w 21600"/>
                  <a:gd name="T12" fmla="*/ 33244 h 33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324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727"/>
                      <a:pt x="20417" y="29767"/>
                      <a:pt x="18192" y="33243"/>
                    </a:cubicBezTo>
                  </a:path>
                  <a:path w="21600" h="3324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727"/>
                      <a:pt x="20417" y="29767"/>
                      <a:pt x="18192" y="33243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1" name="Arc 26"/>
              <p:cNvSpPr>
                <a:spLocks/>
              </p:cNvSpPr>
              <p:nvPr/>
            </p:nvSpPr>
            <p:spPr bwMode="auto">
              <a:xfrm>
                <a:off x="962" y="1632"/>
                <a:ext cx="239" cy="96"/>
              </a:xfrm>
              <a:custGeom>
                <a:avLst/>
                <a:gdLst>
                  <a:gd name="T0" fmla="*/ 0 w 26839"/>
                  <a:gd name="T1" fmla="*/ 0 h 21600"/>
                  <a:gd name="T2" fmla="*/ 0 w 26839"/>
                  <a:gd name="T3" fmla="*/ 0 h 21600"/>
                  <a:gd name="T4" fmla="*/ 0 w 2683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6839"/>
                  <a:gd name="T10" fmla="*/ 0 h 21600"/>
                  <a:gd name="T11" fmla="*/ 26839 w 2683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39" h="21600" fill="none" extrusionOk="0">
                    <a:moveTo>
                      <a:pt x="-1" y="644"/>
                    </a:moveTo>
                    <a:cubicBezTo>
                      <a:pt x="1713" y="216"/>
                      <a:pt x="3472" y="-1"/>
                      <a:pt x="5239" y="0"/>
                    </a:cubicBezTo>
                    <a:cubicBezTo>
                      <a:pt x="17168" y="0"/>
                      <a:pt x="26839" y="9670"/>
                      <a:pt x="26839" y="21600"/>
                    </a:cubicBezTo>
                  </a:path>
                  <a:path w="26839" h="21600" stroke="0" extrusionOk="0">
                    <a:moveTo>
                      <a:pt x="-1" y="644"/>
                    </a:moveTo>
                    <a:cubicBezTo>
                      <a:pt x="1713" y="216"/>
                      <a:pt x="3472" y="-1"/>
                      <a:pt x="5239" y="0"/>
                    </a:cubicBezTo>
                    <a:cubicBezTo>
                      <a:pt x="17168" y="0"/>
                      <a:pt x="26839" y="9670"/>
                      <a:pt x="26839" y="21600"/>
                    </a:cubicBezTo>
                    <a:lnTo>
                      <a:pt x="5239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2" name="Arc 29"/>
              <p:cNvSpPr>
                <a:spLocks/>
              </p:cNvSpPr>
              <p:nvPr/>
            </p:nvSpPr>
            <p:spPr bwMode="auto">
              <a:xfrm flipH="1">
                <a:off x="912" y="1632"/>
                <a:ext cx="48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83" name="Text Box 76"/>
            <p:cNvSpPr txBox="1">
              <a:spLocks noChangeArrowheads="1"/>
            </p:cNvSpPr>
            <p:nvPr/>
          </p:nvSpPr>
          <p:spPr bwMode="auto">
            <a:xfrm>
              <a:off x="997" y="1637"/>
              <a:ext cx="57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VNI-Times" pitchFamily="2" charset="0"/>
                </a:rPr>
                <a:t>Hình  1</a:t>
              </a:r>
            </a:p>
          </p:txBody>
        </p:sp>
      </p:grp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5143500" y="1743075"/>
            <a:ext cx="2428875" cy="2005013"/>
            <a:chOff x="3240" y="684"/>
            <a:chExt cx="1530" cy="1263"/>
          </a:xfrm>
        </p:grpSpPr>
        <p:grpSp>
          <p:nvGrpSpPr>
            <p:cNvPr id="22571" name="Group 55"/>
            <p:cNvGrpSpPr>
              <a:grpSpLocks/>
            </p:cNvGrpSpPr>
            <p:nvPr/>
          </p:nvGrpSpPr>
          <p:grpSpPr bwMode="auto">
            <a:xfrm>
              <a:off x="3240" y="684"/>
              <a:ext cx="1530" cy="1197"/>
              <a:chOff x="2808" y="684"/>
              <a:chExt cx="1530" cy="1197"/>
            </a:xfrm>
          </p:grpSpPr>
          <p:sp>
            <p:nvSpPr>
              <p:cNvPr id="22573" name="Text Box 39"/>
              <p:cNvSpPr txBox="1">
                <a:spLocks noChangeArrowheads="1"/>
              </p:cNvSpPr>
              <p:nvPr/>
            </p:nvSpPr>
            <p:spPr bwMode="auto">
              <a:xfrm>
                <a:off x="3648" y="1179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B</a:t>
                </a:r>
              </a:p>
            </p:txBody>
          </p:sp>
          <p:sp>
            <p:nvSpPr>
              <p:cNvPr id="22574" name="Text Box 40"/>
              <p:cNvSpPr txBox="1">
                <a:spLocks noChangeArrowheads="1"/>
              </p:cNvSpPr>
              <p:nvPr/>
            </p:nvSpPr>
            <p:spPr bwMode="auto">
              <a:xfrm>
                <a:off x="2808" y="1629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y</a:t>
                </a:r>
              </a:p>
            </p:txBody>
          </p:sp>
          <p:sp>
            <p:nvSpPr>
              <p:cNvPr id="22575" name="Text Box 41"/>
              <p:cNvSpPr txBox="1">
                <a:spLocks noChangeArrowheads="1"/>
              </p:cNvSpPr>
              <p:nvPr/>
            </p:nvSpPr>
            <p:spPr bwMode="auto">
              <a:xfrm>
                <a:off x="2853" y="684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x</a:t>
                </a:r>
              </a:p>
            </p:txBody>
          </p:sp>
          <p:sp>
            <p:nvSpPr>
              <p:cNvPr id="22576" name="Text Box 42"/>
              <p:cNvSpPr txBox="1">
                <a:spLocks noChangeArrowheads="1"/>
              </p:cNvSpPr>
              <p:nvPr/>
            </p:nvSpPr>
            <p:spPr bwMode="auto">
              <a:xfrm>
                <a:off x="4146" y="711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z</a:t>
                </a:r>
              </a:p>
            </p:txBody>
          </p:sp>
          <p:sp>
            <p:nvSpPr>
              <p:cNvPr id="7" name="Line 48"/>
              <p:cNvSpPr>
                <a:spLocks noChangeShapeType="1"/>
              </p:cNvSpPr>
              <p:nvPr/>
            </p:nvSpPr>
            <p:spPr bwMode="auto">
              <a:xfrm>
                <a:off x="2853" y="891"/>
                <a:ext cx="1395" cy="81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49"/>
              <p:cNvSpPr>
                <a:spLocks noChangeShapeType="1"/>
              </p:cNvSpPr>
              <p:nvPr/>
            </p:nvSpPr>
            <p:spPr bwMode="auto">
              <a:xfrm flipV="1">
                <a:off x="2808" y="936"/>
                <a:ext cx="1485" cy="76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9" name="Arc 52"/>
              <p:cNvSpPr>
                <a:spLocks/>
              </p:cNvSpPr>
              <p:nvPr/>
            </p:nvSpPr>
            <p:spPr bwMode="auto">
              <a:xfrm rot="730287" flipV="1">
                <a:off x="3453" y="1335"/>
                <a:ext cx="243" cy="62"/>
              </a:xfrm>
              <a:custGeom>
                <a:avLst/>
                <a:gdLst>
                  <a:gd name="T0" fmla="*/ 0 w 21786"/>
                  <a:gd name="T1" fmla="*/ 0 h 24602"/>
                  <a:gd name="T2" fmla="*/ 0 w 21786"/>
                  <a:gd name="T3" fmla="*/ 0 h 24602"/>
                  <a:gd name="T4" fmla="*/ 0 w 21786"/>
                  <a:gd name="T5" fmla="*/ 0 h 24602"/>
                  <a:gd name="T6" fmla="*/ 0 60000 65536"/>
                  <a:gd name="T7" fmla="*/ 0 60000 65536"/>
                  <a:gd name="T8" fmla="*/ 0 60000 65536"/>
                  <a:gd name="T9" fmla="*/ 0 w 21786"/>
                  <a:gd name="T10" fmla="*/ 0 h 24602"/>
                  <a:gd name="T11" fmla="*/ 21786 w 21786"/>
                  <a:gd name="T12" fmla="*/ 24602 h 246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86" h="24602" fill="none" extrusionOk="0">
                    <a:moveTo>
                      <a:pt x="-1" y="0"/>
                    </a:moveTo>
                    <a:cubicBezTo>
                      <a:pt x="61" y="0"/>
                      <a:pt x="123" y="-1"/>
                      <a:pt x="186" y="0"/>
                    </a:cubicBezTo>
                    <a:cubicBezTo>
                      <a:pt x="12115" y="0"/>
                      <a:pt x="21786" y="9670"/>
                      <a:pt x="21786" y="21600"/>
                    </a:cubicBezTo>
                    <a:cubicBezTo>
                      <a:pt x="21786" y="22604"/>
                      <a:pt x="21715" y="23607"/>
                      <a:pt x="21576" y="24602"/>
                    </a:cubicBezTo>
                  </a:path>
                  <a:path w="21786" h="24602" stroke="0" extrusionOk="0">
                    <a:moveTo>
                      <a:pt x="-1" y="0"/>
                    </a:moveTo>
                    <a:cubicBezTo>
                      <a:pt x="61" y="0"/>
                      <a:pt x="123" y="-1"/>
                      <a:pt x="186" y="0"/>
                    </a:cubicBezTo>
                    <a:cubicBezTo>
                      <a:pt x="12115" y="0"/>
                      <a:pt x="21786" y="9670"/>
                      <a:pt x="21786" y="21600"/>
                    </a:cubicBezTo>
                    <a:cubicBezTo>
                      <a:pt x="21786" y="22604"/>
                      <a:pt x="21715" y="23607"/>
                      <a:pt x="21576" y="24602"/>
                    </a:cubicBezTo>
                    <a:lnTo>
                      <a:pt x="186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0" name="Arc 53"/>
              <p:cNvSpPr>
                <a:spLocks/>
              </p:cNvSpPr>
              <p:nvPr/>
            </p:nvSpPr>
            <p:spPr bwMode="auto">
              <a:xfrm rot="10242052" flipH="1" flipV="1">
                <a:off x="3456" y="1186"/>
                <a:ext cx="243" cy="62"/>
              </a:xfrm>
              <a:custGeom>
                <a:avLst/>
                <a:gdLst>
                  <a:gd name="T0" fmla="*/ 0 w 21786"/>
                  <a:gd name="T1" fmla="*/ 0 h 24602"/>
                  <a:gd name="T2" fmla="*/ 0 w 21786"/>
                  <a:gd name="T3" fmla="*/ 0 h 24602"/>
                  <a:gd name="T4" fmla="*/ 0 w 21786"/>
                  <a:gd name="T5" fmla="*/ 0 h 24602"/>
                  <a:gd name="T6" fmla="*/ 0 60000 65536"/>
                  <a:gd name="T7" fmla="*/ 0 60000 65536"/>
                  <a:gd name="T8" fmla="*/ 0 60000 65536"/>
                  <a:gd name="T9" fmla="*/ 0 w 21786"/>
                  <a:gd name="T10" fmla="*/ 0 h 24602"/>
                  <a:gd name="T11" fmla="*/ 21786 w 21786"/>
                  <a:gd name="T12" fmla="*/ 24602 h 246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86" h="24602" fill="none" extrusionOk="0">
                    <a:moveTo>
                      <a:pt x="-1" y="0"/>
                    </a:moveTo>
                    <a:cubicBezTo>
                      <a:pt x="61" y="0"/>
                      <a:pt x="123" y="-1"/>
                      <a:pt x="186" y="0"/>
                    </a:cubicBezTo>
                    <a:cubicBezTo>
                      <a:pt x="12115" y="0"/>
                      <a:pt x="21786" y="9670"/>
                      <a:pt x="21786" y="21600"/>
                    </a:cubicBezTo>
                    <a:cubicBezTo>
                      <a:pt x="21786" y="22604"/>
                      <a:pt x="21715" y="23607"/>
                      <a:pt x="21576" y="24602"/>
                    </a:cubicBezTo>
                  </a:path>
                  <a:path w="21786" h="24602" stroke="0" extrusionOk="0">
                    <a:moveTo>
                      <a:pt x="-1" y="0"/>
                    </a:moveTo>
                    <a:cubicBezTo>
                      <a:pt x="61" y="0"/>
                      <a:pt x="123" y="-1"/>
                      <a:pt x="186" y="0"/>
                    </a:cubicBezTo>
                    <a:cubicBezTo>
                      <a:pt x="12115" y="0"/>
                      <a:pt x="21786" y="9670"/>
                      <a:pt x="21786" y="21600"/>
                    </a:cubicBezTo>
                    <a:cubicBezTo>
                      <a:pt x="21786" y="22604"/>
                      <a:pt x="21715" y="23607"/>
                      <a:pt x="21576" y="24602"/>
                    </a:cubicBezTo>
                    <a:lnTo>
                      <a:pt x="186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1" name="Text Box 54"/>
              <p:cNvSpPr txBox="1">
                <a:spLocks noChangeArrowheads="1"/>
              </p:cNvSpPr>
              <p:nvPr/>
            </p:nvSpPr>
            <p:spPr bwMode="auto">
              <a:xfrm>
                <a:off x="4056" y="1629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t</a:t>
                </a:r>
              </a:p>
            </p:txBody>
          </p:sp>
        </p:grpSp>
        <p:sp>
          <p:nvSpPr>
            <p:cNvPr id="22572" name="Text Box 77"/>
            <p:cNvSpPr txBox="1">
              <a:spLocks noChangeArrowheads="1"/>
            </p:cNvSpPr>
            <p:nvPr/>
          </p:nvSpPr>
          <p:spPr bwMode="auto">
            <a:xfrm>
              <a:off x="3555" y="1656"/>
              <a:ext cx="76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VNI-Times" pitchFamily="2" charset="0"/>
                </a:rPr>
                <a:t>Hình  2</a:t>
              </a:r>
            </a:p>
          </p:txBody>
        </p:sp>
      </p:grpSp>
      <p:grpSp>
        <p:nvGrpSpPr>
          <p:cNvPr id="16" name="Group 82"/>
          <p:cNvGrpSpPr>
            <a:grpSpLocks/>
          </p:cNvGrpSpPr>
          <p:nvPr/>
        </p:nvGrpSpPr>
        <p:grpSpPr bwMode="auto">
          <a:xfrm>
            <a:off x="428625" y="3857625"/>
            <a:ext cx="3214688" cy="2300288"/>
            <a:chOff x="270" y="2106"/>
            <a:chExt cx="2025" cy="1449"/>
          </a:xfrm>
        </p:grpSpPr>
        <p:grpSp>
          <p:nvGrpSpPr>
            <p:cNvPr id="22553" name="Group 75"/>
            <p:cNvGrpSpPr>
              <a:grpSpLocks/>
            </p:cNvGrpSpPr>
            <p:nvPr/>
          </p:nvGrpSpPr>
          <p:grpSpPr bwMode="auto">
            <a:xfrm>
              <a:off x="270" y="2106"/>
              <a:ext cx="2025" cy="1160"/>
              <a:chOff x="270" y="1636"/>
              <a:chExt cx="2025" cy="1160"/>
            </a:xfrm>
          </p:grpSpPr>
          <p:grpSp>
            <p:nvGrpSpPr>
              <p:cNvPr id="22555" name="Group 74"/>
              <p:cNvGrpSpPr>
                <a:grpSpLocks/>
              </p:cNvGrpSpPr>
              <p:nvPr/>
            </p:nvGrpSpPr>
            <p:grpSpPr bwMode="auto">
              <a:xfrm>
                <a:off x="270" y="1771"/>
                <a:ext cx="1026" cy="1025"/>
                <a:chOff x="222" y="1819"/>
                <a:chExt cx="1026" cy="1025"/>
              </a:xfrm>
            </p:grpSpPr>
            <p:sp>
              <p:nvSpPr>
                <p:cNvPr id="22564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80" y="2592"/>
                  <a:ext cx="192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000" b="1"/>
                    <a:t>c</a:t>
                  </a:r>
                </a:p>
              </p:txBody>
            </p:sp>
            <p:grpSp>
              <p:nvGrpSpPr>
                <p:cNvPr id="22565" name="Group 61"/>
                <p:cNvGrpSpPr>
                  <a:grpSpLocks/>
                </p:cNvGrpSpPr>
                <p:nvPr/>
              </p:nvGrpSpPr>
              <p:grpSpPr bwMode="auto">
                <a:xfrm flipH="1">
                  <a:off x="222" y="1819"/>
                  <a:ext cx="930" cy="945"/>
                  <a:chOff x="1248" y="1819"/>
                  <a:chExt cx="930" cy="945"/>
                </a:xfrm>
              </p:grpSpPr>
              <p:sp>
                <p:nvSpPr>
                  <p:cNvPr id="9" name="Line 6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48" y="1819"/>
                    <a:ext cx="840" cy="581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3">
                    <a:schemeClr val="accent1"/>
                  </a:lnRef>
                  <a:fillRef idx="0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00"/>
                    <a:ext cx="930" cy="364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3">
                    <a:schemeClr val="accent1"/>
                  </a:lnRef>
                  <a:fillRef idx="0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566" name="Arc 64"/>
                <p:cNvSpPr>
                  <a:spLocks/>
                </p:cNvSpPr>
                <p:nvPr/>
              </p:nvSpPr>
              <p:spPr bwMode="auto">
                <a:xfrm flipH="1">
                  <a:off x="960" y="2312"/>
                  <a:ext cx="48" cy="136"/>
                </a:xfrm>
                <a:custGeom>
                  <a:avLst/>
                  <a:gdLst>
                    <a:gd name="T0" fmla="*/ 0 w 21600"/>
                    <a:gd name="T1" fmla="*/ 0 h 25218"/>
                    <a:gd name="T2" fmla="*/ 0 w 21600"/>
                    <a:gd name="T3" fmla="*/ 0 h 25218"/>
                    <a:gd name="T4" fmla="*/ 0 w 21600"/>
                    <a:gd name="T5" fmla="*/ 0 h 2521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5218"/>
                    <a:gd name="T11" fmla="*/ 21600 w 21600"/>
                    <a:gd name="T12" fmla="*/ 25218 h 252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5218" fill="none" extrusionOk="0">
                      <a:moveTo>
                        <a:pt x="6695" y="0"/>
                      </a:moveTo>
                      <a:cubicBezTo>
                        <a:pt x="15584" y="2898"/>
                        <a:pt x="21600" y="11186"/>
                        <a:pt x="21600" y="20536"/>
                      </a:cubicBezTo>
                      <a:cubicBezTo>
                        <a:pt x="21600" y="22110"/>
                        <a:pt x="21427" y="23680"/>
                        <a:pt x="21086" y="25217"/>
                      </a:cubicBezTo>
                    </a:path>
                    <a:path w="21600" h="25218" stroke="0" extrusionOk="0">
                      <a:moveTo>
                        <a:pt x="6695" y="0"/>
                      </a:moveTo>
                      <a:cubicBezTo>
                        <a:pt x="15584" y="2898"/>
                        <a:pt x="21600" y="11186"/>
                        <a:pt x="21600" y="20536"/>
                      </a:cubicBezTo>
                      <a:cubicBezTo>
                        <a:pt x="21600" y="22110"/>
                        <a:pt x="21427" y="23680"/>
                        <a:pt x="21086" y="25217"/>
                      </a:cubicBezTo>
                      <a:lnTo>
                        <a:pt x="0" y="20536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7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056" y="2400"/>
                  <a:ext cx="192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800" b="1"/>
                    <a:t>I </a:t>
                  </a:r>
                </a:p>
              </p:txBody>
            </p:sp>
            <p:sp>
              <p:nvSpPr>
                <p:cNvPr id="22568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624" y="1864"/>
                  <a:ext cx="192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000" b="1"/>
                    <a:t>b</a:t>
                  </a:r>
                </a:p>
              </p:txBody>
            </p:sp>
          </p:grpSp>
          <p:grpSp>
            <p:nvGrpSpPr>
              <p:cNvPr id="22556" name="Group 73"/>
              <p:cNvGrpSpPr>
                <a:grpSpLocks/>
              </p:cNvGrpSpPr>
              <p:nvPr/>
            </p:nvGrpSpPr>
            <p:grpSpPr bwMode="auto">
              <a:xfrm>
                <a:off x="1248" y="1636"/>
                <a:ext cx="1047" cy="1150"/>
                <a:chOff x="1248" y="1694"/>
                <a:chExt cx="1047" cy="1150"/>
              </a:xfrm>
            </p:grpSpPr>
            <p:grpSp>
              <p:nvGrpSpPr>
                <p:cNvPr id="22557" name="Group 60"/>
                <p:cNvGrpSpPr>
                  <a:grpSpLocks/>
                </p:cNvGrpSpPr>
                <p:nvPr/>
              </p:nvGrpSpPr>
              <p:grpSpPr bwMode="auto">
                <a:xfrm>
                  <a:off x="1296" y="1829"/>
                  <a:ext cx="954" cy="900"/>
                  <a:chOff x="1248" y="1829"/>
                  <a:chExt cx="954" cy="900"/>
                </a:xfrm>
              </p:grpSpPr>
              <p:sp>
                <p:nvSpPr>
                  <p:cNvPr id="11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48" y="1829"/>
                    <a:ext cx="909" cy="571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3">
                    <a:schemeClr val="accent1"/>
                  </a:lnRef>
                  <a:fillRef idx="0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00"/>
                    <a:ext cx="954" cy="329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3">
                    <a:schemeClr val="accent1"/>
                  </a:lnRef>
                  <a:fillRef idx="0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558" name="Arc 66"/>
                <p:cNvSpPr>
                  <a:spLocks/>
                </p:cNvSpPr>
                <p:nvPr/>
              </p:nvSpPr>
              <p:spPr bwMode="auto">
                <a:xfrm>
                  <a:off x="1440" y="2308"/>
                  <a:ext cx="48" cy="149"/>
                </a:xfrm>
                <a:custGeom>
                  <a:avLst/>
                  <a:gdLst>
                    <a:gd name="T0" fmla="*/ 0 w 21600"/>
                    <a:gd name="T1" fmla="*/ 0 h 22308"/>
                    <a:gd name="T2" fmla="*/ 0 w 21600"/>
                    <a:gd name="T3" fmla="*/ 0 h 22308"/>
                    <a:gd name="T4" fmla="*/ 0 w 21600"/>
                    <a:gd name="T5" fmla="*/ 0 h 2230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2308"/>
                    <a:gd name="T11" fmla="*/ 21600 w 21600"/>
                    <a:gd name="T12" fmla="*/ 22308 h 2230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2308" fill="none" extrusionOk="0">
                      <a:moveTo>
                        <a:pt x="7754" y="-1"/>
                      </a:moveTo>
                      <a:cubicBezTo>
                        <a:pt x="16095" y="3208"/>
                        <a:pt x="21600" y="11222"/>
                        <a:pt x="21600" y="20160"/>
                      </a:cubicBezTo>
                      <a:cubicBezTo>
                        <a:pt x="21600" y="20877"/>
                        <a:pt x="21564" y="21594"/>
                        <a:pt x="21492" y="22307"/>
                      </a:cubicBezTo>
                    </a:path>
                    <a:path w="21600" h="22308" stroke="0" extrusionOk="0">
                      <a:moveTo>
                        <a:pt x="7754" y="-1"/>
                      </a:moveTo>
                      <a:cubicBezTo>
                        <a:pt x="16095" y="3208"/>
                        <a:pt x="21600" y="11222"/>
                        <a:pt x="21600" y="20160"/>
                      </a:cubicBezTo>
                      <a:cubicBezTo>
                        <a:pt x="21600" y="20877"/>
                        <a:pt x="21564" y="21594"/>
                        <a:pt x="21492" y="22307"/>
                      </a:cubicBezTo>
                      <a:lnTo>
                        <a:pt x="0" y="2016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9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1248" y="2400"/>
                  <a:ext cx="327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800" b="1"/>
                    <a:t>I’</a:t>
                  </a:r>
                </a:p>
              </p:txBody>
            </p:sp>
            <p:sp>
              <p:nvSpPr>
                <p:cNvPr id="22560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1728" y="2592"/>
                  <a:ext cx="29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000" b="1"/>
                    <a:t>b’</a:t>
                  </a:r>
                </a:p>
              </p:txBody>
            </p:sp>
            <p:sp>
              <p:nvSpPr>
                <p:cNvPr id="22561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1917" y="1694"/>
                  <a:ext cx="378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000" b="1"/>
                    <a:t>c’</a:t>
                  </a:r>
                </a:p>
              </p:txBody>
            </p:sp>
          </p:grpSp>
        </p:grpSp>
        <p:sp>
          <p:nvSpPr>
            <p:cNvPr id="22554" name="Text Box 78"/>
            <p:cNvSpPr txBox="1">
              <a:spLocks noChangeArrowheads="1"/>
            </p:cNvSpPr>
            <p:nvPr/>
          </p:nvSpPr>
          <p:spPr bwMode="auto">
            <a:xfrm>
              <a:off x="1008" y="3264"/>
              <a:ext cx="88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VNI-Times" pitchFamily="2" charset="0"/>
                </a:rPr>
                <a:t>Hình 3</a:t>
              </a:r>
            </a:p>
          </p:txBody>
        </p:sp>
      </p:grpSp>
      <p:grpSp>
        <p:nvGrpSpPr>
          <p:cNvPr id="22" name="Group 83"/>
          <p:cNvGrpSpPr>
            <a:grpSpLocks/>
          </p:cNvGrpSpPr>
          <p:nvPr/>
        </p:nvGrpSpPr>
        <p:grpSpPr bwMode="auto">
          <a:xfrm>
            <a:off x="4857750" y="4032250"/>
            <a:ext cx="3286125" cy="2071688"/>
            <a:chOff x="3150" y="2241"/>
            <a:chExt cx="1845" cy="1137"/>
          </a:xfrm>
        </p:grpSpPr>
        <p:grpSp>
          <p:nvGrpSpPr>
            <p:cNvPr id="22541" name="Group 44"/>
            <p:cNvGrpSpPr>
              <a:grpSpLocks/>
            </p:cNvGrpSpPr>
            <p:nvPr/>
          </p:nvGrpSpPr>
          <p:grpSpPr bwMode="auto">
            <a:xfrm>
              <a:off x="3150" y="2241"/>
              <a:ext cx="1845" cy="882"/>
              <a:chOff x="2190" y="1185"/>
              <a:chExt cx="1845" cy="882"/>
            </a:xfrm>
          </p:grpSpPr>
          <p:sp>
            <p:nvSpPr>
              <p:cNvPr id="19465" name="Line 8"/>
              <p:cNvSpPr>
                <a:spLocks noChangeShapeType="1"/>
              </p:cNvSpPr>
              <p:nvPr/>
            </p:nvSpPr>
            <p:spPr bwMode="auto">
              <a:xfrm flipV="1">
                <a:off x="2190" y="1824"/>
                <a:ext cx="1698" cy="2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2448" y="1440"/>
                <a:ext cx="672" cy="382"/>
              </a:xfrm>
              <a:custGeom>
                <a:avLst/>
                <a:gdLst>
                  <a:gd name="T0" fmla="*/ 0 w 669"/>
                  <a:gd name="T1" fmla="*/ 0 h 390"/>
                  <a:gd name="T2" fmla="*/ 669 w 669"/>
                  <a:gd name="T3" fmla="*/ 390 h 390"/>
                  <a:gd name="T4" fmla="*/ 0 60000 65536"/>
                  <a:gd name="T5" fmla="*/ 0 60000 65536"/>
                  <a:gd name="T6" fmla="*/ 0 w 669"/>
                  <a:gd name="T7" fmla="*/ 0 h 390"/>
                  <a:gd name="T8" fmla="*/ 669 w 669"/>
                  <a:gd name="T9" fmla="*/ 390 h 39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69" h="390">
                    <a:moveTo>
                      <a:pt x="0" y="0"/>
                    </a:moveTo>
                    <a:lnTo>
                      <a:pt x="669" y="390"/>
                    </a:ln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 flipV="1">
                <a:off x="3120" y="1488"/>
                <a:ext cx="672" cy="3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6" name="Arc 31"/>
              <p:cNvSpPr>
                <a:spLocks/>
              </p:cNvSpPr>
              <p:nvPr/>
            </p:nvSpPr>
            <p:spPr bwMode="auto">
              <a:xfrm flipH="1">
                <a:off x="2928" y="1742"/>
                <a:ext cx="48" cy="82"/>
              </a:xfrm>
              <a:custGeom>
                <a:avLst/>
                <a:gdLst>
                  <a:gd name="T0" fmla="*/ 0 w 21600"/>
                  <a:gd name="T1" fmla="*/ 0 h 18522"/>
                  <a:gd name="T2" fmla="*/ 0 w 21600"/>
                  <a:gd name="T3" fmla="*/ 0 h 18522"/>
                  <a:gd name="T4" fmla="*/ 0 w 21600"/>
                  <a:gd name="T5" fmla="*/ 0 h 1852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8522"/>
                  <a:gd name="T11" fmla="*/ 21600 w 21600"/>
                  <a:gd name="T12" fmla="*/ 18522 h 185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8522" fill="none" extrusionOk="0">
                    <a:moveTo>
                      <a:pt x="11112" y="0"/>
                    </a:moveTo>
                    <a:cubicBezTo>
                      <a:pt x="17619" y="3903"/>
                      <a:pt x="21600" y="10934"/>
                      <a:pt x="21600" y="18522"/>
                    </a:cubicBezTo>
                  </a:path>
                  <a:path w="21600" h="18522" stroke="0" extrusionOk="0">
                    <a:moveTo>
                      <a:pt x="11112" y="0"/>
                    </a:moveTo>
                    <a:cubicBezTo>
                      <a:pt x="17619" y="3903"/>
                      <a:pt x="21600" y="10934"/>
                      <a:pt x="21600" y="18522"/>
                    </a:cubicBezTo>
                    <a:lnTo>
                      <a:pt x="0" y="18522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7" name="Arc 33"/>
              <p:cNvSpPr>
                <a:spLocks/>
              </p:cNvSpPr>
              <p:nvPr/>
            </p:nvSpPr>
            <p:spPr bwMode="auto">
              <a:xfrm rot="8851037" flipH="1">
                <a:off x="3269" y="1724"/>
                <a:ext cx="47" cy="107"/>
              </a:xfrm>
              <a:custGeom>
                <a:avLst/>
                <a:gdLst>
                  <a:gd name="T0" fmla="*/ 0 w 20972"/>
                  <a:gd name="T1" fmla="*/ 0 h 20549"/>
                  <a:gd name="T2" fmla="*/ 0 w 20972"/>
                  <a:gd name="T3" fmla="*/ 0 h 20549"/>
                  <a:gd name="T4" fmla="*/ 0 w 20972"/>
                  <a:gd name="T5" fmla="*/ 0 h 20549"/>
                  <a:gd name="T6" fmla="*/ 0 60000 65536"/>
                  <a:gd name="T7" fmla="*/ 0 60000 65536"/>
                  <a:gd name="T8" fmla="*/ 0 60000 65536"/>
                  <a:gd name="T9" fmla="*/ 0 w 20972"/>
                  <a:gd name="T10" fmla="*/ 0 h 20549"/>
                  <a:gd name="T11" fmla="*/ 20972 w 20972"/>
                  <a:gd name="T12" fmla="*/ 20549 h 2054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972" h="20549" fill="none" extrusionOk="0">
                    <a:moveTo>
                      <a:pt x="6655" y="0"/>
                    </a:moveTo>
                    <a:cubicBezTo>
                      <a:pt x="13767" y="2303"/>
                      <a:pt x="19182" y="8120"/>
                      <a:pt x="20972" y="15378"/>
                    </a:cubicBezTo>
                  </a:path>
                  <a:path w="20972" h="20549" stroke="0" extrusionOk="0">
                    <a:moveTo>
                      <a:pt x="6655" y="0"/>
                    </a:moveTo>
                    <a:cubicBezTo>
                      <a:pt x="13767" y="2303"/>
                      <a:pt x="19182" y="8120"/>
                      <a:pt x="20972" y="15378"/>
                    </a:cubicBezTo>
                    <a:lnTo>
                      <a:pt x="0" y="20549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8" name="Text Box 34"/>
              <p:cNvSpPr txBox="1">
                <a:spLocks noChangeArrowheads="1"/>
              </p:cNvSpPr>
              <p:nvPr/>
            </p:nvSpPr>
            <p:spPr bwMode="auto">
              <a:xfrm>
                <a:off x="3024" y="1814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O</a:t>
                </a:r>
              </a:p>
            </p:txBody>
          </p:sp>
          <p:sp>
            <p:nvSpPr>
              <p:cNvPr id="22549" name="Text Box 35"/>
              <p:cNvSpPr txBox="1">
                <a:spLocks noChangeArrowheads="1"/>
              </p:cNvSpPr>
              <p:nvPr/>
            </p:nvSpPr>
            <p:spPr bwMode="auto">
              <a:xfrm>
                <a:off x="3843" y="1815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n</a:t>
                </a:r>
              </a:p>
            </p:txBody>
          </p:sp>
          <p:sp>
            <p:nvSpPr>
              <p:cNvPr id="22550" name="Text Box 36"/>
              <p:cNvSpPr txBox="1">
                <a:spLocks noChangeArrowheads="1"/>
              </p:cNvSpPr>
              <p:nvPr/>
            </p:nvSpPr>
            <p:spPr bwMode="auto">
              <a:xfrm>
                <a:off x="3600" y="1230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m</a:t>
                </a:r>
              </a:p>
            </p:txBody>
          </p:sp>
          <p:sp>
            <p:nvSpPr>
              <p:cNvPr id="22551" name="Text Box 37"/>
              <p:cNvSpPr txBox="1">
                <a:spLocks noChangeArrowheads="1"/>
              </p:cNvSpPr>
              <p:nvPr/>
            </p:nvSpPr>
            <p:spPr bwMode="auto">
              <a:xfrm>
                <a:off x="2448" y="1185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a</a:t>
                </a:r>
              </a:p>
            </p:txBody>
          </p:sp>
          <p:sp>
            <p:nvSpPr>
              <p:cNvPr id="22552" name="Text Box 38"/>
              <p:cNvSpPr txBox="1">
                <a:spLocks noChangeArrowheads="1"/>
              </p:cNvSpPr>
              <p:nvPr/>
            </p:nvSpPr>
            <p:spPr bwMode="auto">
              <a:xfrm>
                <a:off x="2190" y="1815"/>
                <a:ext cx="19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b="1"/>
                  <a:t>b</a:t>
                </a:r>
              </a:p>
            </p:txBody>
          </p:sp>
        </p:grpSp>
        <p:sp>
          <p:nvSpPr>
            <p:cNvPr id="22542" name="Text Box 79"/>
            <p:cNvSpPr txBox="1">
              <a:spLocks noChangeArrowheads="1"/>
            </p:cNvSpPr>
            <p:nvPr/>
          </p:nvSpPr>
          <p:spPr bwMode="auto">
            <a:xfrm>
              <a:off x="3792" y="3125"/>
              <a:ext cx="802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VNI-Times" pitchFamily="2" charset="0"/>
                </a:rPr>
                <a:t>Hình  4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357188" y="285750"/>
            <a:ext cx="83581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Bài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2.</a:t>
            </a:r>
            <a:r>
              <a:rPr lang="en-US" sz="3200" i="1" dirty="0">
                <a:solidFill>
                  <a:srgbClr val="FFFF00"/>
                </a:solidFill>
                <a:latin typeface="+mn-lt"/>
              </a:rPr>
              <a:t> 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Quan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sát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hình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vẽ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dưới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cho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biết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cặp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góc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nào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trong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hình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vẽ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dưới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đây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là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cặp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góc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đối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đỉnh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cặp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nào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không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đối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đỉnh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?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Vì</a:t>
            </a:r>
            <a:r>
              <a:rPr lang="en-US" sz="32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n-lt"/>
              </a:rPr>
              <a:t>sao</a:t>
            </a:r>
            <a:r>
              <a:rPr lang="en-US" sz="2800" i="1" dirty="0">
                <a:solidFill>
                  <a:srgbClr val="FF0000"/>
                </a:solidFill>
                <a:latin typeface="+mn-lt"/>
              </a:rPr>
              <a:t>?</a:t>
            </a:r>
          </a:p>
        </p:txBody>
      </p:sp>
      <p:sp>
        <p:nvSpPr>
          <p:cNvPr id="60" name="Rectangle 179"/>
          <p:cNvSpPr>
            <a:spLocks noChangeArrowheads="1"/>
          </p:cNvSpPr>
          <p:nvPr/>
        </p:nvSpPr>
        <p:spPr bwMode="auto">
          <a:xfrm>
            <a:off x="179388" y="908050"/>
            <a:ext cx="86407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defRPr/>
            </a:pP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61" name="Rectangle 179"/>
          <p:cNvSpPr>
            <a:spLocks noChangeArrowheads="1"/>
          </p:cNvSpPr>
          <p:nvPr/>
        </p:nvSpPr>
        <p:spPr bwMode="auto">
          <a:xfrm>
            <a:off x="357188" y="0"/>
            <a:ext cx="8615362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defRPr/>
            </a:pP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63" name="Cloud Callout 62"/>
          <p:cNvSpPr/>
          <p:nvPr/>
        </p:nvSpPr>
        <p:spPr bwMode="auto">
          <a:xfrm>
            <a:off x="392105" y="1631507"/>
            <a:ext cx="5089877" cy="2289175"/>
          </a:xfrm>
          <a:prstGeom prst="cloudCallout">
            <a:avLst>
              <a:gd name="adj1" fmla="val -37459"/>
              <a:gd name="adj2" fmla="val 53997"/>
            </a:avLst>
          </a:prstGeom>
          <a:solidFill>
            <a:srgbClr val="92D050"/>
          </a:solidFill>
          <a:ln w="9525" cap="flat" cmpd="dbl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685800" y="2279909"/>
            <a:ext cx="45139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3333FF"/>
                </a:solidFill>
                <a:latin typeface="+mn-lt"/>
              </a:rPr>
              <a:t>Hai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góc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thỏa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mãn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điều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kiện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gì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thì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hai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góc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đó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đối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+mn-lt"/>
              </a:rPr>
              <a:t>đỉnh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?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28651" y="2259923"/>
            <a:ext cx="48533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3333FF"/>
                </a:solidFill>
                <a:latin typeface="+mn-lt"/>
              </a:rPr>
              <a:t>Hai</a:t>
            </a:r>
            <a:r>
              <a:rPr lang="en-US" sz="28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err="1">
                <a:solidFill>
                  <a:srgbClr val="3333FF"/>
                </a:solidFill>
                <a:latin typeface="+mn-lt"/>
              </a:rPr>
              <a:t>góc</a:t>
            </a:r>
            <a:r>
              <a:rPr lang="en-US" sz="280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smtClean="0">
                <a:solidFill>
                  <a:srgbClr val="3333FF"/>
                </a:solidFill>
                <a:latin typeface="+mn-lt"/>
              </a:rPr>
              <a:t>đối đỉnh</a:t>
            </a:r>
            <a:r>
              <a:rPr lang="en-US" sz="280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smtClean="0">
                <a:solidFill>
                  <a:srgbClr val="3333FF"/>
                </a:solidFill>
                <a:latin typeface="+mn-lt"/>
              </a:rPr>
              <a:t>được tạo thành bởi hai đường thẳng cắt nhau</a:t>
            </a:r>
            <a:endParaRPr lang="en-US" sz="2800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12" name="Multiply 11"/>
          <p:cNvSpPr/>
          <p:nvPr/>
        </p:nvSpPr>
        <p:spPr>
          <a:xfrm>
            <a:off x="1090612" y="1400248"/>
            <a:ext cx="2424950" cy="2537395"/>
          </a:xfrm>
          <a:prstGeom prst="mathMultiply">
            <a:avLst>
              <a:gd name="adj1" fmla="val 719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Multiply 64"/>
          <p:cNvSpPr/>
          <p:nvPr/>
        </p:nvSpPr>
        <p:spPr>
          <a:xfrm>
            <a:off x="768725" y="3681921"/>
            <a:ext cx="2424950" cy="2537395"/>
          </a:xfrm>
          <a:prstGeom prst="mathMultiply">
            <a:avLst>
              <a:gd name="adj1" fmla="val 719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Multiply 65"/>
          <p:cNvSpPr/>
          <p:nvPr/>
        </p:nvSpPr>
        <p:spPr>
          <a:xfrm>
            <a:off x="5286119" y="3909631"/>
            <a:ext cx="2424950" cy="2537395"/>
          </a:xfrm>
          <a:prstGeom prst="mathMultiply">
            <a:avLst>
              <a:gd name="adj1" fmla="val 719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93" name="Picture 65" descr="C:\Users\Administrator\AppData\Local\Microsoft\Windows\Temporary Internet Files\Content.IE5\HTPK51U7\1200px-Green_tick_pointed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539">
            <a:off x="7165104" y="1931943"/>
            <a:ext cx="1091929" cy="109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601" y="4226082"/>
            <a:ext cx="3230409" cy="2631918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3" grpId="0" animBg="1"/>
      <p:bldP spid="64" grpId="0"/>
      <p:bldP spid="64" grpId="1"/>
      <p:bldP spid="68" grpId="0"/>
      <p:bldP spid="12" grpId="0" animBg="1"/>
      <p:bldP spid="12" grpId="1" animBg="1"/>
      <p:bldP spid="65" grpId="0" animBg="1"/>
      <p:bldP spid="65" grpId="1" animBg="1"/>
      <p:bldP spid="66" grpId="0" animBg="1"/>
      <p:bldP spid="6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WordArt 3"/>
          <p:cNvSpPr>
            <a:spLocks noChangeArrowheads="1" noChangeShapeType="1" noTextEdit="1"/>
          </p:cNvSpPr>
          <p:nvPr/>
        </p:nvSpPr>
        <p:spPr bwMode="auto">
          <a:xfrm>
            <a:off x="1981200" y="228600"/>
            <a:ext cx="6172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HAI GÓC ĐỐI ĐỈNH</a:t>
            </a:r>
          </a:p>
        </p:txBody>
      </p:sp>
      <p:sp>
        <p:nvSpPr>
          <p:cNvPr id="1032" name="WordArt 21"/>
          <p:cNvSpPr>
            <a:spLocks noChangeArrowheads="1" noChangeShapeType="1" noTextEdit="1"/>
          </p:cNvSpPr>
          <p:nvPr/>
        </p:nvSpPr>
        <p:spPr bwMode="auto">
          <a:xfrm>
            <a:off x="1979613" y="260350"/>
            <a:ext cx="6172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HAI GÓC ĐỐI ĐỈNH</a:t>
            </a:r>
          </a:p>
        </p:txBody>
      </p:sp>
      <p:sp>
        <p:nvSpPr>
          <p:cNvPr id="1033" name="WordArt 22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1455738" cy="407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solidFill>
                <a:srgbClr val="FFFF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54" name="Rectangle 243"/>
          <p:cNvSpPr>
            <a:spLocks noChangeArrowheads="1"/>
          </p:cNvSpPr>
          <p:nvPr/>
        </p:nvSpPr>
        <p:spPr bwMode="auto">
          <a:xfrm>
            <a:off x="152400" y="838200"/>
            <a:ext cx="7205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n-US" sz="3600" b="1" u="sng" dirty="0" smtClean="0">
                <a:solidFill>
                  <a:srgbClr val="00FFFF"/>
                </a:solidFill>
                <a:latin typeface=".VnTime" pitchFamily="34" charset="0"/>
              </a:rPr>
              <a:t>2</a:t>
            </a:r>
            <a:r>
              <a:rPr lang="en-US" sz="3600" b="1" u="sng" dirty="0">
                <a:solidFill>
                  <a:srgbClr val="00FFFF"/>
                </a:solidFill>
                <a:latin typeface=".VnTime" pitchFamily="34" charset="0"/>
              </a:rPr>
              <a:t>.</a:t>
            </a:r>
            <a:r>
              <a:rPr lang="en-US" sz="3600" b="1" u="sng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sz="3600" b="1" u="sng" dirty="0" err="1">
                <a:solidFill>
                  <a:srgbClr val="00FFFF"/>
                </a:solidFill>
                <a:latin typeface="+mn-lt"/>
              </a:rPr>
              <a:t>Tính</a:t>
            </a:r>
            <a:r>
              <a:rPr lang="en-US" sz="3600" b="1" u="sng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sz="3600" b="1" u="sng" dirty="0" err="1">
                <a:solidFill>
                  <a:srgbClr val="00FFFF"/>
                </a:solidFill>
                <a:latin typeface="+mn-lt"/>
              </a:rPr>
              <a:t>chất</a:t>
            </a:r>
            <a:r>
              <a:rPr lang="en-US" sz="3600" b="1" u="sng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sz="3600" b="1" u="sng" dirty="0" err="1">
                <a:solidFill>
                  <a:srgbClr val="00FFFF"/>
                </a:solidFill>
                <a:latin typeface="+mn-lt"/>
              </a:rPr>
              <a:t>của</a:t>
            </a:r>
            <a:r>
              <a:rPr lang="en-US" sz="3600" b="1" u="sng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sz="3600" b="1" u="sng" dirty="0" err="1">
                <a:solidFill>
                  <a:srgbClr val="00FFFF"/>
                </a:solidFill>
                <a:latin typeface="+mn-lt"/>
              </a:rPr>
              <a:t>hai</a:t>
            </a:r>
            <a:r>
              <a:rPr lang="en-US" sz="3600" b="1" u="sng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sz="3600" b="1" u="sng" dirty="0" err="1">
                <a:solidFill>
                  <a:srgbClr val="00FFFF"/>
                </a:solidFill>
                <a:latin typeface="+mn-lt"/>
              </a:rPr>
              <a:t>góc</a:t>
            </a:r>
            <a:r>
              <a:rPr lang="en-US" sz="3600" b="1" u="sng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sz="3600" b="1" u="sng" dirty="0" err="1">
                <a:solidFill>
                  <a:srgbClr val="00FFFF"/>
                </a:solidFill>
                <a:latin typeface="+mn-lt"/>
              </a:rPr>
              <a:t>đối</a:t>
            </a:r>
            <a:r>
              <a:rPr lang="en-US" sz="3600" b="1" u="sng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sz="3600" b="1" u="sng" dirty="0" err="1">
                <a:solidFill>
                  <a:srgbClr val="00FFFF"/>
                </a:solidFill>
                <a:latin typeface="+mn-lt"/>
              </a:rPr>
              <a:t>đỉnh</a:t>
            </a:r>
            <a:endParaRPr lang="en-US" sz="3600" b="1" dirty="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1438" y="2983135"/>
            <a:ext cx="5643562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        </a:t>
            </a:r>
            <a:r>
              <a:rPr lang="en-US" sz="2800" dirty="0">
                <a:latin typeface="+mn-lt"/>
              </a:rPr>
              <a:t>Cho </a:t>
            </a:r>
            <a:r>
              <a:rPr lang="en-US" sz="2800" dirty="0" err="1">
                <a:latin typeface="+mn-lt"/>
              </a:rPr>
              <a:t>hình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vẽ</a:t>
            </a:r>
            <a:r>
              <a:rPr lang="en-US" sz="2800" dirty="0">
                <a:latin typeface="+mn-lt"/>
              </a:rPr>
              <a:t>: </a:t>
            </a:r>
          </a:p>
          <a:p>
            <a:pPr marL="457200" indent="-457200">
              <a:buFontTx/>
              <a:buAutoNum type="alphaLcPeriod"/>
              <a:defRPr/>
            </a:pPr>
            <a:r>
              <a:rPr lang="en-US" sz="2800" dirty="0" err="1">
                <a:latin typeface="+mn-lt"/>
              </a:rPr>
              <a:t>Hãy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dirty="0"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O</a:t>
            </a:r>
            <a:r>
              <a:rPr lang="en-US" sz="2800" b="1" baseline="-25000" dirty="0">
                <a:latin typeface="+mn-lt"/>
              </a:rPr>
              <a:t>1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và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b="1" dirty="0">
                <a:latin typeface="+mn-lt"/>
              </a:rPr>
              <a:t> O</a:t>
            </a:r>
            <a:r>
              <a:rPr lang="en-US" sz="2800" b="1" baseline="-25000" dirty="0">
                <a:latin typeface="+mn-lt"/>
              </a:rPr>
              <a:t>3</a:t>
            </a:r>
            <a:r>
              <a:rPr lang="en-US" sz="2800" b="1" dirty="0">
                <a:latin typeface="+mn-lt"/>
              </a:rPr>
              <a:t> .</a:t>
            </a:r>
            <a:r>
              <a:rPr lang="en-US" sz="2800" dirty="0">
                <a:latin typeface="+mn-lt"/>
              </a:rPr>
              <a:t> So </a:t>
            </a:r>
            <a:r>
              <a:rPr lang="en-US" sz="2800" dirty="0" err="1">
                <a:latin typeface="+mn-lt"/>
              </a:rPr>
              <a:t>sánh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số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hai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đó</a:t>
            </a:r>
            <a:r>
              <a:rPr lang="en-US" sz="2800" dirty="0">
                <a:latin typeface="+mn-lt"/>
              </a:rPr>
              <a:t>.</a:t>
            </a:r>
          </a:p>
          <a:p>
            <a:pPr marL="457200" indent="-457200">
              <a:buFontTx/>
              <a:buAutoNum type="alphaLcPeriod"/>
              <a:defRPr/>
            </a:pPr>
            <a:r>
              <a:rPr lang="en-US" sz="2800" dirty="0" err="1">
                <a:latin typeface="+mn-lt"/>
              </a:rPr>
              <a:t>Hãy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dirty="0"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O</a:t>
            </a:r>
            <a:r>
              <a:rPr lang="en-US" sz="2800" b="1" baseline="-25000" dirty="0">
                <a:latin typeface="+mn-lt"/>
              </a:rPr>
              <a:t>2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và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góc</a:t>
            </a:r>
            <a:r>
              <a:rPr lang="en-US" sz="2800" b="1" dirty="0">
                <a:latin typeface="+mn-lt"/>
              </a:rPr>
              <a:t> O</a:t>
            </a:r>
            <a:r>
              <a:rPr lang="en-US" sz="2800" b="1" baseline="-25000" dirty="0">
                <a:latin typeface="+mn-lt"/>
              </a:rPr>
              <a:t>4</a:t>
            </a:r>
            <a:r>
              <a:rPr lang="en-US" sz="2800" b="1" dirty="0">
                <a:latin typeface="+mn-lt"/>
              </a:rPr>
              <a:t> .</a:t>
            </a:r>
            <a:r>
              <a:rPr lang="en-US" sz="2800" dirty="0">
                <a:latin typeface="+mn-lt"/>
              </a:rPr>
              <a:t> So </a:t>
            </a:r>
            <a:r>
              <a:rPr lang="en-US" sz="2800" dirty="0" err="1">
                <a:latin typeface="+mn-lt"/>
              </a:rPr>
              <a:t>sánh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số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hai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góc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đó</a:t>
            </a:r>
            <a:r>
              <a:rPr lang="en-US" sz="2800" dirty="0">
                <a:latin typeface="+mn-lt"/>
              </a:rPr>
              <a:t>. </a:t>
            </a:r>
            <a:endParaRPr lang="en-US" sz="2800" b="1" baseline="-25000" dirty="0">
              <a:latin typeface="+mn-lt"/>
            </a:endParaRPr>
          </a:p>
          <a:p>
            <a:pPr marL="457200" indent="-457200">
              <a:buFontTx/>
              <a:buAutoNum type="alphaLcPeriod"/>
              <a:defRPr/>
            </a:pPr>
            <a:r>
              <a:rPr lang="en-US" sz="2800" dirty="0" err="1">
                <a:latin typeface="+mn-lt"/>
              </a:rPr>
              <a:t>Dự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đoán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kết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quả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rút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ra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từ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câu</a:t>
            </a:r>
            <a:r>
              <a:rPr lang="en-US" sz="2800" dirty="0">
                <a:latin typeface="+mn-lt"/>
              </a:rPr>
              <a:t> a, b.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3866" y="1523201"/>
            <a:ext cx="36433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FFFF00"/>
                </a:solidFill>
                <a:latin typeface="+mn-lt"/>
              </a:rPr>
              <a:t>a, </a:t>
            </a:r>
            <a:r>
              <a:rPr lang="en-US" sz="3600" dirty="0" err="1">
                <a:solidFill>
                  <a:srgbClr val="FFFF00"/>
                </a:solidFill>
                <a:latin typeface="+mn-lt"/>
              </a:rPr>
              <a:t>Bài</a:t>
            </a:r>
            <a:r>
              <a:rPr lang="en-US" sz="3600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+mn-lt"/>
              </a:rPr>
              <a:t>tập</a:t>
            </a:r>
            <a:r>
              <a:rPr lang="en-US" sz="3600" dirty="0">
                <a:solidFill>
                  <a:srgbClr val="FFFF00"/>
                </a:solidFill>
                <a:latin typeface="+mn-lt"/>
              </a:rPr>
              <a:t> 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 rot="-1062147">
            <a:off x="5246688" y="1438275"/>
            <a:ext cx="4221162" cy="4162425"/>
            <a:chOff x="1344" y="1344"/>
            <a:chExt cx="2400" cy="2448"/>
          </a:xfrm>
        </p:grpSpPr>
        <p:sp>
          <p:nvSpPr>
            <p:cNvPr id="1058" name="Oval 28"/>
            <p:cNvSpPr>
              <a:spLocks noChangeArrowheads="1"/>
            </p:cNvSpPr>
            <p:nvPr/>
          </p:nvSpPr>
          <p:spPr bwMode="auto">
            <a:xfrm>
              <a:off x="1392" y="1344"/>
              <a:ext cx="2256" cy="2352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29"/>
            <p:cNvSpPr>
              <a:spLocks noChangeArrowheads="1"/>
            </p:cNvSpPr>
            <p:nvPr/>
          </p:nvSpPr>
          <p:spPr bwMode="auto">
            <a:xfrm>
              <a:off x="1628" y="1597"/>
              <a:ext cx="1776" cy="1824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30"/>
            <p:cNvSpPr>
              <a:spLocks noChangeArrowheads="1"/>
            </p:cNvSpPr>
            <p:nvPr/>
          </p:nvSpPr>
          <p:spPr bwMode="auto">
            <a:xfrm>
              <a:off x="1344" y="2557"/>
              <a:ext cx="2400" cy="12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Line 31"/>
            <p:cNvSpPr>
              <a:spLocks noChangeShapeType="1"/>
            </p:cNvSpPr>
            <p:nvPr/>
          </p:nvSpPr>
          <p:spPr bwMode="auto">
            <a:xfrm flipV="1">
              <a:off x="2522" y="2269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558" y="1488"/>
              <a:ext cx="1926" cy="211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314268"/>
                </a:avLst>
              </a:prstTxWarp>
            </a:bodyPr>
            <a:lstStyle/>
            <a:p>
              <a:r>
                <a:rPr lang="en-US" sz="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.VnAvant"/>
                </a:rPr>
                <a:t>0      10    20   30  40   50   60   70   80   90 100 110 120 130 140 150 160 170 180</a:t>
              </a:r>
            </a:p>
          </p:txBody>
        </p:sp>
        <p:sp>
          <p:nvSpPr>
            <p:cNvPr id="1063" name="Oval 33"/>
            <p:cNvSpPr>
              <a:spLocks noChangeArrowheads="1"/>
            </p:cNvSpPr>
            <p:nvPr/>
          </p:nvSpPr>
          <p:spPr bwMode="auto">
            <a:xfrm>
              <a:off x="1619" y="2391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Oval 34"/>
            <p:cNvSpPr>
              <a:spLocks noChangeArrowheads="1"/>
            </p:cNvSpPr>
            <p:nvPr/>
          </p:nvSpPr>
          <p:spPr bwMode="auto">
            <a:xfrm>
              <a:off x="1645" y="223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Oval 35"/>
            <p:cNvSpPr>
              <a:spLocks noChangeArrowheads="1"/>
            </p:cNvSpPr>
            <p:nvPr/>
          </p:nvSpPr>
          <p:spPr bwMode="auto">
            <a:xfrm>
              <a:off x="1706" y="2069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Oval 36"/>
            <p:cNvSpPr>
              <a:spLocks noChangeArrowheads="1"/>
            </p:cNvSpPr>
            <p:nvPr/>
          </p:nvSpPr>
          <p:spPr bwMode="auto">
            <a:xfrm>
              <a:off x="1789" y="1929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Oval 37"/>
            <p:cNvSpPr>
              <a:spLocks noChangeArrowheads="1"/>
            </p:cNvSpPr>
            <p:nvPr/>
          </p:nvSpPr>
          <p:spPr bwMode="auto">
            <a:xfrm>
              <a:off x="2496" y="158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Oval 38"/>
            <p:cNvSpPr>
              <a:spLocks noChangeArrowheads="1"/>
            </p:cNvSpPr>
            <p:nvPr/>
          </p:nvSpPr>
          <p:spPr bwMode="auto">
            <a:xfrm>
              <a:off x="1889" y="18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Oval 39"/>
            <p:cNvSpPr>
              <a:spLocks noChangeArrowheads="1"/>
            </p:cNvSpPr>
            <p:nvPr/>
          </p:nvSpPr>
          <p:spPr bwMode="auto">
            <a:xfrm>
              <a:off x="2020" y="1711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Oval 40"/>
            <p:cNvSpPr>
              <a:spLocks noChangeArrowheads="1"/>
            </p:cNvSpPr>
            <p:nvPr/>
          </p:nvSpPr>
          <p:spPr bwMode="auto">
            <a:xfrm>
              <a:off x="2164" y="16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Oval 41"/>
            <p:cNvSpPr>
              <a:spLocks noChangeArrowheads="1"/>
            </p:cNvSpPr>
            <p:nvPr/>
          </p:nvSpPr>
          <p:spPr bwMode="auto">
            <a:xfrm>
              <a:off x="2330" y="159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Oval 42"/>
            <p:cNvSpPr>
              <a:spLocks noChangeArrowheads="1"/>
            </p:cNvSpPr>
            <p:nvPr/>
          </p:nvSpPr>
          <p:spPr bwMode="auto">
            <a:xfrm>
              <a:off x="2954" y="171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Oval 43"/>
            <p:cNvSpPr>
              <a:spLocks noChangeArrowheads="1"/>
            </p:cNvSpPr>
            <p:nvPr/>
          </p:nvSpPr>
          <p:spPr bwMode="auto">
            <a:xfrm>
              <a:off x="3194" y="193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Oval 44"/>
            <p:cNvSpPr>
              <a:spLocks noChangeArrowheads="1"/>
            </p:cNvSpPr>
            <p:nvPr/>
          </p:nvSpPr>
          <p:spPr bwMode="auto">
            <a:xfrm>
              <a:off x="3277" y="20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Oval 45"/>
            <p:cNvSpPr>
              <a:spLocks noChangeArrowheads="1"/>
            </p:cNvSpPr>
            <p:nvPr/>
          </p:nvSpPr>
          <p:spPr bwMode="auto">
            <a:xfrm>
              <a:off x="3347" y="2217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Oval 46"/>
            <p:cNvSpPr>
              <a:spLocks noChangeArrowheads="1"/>
            </p:cNvSpPr>
            <p:nvPr/>
          </p:nvSpPr>
          <p:spPr bwMode="auto">
            <a:xfrm>
              <a:off x="3373" y="237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Oval 47"/>
            <p:cNvSpPr>
              <a:spLocks noChangeArrowheads="1"/>
            </p:cNvSpPr>
            <p:nvPr/>
          </p:nvSpPr>
          <p:spPr bwMode="auto">
            <a:xfrm>
              <a:off x="3085" y="1811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Oval 48"/>
            <p:cNvSpPr>
              <a:spLocks noChangeArrowheads="1"/>
            </p:cNvSpPr>
            <p:nvPr/>
          </p:nvSpPr>
          <p:spPr bwMode="auto">
            <a:xfrm>
              <a:off x="2810" y="164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Oval 49"/>
            <p:cNvSpPr>
              <a:spLocks noChangeArrowheads="1"/>
            </p:cNvSpPr>
            <p:nvPr/>
          </p:nvSpPr>
          <p:spPr bwMode="auto">
            <a:xfrm>
              <a:off x="2666" y="1597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" name="Line 57"/>
          <p:cNvSpPr>
            <a:spLocks noChangeShapeType="1"/>
          </p:cNvSpPr>
          <p:nvPr/>
        </p:nvSpPr>
        <p:spPr bwMode="auto">
          <a:xfrm>
            <a:off x="5286375" y="2643188"/>
            <a:ext cx="3857625" cy="17145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" name="Line 56"/>
          <p:cNvSpPr>
            <a:spLocks noChangeShapeType="1"/>
          </p:cNvSpPr>
          <p:nvPr/>
        </p:nvSpPr>
        <p:spPr bwMode="auto">
          <a:xfrm flipV="1">
            <a:off x="5205413" y="3000375"/>
            <a:ext cx="3581400" cy="11430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TextBox 49"/>
          <p:cNvSpPr txBox="1">
            <a:spLocks noChangeArrowheads="1"/>
          </p:cNvSpPr>
          <p:nvPr/>
        </p:nvSpPr>
        <p:spPr bwMode="auto">
          <a:xfrm>
            <a:off x="7429500" y="3324225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1042" name="TextBox 51"/>
          <p:cNvSpPr txBox="1">
            <a:spLocks noChangeArrowheads="1"/>
          </p:cNvSpPr>
          <p:nvPr/>
        </p:nvSpPr>
        <p:spPr bwMode="auto">
          <a:xfrm>
            <a:off x="6500813" y="3286125"/>
            <a:ext cx="357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1043" name="TextBox 52"/>
          <p:cNvSpPr txBox="1">
            <a:spLocks noChangeArrowheads="1"/>
          </p:cNvSpPr>
          <p:nvPr/>
        </p:nvSpPr>
        <p:spPr bwMode="auto">
          <a:xfrm>
            <a:off x="7072313" y="3038475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1044" name="TextBox 53"/>
          <p:cNvSpPr txBox="1">
            <a:spLocks noChangeArrowheads="1"/>
          </p:cNvSpPr>
          <p:nvPr/>
        </p:nvSpPr>
        <p:spPr bwMode="auto">
          <a:xfrm>
            <a:off x="7000875" y="3467100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1045" name="TextBox 55"/>
          <p:cNvSpPr txBox="1">
            <a:spLocks noChangeArrowheads="1"/>
          </p:cNvSpPr>
          <p:nvPr/>
        </p:nvSpPr>
        <p:spPr bwMode="auto">
          <a:xfrm>
            <a:off x="7000875" y="3702050"/>
            <a:ext cx="357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3200" b="1"/>
              <a:t>O</a:t>
            </a:r>
          </a:p>
        </p:txBody>
      </p:sp>
      <p:sp>
        <p:nvSpPr>
          <p:cNvPr id="1046" name="TextBox 56"/>
          <p:cNvSpPr txBox="1">
            <a:spLocks noChangeArrowheads="1"/>
          </p:cNvSpPr>
          <p:nvPr/>
        </p:nvSpPr>
        <p:spPr bwMode="auto">
          <a:xfrm>
            <a:off x="4786313" y="2286000"/>
            <a:ext cx="285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2800" b="1"/>
              <a:t>x</a:t>
            </a:r>
          </a:p>
        </p:txBody>
      </p:sp>
      <p:sp>
        <p:nvSpPr>
          <p:cNvPr id="1047" name="TextBox 57"/>
          <p:cNvSpPr txBox="1">
            <a:spLocks noChangeArrowheads="1"/>
          </p:cNvSpPr>
          <p:nvPr/>
        </p:nvSpPr>
        <p:spPr bwMode="auto">
          <a:xfrm>
            <a:off x="8643938" y="42862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2800" b="1"/>
              <a:t>y</a:t>
            </a:r>
          </a:p>
        </p:txBody>
      </p:sp>
      <p:sp>
        <p:nvSpPr>
          <p:cNvPr id="1048" name="TextBox 58"/>
          <p:cNvSpPr txBox="1">
            <a:spLocks noChangeArrowheads="1"/>
          </p:cNvSpPr>
          <p:nvPr/>
        </p:nvSpPr>
        <p:spPr bwMode="auto">
          <a:xfrm>
            <a:off x="8786813" y="2571750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2800" b="1"/>
              <a:t>y’</a:t>
            </a:r>
          </a:p>
        </p:txBody>
      </p:sp>
      <p:sp>
        <p:nvSpPr>
          <p:cNvPr id="1049" name="TextBox 59"/>
          <p:cNvSpPr txBox="1">
            <a:spLocks noChangeArrowheads="1"/>
          </p:cNvSpPr>
          <p:nvPr/>
        </p:nvSpPr>
        <p:spPr bwMode="auto">
          <a:xfrm>
            <a:off x="5143500" y="4143375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sz="2800" b="1"/>
              <a:t>x’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 rot="9735950">
            <a:off x="4990907" y="1327340"/>
            <a:ext cx="4234283" cy="4349230"/>
            <a:chOff x="1344" y="1344"/>
            <a:chExt cx="2400" cy="2448"/>
          </a:xfrm>
          <a:effectLst>
            <a:outerShdw blurRad="50800" dist="50800" dir="5400000" algn="ctr" rotWithShape="0">
              <a:schemeClr val="bg1"/>
            </a:outerShdw>
          </a:effectLst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1392" y="1344"/>
              <a:ext cx="2256" cy="2352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"/>
            <p:cNvSpPr>
              <a:spLocks noChangeArrowheads="1"/>
            </p:cNvSpPr>
            <p:nvPr/>
          </p:nvSpPr>
          <p:spPr bwMode="auto">
            <a:xfrm>
              <a:off x="1628" y="1597"/>
              <a:ext cx="1776" cy="18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Rectangle 7"/>
            <p:cNvSpPr>
              <a:spLocks noChangeArrowheads="1"/>
            </p:cNvSpPr>
            <p:nvPr/>
          </p:nvSpPr>
          <p:spPr bwMode="auto">
            <a:xfrm>
              <a:off x="1344" y="2557"/>
              <a:ext cx="2400" cy="12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Line 8"/>
            <p:cNvSpPr>
              <a:spLocks noChangeShapeType="1"/>
            </p:cNvSpPr>
            <p:nvPr/>
          </p:nvSpPr>
          <p:spPr bwMode="auto">
            <a:xfrm flipV="1">
              <a:off x="2522" y="2269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558" y="1488"/>
              <a:ext cx="1926" cy="211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314265"/>
                </a:avLst>
              </a:prstTxWarp>
            </a:bodyPr>
            <a:lstStyle/>
            <a:p>
              <a:pPr>
                <a:defRPr/>
              </a:pPr>
              <a:r>
                <a:rPr lang="en-US" sz="8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.VnAvant"/>
                </a:rPr>
                <a:t>0      10    20   30  40   50   60   70    80   90 100 110   120 13 140 150 160 170 180</a:t>
              </a:r>
            </a:p>
          </p:txBody>
        </p:sp>
        <p:sp>
          <p:nvSpPr>
            <p:cNvPr id="67" name="Oval 10"/>
            <p:cNvSpPr>
              <a:spLocks noChangeArrowheads="1"/>
            </p:cNvSpPr>
            <p:nvPr/>
          </p:nvSpPr>
          <p:spPr bwMode="auto">
            <a:xfrm>
              <a:off x="1619" y="2391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11"/>
            <p:cNvSpPr>
              <a:spLocks noChangeArrowheads="1"/>
            </p:cNvSpPr>
            <p:nvPr/>
          </p:nvSpPr>
          <p:spPr bwMode="auto">
            <a:xfrm>
              <a:off x="1645" y="223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12"/>
            <p:cNvSpPr>
              <a:spLocks noChangeArrowheads="1"/>
            </p:cNvSpPr>
            <p:nvPr/>
          </p:nvSpPr>
          <p:spPr bwMode="auto">
            <a:xfrm>
              <a:off x="1706" y="2069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13"/>
            <p:cNvSpPr>
              <a:spLocks noChangeArrowheads="1"/>
            </p:cNvSpPr>
            <p:nvPr/>
          </p:nvSpPr>
          <p:spPr bwMode="auto">
            <a:xfrm>
              <a:off x="1789" y="1929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14"/>
            <p:cNvSpPr>
              <a:spLocks noChangeArrowheads="1"/>
            </p:cNvSpPr>
            <p:nvPr/>
          </p:nvSpPr>
          <p:spPr bwMode="auto">
            <a:xfrm>
              <a:off x="2496" y="158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15"/>
            <p:cNvSpPr>
              <a:spLocks noChangeArrowheads="1"/>
            </p:cNvSpPr>
            <p:nvPr/>
          </p:nvSpPr>
          <p:spPr bwMode="auto">
            <a:xfrm>
              <a:off x="1889" y="18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16"/>
            <p:cNvSpPr>
              <a:spLocks noChangeArrowheads="1"/>
            </p:cNvSpPr>
            <p:nvPr/>
          </p:nvSpPr>
          <p:spPr bwMode="auto">
            <a:xfrm>
              <a:off x="2020" y="1711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17"/>
            <p:cNvSpPr>
              <a:spLocks noChangeArrowheads="1"/>
            </p:cNvSpPr>
            <p:nvPr/>
          </p:nvSpPr>
          <p:spPr bwMode="auto">
            <a:xfrm>
              <a:off x="2164" y="16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18"/>
            <p:cNvSpPr>
              <a:spLocks noChangeArrowheads="1"/>
            </p:cNvSpPr>
            <p:nvPr/>
          </p:nvSpPr>
          <p:spPr bwMode="auto">
            <a:xfrm>
              <a:off x="2330" y="159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19"/>
            <p:cNvSpPr>
              <a:spLocks noChangeArrowheads="1"/>
            </p:cNvSpPr>
            <p:nvPr/>
          </p:nvSpPr>
          <p:spPr bwMode="auto">
            <a:xfrm>
              <a:off x="2954" y="171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20"/>
            <p:cNvSpPr>
              <a:spLocks noChangeArrowheads="1"/>
            </p:cNvSpPr>
            <p:nvPr/>
          </p:nvSpPr>
          <p:spPr bwMode="auto">
            <a:xfrm>
              <a:off x="3194" y="193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21"/>
            <p:cNvSpPr>
              <a:spLocks noChangeArrowheads="1"/>
            </p:cNvSpPr>
            <p:nvPr/>
          </p:nvSpPr>
          <p:spPr bwMode="auto">
            <a:xfrm>
              <a:off x="3277" y="20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22"/>
            <p:cNvSpPr>
              <a:spLocks noChangeArrowheads="1"/>
            </p:cNvSpPr>
            <p:nvPr/>
          </p:nvSpPr>
          <p:spPr bwMode="auto">
            <a:xfrm>
              <a:off x="3347" y="2217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23"/>
            <p:cNvSpPr>
              <a:spLocks noChangeArrowheads="1"/>
            </p:cNvSpPr>
            <p:nvPr/>
          </p:nvSpPr>
          <p:spPr bwMode="auto">
            <a:xfrm>
              <a:off x="3373" y="237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24"/>
            <p:cNvSpPr>
              <a:spLocks noChangeArrowheads="1"/>
            </p:cNvSpPr>
            <p:nvPr/>
          </p:nvSpPr>
          <p:spPr bwMode="auto">
            <a:xfrm>
              <a:off x="3085" y="1811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25"/>
            <p:cNvSpPr>
              <a:spLocks noChangeArrowheads="1"/>
            </p:cNvSpPr>
            <p:nvPr/>
          </p:nvSpPr>
          <p:spPr bwMode="auto">
            <a:xfrm>
              <a:off x="2810" y="164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26"/>
            <p:cNvSpPr>
              <a:spLocks noChangeArrowheads="1"/>
            </p:cNvSpPr>
            <p:nvPr/>
          </p:nvSpPr>
          <p:spPr bwMode="auto">
            <a:xfrm>
              <a:off x="2666" y="1597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4" name="Line 57"/>
          <p:cNvSpPr>
            <a:spLocks noChangeShapeType="1"/>
          </p:cNvSpPr>
          <p:nvPr/>
        </p:nvSpPr>
        <p:spPr bwMode="auto">
          <a:xfrm>
            <a:off x="5286375" y="2643188"/>
            <a:ext cx="3857625" cy="17145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5" name="Line 56"/>
          <p:cNvSpPr>
            <a:spLocks noChangeShapeType="1"/>
          </p:cNvSpPr>
          <p:nvPr/>
        </p:nvSpPr>
        <p:spPr bwMode="auto">
          <a:xfrm flipV="1">
            <a:off x="5143500" y="3000375"/>
            <a:ext cx="3581400" cy="11430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53" name="Text Box 65"/>
          <p:cNvSpPr txBox="1">
            <a:spLocks noChangeArrowheads="1"/>
          </p:cNvSpPr>
          <p:nvPr/>
        </p:nvSpPr>
        <p:spPr bwMode="auto">
          <a:xfrm>
            <a:off x="6481763" y="3262313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1</a:t>
            </a:r>
          </a:p>
        </p:txBody>
      </p:sp>
      <p:sp>
        <p:nvSpPr>
          <p:cNvPr id="1054" name="Text Box 67"/>
          <p:cNvSpPr txBox="1">
            <a:spLocks noChangeArrowheads="1"/>
          </p:cNvSpPr>
          <p:nvPr/>
        </p:nvSpPr>
        <p:spPr bwMode="auto">
          <a:xfrm>
            <a:off x="7429500" y="328612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3</a:t>
            </a:r>
          </a:p>
        </p:txBody>
      </p:sp>
      <p:sp>
        <p:nvSpPr>
          <p:cNvPr id="1055" name="Text Box 68"/>
          <p:cNvSpPr txBox="1">
            <a:spLocks noChangeArrowheads="1"/>
          </p:cNvSpPr>
          <p:nvPr/>
        </p:nvSpPr>
        <p:spPr bwMode="auto">
          <a:xfrm>
            <a:off x="7000875" y="34290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4</a:t>
            </a:r>
          </a:p>
        </p:txBody>
      </p:sp>
      <p:sp>
        <p:nvSpPr>
          <p:cNvPr id="1056" name="Text Box 66"/>
          <p:cNvSpPr txBox="1">
            <a:spLocks noChangeArrowheads="1"/>
          </p:cNvSpPr>
          <p:nvPr/>
        </p:nvSpPr>
        <p:spPr bwMode="auto">
          <a:xfrm>
            <a:off x="7053263" y="300037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2</a:t>
            </a:r>
          </a:p>
        </p:txBody>
      </p:sp>
      <p:graphicFrame>
        <p:nvGraphicFramePr>
          <p:cNvPr id="88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127734"/>
              </p:ext>
            </p:extLst>
          </p:nvPr>
        </p:nvGraphicFramePr>
        <p:xfrm>
          <a:off x="357188" y="2814638"/>
          <a:ext cx="1860550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" name="Equation" r:id="rId3" imgW="545760" imgH="266400" progId="Equation.DSMT4">
                  <p:embed/>
                </p:oleObj>
              </mc:Choice>
              <mc:Fallback>
                <p:oleObj name="Equation" r:id="rId3" imgW="545760" imgH="26640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814638"/>
                        <a:ext cx="1860550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236978"/>
              </p:ext>
            </p:extLst>
          </p:nvPr>
        </p:nvGraphicFramePr>
        <p:xfrm>
          <a:off x="214313" y="3527425"/>
          <a:ext cx="221456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5" name="Equation" r:id="rId5" imgW="622080" imgH="266400" progId="Equation.DSMT4">
                  <p:embed/>
                </p:oleObj>
              </mc:Choice>
              <mc:Fallback>
                <p:oleObj name="Equation" r:id="rId5" imgW="622080" imgH="2664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3527425"/>
                        <a:ext cx="2214562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81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422230"/>
              </p:ext>
            </p:extLst>
          </p:nvPr>
        </p:nvGraphicFramePr>
        <p:xfrm>
          <a:off x="3071813" y="2887663"/>
          <a:ext cx="181927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Equation" r:id="rId7" imgW="558720" imgH="266400" progId="Equation.DSMT4">
                  <p:embed/>
                </p:oleObj>
              </mc:Choice>
              <mc:Fallback>
                <p:oleObj name="Equation" r:id="rId7" imgW="558720" imgH="2664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2887663"/>
                        <a:ext cx="1819275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82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847010"/>
              </p:ext>
            </p:extLst>
          </p:nvPr>
        </p:nvGraphicFramePr>
        <p:xfrm>
          <a:off x="2857500" y="3527425"/>
          <a:ext cx="221138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Equation" r:id="rId9" imgW="622080" imgH="266400" progId="Equation.DSMT4">
                  <p:embed/>
                </p:oleObj>
              </mc:Choice>
              <mc:Fallback>
                <p:oleObj name="Equation" r:id="rId9" imgW="622080" imgH="2664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527425"/>
                        <a:ext cx="2211388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714375" y="2416175"/>
            <a:ext cx="2286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FF00"/>
                </a:solidFill>
                <a:latin typeface="+mn-lt"/>
              </a:rPr>
              <a:t>b, </a:t>
            </a:r>
            <a:r>
              <a:rPr lang="en-US" sz="3200" dirty="0" err="1">
                <a:solidFill>
                  <a:srgbClr val="FFFF00"/>
                </a:solidFill>
                <a:latin typeface="+mn-lt"/>
              </a:rPr>
              <a:t>Tính</a:t>
            </a:r>
            <a:r>
              <a:rPr lang="en-US" sz="3200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+mn-lt"/>
              </a:rPr>
              <a:t>chất</a:t>
            </a:r>
            <a:endParaRPr lang="en-US" sz="32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Flowchart: Predefined Process 3"/>
          <p:cNvSpPr/>
          <p:nvPr/>
        </p:nvSpPr>
        <p:spPr>
          <a:xfrm>
            <a:off x="323528" y="4509120"/>
            <a:ext cx="4997425" cy="1804310"/>
          </a:xfrm>
          <a:prstGeom prst="flowChartPredefined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16378" y="4710097"/>
            <a:ext cx="2811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+mn-lt"/>
              </a:rPr>
              <a:t>Hai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góc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đối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đỉnh</a:t>
            </a:r>
            <a:r>
              <a:rPr lang="en-US" dirty="0" smtClean="0">
                <a:latin typeface="+mn-lt"/>
              </a:rPr>
              <a:t> </a:t>
            </a:r>
          </a:p>
          <a:p>
            <a:pPr algn="ctr"/>
            <a:r>
              <a:rPr lang="en-US" b="1" dirty="0" err="1" smtClean="0">
                <a:solidFill>
                  <a:srgbClr val="3333FF"/>
                </a:solidFill>
                <a:latin typeface="+mn-lt"/>
              </a:rPr>
              <a:t>bằng</a:t>
            </a:r>
            <a:r>
              <a:rPr lang="en-US" b="1" dirty="0" smtClean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+mn-lt"/>
              </a:rPr>
              <a:t>nhau</a:t>
            </a:r>
            <a:endParaRPr lang="en-US" b="1" dirty="0">
              <a:solidFill>
                <a:srgbClr val="3333FF"/>
              </a:solidFill>
              <a:latin typeface="+mn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122193"/>
              </p:ext>
            </p:extLst>
          </p:nvPr>
        </p:nvGraphicFramePr>
        <p:xfrm>
          <a:off x="1387054" y="5536127"/>
          <a:ext cx="2369391" cy="585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" name="Equation" r:id="rId11" imgW="1079280" imgH="266400" progId="Equation.DSMT4">
                  <p:embed/>
                </p:oleObj>
              </mc:Choice>
              <mc:Fallback>
                <p:oleObj name="Equation" r:id="rId11" imgW="10792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87054" y="5536127"/>
                        <a:ext cx="2369391" cy="5853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800" decel="1000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800" decel="1000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6" grpId="1"/>
      <p:bldP spid="91" grpId="0"/>
      <p:bldP spid="4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5758746" y="1412776"/>
            <a:ext cx="3133734" cy="1873941"/>
            <a:chOff x="2923" y="3024"/>
            <a:chExt cx="1781" cy="1152"/>
          </a:xfrm>
        </p:grpSpPr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4363" y="3024"/>
              <a:ext cx="2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y</a:t>
              </a:r>
            </a:p>
          </p:txBody>
        </p:sp>
        <p:sp>
          <p:nvSpPr>
            <p:cNvPr id="75" name="Line 7"/>
            <p:cNvSpPr>
              <a:spLocks noChangeShapeType="1"/>
            </p:cNvSpPr>
            <p:nvPr/>
          </p:nvSpPr>
          <p:spPr bwMode="auto">
            <a:xfrm flipV="1">
              <a:off x="3312" y="3072"/>
              <a:ext cx="1104" cy="1008"/>
            </a:xfrm>
            <a:prstGeom prst="line">
              <a:avLst/>
            </a:prstGeom>
            <a:noFill/>
            <a:ln w="1270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6" name="Line 8"/>
            <p:cNvSpPr>
              <a:spLocks noChangeShapeType="1"/>
            </p:cNvSpPr>
            <p:nvPr/>
          </p:nvSpPr>
          <p:spPr bwMode="auto">
            <a:xfrm flipH="1">
              <a:off x="2977" y="3648"/>
              <a:ext cx="1631" cy="0"/>
            </a:xfrm>
            <a:prstGeom prst="line">
              <a:avLst/>
            </a:prstGeom>
            <a:noFill/>
            <a:ln w="1270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7" name="Text Box 9"/>
            <p:cNvSpPr txBox="1">
              <a:spLocks noChangeArrowheads="1"/>
            </p:cNvSpPr>
            <p:nvPr/>
          </p:nvSpPr>
          <p:spPr bwMode="auto">
            <a:xfrm>
              <a:off x="3696" y="3600"/>
              <a:ext cx="2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chemeClr val="accent2"/>
                  </a:solidFill>
                </a:rPr>
                <a:t>O</a:t>
              </a:r>
            </a:p>
          </p:txBody>
        </p:sp>
        <p:sp>
          <p:nvSpPr>
            <p:cNvPr id="78" name="Arc 10"/>
            <p:cNvSpPr>
              <a:spLocks/>
            </p:cNvSpPr>
            <p:nvPr/>
          </p:nvSpPr>
          <p:spPr bwMode="auto">
            <a:xfrm>
              <a:off x="3480" y="3365"/>
              <a:ext cx="98" cy="12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</a:path>
                <a:path w="43200" h="43200" stroke="0" extrusionOk="0">
                  <a:moveTo>
                    <a:pt x="21599" y="0"/>
                  </a:move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Text Box 11"/>
            <p:cNvSpPr txBox="1">
              <a:spLocks noChangeArrowheads="1"/>
            </p:cNvSpPr>
            <p:nvPr/>
          </p:nvSpPr>
          <p:spPr bwMode="auto">
            <a:xfrm>
              <a:off x="4268" y="3473"/>
              <a:ext cx="43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80" name="Text Box 12"/>
            <p:cNvSpPr txBox="1">
              <a:spLocks noChangeArrowheads="1"/>
            </p:cNvSpPr>
            <p:nvPr/>
          </p:nvSpPr>
          <p:spPr bwMode="auto">
            <a:xfrm>
              <a:off x="4032" y="3436"/>
              <a:ext cx="3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6600CC"/>
                  </a:solidFill>
                </a:rPr>
                <a:t>47</a:t>
              </a:r>
              <a:r>
                <a:rPr lang="en-US" altLang="en-US" sz="1600" baseline="30000">
                  <a:solidFill>
                    <a:srgbClr val="6600CC"/>
                  </a:solidFill>
                </a:rPr>
                <a:t>0</a:t>
              </a:r>
              <a:endParaRPr lang="en-US" altLang="en-US" sz="1600">
                <a:solidFill>
                  <a:srgbClr val="6600CC"/>
                </a:solidFill>
              </a:endParaRPr>
            </a:p>
          </p:txBody>
        </p:sp>
        <p:sp>
          <p:nvSpPr>
            <p:cNvPr id="81" name="Arc 13"/>
            <p:cNvSpPr>
              <a:spLocks/>
            </p:cNvSpPr>
            <p:nvPr/>
          </p:nvSpPr>
          <p:spPr bwMode="auto">
            <a:xfrm rot="1291562">
              <a:off x="3936" y="3487"/>
              <a:ext cx="108" cy="161"/>
            </a:xfrm>
            <a:custGeom>
              <a:avLst/>
              <a:gdLst>
                <a:gd name="T0" fmla="*/ 0 w 27205"/>
                <a:gd name="T1" fmla="*/ 0 h 38642"/>
                <a:gd name="T2" fmla="*/ 0 w 27205"/>
                <a:gd name="T3" fmla="*/ 0 h 38642"/>
                <a:gd name="T4" fmla="*/ 0 w 27205"/>
                <a:gd name="T5" fmla="*/ 0 h 38642"/>
                <a:gd name="T6" fmla="*/ 0 60000 65536"/>
                <a:gd name="T7" fmla="*/ 0 60000 65536"/>
                <a:gd name="T8" fmla="*/ 0 60000 65536"/>
                <a:gd name="T9" fmla="*/ 0 w 27205"/>
                <a:gd name="T10" fmla="*/ 0 h 38642"/>
                <a:gd name="T11" fmla="*/ 27205 w 27205"/>
                <a:gd name="T12" fmla="*/ 38642 h 386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05" h="38642" fill="none" extrusionOk="0">
                  <a:moveTo>
                    <a:pt x="-1" y="739"/>
                  </a:moveTo>
                  <a:cubicBezTo>
                    <a:pt x="1827" y="248"/>
                    <a:pt x="3712" y="-1"/>
                    <a:pt x="5605" y="0"/>
                  </a:cubicBezTo>
                  <a:cubicBezTo>
                    <a:pt x="17534" y="0"/>
                    <a:pt x="27205" y="9670"/>
                    <a:pt x="27205" y="21600"/>
                  </a:cubicBezTo>
                  <a:cubicBezTo>
                    <a:pt x="27205" y="28261"/>
                    <a:pt x="24131" y="34549"/>
                    <a:pt x="18876" y="38642"/>
                  </a:cubicBezTo>
                </a:path>
                <a:path w="27205" h="38642" stroke="0" extrusionOk="0">
                  <a:moveTo>
                    <a:pt x="-1" y="739"/>
                  </a:moveTo>
                  <a:cubicBezTo>
                    <a:pt x="1827" y="248"/>
                    <a:pt x="3712" y="-1"/>
                    <a:pt x="5605" y="0"/>
                  </a:cubicBezTo>
                  <a:cubicBezTo>
                    <a:pt x="17534" y="0"/>
                    <a:pt x="27205" y="9670"/>
                    <a:pt x="27205" y="21600"/>
                  </a:cubicBezTo>
                  <a:cubicBezTo>
                    <a:pt x="27205" y="28261"/>
                    <a:pt x="24131" y="34549"/>
                    <a:pt x="18876" y="38642"/>
                  </a:cubicBezTo>
                  <a:lnTo>
                    <a:pt x="5605" y="21600"/>
                  </a:lnTo>
                  <a:lnTo>
                    <a:pt x="-1" y="739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Text Box 14"/>
            <p:cNvSpPr txBox="1">
              <a:spLocks noChangeArrowheads="1"/>
            </p:cNvSpPr>
            <p:nvPr/>
          </p:nvSpPr>
          <p:spPr bwMode="auto">
            <a:xfrm>
              <a:off x="4512" y="3600"/>
              <a:ext cx="1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x</a:t>
              </a:r>
            </a:p>
          </p:txBody>
        </p:sp>
        <p:sp>
          <p:nvSpPr>
            <p:cNvPr id="83" name="Text Box 15"/>
            <p:cNvSpPr txBox="1">
              <a:spLocks noChangeArrowheads="1"/>
            </p:cNvSpPr>
            <p:nvPr/>
          </p:nvSpPr>
          <p:spPr bwMode="auto">
            <a:xfrm>
              <a:off x="2923" y="3600"/>
              <a:ext cx="2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x’</a:t>
              </a:r>
            </a:p>
          </p:txBody>
        </p:sp>
        <p:sp>
          <p:nvSpPr>
            <p:cNvPr id="84" name="Text Box 16"/>
            <p:cNvSpPr txBox="1">
              <a:spLocks noChangeArrowheads="1"/>
            </p:cNvSpPr>
            <p:nvPr/>
          </p:nvSpPr>
          <p:spPr bwMode="auto">
            <a:xfrm>
              <a:off x="3360" y="3964"/>
              <a:ext cx="2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y’</a:t>
              </a:r>
            </a:p>
          </p:txBody>
        </p:sp>
      </p:grpSp>
      <p:grpSp>
        <p:nvGrpSpPr>
          <p:cNvPr id="85" name="Group 4"/>
          <p:cNvGrpSpPr>
            <a:grpSpLocks/>
          </p:cNvGrpSpPr>
          <p:nvPr/>
        </p:nvGrpSpPr>
        <p:grpSpPr bwMode="auto">
          <a:xfrm>
            <a:off x="381000" y="400010"/>
            <a:ext cx="8763000" cy="3200400"/>
            <a:chOff x="96" y="1296"/>
            <a:chExt cx="5520" cy="2016"/>
          </a:xfrm>
        </p:grpSpPr>
        <p:sp>
          <p:nvSpPr>
            <p:cNvPr id="86" name="Text Box 5"/>
            <p:cNvSpPr txBox="1">
              <a:spLocks noChangeArrowheads="1"/>
            </p:cNvSpPr>
            <p:nvPr/>
          </p:nvSpPr>
          <p:spPr bwMode="auto">
            <a:xfrm>
              <a:off x="96" y="1296"/>
              <a:ext cx="5520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342900" indent="-342900" eaLnBrk="1" hangingPunct="1">
                <a:spcBef>
                  <a:spcPct val="50000"/>
                </a:spcBef>
              </a:pPr>
              <a:r>
                <a:rPr lang="en-US" altLang="en-US" sz="2400">
                  <a:latin typeface=".VnTime" pitchFamily="34" charset="0"/>
                </a:rPr>
                <a:t>Hoµn thµnh bµi tËp sau:</a:t>
              </a:r>
            </a:p>
            <a:p>
              <a:pPr marL="342900" indent="-342900" eaLnBrk="1" hangingPunct="1">
                <a:spcBef>
                  <a:spcPct val="50000"/>
                </a:spcBef>
              </a:pPr>
              <a:r>
                <a:rPr lang="en-US" altLang="en-US" sz="2400">
                  <a:latin typeface=".VnTime" pitchFamily="34" charset="0"/>
                </a:rPr>
                <a:t>Cho </a:t>
              </a:r>
              <a:r>
                <a:rPr lang="en-US" altLang="en-US" sz="2400" smtClean="0">
                  <a:latin typeface="+mn-lt"/>
                </a:rPr>
                <a:t>đường </a:t>
              </a:r>
              <a:r>
                <a:rPr lang="en-US" altLang="en-US" sz="2400" smtClean="0">
                  <a:latin typeface=".VnTime" pitchFamily="34" charset="0"/>
                </a:rPr>
                <a:t>th¼ng </a:t>
              </a:r>
              <a:r>
                <a:rPr lang="en-US" altLang="en-US" sz="2400">
                  <a:latin typeface=".VnTime" pitchFamily="34" charset="0"/>
                </a:rPr>
                <a:t>xx’ </a:t>
              </a:r>
              <a:r>
                <a:rPr lang="en-US" altLang="en-US" sz="2400" smtClean="0">
                  <a:latin typeface=".VnTime" pitchFamily="34" charset="0"/>
                </a:rPr>
                <a:t>c¾t </a:t>
              </a:r>
              <a:r>
                <a:rPr lang="en-US" altLang="en-US" sz="2400" smtClean="0">
                  <a:latin typeface="+mn-lt"/>
                </a:rPr>
                <a:t>đường</a:t>
              </a:r>
              <a:r>
                <a:rPr lang="en-US" altLang="en-US" sz="2400" smtClean="0">
                  <a:latin typeface=".VnTime" pitchFamily="34" charset="0"/>
                </a:rPr>
                <a:t> </a:t>
              </a:r>
              <a:r>
                <a:rPr lang="en-US" altLang="en-US" sz="2400">
                  <a:latin typeface=".VnTime" pitchFamily="34" charset="0"/>
                </a:rPr>
                <a:t>th¼ng yy’ t¹i O, biÕt xOy= 47</a:t>
              </a:r>
              <a:r>
                <a:rPr lang="en-US" altLang="en-US" sz="2400" baseline="30000">
                  <a:latin typeface=".VnTime" pitchFamily="34" charset="0"/>
                </a:rPr>
                <a:t>0</a:t>
              </a:r>
              <a:r>
                <a:rPr lang="en-US" altLang="en-US" sz="2400">
                  <a:latin typeface=".VnTime" pitchFamily="34" charset="0"/>
                </a:rPr>
                <a:t>. TÝnh sè ®o c¸c gãc cßn l¹i?</a:t>
              </a:r>
            </a:p>
          </p:txBody>
        </p:sp>
        <p:grpSp>
          <p:nvGrpSpPr>
            <p:cNvPr id="87" name="Group 6"/>
            <p:cNvGrpSpPr>
              <a:grpSpLocks/>
            </p:cNvGrpSpPr>
            <p:nvPr/>
          </p:nvGrpSpPr>
          <p:grpSpPr bwMode="auto">
            <a:xfrm>
              <a:off x="2779" y="2160"/>
              <a:ext cx="1781" cy="1152"/>
              <a:chOff x="2923" y="3024"/>
              <a:chExt cx="1781" cy="1152"/>
            </a:xfrm>
          </p:grpSpPr>
          <p:sp>
            <p:nvSpPr>
              <p:cNvPr id="91" name="Text Box 7"/>
              <p:cNvSpPr txBox="1">
                <a:spLocks noChangeArrowheads="1"/>
              </p:cNvSpPr>
              <p:nvPr/>
            </p:nvSpPr>
            <p:spPr bwMode="auto">
              <a:xfrm>
                <a:off x="4363" y="3024"/>
                <a:ext cx="24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/>
                  <a:t>y</a:t>
                </a:r>
              </a:p>
            </p:txBody>
          </p:sp>
          <p:sp>
            <p:nvSpPr>
              <p:cNvPr id="92" name="Line 8"/>
              <p:cNvSpPr>
                <a:spLocks noChangeShapeType="1"/>
              </p:cNvSpPr>
              <p:nvPr/>
            </p:nvSpPr>
            <p:spPr bwMode="auto">
              <a:xfrm flipV="1">
                <a:off x="3312" y="3072"/>
                <a:ext cx="1104" cy="1008"/>
              </a:xfrm>
              <a:prstGeom prst="line">
                <a:avLst/>
              </a:prstGeom>
              <a:noFill/>
              <a:ln w="12700">
                <a:solidFill>
                  <a:srgbClr val="00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3" name="Line 9"/>
              <p:cNvSpPr>
                <a:spLocks noChangeShapeType="1"/>
              </p:cNvSpPr>
              <p:nvPr/>
            </p:nvSpPr>
            <p:spPr bwMode="auto">
              <a:xfrm flipH="1">
                <a:off x="2977" y="3648"/>
                <a:ext cx="1631" cy="0"/>
              </a:xfrm>
              <a:prstGeom prst="line">
                <a:avLst/>
              </a:prstGeom>
              <a:noFill/>
              <a:ln w="12700">
                <a:solidFill>
                  <a:srgbClr val="00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4" name="Text Box 10"/>
              <p:cNvSpPr txBox="1">
                <a:spLocks noChangeArrowheads="1"/>
              </p:cNvSpPr>
              <p:nvPr/>
            </p:nvSpPr>
            <p:spPr bwMode="auto">
              <a:xfrm>
                <a:off x="3696" y="3600"/>
                <a:ext cx="22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>
                    <a:solidFill>
                      <a:schemeClr val="accent2"/>
                    </a:solidFill>
                  </a:rPr>
                  <a:t>O</a:t>
                </a:r>
              </a:p>
            </p:txBody>
          </p:sp>
          <p:sp>
            <p:nvSpPr>
              <p:cNvPr id="95" name="Arc 11"/>
              <p:cNvSpPr>
                <a:spLocks/>
              </p:cNvSpPr>
              <p:nvPr/>
            </p:nvSpPr>
            <p:spPr bwMode="auto">
              <a:xfrm>
                <a:off x="3480" y="3365"/>
                <a:ext cx="98" cy="129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1599" y="0"/>
                    </a:moveTo>
                  </a:path>
                  <a:path w="43200" h="43200" stroke="0" extrusionOk="0">
                    <a:moveTo>
                      <a:pt x="21599" y="0"/>
                    </a:moveTo>
                    <a:lnTo>
                      <a:pt x="21600" y="21600"/>
                    </a:lnTo>
                    <a:lnTo>
                      <a:pt x="21599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Text Box 12"/>
              <p:cNvSpPr txBox="1">
                <a:spLocks noChangeArrowheads="1"/>
              </p:cNvSpPr>
              <p:nvPr/>
            </p:nvSpPr>
            <p:spPr bwMode="auto">
              <a:xfrm>
                <a:off x="4268" y="3473"/>
                <a:ext cx="43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vi-V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Text Box 13"/>
              <p:cNvSpPr txBox="1">
                <a:spLocks noChangeArrowheads="1"/>
              </p:cNvSpPr>
              <p:nvPr/>
            </p:nvSpPr>
            <p:spPr bwMode="auto">
              <a:xfrm>
                <a:off x="4032" y="3436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>
                    <a:solidFill>
                      <a:srgbClr val="6600CC"/>
                    </a:solidFill>
                  </a:rPr>
                  <a:t>47</a:t>
                </a:r>
                <a:r>
                  <a:rPr lang="en-US" altLang="en-US" sz="1600" baseline="30000">
                    <a:solidFill>
                      <a:srgbClr val="6600CC"/>
                    </a:solidFill>
                  </a:rPr>
                  <a:t>0</a:t>
                </a:r>
                <a:endParaRPr lang="en-US" altLang="en-US" sz="1600">
                  <a:solidFill>
                    <a:srgbClr val="6600CC"/>
                  </a:solidFill>
                </a:endParaRPr>
              </a:p>
            </p:txBody>
          </p:sp>
          <p:sp>
            <p:nvSpPr>
              <p:cNvPr id="98" name="Arc 14"/>
              <p:cNvSpPr>
                <a:spLocks/>
              </p:cNvSpPr>
              <p:nvPr/>
            </p:nvSpPr>
            <p:spPr bwMode="auto">
              <a:xfrm rot="1291562">
                <a:off x="3936" y="3487"/>
                <a:ext cx="108" cy="161"/>
              </a:xfrm>
              <a:custGeom>
                <a:avLst/>
                <a:gdLst>
                  <a:gd name="T0" fmla="*/ 0 w 27205"/>
                  <a:gd name="T1" fmla="*/ 0 h 38642"/>
                  <a:gd name="T2" fmla="*/ 0 w 27205"/>
                  <a:gd name="T3" fmla="*/ 0 h 38642"/>
                  <a:gd name="T4" fmla="*/ 0 w 27205"/>
                  <a:gd name="T5" fmla="*/ 0 h 38642"/>
                  <a:gd name="T6" fmla="*/ 0 60000 65536"/>
                  <a:gd name="T7" fmla="*/ 0 60000 65536"/>
                  <a:gd name="T8" fmla="*/ 0 60000 65536"/>
                  <a:gd name="T9" fmla="*/ 0 w 27205"/>
                  <a:gd name="T10" fmla="*/ 0 h 38642"/>
                  <a:gd name="T11" fmla="*/ 27205 w 27205"/>
                  <a:gd name="T12" fmla="*/ 38642 h 386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205" h="38642" fill="none" extrusionOk="0">
                    <a:moveTo>
                      <a:pt x="-1" y="739"/>
                    </a:moveTo>
                    <a:cubicBezTo>
                      <a:pt x="1827" y="248"/>
                      <a:pt x="3712" y="-1"/>
                      <a:pt x="5605" y="0"/>
                    </a:cubicBezTo>
                    <a:cubicBezTo>
                      <a:pt x="17534" y="0"/>
                      <a:pt x="27205" y="9670"/>
                      <a:pt x="27205" y="21600"/>
                    </a:cubicBezTo>
                    <a:cubicBezTo>
                      <a:pt x="27205" y="28261"/>
                      <a:pt x="24131" y="34549"/>
                      <a:pt x="18876" y="38642"/>
                    </a:cubicBezTo>
                  </a:path>
                  <a:path w="27205" h="38642" stroke="0" extrusionOk="0">
                    <a:moveTo>
                      <a:pt x="-1" y="739"/>
                    </a:moveTo>
                    <a:cubicBezTo>
                      <a:pt x="1827" y="248"/>
                      <a:pt x="3712" y="-1"/>
                      <a:pt x="5605" y="0"/>
                    </a:cubicBezTo>
                    <a:cubicBezTo>
                      <a:pt x="17534" y="0"/>
                      <a:pt x="27205" y="9670"/>
                      <a:pt x="27205" y="21600"/>
                    </a:cubicBezTo>
                    <a:cubicBezTo>
                      <a:pt x="27205" y="28261"/>
                      <a:pt x="24131" y="34549"/>
                      <a:pt x="18876" y="38642"/>
                    </a:cubicBezTo>
                    <a:lnTo>
                      <a:pt x="5605" y="21600"/>
                    </a:lnTo>
                    <a:lnTo>
                      <a:pt x="-1" y="739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Text Box 15"/>
              <p:cNvSpPr txBox="1">
                <a:spLocks noChangeArrowheads="1"/>
              </p:cNvSpPr>
              <p:nvPr/>
            </p:nvSpPr>
            <p:spPr bwMode="auto">
              <a:xfrm>
                <a:off x="4512" y="3600"/>
                <a:ext cx="1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/>
                  <a:t>x</a:t>
                </a:r>
              </a:p>
            </p:txBody>
          </p:sp>
          <p:sp>
            <p:nvSpPr>
              <p:cNvPr id="100" name="Text Box 16"/>
              <p:cNvSpPr txBox="1">
                <a:spLocks noChangeArrowheads="1"/>
              </p:cNvSpPr>
              <p:nvPr/>
            </p:nvSpPr>
            <p:spPr bwMode="auto">
              <a:xfrm>
                <a:off x="2923" y="3600"/>
                <a:ext cx="24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/>
                  <a:t>x’</a:t>
                </a:r>
              </a:p>
            </p:txBody>
          </p:sp>
          <p:sp>
            <p:nvSpPr>
              <p:cNvPr id="101" name="Text Box 17"/>
              <p:cNvSpPr txBox="1">
                <a:spLocks noChangeArrowheads="1"/>
              </p:cNvSpPr>
              <p:nvPr/>
            </p:nvSpPr>
            <p:spPr bwMode="auto">
              <a:xfrm>
                <a:off x="3360" y="3964"/>
                <a:ext cx="24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/>
                  <a:t>y’</a:t>
                </a:r>
              </a:p>
            </p:txBody>
          </p:sp>
        </p:grpSp>
        <p:grpSp>
          <p:nvGrpSpPr>
            <p:cNvPr id="88" name="Group 18"/>
            <p:cNvGrpSpPr>
              <a:grpSpLocks/>
            </p:cNvGrpSpPr>
            <p:nvPr/>
          </p:nvGrpSpPr>
          <p:grpSpPr bwMode="auto">
            <a:xfrm>
              <a:off x="4176" y="1632"/>
              <a:ext cx="336" cy="48"/>
              <a:chOff x="3648" y="864"/>
              <a:chExt cx="192" cy="48"/>
            </a:xfrm>
          </p:grpSpPr>
          <p:sp>
            <p:nvSpPr>
              <p:cNvPr id="89" name="Line 19"/>
              <p:cNvSpPr>
                <a:spLocks noChangeShapeType="1"/>
              </p:cNvSpPr>
              <p:nvPr/>
            </p:nvSpPr>
            <p:spPr bwMode="auto">
              <a:xfrm flipV="1">
                <a:off x="3648" y="864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0" name="Line 20"/>
              <p:cNvSpPr>
                <a:spLocks noChangeShapeType="1"/>
              </p:cNvSpPr>
              <p:nvPr/>
            </p:nvSpPr>
            <p:spPr bwMode="auto">
              <a:xfrm>
                <a:off x="3744" y="864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" name="TextBox 101"/>
          <p:cNvSpPr txBox="1"/>
          <p:nvPr/>
        </p:nvSpPr>
        <p:spPr>
          <a:xfrm>
            <a:off x="7473806" y="207239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6984907" y="192041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501505" y="2430830"/>
            <a:ext cx="32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092280" y="2616527"/>
            <a:ext cx="32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186454"/>
              </p:ext>
            </p:extLst>
          </p:nvPr>
        </p:nvGraphicFramePr>
        <p:xfrm>
          <a:off x="4220729" y="987296"/>
          <a:ext cx="1538017" cy="489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0" name="Equation" r:id="rId3" imgW="838080" imgH="266400" progId="Equation.DSMT4">
                  <p:embed/>
                </p:oleObj>
              </mc:Choice>
              <mc:Fallback>
                <p:oleObj name="Equation" r:id="rId3" imgW="838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0729" y="987296"/>
                        <a:ext cx="1538017" cy="489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865929"/>
              </p:ext>
            </p:extLst>
          </p:nvPr>
        </p:nvGraphicFramePr>
        <p:xfrm>
          <a:off x="1248622" y="1844824"/>
          <a:ext cx="74453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1" name="Equation" r:id="rId5" imgW="406080" imgH="266400" progId="Equation.DSMT4">
                  <p:embed/>
                </p:oleObj>
              </mc:Choice>
              <mc:Fallback>
                <p:oleObj name="Equation" r:id="rId5" imgW="406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48622" y="1844824"/>
                        <a:ext cx="744537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TextBox 107"/>
          <p:cNvSpPr txBox="1"/>
          <p:nvPr/>
        </p:nvSpPr>
        <p:spPr>
          <a:xfrm>
            <a:off x="971599" y="995016"/>
            <a:ext cx="3312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>
                <a:latin typeface="+mn-lt"/>
              </a:rPr>
              <a:t>Gọi bốn góc O lần lượt là</a:t>
            </a:r>
            <a:endParaRPr lang="en-US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971599" y="1412776"/>
            <a:ext cx="3312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mtClean="0">
                <a:latin typeface="+mn-lt"/>
              </a:rPr>
              <a:t>Ta có</a:t>
            </a:r>
            <a:endParaRPr lang="en-US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051720" y="1884600"/>
            <a:ext cx="3312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altLang="en-US">
                <a:latin typeface=".VnTime" pitchFamily="34" charset="0"/>
              </a:rPr>
              <a:t>lµ 2 gãc ®èi ®Ønh nªn:</a:t>
            </a:r>
          </a:p>
        </p:txBody>
      </p:sp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624151"/>
              </p:ext>
            </p:extLst>
          </p:nvPr>
        </p:nvGraphicFramePr>
        <p:xfrm>
          <a:off x="1271588" y="2349500"/>
          <a:ext cx="156051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2" name="Equation" r:id="rId7" imgW="850680" imgH="266400" progId="Equation.DSMT4">
                  <p:embed/>
                </p:oleObj>
              </mc:Choice>
              <mc:Fallback>
                <p:oleObj name="Equation" r:id="rId7" imgW="8506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71588" y="2349500"/>
                        <a:ext cx="1560512" cy="49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111749"/>
              </p:ext>
            </p:extLst>
          </p:nvPr>
        </p:nvGraphicFramePr>
        <p:xfrm>
          <a:off x="1331640" y="2911475"/>
          <a:ext cx="744538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3" name="Equation" r:id="rId9" imgW="406080" imgH="266400" progId="Equation.DSMT4">
                  <p:embed/>
                </p:oleObj>
              </mc:Choice>
              <mc:Fallback>
                <p:oleObj name="Equation" r:id="rId9" imgW="406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31640" y="2911475"/>
                        <a:ext cx="744538" cy="49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TextBox 112"/>
          <p:cNvSpPr txBox="1"/>
          <p:nvPr/>
        </p:nvSpPr>
        <p:spPr>
          <a:xfrm>
            <a:off x="2043162" y="2949757"/>
            <a:ext cx="3312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altLang="en-US">
                <a:latin typeface=".VnTime" pitchFamily="34" charset="0"/>
              </a:rPr>
              <a:t>lµ 2 </a:t>
            </a:r>
            <a:r>
              <a:rPr lang="en-US" altLang="en-US" smtClean="0">
                <a:latin typeface="+mn-lt"/>
              </a:rPr>
              <a:t>góc kề bù nên</a:t>
            </a:r>
            <a:endParaRPr lang="en-US" altLang="en-US">
              <a:latin typeface="+mn-lt"/>
            </a:endParaRPr>
          </a:p>
        </p:txBody>
      </p:sp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679450"/>
              </p:ext>
            </p:extLst>
          </p:nvPr>
        </p:nvGraphicFramePr>
        <p:xfrm>
          <a:off x="1261641" y="3429000"/>
          <a:ext cx="165417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4" name="Equation" r:id="rId11" imgW="901440" imgH="266400" progId="Equation.DSMT4">
                  <p:embed/>
                </p:oleObj>
              </mc:Choice>
              <mc:Fallback>
                <p:oleObj name="Equation" r:id="rId11" imgW="9014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61641" y="3429000"/>
                        <a:ext cx="1654175" cy="49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555201"/>
              </p:ext>
            </p:extLst>
          </p:nvPr>
        </p:nvGraphicFramePr>
        <p:xfrm>
          <a:off x="1257026" y="4011613"/>
          <a:ext cx="4683126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5" name="Equation" r:id="rId13" imgW="2552400" imgH="266400" progId="Equation.DSMT4">
                  <p:embed/>
                </p:oleObj>
              </mc:Choice>
              <mc:Fallback>
                <p:oleObj name="Equation" r:id="rId13" imgW="2552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57026" y="4011613"/>
                        <a:ext cx="4683126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522752"/>
              </p:ext>
            </p:extLst>
          </p:nvPr>
        </p:nvGraphicFramePr>
        <p:xfrm>
          <a:off x="1128713" y="4468813"/>
          <a:ext cx="76835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6" name="Equation" r:id="rId15" imgW="419040" imgH="266400" progId="Equation.DSMT4">
                  <p:embed/>
                </p:oleObj>
              </mc:Choice>
              <mc:Fallback>
                <p:oleObj name="Equation" r:id="rId15" imgW="419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28713" y="4468813"/>
                        <a:ext cx="768350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1942604" y="4509120"/>
            <a:ext cx="3312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altLang="en-US">
                <a:latin typeface=".VnTime" pitchFamily="34" charset="0"/>
              </a:rPr>
              <a:t>lµ 2 gãc ®èi ®Ønh nªn:</a:t>
            </a:r>
          </a:p>
        </p:txBody>
      </p:sp>
      <p:graphicFrame>
        <p:nvGraphicFramePr>
          <p:cNvPr id="118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084783"/>
              </p:ext>
            </p:extLst>
          </p:nvPr>
        </p:nvGraphicFramePr>
        <p:xfrm>
          <a:off x="1215603" y="4976813"/>
          <a:ext cx="1700213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7" name="Equation" r:id="rId17" imgW="927000" imgH="266400" progId="Equation.DSMT4">
                  <p:embed/>
                </p:oleObj>
              </mc:Choice>
              <mc:Fallback>
                <p:oleObj name="Equation" r:id="rId17" imgW="927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215603" y="4976813"/>
                        <a:ext cx="1700213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83569" y="542595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+mn-lt"/>
              </a:rPr>
              <a:t>Vậy:</a:t>
            </a:r>
            <a:endParaRPr lang="en-US">
              <a:latin typeface="+mn-lt"/>
            </a:endParaRPr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437875"/>
              </p:ext>
            </p:extLst>
          </p:nvPr>
        </p:nvGraphicFramePr>
        <p:xfrm>
          <a:off x="1607939" y="5426075"/>
          <a:ext cx="35401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8" name="Equation" r:id="rId19" imgW="1930320" imgH="266400" progId="Equation.DSMT4">
                  <p:embed/>
                </p:oleObj>
              </mc:Choice>
              <mc:Fallback>
                <p:oleObj name="Equation" r:id="rId19" imgW="19303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607939" y="5426075"/>
                        <a:ext cx="3540125" cy="49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32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4" grpId="0"/>
      <p:bldP spid="105" grpId="0"/>
      <p:bldP spid="108" grpId="0"/>
      <p:bldP spid="109" grpId="0"/>
      <p:bldP spid="110" grpId="0"/>
      <p:bldP spid="113" grpId="0"/>
      <p:bldP spid="117" grpId="0"/>
      <p:bldP spid="1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3984" y="2060848"/>
            <a:ext cx="1907736" cy="1077218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Hai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góc</a:t>
            </a:r>
            <a:r>
              <a:rPr lang="en-US" sz="32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endParaRPr lang="en-US" sz="3200" b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>
              <a:defRPr/>
            </a:pPr>
            <a:r>
              <a:rPr lang="en-US" sz="32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đối </a:t>
            </a:r>
            <a:r>
              <a:rPr lang="en-US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đỉnh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 bwMode="auto">
          <a:xfrm flipV="1">
            <a:off x="2051720" y="928688"/>
            <a:ext cx="734343" cy="167076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3"/>
            <a:endCxn id="19" idx="1"/>
          </p:cNvCxnSpPr>
          <p:nvPr/>
        </p:nvCxnSpPr>
        <p:spPr bwMode="auto">
          <a:xfrm flipV="1">
            <a:off x="2051720" y="2555226"/>
            <a:ext cx="734330" cy="442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</p:cNvCxnSpPr>
          <p:nvPr/>
        </p:nvCxnSpPr>
        <p:spPr bwMode="auto">
          <a:xfrm>
            <a:off x="2051720" y="2599457"/>
            <a:ext cx="591468" cy="197254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86050" y="571480"/>
            <a:ext cx="1643074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Định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nghĩa</a:t>
            </a:r>
            <a:endParaRPr lang="en-US" dirty="0">
              <a:ln>
                <a:solidFill>
                  <a:schemeClr val="tx1"/>
                </a:solidFill>
              </a:ln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6050" y="2324393"/>
            <a:ext cx="1500198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Tính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chất</a:t>
            </a:r>
            <a:endParaRPr lang="en-US" dirty="0">
              <a:ln>
                <a:solidFill>
                  <a:schemeClr val="tx1"/>
                </a:solidFill>
              </a:ln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43174" y="4429133"/>
            <a:ext cx="1285884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Cách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vẽ</a:t>
            </a:r>
            <a:endParaRPr lang="en-US" dirty="0">
              <a:ln>
                <a:solidFill>
                  <a:schemeClr val="tx1"/>
                </a:solidFill>
              </a:ln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29190" y="428604"/>
            <a:ext cx="4000528" cy="1077218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n>
                  <a:solidFill>
                    <a:schemeClr val="accent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Hai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gãc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®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èi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®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Ønh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lµ 2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gãc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cã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mçi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c¹nh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cña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gãc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nµy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lµ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tia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®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èi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cña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mét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c¹nh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gãc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.VnTime" pitchFamily="34" charset="0"/>
              </a:rPr>
              <a:t>kia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.VnTime" pitchFamily="34" charset="0"/>
              </a:rPr>
              <a:t>.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.VnTime" pitchFamily="34" charset="0"/>
              </a:rPr>
              <a:t>     </a:t>
            </a:r>
            <a:endParaRPr lang="en-US" sz="2000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33" name="Straight Arrow Connector 32"/>
          <p:cNvCxnSpPr>
            <a:stCxn id="18" idx="3"/>
          </p:cNvCxnSpPr>
          <p:nvPr/>
        </p:nvCxnSpPr>
        <p:spPr bwMode="auto">
          <a:xfrm flipV="1">
            <a:off x="4429125" y="785813"/>
            <a:ext cx="500063" cy="1587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7" idx="1"/>
          </p:cNvCxnSpPr>
          <p:nvPr/>
        </p:nvCxnSpPr>
        <p:spPr bwMode="auto">
          <a:xfrm flipV="1">
            <a:off x="4286250" y="2486025"/>
            <a:ext cx="642938" cy="142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929190" y="2285992"/>
            <a:ext cx="4000496" cy="40011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Hai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góc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đối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đỉnh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thì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bằng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nhau</a:t>
            </a:r>
            <a:endParaRPr lang="en-US" sz="2000" b="1" dirty="0">
              <a:ln>
                <a:solidFill>
                  <a:schemeClr val="tx1"/>
                </a:solidFill>
              </a:ln>
              <a:latin typeface="+mn-lt"/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 flipV="1">
            <a:off x="3929063" y="3571875"/>
            <a:ext cx="1000125" cy="8572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 bwMode="auto">
          <a:xfrm>
            <a:off x="3929063" y="4857750"/>
            <a:ext cx="1000125" cy="8763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4929190" y="3214686"/>
            <a:ext cx="4000528" cy="1169551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FF00"/>
                </a:solidFill>
                <a:latin typeface="VNI-Times" pitchFamily="2" charset="0"/>
              </a:rPr>
              <a:t>Caùch</a:t>
            </a:r>
            <a:r>
              <a:rPr lang="en-US" sz="2000" b="1" u="sng" dirty="0">
                <a:solidFill>
                  <a:srgbClr val="FFFF00"/>
                </a:solidFill>
                <a:latin typeface="VNI-Times" pitchFamily="2" charset="0"/>
              </a:rPr>
              <a:t> 1: </a:t>
            </a:r>
          </a:p>
          <a:p>
            <a:pPr>
              <a:spcBef>
                <a:spcPct val="50000"/>
              </a:spcBef>
              <a:defRPr/>
            </a:pPr>
            <a:r>
              <a:rPr lang="en-US" sz="2000" b="1" dirty="0">
                <a:latin typeface="VNI-Times" pitchFamily="2" charset="0"/>
              </a:rPr>
              <a:t>  </a:t>
            </a:r>
            <a:r>
              <a:rPr lang="en-US" sz="2000" b="1" dirty="0" err="1">
                <a:ln>
                  <a:solidFill>
                    <a:schemeClr val="tx1"/>
                  </a:solidFill>
                </a:ln>
                <a:latin typeface="+mn-lt"/>
              </a:rPr>
              <a:t>V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ẽ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2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đường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thẳng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cắt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nhau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tại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một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điểm</a:t>
            </a:r>
            <a:endParaRPr lang="en-US" sz="2000" dirty="0">
              <a:ln>
                <a:solidFill>
                  <a:schemeClr val="tx1"/>
                </a:solidFill>
              </a:ln>
              <a:latin typeface="VNI-Times" pitchFamily="2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29190" y="5072074"/>
            <a:ext cx="4000528" cy="132343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u="sng" dirty="0" err="1">
                <a:solidFill>
                  <a:srgbClr val="FFFF00"/>
                </a:solidFill>
                <a:latin typeface="VNI-Times" pitchFamily="2" charset="0"/>
              </a:rPr>
              <a:t>Caùch</a:t>
            </a:r>
            <a:r>
              <a:rPr lang="en-US" sz="2000" b="1" u="sng" dirty="0">
                <a:solidFill>
                  <a:srgbClr val="FFFF00"/>
                </a:solidFill>
                <a:latin typeface="VNI-Times" pitchFamily="2" charset="0"/>
              </a:rPr>
              <a:t> 2</a:t>
            </a:r>
          </a:p>
          <a:p>
            <a:pPr>
              <a:defRPr/>
            </a:pP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-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Vẽ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một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góc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khác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góc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bẹt</a:t>
            </a:r>
            <a:endParaRPr lang="en-US" sz="2000" dirty="0">
              <a:ln>
                <a:solidFill>
                  <a:schemeClr val="tx1"/>
                </a:solidFill>
              </a:ln>
              <a:latin typeface="+mn-lt"/>
            </a:endParaRPr>
          </a:p>
          <a:p>
            <a:pPr>
              <a:defRPr/>
            </a:pP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-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Vẽ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2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tia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đối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của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hai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cạnh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của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góc</a:t>
            </a:r>
            <a:r>
              <a:rPr lang="en-US" sz="2000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sz="2000" dirty="0" err="1">
                <a:ln>
                  <a:solidFill>
                    <a:schemeClr val="tx1"/>
                  </a:solidFill>
                </a:ln>
                <a:latin typeface="+mn-lt"/>
              </a:rPr>
              <a:t>đó</a:t>
            </a:r>
            <a:endParaRPr lang="en-US" sz="2000" dirty="0">
              <a:ln>
                <a:solidFill>
                  <a:schemeClr val="tx1"/>
                </a:solidFill>
              </a:ln>
              <a:latin typeface="+mn-lt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0825" y="692150"/>
            <a:ext cx="8893175" cy="1446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i="1" dirty="0" err="1" smtClean="0"/>
              <a:t>Điều</a:t>
            </a:r>
            <a:r>
              <a:rPr lang="en-US" altLang="en-US" sz="4400" b="1" i="1" dirty="0" smtClean="0"/>
              <a:t> </a:t>
            </a:r>
            <a:r>
              <a:rPr lang="en-US" altLang="en-US" sz="4400" b="1" i="1" dirty="0" err="1" smtClean="0"/>
              <a:t>kiện</a:t>
            </a:r>
            <a:r>
              <a:rPr lang="en-US" altLang="en-US" sz="4400" b="1" i="1" dirty="0" smtClean="0"/>
              <a:t> </a:t>
            </a:r>
            <a:r>
              <a:rPr lang="en-US" altLang="en-US" sz="4400" b="1" i="1" dirty="0" err="1" smtClean="0"/>
              <a:t>đủ</a:t>
            </a:r>
            <a:r>
              <a:rPr lang="en-US" altLang="en-US" sz="4400" b="1" i="1" dirty="0" smtClean="0"/>
              <a:t> </a:t>
            </a:r>
            <a:r>
              <a:rPr lang="en-US" altLang="en-US" sz="4400" b="1" i="1" dirty="0" err="1" smtClean="0"/>
              <a:t>để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hai</a:t>
            </a:r>
            <a:r>
              <a:rPr lang="en-US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tia</a:t>
            </a:r>
            <a:r>
              <a:rPr lang="en-US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vi-V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</a:t>
            </a:r>
            <a:r>
              <a:rPr lang="en-US" alt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ối</a:t>
            </a:r>
            <a:r>
              <a:rPr lang="en-US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nhau</a:t>
            </a:r>
            <a:r>
              <a:rPr lang="en-US" altLang="en-US" sz="4400" b="1" dirty="0" smtClean="0">
                <a:solidFill>
                  <a:srgbClr val="3366FF"/>
                </a:solidFill>
              </a:rPr>
              <a:t> </a:t>
            </a:r>
            <a:r>
              <a:rPr lang="en-US" altLang="en-US" sz="4400" b="1" i="1" dirty="0" err="1" smtClean="0"/>
              <a:t>là</a:t>
            </a:r>
            <a:r>
              <a:rPr lang="en-US" altLang="en-US" sz="4400" b="1" i="1" dirty="0" smtClean="0"/>
              <a:t>: </a:t>
            </a:r>
            <a:r>
              <a:rPr lang="en-US" altLang="en-US" sz="4400" b="1" i="1" dirty="0" err="1" smtClean="0"/>
              <a:t>hai</a:t>
            </a:r>
            <a:r>
              <a:rPr lang="en-US" altLang="en-US" sz="4400" b="1" i="1" dirty="0" smtClean="0"/>
              <a:t> </a:t>
            </a:r>
            <a:r>
              <a:rPr lang="en-US" altLang="en-US" sz="4400" b="1" i="1" dirty="0" err="1" smtClean="0"/>
              <a:t>tia</a:t>
            </a:r>
            <a:r>
              <a:rPr lang="en-US" altLang="en-US" sz="4400" b="1" i="1" dirty="0" smtClean="0"/>
              <a:t> </a:t>
            </a:r>
            <a:r>
              <a:rPr lang="en-US" altLang="en-US" sz="4400" b="1" i="1" dirty="0" err="1" smtClean="0"/>
              <a:t>phải</a:t>
            </a:r>
            <a:r>
              <a:rPr lang="en-US" altLang="en-US" sz="4400" b="1" i="1" dirty="0" smtClean="0"/>
              <a:t>: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57188" y="2571750"/>
            <a:ext cx="59039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- Chung một gốc.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57188" y="3500438"/>
            <a:ext cx="939641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- Cùng tạo thành một </a:t>
            </a:r>
            <a:r>
              <a:rPr lang="vi-VN" altLang="en-US" sz="4400" b="1"/>
              <a:t>đư</a:t>
            </a:r>
            <a:r>
              <a:rPr lang="en-US" altLang="en-US" sz="4400" b="1"/>
              <a:t>ờng thẳng.</a:t>
            </a:r>
          </a:p>
        </p:txBody>
      </p:sp>
      <p:pic>
        <p:nvPicPr>
          <p:cNvPr id="49172" name="Picture 20" descr="AG00218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73270">
            <a:off x="8316913" y="260350"/>
            <a:ext cx="4794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310606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58" grpId="0"/>
      <p:bldP spid="61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587514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40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25351" y="1691927"/>
            <a:ext cx="3078480" cy="2002766"/>
            <a:chOff x="2390833" y="1654546"/>
            <a:chExt cx="3078480" cy="2002766"/>
          </a:xfrm>
        </p:grpSpPr>
        <p:grpSp>
          <p:nvGrpSpPr>
            <p:cNvPr id="4" name="Group 35"/>
            <p:cNvGrpSpPr>
              <a:grpSpLocks/>
            </p:cNvGrpSpPr>
            <p:nvPr/>
          </p:nvGrpSpPr>
          <p:grpSpPr bwMode="auto">
            <a:xfrm>
              <a:off x="2813858" y="1654546"/>
              <a:ext cx="2655455" cy="2002766"/>
              <a:chOff x="3268" y="388"/>
              <a:chExt cx="2300" cy="1393"/>
            </a:xfrm>
          </p:grpSpPr>
          <p:sp>
            <p:nvSpPr>
              <p:cNvPr id="5" name="Line 6"/>
              <p:cNvSpPr>
                <a:spLocks noChangeShapeType="1"/>
              </p:cNvSpPr>
              <p:nvPr/>
            </p:nvSpPr>
            <p:spPr bwMode="auto">
              <a:xfrm flipV="1">
                <a:off x="3268" y="388"/>
                <a:ext cx="1920" cy="1111"/>
              </a:xfrm>
              <a:prstGeom prst="line">
                <a:avLst/>
              </a:prstGeom>
              <a:noFill/>
              <a:ln w="28440">
                <a:solidFill>
                  <a:srgbClr val="66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Line 7"/>
              <p:cNvSpPr>
                <a:spLocks noChangeShapeType="1"/>
              </p:cNvSpPr>
              <p:nvPr/>
            </p:nvSpPr>
            <p:spPr bwMode="auto">
              <a:xfrm>
                <a:off x="3312" y="1510"/>
                <a:ext cx="2256" cy="1"/>
              </a:xfrm>
              <a:prstGeom prst="line">
                <a:avLst/>
              </a:prstGeom>
              <a:noFill/>
              <a:ln w="28440">
                <a:solidFill>
                  <a:srgbClr val="66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Text Box 8"/>
              <p:cNvSpPr txBox="1">
                <a:spLocks noChangeArrowheads="1"/>
              </p:cNvSpPr>
              <p:nvPr/>
            </p:nvSpPr>
            <p:spPr bwMode="auto">
              <a:xfrm>
                <a:off x="4923" y="408"/>
                <a:ext cx="33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ts val="1125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28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</a:p>
            </p:txBody>
          </p:sp>
          <p:sp>
            <p:nvSpPr>
              <p:cNvPr id="8" name="Text Box 9"/>
              <p:cNvSpPr txBox="1">
                <a:spLocks noChangeArrowheads="1"/>
              </p:cNvSpPr>
              <p:nvPr/>
            </p:nvSpPr>
            <p:spPr bwMode="auto">
              <a:xfrm>
                <a:off x="5306" y="1416"/>
                <a:ext cx="193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defTabSz="45720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defTabSz="4572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ts val="1125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 sz="28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</a:p>
            </p:txBody>
          </p:sp>
        </p:grpSp>
        <p:pic>
          <p:nvPicPr>
            <p:cNvPr id="3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0833" y="2478369"/>
              <a:ext cx="729673" cy="1173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495801" y="1666227"/>
            <a:ext cx="4419600" cy="1802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  <a:buClr>
                <a:srgbClr val="000000"/>
              </a:buClr>
              <a:buSzPct val="100000"/>
              <a:buFont typeface=".VnTime" pitchFamily="34" charset="0"/>
              <a:buNone/>
            </a:pP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endParaRPr lang="en-GB" sz="3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750"/>
              </a:spcBef>
              <a:buClr>
                <a:srgbClr val="000000"/>
              </a:buClr>
              <a:buSzPct val="100000"/>
              <a:buFont typeface=".VnTime" pitchFamily="34" charset="0"/>
              <a:buNone/>
            </a:pP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Ox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38862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O):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836964"/>
              </p:ext>
            </p:extLst>
          </p:nvPr>
        </p:nvGraphicFramePr>
        <p:xfrm>
          <a:off x="2133600" y="4608394"/>
          <a:ext cx="2209800" cy="725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0" name="Equation" r:id="rId4" imgW="850680" imgH="279360" progId="">
                  <p:embed/>
                </p:oleObj>
              </mc:Choice>
              <mc:Fallback>
                <p:oleObj name="Equation" r:id="rId4" imgW="850680" imgH="279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608394"/>
                        <a:ext cx="2209800" cy="725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85800" y="4709160"/>
            <a:ext cx="3185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95801" y="4648200"/>
            <a:ext cx="2819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36165"/>
              </p:ext>
            </p:extLst>
          </p:nvPr>
        </p:nvGraphicFramePr>
        <p:xfrm>
          <a:off x="5638800" y="4686443"/>
          <a:ext cx="3086298" cy="546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1" name="Equation" r:id="rId6" imgW="1218960" imgH="215640" progId="">
                  <p:embed/>
                </p:oleObj>
              </mc:Choice>
              <mc:Fallback>
                <p:oleObj name="Equation" r:id="rId6" imgW="1218960" imgH="215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686443"/>
                        <a:ext cx="3086298" cy="5465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192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79001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0305" name="Group 65"/>
          <p:cNvGrpSpPr>
            <a:grpSpLocks/>
          </p:cNvGrpSpPr>
          <p:nvPr/>
        </p:nvGrpSpPr>
        <p:grpSpPr bwMode="auto">
          <a:xfrm>
            <a:off x="4648200" y="990601"/>
            <a:ext cx="2320925" cy="1128714"/>
            <a:chOff x="480" y="768"/>
            <a:chExt cx="1462" cy="711"/>
          </a:xfrm>
        </p:grpSpPr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 flipV="1">
              <a:off x="692" y="787"/>
              <a:ext cx="1232" cy="3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Oval 19"/>
            <p:cNvSpPr>
              <a:spLocks noChangeArrowheads="1"/>
            </p:cNvSpPr>
            <p:nvPr/>
          </p:nvSpPr>
          <p:spPr bwMode="auto">
            <a:xfrm>
              <a:off x="668" y="108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1728" y="76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x</a:t>
              </a: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1632" y="1248"/>
              <a:ext cx="1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t</a:t>
              </a:r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672" y="1248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480" y="914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O</a:t>
              </a:r>
            </a:p>
          </p:txBody>
        </p:sp>
        <p:grpSp>
          <p:nvGrpSpPr>
            <p:cNvPr id="10304" name="Group 64"/>
            <p:cNvGrpSpPr>
              <a:grpSpLocks/>
            </p:cNvGrpSpPr>
            <p:nvPr/>
          </p:nvGrpSpPr>
          <p:grpSpPr bwMode="auto">
            <a:xfrm>
              <a:off x="720" y="1213"/>
              <a:ext cx="1222" cy="48"/>
              <a:chOff x="1008" y="1213"/>
              <a:chExt cx="1222" cy="48"/>
            </a:xfrm>
          </p:grpSpPr>
          <p:sp>
            <p:nvSpPr>
              <p:cNvPr id="10260" name="Oval 20"/>
              <p:cNvSpPr>
                <a:spLocks noChangeArrowheads="1"/>
              </p:cNvSpPr>
              <p:nvPr/>
            </p:nvSpPr>
            <p:spPr bwMode="auto">
              <a:xfrm>
                <a:off x="1008" y="1213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1" name="Line 51"/>
              <p:cNvSpPr>
                <a:spLocks noChangeShapeType="1"/>
              </p:cNvSpPr>
              <p:nvPr/>
            </p:nvSpPr>
            <p:spPr bwMode="auto">
              <a:xfrm flipV="1">
                <a:off x="1030" y="1239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335" name="Group 95"/>
          <p:cNvGrpSpPr>
            <a:grpSpLocks/>
          </p:cNvGrpSpPr>
          <p:nvPr/>
        </p:nvGrpSpPr>
        <p:grpSpPr bwMode="auto">
          <a:xfrm>
            <a:off x="609600" y="5427662"/>
            <a:ext cx="3429000" cy="519113"/>
            <a:chOff x="624" y="3506"/>
            <a:chExt cx="2160" cy="327"/>
          </a:xfrm>
        </p:grpSpPr>
        <p:sp>
          <p:nvSpPr>
            <p:cNvPr id="10296" name="Line 56"/>
            <p:cNvSpPr>
              <a:spLocks noChangeShapeType="1"/>
            </p:cNvSpPr>
            <p:nvPr/>
          </p:nvSpPr>
          <p:spPr bwMode="auto">
            <a:xfrm>
              <a:off x="720" y="3552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Text Box 58"/>
            <p:cNvSpPr txBox="1">
              <a:spLocks noChangeArrowheads="1"/>
            </p:cNvSpPr>
            <p:nvPr/>
          </p:nvSpPr>
          <p:spPr bwMode="auto">
            <a:xfrm>
              <a:off x="1584" y="3506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O</a:t>
              </a:r>
            </a:p>
          </p:txBody>
        </p:sp>
        <p:sp>
          <p:nvSpPr>
            <p:cNvPr id="10299" name="Oval 59"/>
            <p:cNvSpPr>
              <a:spLocks noChangeArrowheads="1"/>
            </p:cNvSpPr>
            <p:nvPr/>
          </p:nvSpPr>
          <p:spPr bwMode="auto">
            <a:xfrm>
              <a:off x="1632" y="353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Text Box 60"/>
            <p:cNvSpPr txBox="1">
              <a:spLocks noChangeArrowheads="1"/>
            </p:cNvSpPr>
            <p:nvPr/>
          </p:nvSpPr>
          <p:spPr bwMode="auto">
            <a:xfrm>
              <a:off x="624" y="3600"/>
              <a:ext cx="23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m</a:t>
              </a:r>
            </a:p>
          </p:txBody>
        </p:sp>
        <p:sp>
          <p:nvSpPr>
            <p:cNvPr id="10301" name="Text Box 61"/>
            <p:cNvSpPr txBox="1">
              <a:spLocks noChangeArrowheads="1"/>
            </p:cNvSpPr>
            <p:nvPr/>
          </p:nvSpPr>
          <p:spPr bwMode="auto">
            <a:xfrm>
              <a:off x="2544" y="3552"/>
              <a:ext cx="19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n</a:t>
              </a:r>
            </a:p>
          </p:txBody>
        </p:sp>
      </p:grpSp>
      <p:grpSp>
        <p:nvGrpSpPr>
          <p:cNvPr id="10318" name="Group 78"/>
          <p:cNvGrpSpPr>
            <a:grpSpLocks/>
          </p:cNvGrpSpPr>
          <p:nvPr/>
        </p:nvGrpSpPr>
        <p:grpSpPr bwMode="auto">
          <a:xfrm>
            <a:off x="762000" y="3017837"/>
            <a:ext cx="2432050" cy="1554163"/>
            <a:chOff x="3168" y="2132"/>
            <a:chExt cx="1532" cy="979"/>
          </a:xfrm>
        </p:grpSpPr>
        <p:sp>
          <p:nvSpPr>
            <p:cNvPr id="10308" name="Line 68"/>
            <p:cNvSpPr>
              <a:spLocks noChangeShapeType="1"/>
            </p:cNvSpPr>
            <p:nvPr/>
          </p:nvSpPr>
          <p:spPr bwMode="auto">
            <a:xfrm>
              <a:off x="3168" y="2352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4084" y="294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Line 72"/>
            <p:cNvSpPr>
              <a:spLocks noChangeShapeType="1"/>
            </p:cNvSpPr>
            <p:nvPr/>
          </p:nvSpPr>
          <p:spPr bwMode="auto">
            <a:xfrm>
              <a:off x="3264" y="2448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3" name="Oval 73"/>
            <p:cNvSpPr>
              <a:spLocks noChangeArrowheads="1"/>
            </p:cNvSpPr>
            <p:nvPr/>
          </p:nvSpPr>
          <p:spPr bwMode="auto">
            <a:xfrm>
              <a:off x="4337" y="2327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4" name="Text Box 74"/>
            <p:cNvSpPr txBox="1">
              <a:spLocks noChangeArrowheads="1"/>
            </p:cNvSpPr>
            <p:nvPr/>
          </p:nvSpPr>
          <p:spPr bwMode="auto">
            <a:xfrm>
              <a:off x="4464" y="2256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M</a:t>
              </a:r>
            </a:p>
          </p:txBody>
        </p:sp>
        <p:sp>
          <p:nvSpPr>
            <p:cNvPr id="10315" name="Text Box 75"/>
            <p:cNvSpPr txBox="1">
              <a:spLocks noChangeArrowheads="1"/>
            </p:cNvSpPr>
            <p:nvPr/>
          </p:nvSpPr>
          <p:spPr bwMode="auto">
            <a:xfrm>
              <a:off x="4176" y="2880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N</a:t>
              </a:r>
            </a:p>
          </p:txBody>
        </p:sp>
        <p:sp>
          <p:nvSpPr>
            <p:cNvPr id="10316" name="Text Box 76"/>
            <p:cNvSpPr txBox="1">
              <a:spLocks noChangeArrowheads="1"/>
            </p:cNvSpPr>
            <p:nvPr/>
          </p:nvSpPr>
          <p:spPr bwMode="auto">
            <a:xfrm>
              <a:off x="3408" y="259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u</a:t>
              </a:r>
            </a:p>
          </p:txBody>
        </p:sp>
        <p:sp>
          <p:nvSpPr>
            <p:cNvPr id="10317" name="Text Box 77"/>
            <p:cNvSpPr txBox="1">
              <a:spLocks noChangeArrowheads="1"/>
            </p:cNvSpPr>
            <p:nvPr/>
          </p:nvSpPr>
          <p:spPr bwMode="auto">
            <a:xfrm>
              <a:off x="3339" y="21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v</a:t>
              </a:r>
            </a:p>
          </p:txBody>
        </p:sp>
      </p:grpSp>
      <p:grpSp>
        <p:nvGrpSpPr>
          <p:cNvPr id="10343" name="Group 103"/>
          <p:cNvGrpSpPr>
            <a:grpSpLocks/>
          </p:cNvGrpSpPr>
          <p:nvPr/>
        </p:nvGrpSpPr>
        <p:grpSpPr bwMode="auto">
          <a:xfrm>
            <a:off x="5181600" y="2670175"/>
            <a:ext cx="2667000" cy="1874838"/>
            <a:chOff x="3264" y="1747"/>
            <a:chExt cx="1680" cy="1181"/>
          </a:xfrm>
        </p:grpSpPr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 flipV="1">
              <a:off x="3744" y="2016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auto">
            <a:xfrm flipV="1">
              <a:off x="3264" y="2016"/>
              <a:ext cx="48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Text Box 53"/>
            <p:cNvSpPr txBox="1">
              <a:spLocks noChangeArrowheads="1"/>
            </p:cNvSpPr>
            <p:nvPr/>
          </p:nvSpPr>
          <p:spPr bwMode="auto">
            <a:xfrm>
              <a:off x="3622" y="1747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O</a:t>
              </a:r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auto">
            <a:xfrm>
              <a:off x="3526" y="235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Oval 82"/>
            <p:cNvSpPr>
              <a:spLocks noChangeArrowheads="1"/>
            </p:cNvSpPr>
            <p:nvPr/>
          </p:nvSpPr>
          <p:spPr bwMode="auto">
            <a:xfrm>
              <a:off x="4303" y="198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3" name="Text Box 83"/>
            <p:cNvSpPr txBox="1">
              <a:spLocks noChangeArrowheads="1"/>
            </p:cNvSpPr>
            <p:nvPr/>
          </p:nvSpPr>
          <p:spPr bwMode="auto">
            <a:xfrm>
              <a:off x="3552" y="2304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M</a:t>
              </a:r>
            </a:p>
          </p:txBody>
        </p:sp>
        <p:sp>
          <p:nvSpPr>
            <p:cNvPr id="10324" name="Text Box 84"/>
            <p:cNvSpPr txBox="1">
              <a:spLocks noChangeArrowheads="1"/>
            </p:cNvSpPr>
            <p:nvPr/>
          </p:nvSpPr>
          <p:spPr bwMode="auto">
            <a:xfrm>
              <a:off x="4233" y="200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N</a:t>
              </a:r>
            </a:p>
          </p:txBody>
        </p:sp>
      </p:grpSp>
      <p:grpSp>
        <p:nvGrpSpPr>
          <p:cNvPr id="10342" name="Group 102"/>
          <p:cNvGrpSpPr>
            <a:grpSpLocks/>
          </p:cNvGrpSpPr>
          <p:nvPr/>
        </p:nvGrpSpPr>
        <p:grpSpPr bwMode="auto">
          <a:xfrm>
            <a:off x="6172200" y="4495800"/>
            <a:ext cx="2025650" cy="1890713"/>
            <a:chOff x="4032" y="2880"/>
            <a:chExt cx="1276" cy="1191"/>
          </a:xfrm>
        </p:grpSpPr>
        <p:sp>
          <p:nvSpPr>
            <p:cNvPr id="10325" name="Line 85"/>
            <p:cNvSpPr>
              <a:spLocks noChangeShapeType="1"/>
            </p:cNvSpPr>
            <p:nvPr/>
          </p:nvSpPr>
          <p:spPr bwMode="auto">
            <a:xfrm>
              <a:off x="4032" y="326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6" name="Line 86"/>
            <p:cNvSpPr>
              <a:spLocks noChangeShapeType="1"/>
            </p:cNvSpPr>
            <p:nvPr/>
          </p:nvSpPr>
          <p:spPr bwMode="auto">
            <a:xfrm>
              <a:off x="4608" y="336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7" name="Oval 87"/>
            <p:cNvSpPr>
              <a:spLocks noChangeArrowheads="1"/>
            </p:cNvSpPr>
            <p:nvPr/>
          </p:nvSpPr>
          <p:spPr bwMode="auto">
            <a:xfrm>
              <a:off x="5123" y="324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auto">
            <a:xfrm>
              <a:off x="4595" y="392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>
              <a:off x="4368" y="323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auto">
            <a:xfrm>
              <a:off x="4582" y="355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1" name="Text Box 91"/>
            <p:cNvSpPr txBox="1">
              <a:spLocks noChangeArrowheads="1"/>
            </p:cNvSpPr>
            <p:nvPr/>
          </p:nvSpPr>
          <p:spPr bwMode="auto">
            <a:xfrm>
              <a:off x="4272" y="2928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10332" name="Text Box 92"/>
            <p:cNvSpPr txBox="1">
              <a:spLocks noChangeArrowheads="1"/>
            </p:cNvSpPr>
            <p:nvPr/>
          </p:nvSpPr>
          <p:spPr bwMode="auto">
            <a:xfrm>
              <a:off x="5088" y="2880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10333" name="Text Box 93"/>
            <p:cNvSpPr txBox="1">
              <a:spLocks noChangeArrowheads="1"/>
            </p:cNvSpPr>
            <p:nvPr/>
          </p:nvSpPr>
          <p:spPr bwMode="auto">
            <a:xfrm>
              <a:off x="4704" y="3456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10334" name="Text Box 94"/>
            <p:cNvSpPr txBox="1">
              <a:spLocks noChangeArrowheads="1"/>
            </p:cNvSpPr>
            <p:nvPr/>
          </p:nvSpPr>
          <p:spPr bwMode="auto">
            <a:xfrm>
              <a:off x="4704" y="3840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</p:grpSp>
      <p:grpSp>
        <p:nvGrpSpPr>
          <p:cNvPr id="10353" name="Group 113"/>
          <p:cNvGrpSpPr>
            <a:grpSpLocks/>
          </p:cNvGrpSpPr>
          <p:nvPr/>
        </p:nvGrpSpPr>
        <p:grpSpPr bwMode="auto">
          <a:xfrm>
            <a:off x="685800" y="838200"/>
            <a:ext cx="2417763" cy="2043113"/>
            <a:chOff x="432" y="528"/>
            <a:chExt cx="1523" cy="1287"/>
          </a:xfrm>
        </p:grpSpPr>
        <p:sp>
          <p:nvSpPr>
            <p:cNvPr id="10267" name="Line 27"/>
            <p:cNvSpPr>
              <a:spLocks noChangeShapeType="1"/>
            </p:cNvSpPr>
            <p:nvPr/>
          </p:nvSpPr>
          <p:spPr bwMode="auto">
            <a:xfrm flipV="1">
              <a:off x="659" y="672"/>
              <a:ext cx="12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8"/>
            <p:cNvSpPr>
              <a:spLocks noChangeShapeType="1"/>
            </p:cNvSpPr>
            <p:nvPr/>
          </p:nvSpPr>
          <p:spPr bwMode="auto">
            <a:xfrm flipH="1" flipV="1">
              <a:off x="624" y="1008"/>
              <a:ext cx="115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Text Box 29"/>
            <p:cNvSpPr txBox="1">
              <a:spLocks noChangeArrowheads="1"/>
            </p:cNvSpPr>
            <p:nvPr/>
          </p:nvSpPr>
          <p:spPr bwMode="auto">
            <a:xfrm>
              <a:off x="1536" y="528"/>
              <a:ext cx="1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a</a:t>
              </a:r>
            </a:p>
          </p:txBody>
        </p:sp>
        <p:sp>
          <p:nvSpPr>
            <p:cNvPr id="10272" name="Text Box 32"/>
            <p:cNvSpPr txBox="1">
              <a:spLocks noChangeArrowheads="1"/>
            </p:cNvSpPr>
            <p:nvPr/>
          </p:nvSpPr>
          <p:spPr bwMode="auto">
            <a:xfrm>
              <a:off x="432" y="818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O</a:t>
              </a:r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auto">
            <a:xfrm>
              <a:off x="624" y="98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Text Box 62"/>
            <p:cNvSpPr txBox="1">
              <a:spLocks noChangeArrowheads="1"/>
            </p:cNvSpPr>
            <p:nvPr/>
          </p:nvSpPr>
          <p:spPr bwMode="auto">
            <a:xfrm>
              <a:off x="1468" y="1480"/>
              <a:ext cx="19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b</a:t>
              </a:r>
            </a:p>
          </p:txBody>
        </p:sp>
        <p:sp>
          <p:nvSpPr>
            <p:cNvPr id="10336" name="Text Box 96"/>
            <p:cNvSpPr txBox="1">
              <a:spLocks noChangeArrowheads="1"/>
            </p:cNvSpPr>
            <p:nvPr/>
          </p:nvSpPr>
          <p:spPr bwMode="auto">
            <a:xfrm>
              <a:off x="816" y="1584"/>
              <a:ext cx="5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 dirty="0" err="1">
                  <a:solidFill>
                    <a:srgbClr val="0000FF"/>
                  </a:solidFill>
                </a:rPr>
                <a:t>Hình</a:t>
              </a:r>
              <a:r>
                <a:rPr lang="en-US" b="1" i="1" dirty="0">
                  <a:solidFill>
                    <a:srgbClr val="0000FF"/>
                  </a:solidFill>
                </a:rPr>
                <a:t> 1</a:t>
              </a:r>
            </a:p>
          </p:txBody>
        </p:sp>
      </p:grpSp>
      <p:sp>
        <p:nvSpPr>
          <p:cNvPr id="10337" name="Text Box 97"/>
          <p:cNvSpPr txBox="1">
            <a:spLocks noChangeArrowheads="1"/>
          </p:cNvSpPr>
          <p:nvPr/>
        </p:nvSpPr>
        <p:spPr bwMode="auto">
          <a:xfrm>
            <a:off x="5638800" y="202692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Hình</a:t>
            </a:r>
            <a:r>
              <a:rPr lang="en-US" b="1" i="1" dirty="0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10338" name="Text Box 98"/>
          <p:cNvSpPr txBox="1">
            <a:spLocks noChangeArrowheads="1"/>
          </p:cNvSpPr>
          <p:nvPr/>
        </p:nvSpPr>
        <p:spPr bwMode="auto">
          <a:xfrm>
            <a:off x="1295400" y="44958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FF"/>
                </a:solidFill>
              </a:rPr>
              <a:t>Hình 3</a:t>
            </a:r>
          </a:p>
        </p:txBody>
      </p:sp>
      <p:sp>
        <p:nvSpPr>
          <p:cNvPr id="10339" name="Text Box 99"/>
          <p:cNvSpPr txBox="1">
            <a:spLocks noChangeArrowheads="1"/>
          </p:cNvSpPr>
          <p:nvPr/>
        </p:nvSpPr>
        <p:spPr bwMode="auto">
          <a:xfrm>
            <a:off x="5638800" y="43434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Hình</a:t>
            </a:r>
            <a:r>
              <a:rPr lang="en-US" b="1" i="1" dirty="0">
                <a:solidFill>
                  <a:srgbClr val="0000FF"/>
                </a:solidFill>
              </a:rPr>
              <a:t> 4</a:t>
            </a:r>
          </a:p>
        </p:txBody>
      </p:sp>
      <p:sp>
        <p:nvSpPr>
          <p:cNvPr id="10340" name="Text Box 100"/>
          <p:cNvSpPr txBox="1">
            <a:spLocks noChangeArrowheads="1"/>
          </p:cNvSpPr>
          <p:nvPr/>
        </p:nvSpPr>
        <p:spPr bwMode="auto">
          <a:xfrm>
            <a:off x="1310640" y="615696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Hình</a:t>
            </a:r>
            <a:r>
              <a:rPr lang="en-US" b="1" i="1" dirty="0">
                <a:solidFill>
                  <a:srgbClr val="0000FF"/>
                </a:solidFill>
              </a:rPr>
              <a:t> 5</a:t>
            </a:r>
          </a:p>
        </p:txBody>
      </p:sp>
      <p:sp>
        <p:nvSpPr>
          <p:cNvPr id="10341" name="Text Box 101"/>
          <p:cNvSpPr txBox="1">
            <a:spLocks noChangeArrowheads="1"/>
          </p:cNvSpPr>
          <p:nvPr/>
        </p:nvSpPr>
        <p:spPr bwMode="auto">
          <a:xfrm>
            <a:off x="5715000" y="615696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Hình</a:t>
            </a:r>
            <a:r>
              <a:rPr lang="en-US" b="1" i="1" dirty="0">
                <a:solidFill>
                  <a:srgbClr val="0000FF"/>
                </a:solidFill>
              </a:rPr>
              <a:t> 6</a:t>
            </a:r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 flipV="1">
            <a:off x="990600" y="1087438"/>
            <a:ext cx="20574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 flipV="1">
            <a:off x="996950" y="1600200"/>
            <a:ext cx="1828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Oval 81"/>
          <p:cNvSpPr>
            <a:spLocks noChangeArrowheads="1"/>
          </p:cNvSpPr>
          <p:nvPr/>
        </p:nvSpPr>
        <p:spPr bwMode="auto">
          <a:xfrm>
            <a:off x="5928360" y="306324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ight Arrow 1">
            <a:hlinkClick r:id="rId2" action="ppaction://hlinkfile"/>
          </p:cNvPr>
          <p:cNvSpPr/>
          <p:nvPr/>
        </p:nvSpPr>
        <p:spPr>
          <a:xfrm>
            <a:off x="8229600" y="6227763"/>
            <a:ext cx="634289" cy="477837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9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0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0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0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0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337" grpId="0"/>
      <p:bldP spid="10337" grpId="1"/>
      <p:bldP spid="10338" grpId="0"/>
      <p:bldP spid="10338" grpId="1"/>
      <p:bldP spid="10339" grpId="0"/>
      <p:bldP spid="10340" grpId="0"/>
      <p:bldP spid="10341" grpId="0"/>
      <p:bldP spid="1034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62200" y="1924050"/>
            <a:ext cx="4186238" cy="2571750"/>
            <a:chOff x="2368550" y="1501775"/>
            <a:chExt cx="4186238" cy="2571750"/>
          </a:xfrm>
        </p:grpSpPr>
        <p:grpSp>
          <p:nvGrpSpPr>
            <p:cNvPr id="3" name="Group 2"/>
            <p:cNvGrpSpPr/>
            <p:nvPr/>
          </p:nvGrpSpPr>
          <p:grpSpPr>
            <a:xfrm>
              <a:off x="2368550" y="1501775"/>
              <a:ext cx="4186238" cy="2571750"/>
              <a:chOff x="2368550" y="1501775"/>
              <a:chExt cx="4186238" cy="2571750"/>
            </a:xfrm>
          </p:grpSpPr>
          <p:grpSp>
            <p:nvGrpSpPr>
              <p:cNvPr id="5" name="Group 65"/>
              <p:cNvGrpSpPr>
                <a:grpSpLocks/>
              </p:cNvGrpSpPr>
              <p:nvPr/>
            </p:nvGrpSpPr>
            <p:grpSpPr bwMode="auto">
              <a:xfrm>
                <a:off x="2368550" y="1501775"/>
                <a:ext cx="4186238" cy="2571750"/>
                <a:chOff x="2630" y="432"/>
                <a:chExt cx="2637" cy="1620"/>
              </a:xfrm>
            </p:grpSpPr>
            <p:sp>
              <p:nvSpPr>
                <p:cNvPr id="8" name="Line 66"/>
                <p:cNvSpPr>
                  <a:spLocks noChangeShapeType="1"/>
                </p:cNvSpPr>
                <p:nvPr/>
              </p:nvSpPr>
              <p:spPr bwMode="auto">
                <a:xfrm>
                  <a:off x="3408" y="1632"/>
                  <a:ext cx="177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3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Line 67"/>
                <p:cNvSpPr>
                  <a:spLocks noChangeShapeType="1"/>
                </p:cNvSpPr>
                <p:nvPr/>
              </p:nvSpPr>
              <p:spPr bwMode="auto">
                <a:xfrm flipH="1" flipV="1">
                  <a:off x="2880" y="432"/>
                  <a:ext cx="528" cy="12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3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3206" y="1607"/>
                  <a:ext cx="291" cy="3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vi-VN" sz="3000" dirty="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11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5030" y="1703"/>
                  <a:ext cx="237" cy="3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vi-VN" sz="3000">
                      <a:latin typeface="Times New Roman" pitchFamily="18" charset="0"/>
                      <a:cs typeface="Times New Roman" pitchFamily="18" charset="0"/>
                    </a:rPr>
                    <a:t>y</a:t>
                  </a:r>
                </a:p>
              </p:txBody>
            </p:sp>
            <p:sp>
              <p:nvSpPr>
                <p:cNvPr id="12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2630" y="455"/>
                  <a:ext cx="237" cy="3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vi-VN" sz="3000" dirty="0">
                      <a:latin typeface="Times New Roman" pitchFamily="18" charset="0"/>
                      <a:cs typeface="Times New Roman" pitchFamily="18" charset="0"/>
                    </a:rPr>
                    <a:t>x</a:t>
                  </a:r>
                </a:p>
              </p:txBody>
            </p:sp>
          </p:grpSp>
          <p:sp>
            <p:nvSpPr>
              <p:cNvPr id="6" name="Text Box 72"/>
              <p:cNvSpPr txBox="1">
                <a:spLocks noChangeArrowheads="1"/>
              </p:cNvSpPr>
              <p:nvPr/>
            </p:nvSpPr>
            <p:spPr bwMode="auto">
              <a:xfrm>
                <a:off x="5577840" y="1593850"/>
                <a:ext cx="381000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dirty="0" smtClean="0">
                    <a:latin typeface="Times New Roman" pitchFamily="18" charset="0"/>
                  </a:rPr>
                  <a:t>z</a:t>
                </a:r>
                <a:endParaRPr lang="en-US" sz="3000" dirty="0">
                  <a:latin typeface="Times New Roman" pitchFamily="18" charset="0"/>
                </a:endParaRPr>
              </a:p>
            </p:txBody>
          </p:sp>
        </p:grpSp>
        <p:sp>
          <p:nvSpPr>
            <p:cNvPr id="4" name="Oval 81"/>
            <p:cNvSpPr>
              <a:spLocks noChangeArrowheads="1"/>
            </p:cNvSpPr>
            <p:nvPr/>
          </p:nvSpPr>
          <p:spPr bwMode="auto">
            <a:xfrm>
              <a:off x="356616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>
          <a:xfrm flipV="1">
            <a:off x="3605530" y="2237582"/>
            <a:ext cx="1935480" cy="15755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 rot="1828709">
            <a:off x="3747487" y="3581146"/>
            <a:ext cx="295207" cy="399799"/>
          </a:xfrm>
          <a:prstGeom prst="arc">
            <a:avLst>
              <a:gd name="adj1" fmla="val 14739524"/>
              <a:gd name="adj2" fmla="val 2115609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352800" y="3138077"/>
            <a:ext cx="646420" cy="636998"/>
            <a:chOff x="3267710" y="2731042"/>
            <a:chExt cx="722620" cy="649812"/>
          </a:xfrm>
        </p:grpSpPr>
        <p:sp>
          <p:nvSpPr>
            <p:cNvPr id="16" name="Arc 15"/>
            <p:cNvSpPr/>
            <p:nvPr/>
          </p:nvSpPr>
          <p:spPr>
            <a:xfrm rot="21114709">
              <a:off x="3267710" y="2840148"/>
              <a:ext cx="722620" cy="540706"/>
            </a:xfrm>
            <a:prstGeom prst="arc">
              <a:avLst>
                <a:gd name="adj1" fmla="val 12950238"/>
                <a:gd name="adj2" fmla="val 224799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3657600" y="2731042"/>
              <a:ext cx="72073" cy="2182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914400" y="6096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0600" y="49530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390648"/>
              </p:ext>
            </p:extLst>
          </p:nvPr>
        </p:nvGraphicFramePr>
        <p:xfrm>
          <a:off x="5715000" y="4881563"/>
          <a:ext cx="91281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9" name="Equation" r:id="rId3" imgW="342720" imgH="253800" progId="">
                  <p:embed/>
                </p:oleObj>
              </mc:Choice>
              <mc:Fallback>
                <p:oleObj name="Equation" r:id="rId3" imgW="342720" imgH="2538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881563"/>
                        <a:ext cx="912813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491317"/>
              </p:ext>
            </p:extLst>
          </p:nvPr>
        </p:nvGraphicFramePr>
        <p:xfrm>
          <a:off x="6644640" y="4860925"/>
          <a:ext cx="8794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0" name="Equation" r:id="rId5" imgW="330120" imgH="241200" progId="">
                  <p:embed/>
                </p:oleObj>
              </mc:Choice>
              <mc:Fallback>
                <p:oleObj name="Equation" r:id="rId5" imgW="330120" imgH="241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4640" y="4860925"/>
                        <a:ext cx="87947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819477"/>
              </p:ext>
            </p:extLst>
          </p:nvPr>
        </p:nvGraphicFramePr>
        <p:xfrm>
          <a:off x="7559040" y="4831080"/>
          <a:ext cx="81121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1" name="Equation" r:id="rId7" imgW="304560" imgH="253800" progId="">
                  <p:embed/>
                </p:oleObj>
              </mc:Choice>
              <mc:Fallback>
                <p:oleObj name="Equation" r:id="rId7" imgW="304560" imgH="2538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9040" y="4831080"/>
                        <a:ext cx="811213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575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65" name="Group 7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0463101"/>
              </p:ext>
            </p:extLst>
          </p:nvPr>
        </p:nvGraphicFramePr>
        <p:xfrm>
          <a:off x="457200" y="228600"/>
          <a:ext cx="8382000" cy="6629400"/>
        </p:xfrm>
        <a:graphic>
          <a:graphicData uri="http://schemas.openxmlformats.org/drawingml/2006/table">
            <a:tbl>
              <a:tblPr/>
              <a:tblGrid>
                <a:gridCol w="4038600"/>
                <a:gridCol w="4343400"/>
              </a:tblGrid>
              <a:tr h="358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Cầu dây văng Mỹ Thuận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Đèn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Laser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phát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sáng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Pháo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hoa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5546725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563245" y="411480"/>
            <a:ext cx="3902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</a:rPr>
              <a:t>Đồng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</a:rPr>
              <a:t>hồ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</a:rPr>
              <a:t>treo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</a:rPr>
              <a:t>tường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261" name="Text Box 69"/>
          <p:cNvSpPr txBox="1">
            <a:spLocks noChangeArrowheads="1"/>
          </p:cNvSpPr>
          <p:nvPr/>
        </p:nvSpPr>
        <p:spPr bwMode="auto">
          <a:xfrm>
            <a:off x="746125" y="3352800"/>
            <a:ext cx="3749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latin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kim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đồng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</a:rPr>
              <a:t>hồ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tạo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thành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góc</a:t>
            </a:r>
            <a:r>
              <a:rPr lang="en-US" sz="2000" b="1" dirty="0"/>
              <a:t>   </a:t>
            </a:r>
          </a:p>
        </p:txBody>
      </p:sp>
      <p:pic>
        <p:nvPicPr>
          <p:cNvPr id="8268" name="Picture 76" descr="260px-My_th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762000"/>
            <a:ext cx="38862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75" name="Picture 2" descr="C:\Users\computer\Pictures\phaoho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360" y="4269423"/>
            <a:ext cx="3733800" cy="25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7" descr="000000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90600"/>
            <a:ext cx="2141537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" y="4208463"/>
            <a:ext cx="3766185" cy="263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3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" name="Rectangle 122"/>
          <p:cNvSpPr>
            <a:spLocks noChangeArrowheads="1"/>
          </p:cNvSpPr>
          <p:nvPr/>
        </p:nvSpPr>
        <p:spPr bwMode="auto">
          <a:xfrm>
            <a:off x="104775" y="153987"/>
            <a:ext cx="8810625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BT:</a:t>
            </a:r>
            <a:r>
              <a:rPr lang="en-US" sz="2800" b="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7292" name="Picture 1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13" y="1343025"/>
            <a:ext cx="2055812" cy="19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650" y="4064000"/>
            <a:ext cx="30797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6509" name="Line 237"/>
          <p:cNvSpPr>
            <a:spLocks noChangeShapeType="1"/>
          </p:cNvSpPr>
          <p:nvPr/>
        </p:nvSpPr>
        <p:spPr bwMode="auto">
          <a:xfrm>
            <a:off x="4602480" y="1047750"/>
            <a:ext cx="19050" cy="5810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5334000" y="1012825"/>
            <a:ext cx="3167063" cy="55245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66589" name="Oval 317"/>
          <p:cNvSpPr>
            <a:spLocks noChangeArrowheads="1"/>
          </p:cNvSpPr>
          <p:nvPr/>
        </p:nvSpPr>
        <p:spPr bwMode="auto">
          <a:xfrm flipH="1" flipV="1">
            <a:off x="971550" y="4692650"/>
            <a:ext cx="42863" cy="42863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rot="10800000"/>
          <a:lstStyle/>
          <a:p>
            <a:r>
              <a:rPr lang="en-US"/>
              <a:t>0</a:t>
            </a:r>
          </a:p>
        </p:txBody>
      </p:sp>
      <p:sp>
        <p:nvSpPr>
          <p:cNvPr id="566591" name="Oval 319"/>
          <p:cNvSpPr>
            <a:spLocks noChangeArrowheads="1"/>
          </p:cNvSpPr>
          <p:nvPr/>
        </p:nvSpPr>
        <p:spPr bwMode="auto">
          <a:xfrm flipH="1" flipV="1">
            <a:off x="723900" y="2768600"/>
            <a:ext cx="42863" cy="42863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rot="10800000"/>
          <a:lstStyle/>
          <a:p>
            <a:r>
              <a:rPr lang="en-US" dirty="0"/>
              <a:t>0</a:t>
            </a:r>
          </a:p>
        </p:txBody>
      </p:sp>
      <p:grpSp>
        <p:nvGrpSpPr>
          <p:cNvPr id="2" name="Group 329"/>
          <p:cNvGrpSpPr>
            <a:grpSpLocks noChangeAspect="1"/>
          </p:cNvGrpSpPr>
          <p:nvPr/>
        </p:nvGrpSpPr>
        <p:grpSpPr bwMode="auto">
          <a:xfrm>
            <a:off x="80963" y="1447800"/>
            <a:ext cx="2185987" cy="1809750"/>
            <a:chOff x="51" y="912"/>
            <a:chExt cx="1377" cy="1140"/>
          </a:xfrm>
        </p:grpSpPr>
        <p:sp>
          <p:nvSpPr>
            <p:cNvPr id="1089" name="AutoShape 328"/>
            <p:cNvSpPr>
              <a:spLocks noChangeAspect="1" noChangeArrowheads="1" noTextEdit="1"/>
            </p:cNvSpPr>
            <p:nvPr/>
          </p:nvSpPr>
          <p:spPr bwMode="auto">
            <a:xfrm>
              <a:off x="51" y="912"/>
              <a:ext cx="1377" cy="1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Line 330"/>
            <p:cNvSpPr>
              <a:spLocks noChangeShapeType="1"/>
            </p:cNvSpPr>
            <p:nvPr/>
          </p:nvSpPr>
          <p:spPr bwMode="auto">
            <a:xfrm>
              <a:off x="151" y="1062"/>
              <a:ext cx="317" cy="69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Line 331"/>
            <p:cNvSpPr>
              <a:spLocks noChangeShapeType="1"/>
            </p:cNvSpPr>
            <p:nvPr/>
          </p:nvSpPr>
          <p:spPr bwMode="auto">
            <a:xfrm>
              <a:off x="468" y="1759"/>
              <a:ext cx="843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Rectangle 332"/>
            <p:cNvSpPr>
              <a:spLocks noChangeArrowheads="1"/>
            </p:cNvSpPr>
            <p:nvPr/>
          </p:nvSpPr>
          <p:spPr bwMode="auto">
            <a:xfrm>
              <a:off x="585" y="1791"/>
              <a:ext cx="42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 err="1">
                  <a:solidFill>
                    <a:srgbClr val="000000"/>
                  </a:solidFill>
                  <a:latin typeface="VNI-Times" pitchFamily="2" charset="0"/>
                </a:rPr>
                <a:t>Hình</a:t>
              </a:r>
              <a:r>
                <a:rPr lang="en-US" b="1" dirty="0">
                  <a:solidFill>
                    <a:srgbClr val="000000"/>
                  </a:solidFill>
                  <a:latin typeface="VNI-Times" pitchFamily="2" charset="0"/>
                </a:rPr>
                <a:t> a</a:t>
              </a:r>
              <a:endParaRPr lang="en-US" sz="2000" b="1" dirty="0"/>
            </a:p>
          </p:txBody>
        </p:sp>
        <p:sp>
          <p:nvSpPr>
            <p:cNvPr id="1093" name="Rectangle 333"/>
            <p:cNvSpPr>
              <a:spLocks noChangeArrowheads="1"/>
            </p:cNvSpPr>
            <p:nvPr/>
          </p:nvSpPr>
          <p:spPr bwMode="auto">
            <a:xfrm>
              <a:off x="1236" y="1585"/>
              <a:ext cx="13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VNI-Times" pitchFamily="2" charset="0"/>
                </a:rPr>
                <a:t>b</a:t>
              </a:r>
              <a:endParaRPr lang="en-US"/>
            </a:p>
          </p:txBody>
        </p:sp>
        <p:sp>
          <p:nvSpPr>
            <p:cNvPr id="1094" name="Rectangle 334"/>
            <p:cNvSpPr>
              <a:spLocks noChangeArrowheads="1"/>
            </p:cNvSpPr>
            <p:nvPr/>
          </p:nvSpPr>
          <p:spPr bwMode="auto">
            <a:xfrm>
              <a:off x="243" y="1007"/>
              <a:ext cx="12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VNI-Times" pitchFamily="2" charset="0"/>
                </a:rPr>
                <a:t>a</a:t>
              </a:r>
              <a:endParaRPr lang="en-US"/>
            </a:p>
          </p:txBody>
        </p:sp>
        <p:sp>
          <p:nvSpPr>
            <p:cNvPr id="1095" name="Rectangle 335"/>
            <p:cNvSpPr>
              <a:spLocks noChangeArrowheads="1"/>
            </p:cNvSpPr>
            <p:nvPr/>
          </p:nvSpPr>
          <p:spPr bwMode="auto">
            <a:xfrm>
              <a:off x="366" y="1783"/>
              <a:ext cx="221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VNI-Times" pitchFamily="2" charset="0"/>
                </a:rPr>
                <a:t>C</a:t>
              </a:r>
              <a:endParaRPr lang="en-US" dirty="0"/>
            </a:p>
          </p:txBody>
        </p:sp>
      </p:grpSp>
      <p:graphicFrame>
        <p:nvGraphicFramePr>
          <p:cNvPr id="566772" name="Group 500"/>
          <p:cNvGraphicFramePr>
            <a:graphicFrameLocks noGrp="1"/>
          </p:cNvGraphicFramePr>
          <p:nvPr>
            <p:ph/>
          </p:nvPr>
        </p:nvGraphicFramePr>
        <p:xfrm>
          <a:off x="4695825" y="1630363"/>
          <a:ext cx="4232275" cy="4499329"/>
        </p:xfrm>
        <a:graphic>
          <a:graphicData uri="http://schemas.openxmlformats.org/drawingml/2006/table">
            <a:tbl>
              <a:tblPr/>
              <a:tblGrid>
                <a:gridCol w="773113"/>
                <a:gridCol w="985837"/>
                <a:gridCol w="949325"/>
                <a:gridCol w="663575"/>
                <a:gridCol w="860425"/>
              </a:tblGrid>
              <a:tr h="640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Tên góc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Kí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hiệu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góc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Tên đỉnh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Tên cạnh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 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 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40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 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 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79" name="Text Box 311"/>
          <p:cNvSpPr txBox="1">
            <a:spLocks noChangeArrowheads="1"/>
          </p:cNvSpPr>
          <p:nvPr/>
        </p:nvSpPr>
        <p:spPr bwMode="auto">
          <a:xfrm>
            <a:off x="5465763" y="244633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aCb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80" name="Text Box 312"/>
          <p:cNvSpPr txBox="1">
            <a:spLocks noChangeArrowheads="1"/>
          </p:cNvSpPr>
          <p:nvPr/>
        </p:nvSpPr>
        <p:spPr bwMode="auto">
          <a:xfrm>
            <a:off x="7543800" y="2463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81" name="Text Box 313"/>
          <p:cNvSpPr txBox="1">
            <a:spLocks noChangeArrowheads="1"/>
          </p:cNvSpPr>
          <p:nvPr/>
        </p:nvSpPr>
        <p:spPr bwMode="auto">
          <a:xfrm>
            <a:off x="8059738" y="24638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Cb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74" name="Object 4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984563"/>
              </p:ext>
            </p:extLst>
          </p:nvPr>
        </p:nvGraphicFramePr>
        <p:xfrm>
          <a:off x="6700838" y="2427288"/>
          <a:ext cx="4699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3" name="Equation" r:id="rId5" imgW="304560" imgH="228600" progId="">
                  <p:embed/>
                </p:oleObj>
              </mc:Choice>
              <mc:Fallback>
                <p:oleObj name="Equation" r:id="rId5" imgW="304560" imgH="2286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2427288"/>
                        <a:ext cx="4699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91" name="Text Box 423"/>
          <p:cNvSpPr txBox="1">
            <a:spLocks noChangeArrowheads="1"/>
          </p:cNvSpPr>
          <p:nvPr/>
        </p:nvSpPr>
        <p:spPr bwMode="auto">
          <a:xfrm>
            <a:off x="7534275" y="434022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graphicFrame>
        <p:nvGraphicFramePr>
          <p:cNvPr id="7595" name="Object 427"/>
          <p:cNvGraphicFramePr>
            <a:graphicFrameLocks noChangeAspect="1"/>
          </p:cNvGraphicFramePr>
          <p:nvPr/>
        </p:nvGraphicFramePr>
        <p:xfrm>
          <a:off x="6654800" y="4305300"/>
          <a:ext cx="5842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4" name="Equation" r:id="rId7" imgW="380835" imgH="253890" progId="">
                  <p:embed/>
                </p:oleObj>
              </mc:Choice>
              <mc:Fallback>
                <p:oleObj name="Equation" r:id="rId7" imgW="380835" imgH="25389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800" y="4305300"/>
                        <a:ext cx="5842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07" name="Text Box 439"/>
          <p:cNvSpPr txBox="1">
            <a:spLocks noChangeArrowheads="1"/>
          </p:cNvSpPr>
          <p:nvPr/>
        </p:nvSpPr>
        <p:spPr bwMode="auto">
          <a:xfrm>
            <a:off x="5440363" y="434975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 PMQ</a:t>
            </a:r>
          </a:p>
        </p:txBody>
      </p:sp>
      <p:sp>
        <p:nvSpPr>
          <p:cNvPr id="7608" name="Text Box 440"/>
          <p:cNvSpPr txBox="1">
            <a:spLocks noChangeArrowheads="1"/>
          </p:cNvSpPr>
          <p:nvPr/>
        </p:nvSpPr>
        <p:spPr bwMode="auto">
          <a:xfrm>
            <a:off x="7983538" y="4341813"/>
            <a:ext cx="1058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MP, MQ</a:t>
            </a:r>
          </a:p>
        </p:txBody>
      </p:sp>
      <p:sp>
        <p:nvSpPr>
          <p:cNvPr id="7611" name="Text Box 443"/>
          <p:cNvSpPr txBox="1">
            <a:spLocks noChangeArrowheads="1"/>
          </p:cNvSpPr>
          <p:nvPr/>
        </p:nvSpPr>
        <p:spPr bwMode="auto">
          <a:xfrm>
            <a:off x="5465763" y="535463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 xOy</a:t>
            </a:r>
          </a:p>
        </p:txBody>
      </p:sp>
      <p:sp>
        <p:nvSpPr>
          <p:cNvPr id="7614" name="Text Box 446"/>
          <p:cNvSpPr txBox="1">
            <a:spLocks noChangeArrowheads="1"/>
          </p:cNvSpPr>
          <p:nvPr/>
        </p:nvSpPr>
        <p:spPr bwMode="auto">
          <a:xfrm>
            <a:off x="7561263" y="54133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7615" name="Text Box 447"/>
          <p:cNvSpPr txBox="1">
            <a:spLocks noChangeArrowheads="1"/>
          </p:cNvSpPr>
          <p:nvPr/>
        </p:nvSpPr>
        <p:spPr bwMode="auto">
          <a:xfrm>
            <a:off x="8043863" y="5413375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Ox, Oy</a:t>
            </a:r>
          </a:p>
        </p:txBody>
      </p:sp>
      <p:graphicFrame>
        <p:nvGraphicFramePr>
          <p:cNvPr id="7618" name="Object 450"/>
          <p:cNvGraphicFramePr>
            <a:graphicFrameLocks noChangeAspect="1"/>
          </p:cNvGraphicFramePr>
          <p:nvPr/>
        </p:nvGraphicFramePr>
        <p:xfrm>
          <a:off x="6624638" y="5303838"/>
          <a:ext cx="53816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5" name="Equation" r:id="rId9" imgW="304536" imgH="253780" progId="">
                  <p:embed/>
                </p:oleObj>
              </mc:Choice>
              <mc:Fallback>
                <p:oleObj name="Equation" r:id="rId9" imgW="304536" imgH="2537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638" y="5303838"/>
                        <a:ext cx="538162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6774" name="Text Box 502"/>
          <p:cNvSpPr txBox="1">
            <a:spLocks noChangeArrowheads="1"/>
          </p:cNvSpPr>
          <p:nvPr/>
        </p:nvSpPr>
        <p:spPr bwMode="auto">
          <a:xfrm>
            <a:off x="5729288" y="3382963"/>
            <a:ext cx="519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566775" name="Text Box 503"/>
          <p:cNvSpPr txBox="1">
            <a:spLocks noChangeArrowheads="1"/>
          </p:cNvSpPr>
          <p:nvPr/>
        </p:nvSpPr>
        <p:spPr bwMode="auto">
          <a:xfrm>
            <a:off x="6670675" y="3376613"/>
            <a:ext cx="51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566776" name="Text Box 504"/>
          <p:cNvSpPr txBox="1">
            <a:spLocks noChangeArrowheads="1"/>
          </p:cNvSpPr>
          <p:nvPr/>
        </p:nvSpPr>
        <p:spPr bwMode="auto">
          <a:xfrm>
            <a:off x="7502525" y="3382963"/>
            <a:ext cx="51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566777" name="Text Box 505"/>
          <p:cNvSpPr txBox="1">
            <a:spLocks noChangeArrowheads="1"/>
          </p:cNvSpPr>
          <p:nvPr/>
        </p:nvSpPr>
        <p:spPr bwMode="auto">
          <a:xfrm>
            <a:off x="8281988" y="3375025"/>
            <a:ext cx="519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X</a:t>
            </a:r>
          </a:p>
        </p:txBody>
      </p:sp>
      <p:grpSp>
        <p:nvGrpSpPr>
          <p:cNvPr id="3" name="Group 82"/>
          <p:cNvGrpSpPr>
            <a:grpSpLocks noChangeAspect="1"/>
          </p:cNvGrpSpPr>
          <p:nvPr/>
        </p:nvGrpSpPr>
        <p:grpSpPr bwMode="auto">
          <a:xfrm>
            <a:off x="-65088" y="3113088"/>
            <a:ext cx="2133601" cy="2373312"/>
            <a:chOff x="-41" y="1961"/>
            <a:chExt cx="1344" cy="1495"/>
          </a:xfrm>
        </p:grpSpPr>
        <p:sp>
          <p:nvSpPr>
            <p:cNvPr id="4" name="AutoShape 81"/>
            <p:cNvSpPr>
              <a:spLocks noChangeAspect="1" noChangeArrowheads="1" noTextEdit="1"/>
            </p:cNvSpPr>
            <p:nvPr/>
          </p:nvSpPr>
          <p:spPr bwMode="auto">
            <a:xfrm>
              <a:off x="-41" y="1961"/>
              <a:ext cx="1344" cy="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Line 83"/>
            <p:cNvSpPr>
              <a:spLocks noChangeShapeType="1"/>
            </p:cNvSpPr>
            <p:nvPr/>
          </p:nvSpPr>
          <p:spPr bwMode="auto">
            <a:xfrm>
              <a:off x="202" y="2060"/>
              <a:ext cx="425" cy="907"/>
            </a:xfrm>
            <a:prstGeom prst="line">
              <a:avLst/>
            </a:prstGeom>
            <a:noFill/>
            <a:ln w="9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84"/>
            <p:cNvSpPr>
              <a:spLocks noChangeShapeType="1"/>
            </p:cNvSpPr>
            <p:nvPr/>
          </p:nvSpPr>
          <p:spPr bwMode="auto">
            <a:xfrm flipH="1">
              <a:off x="627" y="2068"/>
              <a:ext cx="477" cy="899"/>
            </a:xfrm>
            <a:prstGeom prst="line">
              <a:avLst/>
            </a:prstGeom>
            <a:noFill/>
            <a:ln w="9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5"/>
            <p:cNvSpPr>
              <a:spLocks noChangeArrowheads="1"/>
            </p:cNvSpPr>
            <p:nvPr/>
          </p:nvSpPr>
          <p:spPr bwMode="auto">
            <a:xfrm>
              <a:off x="930" y="2431"/>
              <a:ext cx="173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NI-Times" pitchFamily="2" charset="0"/>
                  <a:cs typeface="Arial" pitchFamily="34" charset="0"/>
                </a:rPr>
                <a:t>Q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86"/>
            <p:cNvSpPr>
              <a:spLocks noChangeArrowheads="1"/>
            </p:cNvSpPr>
            <p:nvPr/>
          </p:nvSpPr>
          <p:spPr bwMode="auto">
            <a:xfrm>
              <a:off x="184" y="2365"/>
              <a:ext cx="147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NI-Times" pitchFamily="2" charset="0"/>
                  <a:cs typeface="Arial" pitchFamily="34" charset="0"/>
                </a:rPr>
                <a:t>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7"/>
            <p:cNvSpPr>
              <a:spLocks noChangeArrowheads="1"/>
            </p:cNvSpPr>
            <p:nvPr/>
          </p:nvSpPr>
          <p:spPr bwMode="auto">
            <a:xfrm>
              <a:off x="530" y="3006"/>
              <a:ext cx="191" cy="1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NI-Times" pitchFamily="2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90"/>
            <p:cNvSpPr>
              <a:spLocks noChangeArrowheads="1"/>
            </p:cNvSpPr>
            <p:nvPr/>
          </p:nvSpPr>
          <p:spPr bwMode="auto">
            <a:xfrm>
              <a:off x="375" y="3258"/>
              <a:ext cx="460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NI-Times" pitchFamily="2" charset="0"/>
                  <a:cs typeface="Arial" pitchFamily="34" charset="0"/>
                </a:rPr>
                <a:t>Hình</a:t>
              </a:r>
              <a:r>
                <a:rPr kumimoji="0" lang="en-US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NI-Times" pitchFamily="2" charset="0"/>
                  <a:cs typeface="Arial" pitchFamily="34" charset="0"/>
                </a:rPr>
                <a:t> 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Oval 91"/>
            <p:cNvSpPr>
              <a:spLocks noChangeArrowheads="1"/>
            </p:cNvSpPr>
            <p:nvPr/>
          </p:nvSpPr>
          <p:spPr bwMode="auto">
            <a:xfrm>
              <a:off x="341" y="2381"/>
              <a:ext cx="43" cy="42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92"/>
            <p:cNvSpPr>
              <a:spLocks noChangeArrowheads="1"/>
            </p:cNvSpPr>
            <p:nvPr/>
          </p:nvSpPr>
          <p:spPr bwMode="auto">
            <a:xfrm>
              <a:off x="852" y="2497"/>
              <a:ext cx="43" cy="4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10840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66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6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6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6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509" grpId="0" animBg="1"/>
      <p:bldP spid="11271" grpId="0"/>
      <p:bldP spid="7479" grpId="0"/>
      <p:bldP spid="7480" grpId="0"/>
      <p:bldP spid="7481" grpId="0"/>
      <p:bldP spid="7591" grpId="0"/>
      <p:bldP spid="7607" grpId="0"/>
      <p:bldP spid="7608" grpId="0"/>
      <p:bldP spid="7611" grpId="0"/>
      <p:bldP spid="7614" grpId="0"/>
      <p:bldP spid="7615" grpId="0"/>
      <p:bldP spid="566774" grpId="0"/>
      <p:bldP spid="566775" grpId="0"/>
      <p:bldP spid="566776" grpId="0"/>
      <p:bldP spid="5667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17" name="Text Box 93"/>
          <p:cNvSpPr txBox="1">
            <a:spLocks noChangeArrowheads="1"/>
          </p:cNvSpPr>
          <p:nvPr/>
        </p:nvSpPr>
        <p:spPr bwMode="auto">
          <a:xfrm>
            <a:off x="244475" y="3987225"/>
            <a:ext cx="87471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1v</a:t>
            </a:r>
          </a:p>
        </p:txBody>
      </p:sp>
      <p:sp>
        <p:nvSpPr>
          <p:cNvPr id="103518" name="Text Box 94"/>
          <p:cNvSpPr txBox="1">
            <a:spLocks noChangeArrowheads="1"/>
          </p:cNvSpPr>
          <p:nvPr/>
        </p:nvSpPr>
        <p:spPr bwMode="auto">
          <a:xfrm>
            <a:off x="244475" y="4545013"/>
            <a:ext cx="88296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3519" name="Text Box 95"/>
          <p:cNvSpPr txBox="1">
            <a:spLocks noChangeArrowheads="1"/>
          </p:cNvSpPr>
          <p:nvPr/>
        </p:nvSpPr>
        <p:spPr bwMode="auto">
          <a:xfrm>
            <a:off x="152400" y="5292725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bẹt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596900" y="1019175"/>
            <a:ext cx="2109788" cy="2762250"/>
            <a:chOff x="3012" y="450"/>
            <a:chExt cx="1329" cy="1740"/>
          </a:xfrm>
        </p:grpSpPr>
        <p:sp>
          <p:nvSpPr>
            <p:cNvPr id="23584" name="Line 123"/>
            <p:cNvSpPr>
              <a:spLocks noChangeShapeType="1"/>
            </p:cNvSpPr>
            <p:nvPr/>
          </p:nvSpPr>
          <p:spPr bwMode="auto">
            <a:xfrm>
              <a:off x="3256" y="1941"/>
              <a:ext cx="921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5" name="Line 124"/>
            <p:cNvSpPr>
              <a:spLocks noChangeShapeType="1"/>
            </p:cNvSpPr>
            <p:nvPr/>
          </p:nvSpPr>
          <p:spPr bwMode="auto">
            <a:xfrm flipV="1">
              <a:off x="3264" y="450"/>
              <a:ext cx="0" cy="1486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5"/>
            <p:cNvGrpSpPr>
              <a:grpSpLocks/>
            </p:cNvGrpSpPr>
            <p:nvPr/>
          </p:nvGrpSpPr>
          <p:grpSpPr bwMode="auto">
            <a:xfrm>
              <a:off x="3012" y="528"/>
              <a:ext cx="1329" cy="1662"/>
              <a:chOff x="3012" y="528"/>
              <a:chExt cx="1329" cy="1662"/>
            </a:xfrm>
          </p:grpSpPr>
          <p:sp>
            <p:nvSpPr>
              <p:cNvPr id="23592" name="Text Box 126"/>
              <p:cNvSpPr txBox="1">
                <a:spLocks noChangeArrowheads="1"/>
              </p:cNvSpPr>
              <p:nvPr/>
            </p:nvSpPr>
            <p:spPr bwMode="auto">
              <a:xfrm>
                <a:off x="3015" y="1839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2800">
                    <a:solidFill>
                      <a:srgbClr val="3333FF"/>
                    </a:solidFill>
                    <a:latin typeface="Times New Roman" panose="02020603050405020304" pitchFamily="18" charset="0"/>
                  </a:rPr>
                  <a:t>O</a:t>
                </a: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93" name="Text Box 127"/>
              <p:cNvSpPr txBox="1">
                <a:spLocks noChangeArrowheads="1"/>
              </p:cNvSpPr>
              <p:nvPr/>
            </p:nvSpPr>
            <p:spPr bwMode="auto">
              <a:xfrm>
                <a:off x="4053" y="1863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2800">
                    <a:solidFill>
                      <a:srgbClr val="3333FF"/>
                    </a:solidFill>
                    <a:latin typeface="Times New Roman" panose="02020603050405020304" pitchFamily="18" charset="0"/>
                  </a:rPr>
                  <a:t>y</a:t>
                </a: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94" name="Text Box 128"/>
              <p:cNvSpPr txBox="1">
                <a:spLocks noChangeArrowheads="1"/>
              </p:cNvSpPr>
              <p:nvPr/>
            </p:nvSpPr>
            <p:spPr bwMode="auto">
              <a:xfrm>
                <a:off x="3012" y="528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2800">
                    <a:solidFill>
                      <a:srgbClr val="3333FF"/>
                    </a:solidFill>
                    <a:latin typeface="Times New Roman" panose="02020603050405020304" pitchFamily="18" charset="0"/>
                  </a:rPr>
                  <a:t>x</a:t>
                </a:r>
                <a:endParaRPr 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" name="Group 129"/>
            <p:cNvGrpSpPr>
              <a:grpSpLocks/>
            </p:cNvGrpSpPr>
            <p:nvPr/>
          </p:nvGrpSpPr>
          <p:grpSpPr bwMode="auto">
            <a:xfrm>
              <a:off x="3268" y="1602"/>
              <a:ext cx="593" cy="335"/>
              <a:chOff x="3268" y="1593"/>
              <a:chExt cx="593" cy="335"/>
            </a:xfrm>
          </p:grpSpPr>
          <p:grpSp>
            <p:nvGrpSpPr>
              <p:cNvPr id="5" name="Group 130"/>
              <p:cNvGrpSpPr>
                <a:grpSpLocks/>
              </p:cNvGrpSpPr>
              <p:nvPr/>
            </p:nvGrpSpPr>
            <p:grpSpPr bwMode="auto">
              <a:xfrm>
                <a:off x="3268" y="1836"/>
                <a:ext cx="92" cy="92"/>
                <a:chOff x="1056" y="1008"/>
                <a:chExt cx="147" cy="147"/>
              </a:xfrm>
            </p:grpSpPr>
            <p:sp>
              <p:nvSpPr>
                <p:cNvPr id="23590" name="Line 131"/>
                <p:cNvSpPr>
                  <a:spLocks noChangeShapeType="1"/>
                </p:cNvSpPr>
                <p:nvPr/>
              </p:nvSpPr>
              <p:spPr bwMode="auto">
                <a:xfrm>
                  <a:off x="1056" y="1008"/>
                  <a:ext cx="144" cy="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1" name="Line 132"/>
                <p:cNvSpPr>
                  <a:spLocks noChangeShapeType="1"/>
                </p:cNvSpPr>
                <p:nvPr/>
              </p:nvSpPr>
              <p:spPr bwMode="auto">
                <a:xfrm rot="5400000">
                  <a:off x="1131" y="1083"/>
                  <a:ext cx="144" cy="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589" name="Text Box 133"/>
              <p:cNvSpPr txBox="1">
                <a:spLocks noChangeArrowheads="1"/>
              </p:cNvSpPr>
              <p:nvPr/>
            </p:nvSpPr>
            <p:spPr bwMode="auto">
              <a:xfrm>
                <a:off x="3363" y="1593"/>
                <a:ext cx="49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sz="24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6" name="Group 134"/>
          <p:cNvGrpSpPr>
            <a:grpSpLocks/>
          </p:cNvGrpSpPr>
          <p:nvPr/>
        </p:nvGrpSpPr>
        <p:grpSpPr bwMode="auto">
          <a:xfrm>
            <a:off x="3263900" y="1038225"/>
            <a:ext cx="2214563" cy="2859088"/>
            <a:chOff x="4269" y="440"/>
            <a:chExt cx="1395" cy="1801"/>
          </a:xfrm>
        </p:grpSpPr>
        <p:grpSp>
          <p:nvGrpSpPr>
            <p:cNvPr id="7" name="Group 135"/>
            <p:cNvGrpSpPr>
              <a:grpSpLocks/>
            </p:cNvGrpSpPr>
            <p:nvPr/>
          </p:nvGrpSpPr>
          <p:grpSpPr bwMode="auto">
            <a:xfrm>
              <a:off x="4416" y="440"/>
              <a:ext cx="1248" cy="1492"/>
              <a:chOff x="2177" y="869"/>
              <a:chExt cx="1248" cy="1492"/>
            </a:xfrm>
          </p:grpSpPr>
          <p:sp>
            <p:nvSpPr>
              <p:cNvPr id="23581" name="Line 136"/>
              <p:cNvSpPr>
                <a:spLocks noChangeShapeType="1"/>
              </p:cNvSpPr>
              <p:nvPr/>
            </p:nvSpPr>
            <p:spPr bwMode="auto">
              <a:xfrm>
                <a:off x="2177" y="2361"/>
                <a:ext cx="1248" cy="0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2" name="Line 137"/>
              <p:cNvSpPr>
                <a:spLocks noChangeShapeType="1"/>
              </p:cNvSpPr>
              <p:nvPr/>
            </p:nvSpPr>
            <p:spPr bwMode="auto">
              <a:xfrm flipV="1">
                <a:off x="2178" y="869"/>
                <a:ext cx="1008" cy="1488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3" name="Arc 138"/>
              <p:cNvSpPr>
                <a:spLocks/>
              </p:cNvSpPr>
              <p:nvPr/>
            </p:nvSpPr>
            <p:spPr bwMode="auto">
              <a:xfrm rot="612791">
                <a:off x="2235" y="2117"/>
                <a:ext cx="240" cy="223"/>
              </a:xfrm>
              <a:custGeom>
                <a:avLst/>
                <a:gdLst>
                  <a:gd name="T0" fmla="*/ 1 w 21600"/>
                  <a:gd name="T1" fmla="*/ 0 h 20078"/>
                  <a:gd name="T2" fmla="*/ 3 w 21600"/>
                  <a:gd name="T3" fmla="*/ 2 h 20078"/>
                  <a:gd name="T4" fmla="*/ 0 w 21600"/>
                  <a:gd name="T5" fmla="*/ 2 h 2007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078"/>
                  <a:gd name="T11" fmla="*/ 21600 w 21600"/>
                  <a:gd name="T12" fmla="*/ 20078 h 200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078" fill="none" extrusionOk="0">
                    <a:moveTo>
                      <a:pt x="7964" y="-1"/>
                    </a:moveTo>
                    <a:cubicBezTo>
                      <a:pt x="16195" y="3264"/>
                      <a:pt x="21600" y="11222"/>
                      <a:pt x="21600" y="20078"/>
                    </a:cubicBezTo>
                  </a:path>
                  <a:path w="21600" h="20078" stroke="0" extrusionOk="0">
                    <a:moveTo>
                      <a:pt x="7964" y="-1"/>
                    </a:moveTo>
                    <a:cubicBezTo>
                      <a:pt x="16195" y="3264"/>
                      <a:pt x="21600" y="11222"/>
                      <a:pt x="21600" y="20078"/>
                    </a:cubicBezTo>
                    <a:lnTo>
                      <a:pt x="0" y="20078"/>
                    </a:lnTo>
                    <a:lnTo>
                      <a:pt x="7964" y="-1"/>
                    </a:lnTo>
                    <a:close/>
                  </a:path>
                </a:pathLst>
              </a:cu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5" name="Line 139"/>
            <p:cNvSpPr>
              <a:spLocks noChangeShapeType="1"/>
            </p:cNvSpPr>
            <p:nvPr/>
          </p:nvSpPr>
          <p:spPr bwMode="auto">
            <a:xfrm flipV="1">
              <a:off x="4416" y="448"/>
              <a:ext cx="0" cy="148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4269" y="597"/>
              <a:ext cx="1326" cy="1644"/>
              <a:chOff x="4269" y="597"/>
              <a:chExt cx="1326" cy="1644"/>
            </a:xfrm>
          </p:grpSpPr>
          <p:sp>
            <p:nvSpPr>
              <p:cNvPr id="23578" name="Text Box 141"/>
              <p:cNvSpPr txBox="1">
                <a:spLocks noChangeArrowheads="1"/>
              </p:cNvSpPr>
              <p:nvPr/>
            </p:nvSpPr>
            <p:spPr bwMode="auto">
              <a:xfrm>
                <a:off x="4269" y="1890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2800">
                    <a:solidFill>
                      <a:srgbClr val="3333FF"/>
                    </a:solidFill>
                    <a:latin typeface="Times New Roman" panose="02020603050405020304" pitchFamily="18" charset="0"/>
                  </a:rPr>
                  <a:t>O</a:t>
                </a: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79" name="Text Box 142"/>
              <p:cNvSpPr txBox="1">
                <a:spLocks noChangeArrowheads="1"/>
              </p:cNvSpPr>
              <p:nvPr/>
            </p:nvSpPr>
            <p:spPr bwMode="auto">
              <a:xfrm>
                <a:off x="5307" y="1914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2800">
                    <a:solidFill>
                      <a:srgbClr val="3333FF"/>
                    </a:solidFill>
                    <a:latin typeface="Times New Roman" panose="02020603050405020304" pitchFamily="18" charset="0"/>
                  </a:rPr>
                  <a:t>y</a:t>
                </a: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80" name="Text Box 143"/>
              <p:cNvSpPr txBox="1">
                <a:spLocks noChangeArrowheads="1"/>
              </p:cNvSpPr>
              <p:nvPr/>
            </p:nvSpPr>
            <p:spPr bwMode="auto">
              <a:xfrm>
                <a:off x="4944" y="597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2800">
                    <a:solidFill>
                      <a:srgbClr val="3333FF"/>
                    </a:solidFill>
                    <a:latin typeface="Times New Roman" panose="02020603050405020304" pitchFamily="18" charset="0"/>
                  </a:rPr>
                  <a:t>x</a:t>
                </a:r>
                <a:endParaRPr 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3577" name="Text Box 144"/>
            <p:cNvSpPr txBox="1">
              <a:spLocks noChangeArrowheads="1"/>
            </p:cNvSpPr>
            <p:nvPr/>
          </p:nvSpPr>
          <p:spPr bwMode="auto">
            <a:xfrm>
              <a:off x="4665" y="156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3333CC"/>
                  </a:solidFill>
                  <a:sym typeface="Symbol" panose="05050102010706020507" pitchFamily="18" charset="2"/>
                </a:rPr>
                <a:t></a:t>
              </a:r>
              <a:endParaRPr 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Group 145"/>
          <p:cNvGrpSpPr>
            <a:grpSpLocks/>
          </p:cNvGrpSpPr>
          <p:nvPr/>
        </p:nvGrpSpPr>
        <p:grpSpPr bwMode="auto">
          <a:xfrm>
            <a:off x="6402388" y="1695450"/>
            <a:ext cx="2195512" cy="2085975"/>
            <a:chOff x="2889" y="2496"/>
            <a:chExt cx="1383" cy="1314"/>
          </a:xfrm>
        </p:grpSpPr>
        <p:sp>
          <p:nvSpPr>
            <p:cNvPr id="23561" name="Line 146"/>
            <p:cNvSpPr>
              <a:spLocks noChangeShapeType="1"/>
            </p:cNvSpPr>
            <p:nvPr/>
          </p:nvSpPr>
          <p:spPr bwMode="auto">
            <a:xfrm rot="5400000" flipV="1">
              <a:off x="3187" y="3318"/>
              <a:ext cx="0" cy="46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147"/>
            <p:cNvGrpSpPr>
              <a:grpSpLocks/>
            </p:cNvGrpSpPr>
            <p:nvPr/>
          </p:nvGrpSpPr>
          <p:grpSpPr bwMode="auto">
            <a:xfrm>
              <a:off x="2889" y="2496"/>
              <a:ext cx="1383" cy="1314"/>
              <a:chOff x="2889" y="2508"/>
              <a:chExt cx="1383" cy="1314"/>
            </a:xfrm>
          </p:grpSpPr>
          <p:grpSp>
            <p:nvGrpSpPr>
              <p:cNvPr id="11" name="Group 148"/>
              <p:cNvGrpSpPr>
                <a:grpSpLocks/>
              </p:cNvGrpSpPr>
              <p:nvPr/>
            </p:nvGrpSpPr>
            <p:grpSpPr bwMode="auto">
              <a:xfrm>
                <a:off x="2976" y="2510"/>
                <a:ext cx="1200" cy="1042"/>
                <a:chOff x="3642" y="834"/>
                <a:chExt cx="1968" cy="1488"/>
              </a:xfrm>
            </p:grpSpPr>
            <p:grpSp>
              <p:nvGrpSpPr>
                <p:cNvPr id="12" name="Group 149"/>
                <p:cNvGrpSpPr>
                  <a:grpSpLocks/>
                </p:cNvGrpSpPr>
                <p:nvPr/>
              </p:nvGrpSpPr>
              <p:grpSpPr bwMode="auto">
                <a:xfrm>
                  <a:off x="3642" y="834"/>
                  <a:ext cx="1968" cy="1488"/>
                  <a:chOff x="3642" y="834"/>
                  <a:chExt cx="1968" cy="1488"/>
                </a:xfrm>
              </p:grpSpPr>
              <p:sp>
                <p:nvSpPr>
                  <p:cNvPr id="23572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4362" y="2322"/>
                    <a:ext cx="1248" cy="0"/>
                  </a:xfrm>
                  <a:prstGeom prst="line">
                    <a:avLst/>
                  </a:prstGeom>
                  <a:noFill/>
                  <a:ln w="222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3" name="Line 15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642" y="834"/>
                    <a:ext cx="720" cy="1488"/>
                  </a:xfrm>
                  <a:prstGeom prst="line">
                    <a:avLst/>
                  </a:prstGeom>
                  <a:noFill/>
                  <a:ln w="222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571" name="Arc 152"/>
                <p:cNvSpPr>
                  <a:spLocks/>
                </p:cNvSpPr>
                <p:nvPr/>
              </p:nvSpPr>
              <p:spPr bwMode="auto">
                <a:xfrm>
                  <a:off x="4242" y="2082"/>
                  <a:ext cx="335" cy="235"/>
                </a:xfrm>
                <a:custGeom>
                  <a:avLst/>
                  <a:gdLst>
                    <a:gd name="T0" fmla="*/ 0 w 28278"/>
                    <a:gd name="T1" fmla="*/ 0 h 21600"/>
                    <a:gd name="T2" fmla="*/ 4 w 28278"/>
                    <a:gd name="T3" fmla="*/ 3 h 21600"/>
                    <a:gd name="T4" fmla="*/ 1 w 28278"/>
                    <a:gd name="T5" fmla="*/ 3 h 21600"/>
                    <a:gd name="T6" fmla="*/ 0 60000 65536"/>
                    <a:gd name="T7" fmla="*/ 0 60000 65536"/>
                    <a:gd name="T8" fmla="*/ 0 60000 65536"/>
                    <a:gd name="T9" fmla="*/ 0 w 28278"/>
                    <a:gd name="T10" fmla="*/ 0 h 21600"/>
                    <a:gd name="T11" fmla="*/ 28278 w 28278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278" h="21600" fill="none" extrusionOk="0">
                      <a:moveTo>
                        <a:pt x="0" y="1058"/>
                      </a:moveTo>
                      <a:cubicBezTo>
                        <a:pt x="2157" y="357"/>
                        <a:pt x="4410" y="-1"/>
                        <a:pt x="6679" y="0"/>
                      </a:cubicBezTo>
                      <a:cubicBezTo>
                        <a:pt x="18535" y="0"/>
                        <a:pt x="28175" y="9557"/>
                        <a:pt x="28278" y="21412"/>
                      </a:cubicBezTo>
                    </a:path>
                    <a:path w="28278" h="21600" stroke="0" extrusionOk="0">
                      <a:moveTo>
                        <a:pt x="0" y="1058"/>
                      </a:moveTo>
                      <a:cubicBezTo>
                        <a:pt x="2157" y="357"/>
                        <a:pt x="4410" y="-1"/>
                        <a:pt x="6679" y="0"/>
                      </a:cubicBezTo>
                      <a:cubicBezTo>
                        <a:pt x="18535" y="0"/>
                        <a:pt x="28175" y="9557"/>
                        <a:pt x="28278" y="21412"/>
                      </a:cubicBezTo>
                      <a:lnTo>
                        <a:pt x="6679" y="21600"/>
                      </a:lnTo>
                      <a:lnTo>
                        <a:pt x="0" y="1058"/>
                      </a:lnTo>
                      <a:close/>
                    </a:path>
                  </a:pathLst>
                </a:custGeom>
                <a:noFill/>
                <a:ln w="25400" cmpd="dbl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3564" name="Line 153"/>
              <p:cNvSpPr>
                <a:spLocks noChangeShapeType="1"/>
              </p:cNvSpPr>
              <p:nvPr/>
            </p:nvSpPr>
            <p:spPr bwMode="auto">
              <a:xfrm flipV="1">
                <a:off x="3426" y="2508"/>
                <a:ext cx="0" cy="1019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154"/>
              <p:cNvGrpSpPr>
                <a:grpSpLocks/>
              </p:cNvGrpSpPr>
              <p:nvPr/>
            </p:nvGrpSpPr>
            <p:grpSpPr bwMode="auto">
              <a:xfrm>
                <a:off x="2889" y="2640"/>
                <a:ext cx="1383" cy="1182"/>
                <a:chOff x="2889" y="2640"/>
                <a:chExt cx="1383" cy="1182"/>
              </a:xfrm>
            </p:grpSpPr>
            <p:sp>
              <p:nvSpPr>
                <p:cNvPr id="23566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3264" y="3495"/>
                  <a:ext cx="2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2800">
                      <a:solidFill>
                        <a:srgbClr val="3333FF"/>
                      </a:solidFill>
                      <a:latin typeface="Times New Roman" panose="02020603050405020304" pitchFamily="18" charset="0"/>
                    </a:rPr>
                    <a:t>O</a:t>
                  </a:r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567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3984" y="3474"/>
                  <a:ext cx="2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2800">
                      <a:solidFill>
                        <a:srgbClr val="3333FF"/>
                      </a:solidFill>
                      <a:latin typeface="Times New Roman" panose="02020603050405020304" pitchFamily="18" charset="0"/>
                    </a:rPr>
                    <a:t>y</a:t>
                  </a:r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568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2889" y="2640"/>
                  <a:ext cx="2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2800">
                      <a:solidFill>
                        <a:srgbClr val="3333FF"/>
                      </a:solidFill>
                      <a:latin typeface="Times New Roman" panose="02020603050405020304" pitchFamily="18" charset="0"/>
                    </a:rPr>
                    <a:t>x</a:t>
                  </a:r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569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3456" y="3168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2400">
                      <a:solidFill>
                        <a:srgbClr val="3333CC"/>
                      </a:solidFill>
                      <a:sym typeface="Symbol" panose="05050102010706020507" pitchFamily="18" charset="2"/>
                    </a:rPr>
                    <a:t></a:t>
                  </a:r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52400" y="0"/>
            <a:ext cx="830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G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óc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vuông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góc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nhọn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góc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tù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17403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0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0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17" grpId="0"/>
      <p:bldP spid="103518" grpId="0"/>
      <p:bldP spid="1035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25" name="Group 41"/>
          <p:cNvGrpSpPr>
            <a:grpSpLocks/>
          </p:cNvGrpSpPr>
          <p:nvPr/>
        </p:nvGrpSpPr>
        <p:grpSpPr bwMode="auto">
          <a:xfrm>
            <a:off x="2240280" y="1600208"/>
            <a:ext cx="3962400" cy="982664"/>
            <a:chOff x="1920" y="3408"/>
            <a:chExt cx="2736" cy="619"/>
          </a:xfrm>
        </p:grpSpPr>
        <p:sp>
          <p:nvSpPr>
            <p:cNvPr id="42017" name="Line 33"/>
            <p:cNvSpPr>
              <a:spLocks noChangeShapeType="1"/>
            </p:cNvSpPr>
            <p:nvPr/>
          </p:nvSpPr>
          <p:spPr bwMode="auto">
            <a:xfrm>
              <a:off x="1920" y="3696"/>
              <a:ext cx="2736" cy="48"/>
            </a:xfrm>
            <a:prstGeom prst="line">
              <a:avLst/>
            </a:prstGeom>
            <a:noFill/>
            <a:ln w="28440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+mj-lt"/>
              </a:endParaRPr>
            </a:p>
          </p:txBody>
        </p:sp>
        <p:pic>
          <p:nvPicPr>
            <p:cNvPr id="42016" name="Picture 3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3408"/>
              <a:ext cx="57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2018" name="Text Box 34"/>
            <p:cNvSpPr txBox="1">
              <a:spLocks noChangeArrowheads="1"/>
            </p:cNvSpPr>
            <p:nvPr/>
          </p:nvSpPr>
          <p:spPr bwMode="auto">
            <a:xfrm>
              <a:off x="2016" y="3648"/>
              <a:ext cx="274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r>
                <a:rPr lang="en-GB" sz="2800">
                  <a:solidFill>
                    <a:srgbClr val="000000"/>
                  </a:solidFill>
                  <a:latin typeface="+mj-lt"/>
                </a:rPr>
                <a:t>x</a:t>
              </a:r>
            </a:p>
          </p:txBody>
        </p:sp>
        <p:sp>
          <p:nvSpPr>
            <p:cNvPr id="42019" name="Text Box 35"/>
            <p:cNvSpPr txBox="1">
              <a:spLocks noChangeArrowheads="1"/>
            </p:cNvSpPr>
            <p:nvPr/>
          </p:nvSpPr>
          <p:spPr bwMode="auto">
            <a:xfrm>
              <a:off x="4224" y="3696"/>
              <a:ext cx="384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r>
                <a:rPr lang="en-GB" sz="2800">
                  <a:solidFill>
                    <a:srgbClr val="000000"/>
                  </a:solidFill>
                  <a:latin typeface="+mj-lt"/>
                </a:rPr>
                <a:t>y</a:t>
              </a:r>
            </a:p>
          </p:txBody>
        </p:sp>
      </p:grpSp>
      <p:graphicFrame>
        <p:nvGraphicFramePr>
          <p:cNvPr id="4200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274765"/>
              </p:ext>
            </p:extLst>
          </p:nvPr>
        </p:nvGraphicFramePr>
        <p:xfrm>
          <a:off x="4514850" y="1263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0" r:id="rId5" imgW="114151" imgH="215619" progId="Equation.3">
                  <p:embed/>
                </p:oleObj>
              </mc:Choice>
              <mc:Fallback>
                <p:oleObj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12636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457200" y="609600"/>
            <a:ext cx="376428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  <a:buClr>
                <a:srgbClr val="000000"/>
              </a:buClr>
              <a:buSzPct val="100000"/>
              <a:buFont typeface=".VnTime" pitchFamily="34" charset="0"/>
              <a:buNone/>
            </a:pPr>
            <a:r>
              <a:rPr lang="en-GB" sz="4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Góc</a:t>
            </a:r>
            <a:r>
              <a:rPr lang="en-GB" sz="4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bẹt</a:t>
            </a:r>
            <a:r>
              <a:rPr lang="en-GB" sz="4000" b="1" u="sng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GB" sz="4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609600" y="3048000"/>
            <a:ext cx="8382000" cy="203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  <a:buClr>
                <a:srgbClr val="CC3300"/>
              </a:buClr>
              <a:buSzPct val="100000"/>
              <a:buFont typeface=".VnTime" pitchFamily="34" charset="0"/>
              <a:buNone/>
            </a:pPr>
            <a:endParaRPr lang="en-GB" sz="3200" b="1" i="1" dirty="0" smtClean="0">
              <a:solidFill>
                <a:srgbClr val="CC3300"/>
              </a:solidFill>
              <a:latin typeface="Times New Roman" pitchFamily="18" charset="0"/>
            </a:endParaRPr>
          </a:p>
          <a:p>
            <a:pPr eaLnBrk="1" hangingPunct="1">
              <a:spcBef>
                <a:spcPts val="1750"/>
              </a:spcBef>
              <a:buClr>
                <a:srgbClr val="CC3300"/>
              </a:buClr>
              <a:buSzPct val="100000"/>
              <a:buFont typeface=".VnTime" pitchFamily="34" charset="0"/>
              <a:buNone/>
            </a:pPr>
            <a:r>
              <a:rPr lang="en-GB" sz="3200" b="1" i="1" dirty="0" err="1" smtClean="0">
                <a:solidFill>
                  <a:srgbClr val="CC3300"/>
                </a:solidFill>
                <a:latin typeface="Times New Roman" pitchFamily="18" charset="0"/>
              </a:rPr>
              <a:t>Góc</a:t>
            </a:r>
            <a:r>
              <a:rPr lang="en-GB" sz="3200" b="1" i="1" dirty="0" smtClean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bẹt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là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góc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có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hai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cạnh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là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hai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tia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đối</a:t>
            </a:r>
            <a:r>
              <a:rPr lang="en-GB" sz="3200" b="1" i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3200" b="1" i="1" dirty="0" err="1">
                <a:solidFill>
                  <a:srgbClr val="CC3300"/>
                </a:solidFill>
                <a:latin typeface="Times New Roman" pitchFamily="18" charset="0"/>
              </a:rPr>
              <a:t>nhau</a:t>
            </a:r>
            <a:r>
              <a:rPr lang="en-GB" sz="3200" b="1" i="1" dirty="0" smtClean="0">
                <a:solidFill>
                  <a:srgbClr val="CC330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ts val="1750"/>
              </a:spcBef>
              <a:buClr>
                <a:srgbClr val="CC3300"/>
              </a:buClr>
              <a:buSzPct val="100000"/>
              <a:buFont typeface=".VnTime" pitchFamily="34" charset="0"/>
              <a:buNone/>
            </a:pPr>
            <a:endParaRPr lang="en-GB" sz="3200" b="1" i="1" dirty="0">
              <a:solidFill>
                <a:srgbClr val="CC3300"/>
              </a:solidFill>
              <a:latin typeface="Times New Roman" pitchFamily="18" charset="0"/>
            </a:endParaRPr>
          </a:p>
        </p:txBody>
      </p:sp>
      <p:graphicFrame>
        <p:nvGraphicFramePr>
          <p:cNvPr id="42021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344467"/>
              </p:ext>
            </p:extLst>
          </p:nvPr>
        </p:nvGraphicFramePr>
        <p:xfrm>
          <a:off x="4514850" y="12827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1" name="Equation" r:id="rId7" imgW="114102" imgH="177492" progId="">
                  <p:embed/>
                </p:oleObj>
              </mc:Choice>
              <mc:Fallback>
                <p:oleObj name="Equation" r:id="rId7" imgW="114102" imgH="17749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12827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770206"/>
              </p:ext>
            </p:extLst>
          </p:nvPr>
        </p:nvGraphicFramePr>
        <p:xfrm>
          <a:off x="3347865" y="2362209"/>
          <a:ext cx="1743792" cy="77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Equation" r:id="rId9" imgW="723600" imgH="253800" progId="Equation.DSMT4">
                  <p:embed/>
                </p:oleObj>
              </mc:Choice>
              <mc:Fallback>
                <p:oleObj name="Equation" r:id="rId9" imgW="723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47865" y="2362209"/>
                        <a:ext cx="1743792" cy="778759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057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2" grpId="0"/>
      <p:bldP spid="42013" grpId="0"/>
    </p:bld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7519</TotalTime>
  <Words>983</Words>
  <Application>Microsoft Office PowerPoint</Application>
  <PresentationFormat>On-screen Show (4:3)</PresentationFormat>
  <Paragraphs>253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default</vt:lpstr>
      <vt:lpstr>Equation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t60.d8</dc:title>
  <dc:creator>Tôn Nữ Bích Vân</dc:creator>
  <cp:lastModifiedBy>21AK22.COM</cp:lastModifiedBy>
  <cp:revision>356</cp:revision>
  <cp:lastPrinted>1601-01-01T00:00:00Z</cp:lastPrinted>
  <dcterms:created xsi:type="dcterms:W3CDTF">2003-03-22T13:40:28Z</dcterms:created>
  <dcterms:modified xsi:type="dcterms:W3CDTF">2021-08-14T01:07:23Z</dcterms:modified>
</cp:coreProperties>
</file>