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0"/>
  </p:notesMasterIdLst>
  <p:sldIdLst>
    <p:sldId id="345" r:id="rId2"/>
    <p:sldId id="346" r:id="rId3"/>
    <p:sldId id="347" r:id="rId4"/>
    <p:sldId id="284" r:id="rId5"/>
    <p:sldId id="357" r:id="rId6"/>
    <p:sldId id="365" r:id="rId7"/>
    <p:sldId id="366" r:id="rId8"/>
    <p:sldId id="359" r:id="rId9"/>
    <p:sldId id="352" r:id="rId10"/>
    <p:sldId id="361" r:id="rId11"/>
    <p:sldId id="362" r:id="rId12"/>
    <p:sldId id="367" r:id="rId13"/>
    <p:sldId id="368" r:id="rId14"/>
    <p:sldId id="363" r:id="rId15"/>
    <p:sldId id="364" r:id="rId16"/>
    <p:sldId id="293" r:id="rId17"/>
    <p:sldId id="349" r:id="rId18"/>
    <p:sldId id="300" r:id="rId19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mbria" pitchFamily="18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  <p:embeddedFont>
      <p:font typeface="Calibri Light" charset="0"/>
      <p:regular r:id="rId31"/>
      <p: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434"/>
    <a:srgbClr val="0000FF"/>
    <a:srgbClr val="30CFCD"/>
    <a:srgbClr val="E43230"/>
    <a:srgbClr val="80C535"/>
    <a:srgbClr val="0E73B7"/>
    <a:srgbClr val="CF5F13"/>
    <a:srgbClr val="E99D05"/>
    <a:srgbClr val="DBB2CB"/>
    <a:srgbClr val="DCAD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4BDF-AE46-49C9-881A-916ADD41FAFC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A9AEE-A0B7-4F57-98F3-2CA214BE2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60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80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6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35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49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85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EADA-1ADF-4C55-A4CE-C8584F1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22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27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05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84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51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96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4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55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17" Type="http://schemas.openxmlformats.org/officeDocument/2006/relationships/image" Target="../media/image34.gif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11" Type="http://schemas.openxmlformats.org/officeDocument/2006/relationships/image" Target="../media/image29.gif"/><Relationship Id="rId5" Type="http://schemas.openxmlformats.org/officeDocument/2006/relationships/image" Target="../media/image23.jpeg"/><Relationship Id="rId15" Type="http://schemas.openxmlformats.org/officeDocument/2006/relationships/image" Target="../media/image32.gif"/><Relationship Id="rId10" Type="http://schemas.openxmlformats.org/officeDocument/2006/relationships/image" Target="../media/image28.gif"/><Relationship Id="rId4" Type="http://schemas.openxmlformats.org/officeDocument/2006/relationships/audio" Target="../media/audio2.wav"/><Relationship Id="rId9" Type="http://schemas.openxmlformats.org/officeDocument/2006/relationships/image" Target="../media/image27.gif"/><Relationship Id="rId1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A%20ppt%20(KNTTCS)\B&#224;i%2012.%20-%20&#272;L6%20(KNTTCS).pptx\2647536852837811570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6099" y="337625"/>
            <a:ext cx="110987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GV cho HS xem video: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https://www.youtube.com/watch?v=w2gzrw8D-Ko&amp;t=24s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- Yêu cầu HS ghi lại những hiện tượng xảy ra trong video clip và cho biết: Đây là hiện tượng gì? Hậu quả của hiện tượng này như thế nào?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4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019"/>
            <a:ext cx="12192000" cy="93551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12. NÚI L</a:t>
            </a:r>
            <a:r>
              <a:rPr lang="vi-VN" sz="2600" b="1" dirty="0" smtClean="0">
                <a:latin typeface="Times New Roman" pitchFamily="18" charset="0"/>
              </a:rPr>
              <a:t>Ử</a:t>
            </a:r>
            <a:r>
              <a:rPr lang="en-US" sz="2600" b="1" dirty="0" smtClean="0">
                <a:latin typeface="Times New Roman" pitchFamily="18" charset="0"/>
              </a:rPr>
              <a:t>A VÀ ĐỘNG ĐẤT</a:t>
            </a:r>
            <a:endParaRPr lang="en-US" sz="2600" b="1" dirty="0">
              <a:latin typeface="Times New Roman" pitchFamily="18" charset="0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-1"/>
            <a:ext cx="855023" cy="9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0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6948" y="1237949"/>
            <a:ext cx="254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Động 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951325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43B7EAD-6B9E-4540-8F9C-59D90CEAE18F}"/>
              </a:ext>
            </a:extLst>
          </p:cNvPr>
          <p:cNvSpPr/>
          <p:nvPr/>
        </p:nvSpPr>
        <p:spPr>
          <a:xfrm>
            <a:off x="314152" y="1933141"/>
            <a:ext cx="178218" cy="2666994"/>
          </a:xfrm>
          <a:prstGeom prst="rect">
            <a:avLst/>
          </a:prstGeom>
          <a:solidFill>
            <a:srgbClr val="30C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7">
            <a:extLst>
              <a:ext uri="{FF2B5EF4-FFF2-40B4-BE49-F238E27FC236}">
                <a16:creationId xmlns="" xmlns:a16="http://schemas.microsoft.com/office/drawing/2014/main" id="{CED8F4B8-6D17-40D5-91F0-99D538E443B4}"/>
              </a:ext>
            </a:extLst>
          </p:cNvPr>
          <p:cNvSpPr/>
          <p:nvPr/>
        </p:nvSpPr>
        <p:spPr>
          <a:xfrm>
            <a:off x="212552" y="1772534"/>
            <a:ext cx="5498933" cy="1069140"/>
          </a:xfrm>
          <a:prstGeom prst="roundRect">
            <a:avLst/>
          </a:prstGeom>
          <a:solidFill>
            <a:srgbClr val="1CC4D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37B487B-CC03-4D48-A8E0-8172C82ED86D}"/>
              </a:ext>
            </a:extLst>
          </p:cNvPr>
          <p:cNvSpPr/>
          <p:nvPr/>
        </p:nvSpPr>
        <p:spPr>
          <a:xfrm>
            <a:off x="369030" y="3978159"/>
            <a:ext cx="4779747" cy="75861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Nguyên nhân sinh ra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9D5B7219-05B9-44AC-9CC3-3D51AC8E02E7}"/>
              </a:ext>
            </a:extLst>
          </p:cNvPr>
          <p:cNvSpPr/>
          <p:nvPr/>
        </p:nvSpPr>
        <p:spPr>
          <a:xfrm>
            <a:off x="110952" y="4038598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9F90AD5-E03E-463B-83A8-E548945109E2}"/>
              </a:ext>
            </a:extLst>
          </p:cNvPr>
          <p:cNvSpPr txBox="1"/>
          <p:nvPr/>
        </p:nvSpPr>
        <p:spPr>
          <a:xfrm>
            <a:off x="340506" y="1755771"/>
            <a:ext cx="5321548" cy="108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1; H.1 SGK, trả l</a:t>
            </a:r>
            <a:r>
              <a:rPr lang="vi-VN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các câu hỏi sau: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0786DD1-605C-4571-9903-162532261837}"/>
              </a:ext>
            </a:extLst>
          </p:cNvPr>
          <p:cNvSpPr/>
          <p:nvPr/>
        </p:nvSpPr>
        <p:spPr>
          <a:xfrm>
            <a:off x="369029" y="3072891"/>
            <a:ext cx="4765679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Mô tả hiện t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ACE269A-3F32-4CE2-A1C7-15292570B925}"/>
              </a:ext>
            </a:extLst>
          </p:cNvPr>
          <p:cNvSpPr/>
          <p:nvPr/>
        </p:nvSpPr>
        <p:spPr>
          <a:xfrm>
            <a:off x="110951" y="3102849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8" descr="Kết quả hình ảnh cho Động đ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15" y="2250832"/>
            <a:ext cx="6494585" cy="4607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27" grpId="0" animBg="1"/>
      <p:bldP spid="29" grpId="0" animBg="1"/>
      <p:bldP spid="31" grpId="0" animBg="1"/>
      <p:bldP spid="34" grpId="0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019"/>
            <a:ext cx="12192000" cy="93551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12. NÚI L</a:t>
            </a:r>
            <a:r>
              <a:rPr lang="vi-VN" sz="2600" b="1" dirty="0" smtClean="0">
                <a:latin typeface="Times New Roman" pitchFamily="18" charset="0"/>
              </a:rPr>
              <a:t>Ử</a:t>
            </a:r>
            <a:r>
              <a:rPr lang="en-US" sz="2600" b="1" dirty="0" smtClean="0">
                <a:latin typeface="Times New Roman" pitchFamily="18" charset="0"/>
              </a:rPr>
              <a:t>A VÀ ĐỘNG ĐẤT</a:t>
            </a:r>
            <a:endParaRPr lang="en-US" sz="2600" b="1" dirty="0">
              <a:latin typeface="Times New Roman" pitchFamily="18" charset="0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-1"/>
            <a:ext cx="855023" cy="9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0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6948" y="1237949"/>
            <a:ext cx="254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Động 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951325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008" y="1629508"/>
            <a:ext cx="1119788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Động đất là các rung chuyển đột ngột mạnh mẽ của vỏ Trái Đất.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738" y="2155201"/>
            <a:ext cx="1167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Nguyên nhân: núi lửa hoạt động, dịch chuyển các mảng kiến tạo, đứt gẫy vỏ Trái Đất.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019"/>
            <a:ext cx="12192000" cy="93551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12. NÚI L</a:t>
            </a:r>
            <a:r>
              <a:rPr lang="vi-VN" sz="2600" b="1" dirty="0" smtClean="0">
                <a:latin typeface="Times New Roman" pitchFamily="18" charset="0"/>
              </a:rPr>
              <a:t>Ử</a:t>
            </a:r>
            <a:r>
              <a:rPr lang="en-US" sz="2600" b="1" dirty="0" smtClean="0">
                <a:latin typeface="Times New Roman" pitchFamily="18" charset="0"/>
              </a:rPr>
              <a:t>A VÀ ĐỘNG ĐẤT</a:t>
            </a:r>
            <a:endParaRPr lang="en-US" sz="2600" b="1" dirty="0">
              <a:latin typeface="Times New Roman" pitchFamily="18" charset="0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-1"/>
            <a:ext cx="855023" cy="9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0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6948" y="1237949"/>
            <a:ext cx="254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Động 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951325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43B7EAD-6B9E-4540-8F9C-59D90CEAE18F}"/>
              </a:ext>
            </a:extLst>
          </p:cNvPr>
          <p:cNvSpPr/>
          <p:nvPr/>
        </p:nvSpPr>
        <p:spPr>
          <a:xfrm>
            <a:off x="314152" y="2263732"/>
            <a:ext cx="178218" cy="2280133"/>
          </a:xfrm>
          <a:prstGeom prst="rect">
            <a:avLst/>
          </a:prstGeom>
          <a:solidFill>
            <a:srgbClr val="30C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7">
            <a:extLst>
              <a:ext uri="{FF2B5EF4-FFF2-40B4-BE49-F238E27FC236}">
                <a16:creationId xmlns="" xmlns:a16="http://schemas.microsoft.com/office/drawing/2014/main" id="{CED8F4B8-6D17-40D5-91F0-99D538E443B4}"/>
              </a:ext>
            </a:extLst>
          </p:cNvPr>
          <p:cNvSpPr/>
          <p:nvPr/>
        </p:nvSpPr>
        <p:spPr>
          <a:xfrm>
            <a:off x="212552" y="1772534"/>
            <a:ext cx="5498933" cy="1069140"/>
          </a:xfrm>
          <a:prstGeom prst="roundRect">
            <a:avLst/>
          </a:prstGeom>
          <a:solidFill>
            <a:srgbClr val="1CC4D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2BC5CA3-CAA7-494D-9824-B057CF42B613}"/>
              </a:ext>
            </a:extLst>
          </p:cNvPr>
          <p:cNvSpPr/>
          <p:nvPr/>
        </p:nvSpPr>
        <p:spPr>
          <a:xfrm>
            <a:off x="335988" y="4096669"/>
            <a:ext cx="4826855" cy="758614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Giải pháp phòng tránh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E31B83D9-139A-4A84-836E-FFD29DE5F23B}"/>
              </a:ext>
            </a:extLst>
          </p:cNvPr>
          <p:cNvSpPr/>
          <p:nvPr/>
        </p:nvSpPr>
        <p:spPr>
          <a:xfrm>
            <a:off x="77909" y="4141216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B5047EEA-3804-42E3-A033-AE7AEE079CAD}"/>
              </a:ext>
            </a:extLst>
          </p:cNvPr>
          <p:cNvSpPr/>
          <p:nvPr/>
        </p:nvSpPr>
        <p:spPr>
          <a:xfrm>
            <a:off x="369029" y="3148645"/>
            <a:ext cx="4807881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Hậu quả của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ộng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F4DDEA1E-CBB2-4A01-B96A-267797F405C8}"/>
              </a:ext>
            </a:extLst>
          </p:cNvPr>
          <p:cNvSpPr/>
          <p:nvPr/>
        </p:nvSpPr>
        <p:spPr>
          <a:xfrm>
            <a:off x="110952" y="3172351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9F90AD5-E03E-463B-83A8-E548945109E2}"/>
              </a:ext>
            </a:extLst>
          </p:cNvPr>
          <p:cNvSpPr txBox="1"/>
          <p:nvPr/>
        </p:nvSpPr>
        <p:spPr>
          <a:xfrm>
            <a:off x="340506" y="1755771"/>
            <a:ext cx="5321548" cy="108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1; H.1 SGK, trả l</a:t>
            </a:r>
            <a:r>
              <a:rPr lang="vi-VN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các câu hỏi sau: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pic>
        <p:nvPicPr>
          <p:cNvPr id="37" name="Picture 8" descr="Kết quả hình ảnh cho Động đ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15" y="2250832"/>
            <a:ext cx="6494585" cy="4607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019"/>
            <a:ext cx="12192000" cy="93551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12. NÚI L</a:t>
            </a:r>
            <a:r>
              <a:rPr lang="vi-VN" sz="2600" b="1" dirty="0" smtClean="0">
                <a:latin typeface="Times New Roman" pitchFamily="18" charset="0"/>
              </a:rPr>
              <a:t>Ử</a:t>
            </a:r>
            <a:r>
              <a:rPr lang="en-US" sz="2600" b="1" dirty="0" smtClean="0">
                <a:latin typeface="Times New Roman" pitchFamily="18" charset="0"/>
              </a:rPr>
              <a:t>A VÀ ĐỘNG ĐẤT</a:t>
            </a:r>
            <a:endParaRPr lang="en-US" sz="2600" b="1" dirty="0">
              <a:latin typeface="Times New Roman" pitchFamily="18" charset="0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-1"/>
            <a:ext cx="855023" cy="9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0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6948" y="1237949"/>
            <a:ext cx="254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Động 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951325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" y="1749582"/>
            <a:ext cx="11197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- Hậu quả: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+ Đổ nhà cửa, công trình xây dựng, gây thiệt hại lớn về người và tài sản.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+ Lở đất, biến dạng đáy biển, sóng thần...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6" name="Picture 11" descr="download 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432517"/>
            <a:ext cx="6035041" cy="342548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54275" name="Picture 10" descr="download (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35040" cy="330590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54274" name="Picture 12" descr="images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717" y="3404382"/>
            <a:ext cx="6016283" cy="34536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54273" name="Picture 9" descr="download (8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7582" y="0"/>
            <a:ext cx="6044418" cy="33206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051496" y="3123027"/>
            <a:ext cx="5078436" cy="430887"/>
          </a:xfrm>
          <a:prstGeom prst="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Một số hậu quả do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dirty="0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gây ra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019"/>
            <a:ext cx="12192000" cy="93551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12. NÚI L</a:t>
            </a:r>
            <a:r>
              <a:rPr lang="vi-VN" sz="2600" b="1" dirty="0" smtClean="0">
                <a:latin typeface="Times New Roman" pitchFamily="18" charset="0"/>
              </a:rPr>
              <a:t>Ử</a:t>
            </a:r>
            <a:r>
              <a:rPr lang="en-US" sz="2600" b="1" dirty="0" smtClean="0">
                <a:latin typeface="Times New Roman" pitchFamily="18" charset="0"/>
              </a:rPr>
              <a:t>A VÀ ĐỘNG ĐẤT</a:t>
            </a:r>
            <a:endParaRPr lang="en-US" sz="2600" b="1" dirty="0">
              <a:latin typeface="Times New Roman" pitchFamily="18" charset="0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-1"/>
            <a:ext cx="855023" cy="9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0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6948" y="1237949"/>
            <a:ext cx="254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Động </a:t>
            </a:r>
            <a:r>
              <a:rPr lang="vi-VN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ất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951325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82881" y="1744394"/>
            <a:ext cx="4824548" cy="155465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Kể tên một số nước thường hay xảy ra động đất mà em biết. Việt Nam có xảy ra động đất hay không?</a:t>
            </a: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C:\Users\PTS\Desktop\Ảnh\Vanh dai lua Thai Binh Duong-02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8686" y="1306286"/>
            <a:ext cx="6691085" cy="555171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25085" y="1748413"/>
            <a:ext cx="9706706" cy="60016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Nếu đang trong lớp học mà có động đất xảy ra, em sẽ làm gì để bảo vệ mình?</a:t>
            </a: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394" y="1755337"/>
            <a:ext cx="9697329" cy="60016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các hình sau, hãy cho biết nh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hành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khi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xảy ra.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6BBD716-914D-4E2E-81C8-F6B564AA2F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67" t="34483" r="57872" b="44232"/>
          <a:stretch/>
        </p:blipFill>
        <p:spPr>
          <a:xfrm>
            <a:off x="154443" y="2926068"/>
            <a:ext cx="2701299" cy="324963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4A10BDF-D674-4778-9203-FF49797D2A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94" t="34483" r="29337" b="44232"/>
          <a:stretch/>
        </p:blipFill>
        <p:spPr>
          <a:xfrm>
            <a:off x="6077243" y="2926069"/>
            <a:ext cx="2854477" cy="324260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D4D0886-8FB8-426B-B4FB-7807A072D0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08" t="35505" r="49270" b="44232"/>
          <a:stretch/>
        </p:blipFill>
        <p:spPr>
          <a:xfrm>
            <a:off x="3019537" y="2897935"/>
            <a:ext cx="2931106" cy="325667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B615501-4A85-422A-861A-58EA9A3551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866" t="35782" r="39598" b="46831"/>
          <a:stretch/>
        </p:blipFill>
        <p:spPr>
          <a:xfrm>
            <a:off x="9078142" y="2940136"/>
            <a:ext cx="2857938" cy="3144129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 animBg="1"/>
      <p:bldP spid="56321" grpId="1" animBg="1"/>
      <p:bldP spid="56323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9">
            <a:extLst>
              <a:ext uri="{FF2B5EF4-FFF2-40B4-BE49-F238E27FC236}">
                <a16:creationId xmlns="" xmlns:a16="http://schemas.microsoft.com/office/drawing/2014/main" id="{68D4158C-0513-42C0-A54C-CE909843FF0B}"/>
              </a:ext>
            </a:extLst>
          </p:cNvPr>
          <p:cNvSpPr/>
          <p:nvPr/>
        </p:nvSpPr>
        <p:spPr>
          <a:xfrm>
            <a:off x="3544397" y="357345"/>
            <a:ext cx="4558594" cy="806299"/>
          </a:xfrm>
          <a:prstGeom prst="roundRect">
            <a:avLst/>
          </a:prstGeom>
          <a:solidFill>
            <a:srgbClr val="FFC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0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 descr="Parchment"/>
          <p:cNvSpPr>
            <a:spLocks noChangeArrowheads="1"/>
          </p:cNvSpPr>
          <p:nvPr/>
        </p:nvSpPr>
        <p:spPr bwMode="auto">
          <a:xfrm>
            <a:off x="1475317" y="5334000"/>
            <a:ext cx="10716683" cy="1066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b="1">
                <a:solidFill>
                  <a:srgbClr val="FF3300"/>
                </a:solidFill>
              </a:rPr>
              <a:t>Câu 1: Đây là hình thức phun trào Măcma ở dưới sâu lên</a:t>
            </a:r>
          </a:p>
          <a:p>
            <a:pPr algn="just"/>
            <a:r>
              <a:rPr lang="en-US" b="1">
                <a:solidFill>
                  <a:srgbClr val="FF3300"/>
                </a:solidFill>
              </a:rPr>
              <a:t> mặt đất.</a:t>
            </a:r>
          </a:p>
        </p:txBody>
      </p:sp>
      <p:sp>
        <p:nvSpPr>
          <p:cNvPr id="79876" name="Rectangle 4" descr="Parchment"/>
          <p:cNvSpPr>
            <a:spLocks noChangeArrowheads="1"/>
          </p:cNvSpPr>
          <p:nvPr/>
        </p:nvSpPr>
        <p:spPr bwMode="auto">
          <a:xfrm>
            <a:off x="1475317" y="5334000"/>
            <a:ext cx="10716683" cy="1066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b="1">
                <a:solidFill>
                  <a:srgbClr val="FF3300"/>
                </a:solidFill>
              </a:rPr>
              <a:t>Câu 2: Hiện tượng làm các lớp đất đá gần mặt đất bị rung</a:t>
            </a:r>
          </a:p>
          <a:p>
            <a:pPr algn="just"/>
            <a:r>
              <a:rPr lang="en-US" b="1">
                <a:solidFill>
                  <a:srgbClr val="FF3300"/>
                </a:solidFill>
              </a:rPr>
              <a:t> chuyển?</a:t>
            </a:r>
          </a:p>
        </p:txBody>
      </p:sp>
      <p:sp>
        <p:nvSpPr>
          <p:cNvPr id="79877" name="Rectangle 5" descr="Parchment"/>
          <p:cNvSpPr>
            <a:spLocks noChangeArrowheads="1"/>
          </p:cNvSpPr>
          <p:nvPr/>
        </p:nvSpPr>
        <p:spPr bwMode="auto">
          <a:xfrm>
            <a:off x="1356784" y="5334000"/>
            <a:ext cx="10716683" cy="1066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b="1">
                <a:solidFill>
                  <a:srgbClr val="FF3300"/>
                </a:solidFill>
              </a:rPr>
              <a:t>Câu 3: Lực sinh ra ở bên ngoài, trên bề mặt Trái Đất?</a:t>
            </a:r>
          </a:p>
        </p:txBody>
      </p:sp>
      <p:sp>
        <p:nvSpPr>
          <p:cNvPr id="79878" name="Rectangle 6" descr="Parchment"/>
          <p:cNvSpPr>
            <a:spLocks noChangeArrowheads="1"/>
          </p:cNvSpPr>
          <p:nvPr/>
        </p:nvSpPr>
        <p:spPr bwMode="auto">
          <a:xfrm>
            <a:off x="1356784" y="5334000"/>
            <a:ext cx="10716683" cy="1066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b="1">
                <a:solidFill>
                  <a:srgbClr val="FF3300"/>
                </a:solidFill>
              </a:rPr>
              <a:t>Câu 4: Một biện pháp để hạn chế tác hại do động đất gây ra?</a:t>
            </a:r>
          </a:p>
        </p:txBody>
      </p:sp>
      <p:sp>
        <p:nvSpPr>
          <p:cNvPr id="79879" name="Rectangle 7" descr="Parchment"/>
          <p:cNvSpPr>
            <a:spLocks noChangeArrowheads="1"/>
          </p:cNvSpPr>
          <p:nvPr/>
        </p:nvSpPr>
        <p:spPr bwMode="auto">
          <a:xfrm>
            <a:off x="1325034" y="5257800"/>
            <a:ext cx="10716684" cy="1066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b="1">
                <a:solidFill>
                  <a:srgbClr val="FF3300"/>
                </a:solidFill>
              </a:rPr>
              <a:t>Câu 5: Quá trình làm biến đổi bề mặt địa hình do tác động </a:t>
            </a:r>
          </a:p>
          <a:p>
            <a:pPr algn="just"/>
            <a:r>
              <a:rPr lang="en-US" b="1">
                <a:solidFill>
                  <a:srgbClr val="FF3300"/>
                </a:solidFill>
              </a:rPr>
              <a:t>của nước chảy và gió?</a:t>
            </a:r>
          </a:p>
        </p:txBody>
      </p:sp>
      <p:sp>
        <p:nvSpPr>
          <p:cNvPr id="79880" name="Rectangle 8" descr="Parchment"/>
          <p:cNvSpPr>
            <a:spLocks noChangeArrowheads="1"/>
          </p:cNvSpPr>
          <p:nvPr/>
        </p:nvSpPr>
        <p:spPr bwMode="auto">
          <a:xfrm>
            <a:off x="1475317" y="5257800"/>
            <a:ext cx="10716683" cy="1066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b="1">
                <a:solidFill>
                  <a:srgbClr val="FF3300"/>
                </a:solidFill>
              </a:rPr>
              <a:t>Câu 6: Phần vật chất nóng chảy ở bên  trong của núi lửa.</a:t>
            </a:r>
          </a:p>
        </p:txBody>
      </p:sp>
      <p:sp>
        <p:nvSpPr>
          <p:cNvPr id="79881" name="Rectangle 9" descr="Parchment"/>
          <p:cNvSpPr>
            <a:spLocks noChangeArrowheads="1"/>
          </p:cNvSpPr>
          <p:nvPr/>
        </p:nvSpPr>
        <p:spPr bwMode="auto">
          <a:xfrm>
            <a:off x="101600" y="5181600"/>
            <a:ext cx="12192000" cy="118745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79882" name="Picture 10" descr="so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51" y="13716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11" descr="so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551" y="40386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12" descr="so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551" y="19050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5" name="Picture 13" descr="so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551" y="24384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6" name="Picture 14" descr="so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551" y="29718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7" name="Picture 15" descr="so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551" y="3505200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888" name="Group 16"/>
          <p:cNvGraphicFramePr>
            <a:graphicFrameLocks noGrp="1"/>
          </p:cNvGraphicFramePr>
          <p:nvPr/>
        </p:nvGraphicFramePr>
        <p:xfrm>
          <a:off x="3962400" y="1447800"/>
          <a:ext cx="3759198" cy="517618"/>
        </p:xfrm>
        <a:graphic>
          <a:graphicData uri="http://schemas.openxmlformats.org/drawingml/2006/table">
            <a:tbl>
              <a:tblPr/>
              <a:tblGrid>
                <a:gridCol w="626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904" name="Group 32"/>
          <p:cNvGraphicFramePr>
            <a:graphicFrameLocks noGrp="1"/>
          </p:cNvGraphicFramePr>
          <p:nvPr/>
        </p:nvGraphicFramePr>
        <p:xfrm>
          <a:off x="3999320" y="1447800"/>
          <a:ext cx="3759198" cy="517618"/>
        </p:xfrm>
        <a:graphic>
          <a:graphicData uri="http://schemas.openxmlformats.org/drawingml/2006/table">
            <a:tbl>
              <a:tblPr/>
              <a:tblGrid>
                <a:gridCol w="626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Ử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920" name="Group 48"/>
          <p:cNvGraphicFramePr>
            <a:graphicFrameLocks noGrp="1"/>
          </p:cNvGraphicFramePr>
          <p:nvPr/>
        </p:nvGraphicFramePr>
        <p:xfrm>
          <a:off x="3352800" y="1981200"/>
          <a:ext cx="4387849" cy="517618"/>
        </p:xfrm>
        <a:graphic>
          <a:graphicData uri="http://schemas.openxmlformats.org/drawingml/2006/table">
            <a:tbl>
              <a:tblPr/>
              <a:tblGrid>
                <a:gridCol w="626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938" name="Group 66"/>
          <p:cNvGraphicFramePr>
            <a:graphicFrameLocks noGrp="1"/>
          </p:cNvGraphicFramePr>
          <p:nvPr/>
        </p:nvGraphicFramePr>
        <p:xfrm>
          <a:off x="3352734" y="1981200"/>
          <a:ext cx="4385731" cy="517618"/>
        </p:xfrm>
        <a:graphic>
          <a:graphicData uri="http://schemas.openxmlformats.org/drawingml/2006/table">
            <a:tbl>
              <a:tblPr/>
              <a:tblGrid>
                <a:gridCol w="626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Đ</a:t>
                      </a: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Ộ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Đ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Ấ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956" name="Group 84"/>
          <p:cNvGraphicFramePr>
            <a:graphicFrameLocks noGrp="1"/>
          </p:cNvGraphicFramePr>
          <p:nvPr/>
        </p:nvGraphicFramePr>
        <p:xfrm>
          <a:off x="1464733" y="2514600"/>
          <a:ext cx="5014382" cy="517618"/>
        </p:xfrm>
        <a:graphic>
          <a:graphicData uri="http://schemas.openxmlformats.org/drawingml/2006/table">
            <a:tbl>
              <a:tblPr/>
              <a:tblGrid>
                <a:gridCol w="626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78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976" name="Group 104"/>
          <p:cNvGraphicFramePr>
            <a:graphicFrameLocks noGrp="1"/>
          </p:cNvGraphicFramePr>
          <p:nvPr/>
        </p:nvGraphicFramePr>
        <p:xfrm>
          <a:off x="1505413" y="2514600"/>
          <a:ext cx="5012264" cy="517618"/>
        </p:xfrm>
        <a:graphic>
          <a:graphicData uri="http://schemas.openxmlformats.org/drawingml/2006/table">
            <a:tbl>
              <a:tblPr/>
              <a:tblGrid>
                <a:gridCol w="626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G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Ạ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Ự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996" name="Group 124"/>
          <p:cNvGraphicFramePr>
            <a:graphicFrameLocks noGrp="1"/>
          </p:cNvGraphicFramePr>
          <p:nvPr/>
        </p:nvGraphicFramePr>
        <p:xfrm>
          <a:off x="3949701" y="3048000"/>
          <a:ext cx="7522631" cy="517618"/>
        </p:xfrm>
        <a:graphic>
          <a:graphicData uri="http://schemas.openxmlformats.org/drawingml/2006/table">
            <a:tbl>
              <a:tblPr/>
              <a:tblGrid>
                <a:gridCol w="628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4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86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864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44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864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2441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2864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024" name="Group 152"/>
          <p:cNvGraphicFramePr>
            <a:graphicFrameLocks noGrp="1"/>
          </p:cNvGraphicFramePr>
          <p:nvPr/>
        </p:nvGraphicFramePr>
        <p:xfrm>
          <a:off x="3973920" y="3048000"/>
          <a:ext cx="7442202" cy="517618"/>
        </p:xfrm>
        <a:graphic>
          <a:graphicData uri="http://schemas.openxmlformats.org/drawingml/2006/table">
            <a:tbl>
              <a:tblPr/>
              <a:tblGrid>
                <a:gridCol w="620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01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0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01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01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01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01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01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018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2018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2018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2018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Ậ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Ạ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Ự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Á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CC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052" name="Group 180"/>
          <p:cNvGraphicFramePr>
            <a:graphicFrameLocks noGrp="1"/>
          </p:cNvGraphicFramePr>
          <p:nvPr/>
        </p:nvGraphicFramePr>
        <p:xfrm>
          <a:off x="812800" y="3581400"/>
          <a:ext cx="4387849" cy="517618"/>
        </p:xfrm>
        <a:graphic>
          <a:graphicData uri="http://schemas.openxmlformats.org/drawingml/2006/table">
            <a:tbl>
              <a:tblPr/>
              <a:tblGrid>
                <a:gridCol w="626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070" name="Group 198"/>
          <p:cNvGraphicFramePr>
            <a:graphicFrameLocks noGrp="1"/>
          </p:cNvGraphicFramePr>
          <p:nvPr/>
        </p:nvGraphicFramePr>
        <p:xfrm>
          <a:off x="821907" y="3560615"/>
          <a:ext cx="4385731" cy="517618"/>
        </p:xfrm>
        <a:graphic>
          <a:graphicData uri="http://schemas.openxmlformats.org/drawingml/2006/table">
            <a:tbl>
              <a:tblPr/>
              <a:tblGrid>
                <a:gridCol w="626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X</a:t>
                      </a: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Â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Ự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088" name="Group 216"/>
          <p:cNvGraphicFramePr>
            <a:graphicFrameLocks noGrp="1"/>
          </p:cNvGraphicFramePr>
          <p:nvPr/>
        </p:nvGraphicFramePr>
        <p:xfrm>
          <a:off x="2743200" y="4114800"/>
          <a:ext cx="3134783" cy="517618"/>
        </p:xfrm>
        <a:graphic>
          <a:graphicData uri="http://schemas.openxmlformats.org/drawingml/2006/table">
            <a:tbl>
              <a:tblPr/>
              <a:tblGrid>
                <a:gridCol w="626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8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102" name="Group 230"/>
          <p:cNvGraphicFramePr>
            <a:graphicFrameLocks noGrp="1"/>
          </p:cNvGraphicFramePr>
          <p:nvPr/>
        </p:nvGraphicFramePr>
        <p:xfrm>
          <a:off x="2724653" y="4128655"/>
          <a:ext cx="3132665" cy="517618"/>
        </p:xfrm>
        <a:graphic>
          <a:graphicData uri="http://schemas.openxmlformats.org/drawingml/2006/table">
            <a:tbl>
              <a:tblPr/>
              <a:tblGrid>
                <a:gridCol w="626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65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</a:p>
                  </a:txBody>
                  <a:tcPr marL="121920" marR="121920" marT="45449" marB="454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Ắ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</a:p>
                  </a:txBody>
                  <a:tcPr marL="121920" marR="121920" marT="45449" marB="454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0116" name="Oval 244"/>
          <p:cNvSpPr>
            <a:spLocks noChangeArrowheads="1"/>
          </p:cNvSpPr>
          <p:nvPr/>
        </p:nvSpPr>
        <p:spPr bwMode="auto">
          <a:xfrm>
            <a:off x="11480800" y="1447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0117" name="Oval 245"/>
          <p:cNvSpPr>
            <a:spLocks noChangeArrowheads="1"/>
          </p:cNvSpPr>
          <p:nvPr/>
        </p:nvSpPr>
        <p:spPr bwMode="auto">
          <a:xfrm>
            <a:off x="11480800" y="19812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80118" name="Oval 246"/>
          <p:cNvSpPr>
            <a:spLocks noChangeArrowheads="1"/>
          </p:cNvSpPr>
          <p:nvPr/>
        </p:nvSpPr>
        <p:spPr bwMode="auto">
          <a:xfrm>
            <a:off x="11480800" y="25146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80119" name="Oval 247"/>
          <p:cNvSpPr>
            <a:spLocks noChangeArrowheads="1"/>
          </p:cNvSpPr>
          <p:nvPr/>
        </p:nvSpPr>
        <p:spPr bwMode="auto">
          <a:xfrm>
            <a:off x="11480800" y="30480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80120" name="Oval 248"/>
          <p:cNvSpPr>
            <a:spLocks noChangeArrowheads="1"/>
          </p:cNvSpPr>
          <p:nvPr/>
        </p:nvSpPr>
        <p:spPr bwMode="auto">
          <a:xfrm>
            <a:off x="11480800" y="35814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E</a:t>
            </a:r>
          </a:p>
        </p:txBody>
      </p:sp>
      <p:sp>
        <p:nvSpPr>
          <p:cNvPr id="80121" name="Oval 249"/>
          <p:cNvSpPr>
            <a:spLocks noChangeArrowheads="1"/>
          </p:cNvSpPr>
          <p:nvPr/>
        </p:nvSpPr>
        <p:spPr bwMode="auto">
          <a:xfrm>
            <a:off x="11480800" y="4114800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3300"/>
                </a:solidFill>
              </a:rPr>
              <a:t>F</a:t>
            </a:r>
          </a:p>
        </p:txBody>
      </p:sp>
      <p:graphicFrame>
        <p:nvGraphicFramePr>
          <p:cNvPr id="514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129434" y="0"/>
          <a:ext cx="980017" cy="1066800"/>
        </p:xfrm>
        <a:graphic>
          <a:graphicData uri="http://schemas.openxmlformats.org/presentationml/2006/ole">
            <p:oleObj spid="_x0000_s1026" name="Video Clip" r:id="rId13" imgW="619211" imgH="1066667" progId="Package">
              <p:embed/>
            </p:oleObj>
          </a:graphicData>
        </a:graphic>
      </p:graphicFrame>
      <p:pic>
        <p:nvPicPr>
          <p:cNvPr id="51451" name="Picture 251" descr="HDHH_00113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277600" y="1066801"/>
            <a:ext cx="736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2" name="Picture 252" descr="si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5334000"/>
            <a:ext cx="111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125" name="Group 253"/>
          <p:cNvGraphicFramePr>
            <a:graphicFrameLocks noGrp="1"/>
          </p:cNvGraphicFramePr>
          <p:nvPr/>
        </p:nvGraphicFramePr>
        <p:xfrm>
          <a:off x="3903133" y="1447800"/>
          <a:ext cx="711200" cy="31750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Ộ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Ự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0141" name="Text Box 269"/>
          <p:cNvSpPr txBox="1">
            <a:spLocks noChangeArrowheads="1"/>
          </p:cNvSpPr>
          <p:nvPr/>
        </p:nvSpPr>
        <p:spPr bwMode="auto">
          <a:xfrm>
            <a:off x="0" y="6488113"/>
            <a:ext cx="12192000" cy="36933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Ô CHỮ HÀNG DỌC: ĐÂY LÀ </a:t>
            </a:r>
            <a:r>
              <a:rPr lang="en-US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NHÂN GÂY NÊN </a:t>
            </a:r>
            <a:r>
              <a:rPr lang="en-US" sz="1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NÚI LỬA VÀ ĐỘNG ĐẤT.</a:t>
            </a:r>
          </a:p>
        </p:txBody>
      </p:sp>
      <p:pic>
        <p:nvPicPr>
          <p:cNvPr id="80142" name="Picture 270" descr="Chia Kho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6196023" flipV="1">
            <a:off x="3890964" y="762001"/>
            <a:ext cx="835025" cy="374649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  <p:sp>
        <p:nvSpPr>
          <p:cNvPr id="51471" name="Rectangle 271"/>
          <p:cNvSpPr>
            <a:spLocks noChangeArrowheads="1"/>
          </p:cNvSpPr>
          <p:nvPr/>
        </p:nvSpPr>
        <p:spPr bwMode="auto">
          <a:xfrm>
            <a:off x="406400" y="304800"/>
            <a:ext cx="304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" b="1">
              <a:solidFill>
                <a:srgbClr val="FF0000"/>
              </a:solidFill>
            </a:endParaRPr>
          </a:p>
        </p:txBody>
      </p:sp>
      <p:pic>
        <p:nvPicPr>
          <p:cNvPr id="23" name="Picture 21" descr="Vui de hoc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641600" y="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IDEH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8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8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9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8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9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" presetClass="exit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0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1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0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7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11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0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79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1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80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11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0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80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1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0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80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12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0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80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142"/>
                  </p:tgtEl>
                </p:cond>
              </p:nextCondLst>
            </p:seq>
          </p:childTnLst>
        </p:cTn>
      </p:par>
    </p:tnLst>
    <p:bldLst>
      <p:bldP spid="79875" grpId="0" animBg="1"/>
      <p:bldP spid="79875" grpId="1" animBg="1"/>
      <p:bldP spid="79875" grpId="2" animBg="1"/>
      <p:bldP spid="79875" grpId="3" animBg="1"/>
      <p:bldP spid="79875" grpId="4" animBg="1"/>
      <p:bldP spid="79875" grpId="5" animBg="1"/>
      <p:bldP spid="79876" grpId="0" animBg="1"/>
      <p:bldP spid="79876" grpId="1" animBg="1"/>
      <p:bldP spid="79876" grpId="2" animBg="1"/>
      <p:bldP spid="79876" grpId="3" animBg="1"/>
      <p:bldP spid="79876" grpId="4" animBg="1"/>
      <p:bldP spid="79876" grpId="5" animBg="1"/>
      <p:bldP spid="79877" grpId="0" animBg="1"/>
      <p:bldP spid="79877" grpId="1" animBg="1"/>
      <p:bldP spid="79877" grpId="2" animBg="1"/>
      <p:bldP spid="79877" grpId="3" animBg="1"/>
      <p:bldP spid="79877" grpId="4" animBg="1"/>
      <p:bldP spid="79877" grpId="5" animBg="1"/>
      <p:bldP spid="79878" grpId="0" animBg="1"/>
      <p:bldP spid="79878" grpId="1" animBg="1"/>
      <p:bldP spid="79878" grpId="2" animBg="1"/>
      <p:bldP spid="79878" grpId="3" animBg="1"/>
      <p:bldP spid="79878" grpId="4" animBg="1"/>
      <p:bldP spid="79878" grpId="5" animBg="1"/>
      <p:bldP spid="79879" grpId="0" animBg="1"/>
      <p:bldP spid="79879" grpId="1" animBg="1"/>
      <p:bldP spid="79879" grpId="2" animBg="1"/>
      <p:bldP spid="79879" grpId="3" animBg="1"/>
      <p:bldP spid="79879" grpId="4" animBg="1"/>
      <p:bldP spid="79879" grpId="5" animBg="1"/>
      <p:bldP spid="79880" grpId="0" animBg="1"/>
      <p:bldP spid="79880" grpId="1" animBg="1"/>
      <p:bldP spid="79880" grpId="2" animBg="1"/>
      <p:bldP spid="79880" grpId="3" animBg="1"/>
      <p:bldP spid="79880" grpId="4" animBg="1"/>
      <p:bldP spid="79880" grpId="5" animBg="1"/>
      <p:bldP spid="79881" grpId="0" animBg="1"/>
      <p:bldP spid="79881" grpId="1" animBg="1"/>
      <p:bldP spid="79881" grpId="2" animBg="1"/>
      <p:bldP spid="79881" grpId="3" animBg="1"/>
      <p:bldP spid="79881" grpId="4" animBg="1"/>
      <p:bldP spid="79881" grpId="5" animBg="1"/>
      <p:bldP spid="801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">
            <a:extLst>
              <a:ext uri="{FF2B5EF4-FFF2-40B4-BE49-F238E27FC236}">
                <a16:creationId xmlns="" xmlns:a16="http://schemas.microsoft.com/office/drawing/2014/main" id="{CED8F4B8-6D17-40D5-91F0-99D538E443B4}"/>
              </a:ext>
            </a:extLst>
          </p:cNvPr>
          <p:cNvSpPr/>
          <p:nvPr/>
        </p:nvSpPr>
        <p:spPr>
          <a:xfrm>
            <a:off x="1000125" y="56060"/>
            <a:ext cx="10332271" cy="1069355"/>
          </a:xfrm>
          <a:prstGeom prst="roundRect">
            <a:avLst/>
          </a:prstGeom>
          <a:solidFill>
            <a:srgbClr val="1CC4D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F90AD5-E03E-463B-83A8-E548945109E2}"/>
              </a:ext>
            </a:extLst>
          </p:cNvPr>
          <p:cNvSpPr txBox="1"/>
          <p:nvPr/>
        </p:nvSpPr>
        <p:spPr>
          <a:xfrm>
            <a:off x="1000125" y="120798"/>
            <a:ext cx="1044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Hãy dùng các ngữ liệu dưới đây để ghi chú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thích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cho hình: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“miệng núi lửa, 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ống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phun, tro bụi, dung nham, lò mac-ma, miệng phụ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D3C33EE-87B1-48F9-835E-BA26B6D1D92A}"/>
              </a:ext>
            </a:extLst>
          </p:cNvPr>
          <p:cNvGrpSpPr/>
          <p:nvPr/>
        </p:nvGrpSpPr>
        <p:grpSpPr>
          <a:xfrm>
            <a:off x="3400747" y="2034518"/>
            <a:ext cx="5989834" cy="4340768"/>
            <a:chOff x="3850345" y="2294464"/>
            <a:chExt cx="5540235" cy="4080822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AA0CF30-CE5A-4239-BE9F-A81D544CC5BA}"/>
                </a:ext>
              </a:extLst>
            </p:cNvPr>
            <p:cNvGrpSpPr/>
            <p:nvPr/>
          </p:nvGrpSpPr>
          <p:grpSpPr>
            <a:xfrm>
              <a:off x="3850345" y="2294464"/>
              <a:ext cx="5540235" cy="4080822"/>
              <a:chOff x="3819523" y="2581274"/>
              <a:chExt cx="4677205" cy="354136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143DA9CC-26D0-4D71-8458-FC07A61755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3672" t="25138" r="28984" b="24862"/>
              <a:stretch/>
            </p:blipFill>
            <p:spPr>
              <a:xfrm>
                <a:off x="3819523" y="2581274"/>
                <a:ext cx="4552951" cy="3429001"/>
              </a:xfrm>
              <a:prstGeom prst="rect">
                <a:avLst/>
              </a:prstGeom>
            </p:spPr>
          </p:pic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857A4123-27A4-4415-A381-FECD692477A9}"/>
                  </a:ext>
                </a:extLst>
              </p:cNvPr>
              <p:cNvSpPr/>
              <p:nvPr/>
            </p:nvSpPr>
            <p:spPr>
              <a:xfrm>
                <a:off x="3819523" y="5029200"/>
                <a:ext cx="390527" cy="7524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2C46F4CE-F2E8-45ED-84FB-DB64BACC69A3}"/>
                  </a:ext>
                </a:extLst>
              </p:cNvPr>
              <p:cNvSpPr/>
              <p:nvPr/>
            </p:nvSpPr>
            <p:spPr>
              <a:xfrm>
                <a:off x="7613150" y="5029199"/>
                <a:ext cx="883578" cy="75247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2D35B10D-AFF7-4E24-BFF7-98845DFC2E8F}"/>
                  </a:ext>
                </a:extLst>
              </p:cNvPr>
              <p:cNvSpPr/>
              <p:nvPr/>
            </p:nvSpPr>
            <p:spPr>
              <a:xfrm>
                <a:off x="4210050" y="5592941"/>
                <a:ext cx="3771902" cy="5296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08650B85-03F2-4ECA-89BF-4F0BACEA4E0B}"/>
                </a:ext>
              </a:extLst>
            </p:cNvPr>
            <p:cNvCxnSpPr/>
            <p:nvPr/>
          </p:nvCxnSpPr>
          <p:spPr>
            <a:xfrm flipV="1">
              <a:off x="5280916" y="5650787"/>
              <a:ext cx="729466" cy="49315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FA656CD-1393-4F21-8B1C-D1493867085C}"/>
                </a:ext>
              </a:extLst>
            </p:cNvPr>
            <p:cNvSpPr txBox="1"/>
            <p:nvPr/>
          </p:nvSpPr>
          <p:spPr>
            <a:xfrm>
              <a:off x="4859676" y="5957080"/>
              <a:ext cx="595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(1)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19AEE32-3CCA-47CB-8B9A-5C40F083C8E2}"/>
              </a:ext>
            </a:extLst>
          </p:cNvPr>
          <p:cNvSpPr txBox="1"/>
          <p:nvPr/>
        </p:nvSpPr>
        <p:spPr>
          <a:xfrm>
            <a:off x="3223449" y="5930441"/>
            <a:ext cx="1780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Lò mac-ma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1B8C7B1-2174-45D3-9609-23B04056B329}"/>
              </a:ext>
            </a:extLst>
          </p:cNvPr>
          <p:cNvSpPr txBox="1"/>
          <p:nvPr/>
        </p:nvSpPr>
        <p:spPr>
          <a:xfrm>
            <a:off x="2246380" y="4334726"/>
            <a:ext cx="1780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Miệng phụ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DCD3430-0965-4868-BF09-3399D64F2572}"/>
              </a:ext>
            </a:extLst>
          </p:cNvPr>
          <p:cNvSpPr txBox="1"/>
          <p:nvPr/>
        </p:nvSpPr>
        <p:spPr>
          <a:xfrm>
            <a:off x="2902088" y="3827640"/>
            <a:ext cx="1780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Ống phun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B0DA0B7-28F9-4EA7-9550-742A24B2F354}"/>
              </a:ext>
            </a:extLst>
          </p:cNvPr>
          <p:cNvSpPr txBox="1"/>
          <p:nvPr/>
        </p:nvSpPr>
        <p:spPr>
          <a:xfrm>
            <a:off x="2927969" y="3051516"/>
            <a:ext cx="1780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Miệng núi lửa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484591A-437E-473F-958F-93849DD375B5}"/>
              </a:ext>
            </a:extLst>
          </p:cNvPr>
          <p:cNvSpPr txBox="1"/>
          <p:nvPr/>
        </p:nvSpPr>
        <p:spPr>
          <a:xfrm>
            <a:off x="8357900" y="2249411"/>
            <a:ext cx="1780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Tro bụi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BBB9ACB-54D5-40B4-A7CA-B53654F2486E}"/>
              </a:ext>
            </a:extLst>
          </p:cNvPr>
          <p:cNvSpPr txBox="1"/>
          <p:nvPr/>
        </p:nvSpPr>
        <p:spPr>
          <a:xfrm>
            <a:off x="8397299" y="3731108"/>
            <a:ext cx="1780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Dung nham</a:t>
            </a:r>
          </a:p>
        </p:txBody>
      </p:sp>
    </p:spTree>
    <p:extLst>
      <p:ext uri="{BB962C8B-B14F-4D97-AF65-F5344CB8AC3E}">
        <p14:creationId xmlns="" xmlns:p14="http://schemas.microsoft.com/office/powerpoint/2010/main" val="344056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27" grpId="0"/>
      <p:bldP spid="28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264753685283781157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-24619"/>
            <a:ext cx="12192000" cy="68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D83483-5657-4E54-A473-3057310A1D06}"/>
              </a:ext>
            </a:extLst>
          </p:cNvPr>
          <p:cNvSpPr txBox="1"/>
          <p:nvPr/>
        </p:nvSpPr>
        <p:spPr>
          <a:xfrm>
            <a:off x="492868" y="253666"/>
            <a:ext cx="3217741" cy="101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63DDCA-FB5D-4908-BFD4-693A46EF3250}"/>
              </a:ext>
            </a:extLst>
          </p:cNvPr>
          <p:cNvSpPr txBox="1"/>
          <p:nvPr/>
        </p:nvSpPr>
        <p:spPr>
          <a:xfrm>
            <a:off x="32707" y="0"/>
            <a:ext cx="12159293" cy="2140522"/>
          </a:xfrm>
          <a:prstGeom prst="rect">
            <a:avLst/>
          </a:prstGeom>
          <a:solidFill>
            <a:srgbClr val="80C53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- BÀI 12. </a:t>
            </a:r>
          </a:p>
          <a:p>
            <a:pPr algn="ctr">
              <a:lnSpc>
                <a:spcPct val="1300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 </a:t>
            </a: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 VÀ ĐỘNG ĐẤT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3C5926E-457F-4362-ABFC-69DF4E4A9170}"/>
              </a:ext>
            </a:extLst>
          </p:cNvPr>
          <p:cNvGrpSpPr/>
          <p:nvPr/>
        </p:nvGrpSpPr>
        <p:grpSpPr>
          <a:xfrm>
            <a:off x="225083" y="2349304"/>
            <a:ext cx="5711483" cy="4273135"/>
            <a:chOff x="2060994" y="1289065"/>
            <a:chExt cx="8326179" cy="4679726"/>
          </a:xfrm>
        </p:grpSpPr>
        <p:grpSp>
          <p:nvGrpSpPr>
            <p:cNvPr id="10" name="Group 17">
              <a:extLst>
                <a:ext uri="{FF2B5EF4-FFF2-40B4-BE49-F238E27FC236}">
                  <a16:creationId xmlns="" xmlns:a16="http://schemas.microsoft.com/office/drawing/2014/main" id="{2187DB49-EA31-4AB7-8B86-08A9C183F4D0}"/>
                </a:ext>
              </a:extLst>
            </p:cNvPr>
            <p:cNvGrpSpPr/>
            <p:nvPr/>
          </p:nvGrpSpPr>
          <p:grpSpPr>
            <a:xfrm>
              <a:off x="2070101" y="1289065"/>
              <a:ext cx="8317072" cy="4641637"/>
              <a:chOff x="7541231" y="1865154"/>
              <a:chExt cx="2280863" cy="180592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12E28D04-028A-4030-8D9B-FA5143626B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4059" t="38827" r="33160" b="15031"/>
              <a:stretch/>
            </p:blipFill>
            <p:spPr>
              <a:xfrm>
                <a:off x="7541231" y="1865154"/>
                <a:ext cx="2280863" cy="1805928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9789C134-A809-47F1-847F-4A32DC2B7238}"/>
                  </a:ext>
                </a:extLst>
              </p:cNvPr>
              <p:cNvSpPr/>
              <p:nvPr/>
            </p:nvSpPr>
            <p:spPr>
              <a:xfrm>
                <a:off x="7544313" y="1870910"/>
                <a:ext cx="801615" cy="3803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10A2B82-1B55-41C9-8422-3652A37FBA2F}"/>
                </a:ext>
              </a:extLst>
            </p:cNvPr>
            <p:cNvSpPr/>
            <p:nvPr/>
          </p:nvSpPr>
          <p:spPr>
            <a:xfrm>
              <a:off x="2060994" y="5505205"/>
              <a:ext cx="8317072" cy="463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H.1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Cấu tạo và hoạt động của núi lửa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391923F-C78E-43FB-93C4-3E123C4D5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43" t="35981" r="42346" b="22322"/>
          <a:stretch/>
        </p:blipFill>
        <p:spPr>
          <a:xfrm>
            <a:off x="6119446" y="2197489"/>
            <a:ext cx="6150421" cy="4651713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="" xmlns:a16="http://schemas.microsoft.com/office/drawing/2014/main" id="{321DF924-9887-436E-AC48-4D32B2CF54C8}"/>
              </a:ext>
            </a:extLst>
          </p:cNvPr>
          <p:cNvSpPr/>
          <p:nvPr/>
        </p:nvSpPr>
        <p:spPr>
          <a:xfrm>
            <a:off x="2881388" y="5169531"/>
            <a:ext cx="4321271" cy="1107632"/>
          </a:xfrm>
          <a:prstGeom prst="round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Động đất</a:t>
            </a:r>
          </a:p>
        </p:txBody>
      </p:sp>
      <p:sp>
        <p:nvSpPr>
          <p:cNvPr id="18" name="Rectangle: Rounded Corners 6">
            <a:extLst>
              <a:ext uri="{FF2B5EF4-FFF2-40B4-BE49-F238E27FC236}">
                <a16:creationId xmlns="" xmlns:a16="http://schemas.microsoft.com/office/drawing/2014/main" id="{844DAE6C-D280-401C-8CA0-474905766367}"/>
              </a:ext>
            </a:extLst>
          </p:cNvPr>
          <p:cNvSpPr/>
          <p:nvPr/>
        </p:nvSpPr>
        <p:spPr>
          <a:xfrm>
            <a:off x="2888793" y="3577560"/>
            <a:ext cx="4340619" cy="1107631"/>
          </a:xfrm>
          <a:prstGeom prst="round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 Núi lửa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AD461F-844E-4F17-9436-D39355129FB9}"/>
              </a:ext>
            </a:extLst>
          </p:cNvPr>
          <p:cNvSpPr txBox="1"/>
          <p:nvPr/>
        </p:nvSpPr>
        <p:spPr>
          <a:xfrm>
            <a:off x="1506018" y="2565876"/>
            <a:ext cx="3389539" cy="543084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rgbClr val="E43230"/>
          </a:solidFill>
          <a:ln>
            <a:solidFill>
              <a:srgbClr val="7030A0"/>
            </a:solidFill>
          </a:ln>
          <a:effectLst/>
        </p:spPr>
        <p:txBody>
          <a:bodyPr rot="0" spcFirstLastPara="0" vertOverflow="overflow" horzOverflow="overflow" vert="horz" wrap="square" lIns="68517" tIns="34258" rIns="68517" bIns="3425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596" dirty="0"/>
          </a:p>
        </p:txBody>
      </p:sp>
      <p:sp>
        <p:nvSpPr>
          <p:cNvPr id="20" name="Flowchart: Connector 19">
            <a:extLst>
              <a:ext uri="{FF2B5EF4-FFF2-40B4-BE49-F238E27FC236}">
                <a16:creationId xmlns="" xmlns:a16="http://schemas.microsoft.com/office/drawing/2014/main" id="{9A18052F-BD7C-4A26-B825-48E3D0C099C1}"/>
              </a:ext>
            </a:extLst>
          </p:cNvPr>
          <p:cNvSpPr/>
          <p:nvPr/>
        </p:nvSpPr>
        <p:spPr>
          <a:xfrm>
            <a:off x="2197033" y="3469311"/>
            <a:ext cx="1246248" cy="1214545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32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="" xmlns:a16="http://schemas.microsoft.com/office/drawing/2014/main" id="{042EEDC8-E030-44ED-83BB-369382478E1B}"/>
              </a:ext>
            </a:extLst>
          </p:cNvPr>
          <p:cNvSpPr/>
          <p:nvPr/>
        </p:nvSpPr>
        <p:spPr>
          <a:xfrm>
            <a:off x="2194560" y="5085990"/>
            <a:ext cx="1310768" cy="129370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79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4895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019"/>
            <a:ext cx="12192000" cy="93551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12. NÚI L</a:t>
            </a:r>
            <a:r>
              <a:rPr lang="vi-VN" sz="2600" b="1" dirty="0" smtClean="0">
                <a:latin typeface="Times New Roman" pitchFamily="18" charset="0"/>
              </a:rPr>
              <a:t>Ử</a:t>
            </a:r>
            <a:r>
              <a:rPr lang="en-US" sz="2600" b="1" dirty="0" smtClean="0">
                <a:latin typeface="Times New Roman" pitchFamily="18" charset="0"/>
              </a:rPr>
              <a:t>A VÀ ĐỘNG ĐẤT</a:t>
            </a:r>
            <a:endParaRPr lang="en-US" sz="2600" b="1" dirty="0">
              <a:latin typeface="Times New Roman" pitchFamily="18" charset="0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-1"/>
            <a:ext cx="855023" cy="9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0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6948" y="1237949"/>
            <a:ext cx="254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Núi lửa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3C5926E-457F-4362-ABFC-69DF4E4A9170}"/>
              </a:ext>
            </a:extLst>
          </p:cNvPr>
          <p:cNvGrpSpPr/>
          <p:nvPr/>
        </p:nvGrpSpPr>
        <p:grpSpPr>
          <a:xfrm>
            <a:off x="5683348" y="1742197"/>
            <a:ext cx="6284538" cy="4697356"/>
            <a:chOff x="2060994" y="1289065"/>
            <a:chExt cx="8326179" cy="4679721"/>
          </a:xfrm>
        </p:grpSpPr>
        <p:grpSp>
          <p:nvGrpSpPr>
            <p:cNvPr id="21" name="Group 17">
              <a:extLst>
                <a:ext uri="{FF2B5EF4-FFF2-40B4-BE49-F238E27FC236}">
                  <a16:creationId xmlns="" xmlns:a16="http://schemas.microsoft.com/office/drawing/2014/main" id="{2187DB49-EA31-4AB7-8B86-08A9C183F4D0}"/>
                </a:ext>
              </a:extLst>
            </p:cNvPr>
            <p:cNvGrpSpPr/>
            <p:nvPr/>
          </p:nvGrpSpPr>
          <p:grpSpPr>
            <a:xfrm>
              <a:off x="2070101" y="1289065"/>
              <a:ext cx="8317072" cy="4641632"/>
              <a:chOff x="7541231" y="1865154"/>
              <a:chExt cx="2280863" cy="1805926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12E28D04-028A-4030-8D9B-FA5143626B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4059" t="38827" r="33160" b="15031"/>
              <a:stretch/>
            </p:blipFill>
            <p:spPr>
              <a:xfrm>
                <a:off x="7541231" y="1865154"/>
                <a:ext cx="2280863" cy="180592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</p:pic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9789C134-A809-47F1-847F-4A32DC2B7238}"/>
                  </a:ext>
                </a:extLst>
              </p:cNvPr>
              <p:cNvSpPr/>
              <p:nvPr/>
            </p:nvSpPr>
            <p:spPr>
              <a:xfrm>
                <a:off x="7544313" y="1870910"/>
                <a:ext cx="801615" cy="3803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10A2B82-1B55-41C9-8422-3652A37FBA2F}"/>
                </a:ext>
              </a:extLst>
            </p:cNvPr>
            <p:cNvSpPr/>
            <p:nvPr/>
          </p:nvSpPr>
          <p:spPr>
            <a:xfrm>
              <a:off x="2060994" y="5505200"/>
              <a:ext cx="8317072" cy="4635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1. Cấu tạo và hoạt động của núi lửa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43B7EAD-6B9E-4540-8F9C-59D90CEAE18F}"/>
              </a:ext>
            </a:extLst>
          </p:cNvPr>
          <p:cNvSpPr/>
          <p:nvPr/>
        </p:nvSpPr>
        <p:spPr>
          <a:xfrm>
            <a:off x="229744" y="1989412"/>
            <a:ext cx="276693" cy="2624791"/>
          </a:xfrm>
          <a:prstGeom prst="rect">
            <a:avLst/>
          </a:prstGeom>
          <a:solidFill>
            <a:srgbClr val="30C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="" xmlns:a16="http://schemas.microsoft.com/office/drawing/2014/main" id="{CED8F4B8-6D17-40D5-91F0-99D538E443B4}"/>
              </a:ext>
            </a:extLst>
          </p:cNvPr>
          <p:cNvSpPr/>
          <p:nvPr/>
        </p:nvSpPr>
        <p:spPr>
          <a:xfrm>
            <a:off x="142212" y="1772534"/>
            <a:ext cx="5498933" cy="1069140"/>
          </a:xfrm>
          <a:prstGeom prst="roundRect">
            <a:avLst/>
          </a:prstGeom>
          <a:solidFill>
            <a:srgbClr val="1CC4D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37B487B-CC03-4D48-A8E0-8172C82ED86D}"/>
              </a:ext>
            </a:extLst>
          </p:cNvPr>
          <p:cNvSpPr/>
          <p:nvPr/>
        </p:nvSpPr>
        <p:spPr>
          <a:xfrm>
            <a:off x="298690" y="3964091"/>
            <a:ext cx="4779747" cy="758615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Nguyên nhân sinh ra núi lửa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9D5B7219-05B9-44AC-9CC3-3D51AC8E02E7}"/>
              </a:ext>
            </a:extLst>
          </p:cNvPr>
          <p:cNvSpPr/>
          <p:nvPr/>
        </p:nvSpPr>
        <p:spPr>
          <a:xfrm>
            <a:off x="40612" y="4038598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9F90AD5-E03E-463B-83A8-E548945109E2}"/>
              </a:ext>
            </a:extLst>
          </p:cNvPr>
          <p:cNvSpPr txBox="1"/>
          <p:nvPr/>
        </p:nvSpPr>
        <p:spPr>
          <a:xfrm>
            <a:off x="270166" y="1755771"/>
            <a:ext cx="5321548" cy="108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1; H.1 SGK, trả l</a:t>
            </a:r>
            <a:r>
              <a:rPr lang="vi-VN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các câu hỏi sau: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0786DD1-605C-4571-9903-162532261837}"/>
              </a:ext>
            </a:extLst>
          </p:cNvPr>
          <p:cNvSpPr/>
          <p:nvPr/>
        </p:nvSpPr>
        <p:spPr>
          <a:xfrm>
            <a:off x="298689" y="3058823"/>
            <a:ext cx="4765679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Mô tả hiện t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ng núi lửa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4ACE269A-3F32-4CE2-A1C7-15292570B925}"/>
              </a:ext>
            </a:extLst>
          </p:cNvPr>
          <p:cNvSpPr/>
          <p:nvPr/>
        </p:nvSpPr>
        <p:spPr>
          <a:xfrm>
            <a:off x="40611" y="3102849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951325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 animBg="1"/>
      <p:bldP spid="37" grpId="0" animBg="1"/>
      <p:bldP spid="39" grpId="0" animBg="1"/>
      <p:bldP spid="41" grpId="0" animBg="1"/>
      <p:bldP spid="44" grpId="0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019"/>
            <a:ext cx="12192000" cy="93551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12. NÚI L</a:t>
            </a:r>
            <a:r>
              <a:rPr lang="vi-VN" sz="2600" b="1" dirty="0" smtClean="0">
                <a:latin typeface="Times New Roman" pitchFamily="18" charset="0"/>
              </a:rPr>
              <a:t>Ử</a:t>
            </a:r>
            <a:r>
              <a:rPr lang="en-US" sz="2600" b="1" dirty="0" smtClean="0">
                <a:latin typeface="Times New Roman" pitchFamily="18" charset="0"/>
              </a:rPr>
              <a:t>A VÀ ĐỘNG ĐẤT</a:t>
            </a:r>
            <a:endParaRPr lang="en-US" sz="2600" b="1" dirty="0">
              <a:latin typeface="Times New Roman" pitchFamily="18" charset="0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-1"/>
            <a:ext cx="855023" cy="9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0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6948" y="1237949"/>
            <a:ext cx="254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Núi lửa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951325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82880" y="1730327"/>
            <a:ext cx="117183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Núi lửa được hình thành do mắc ma theo các khe nứt của vỏ Trái Đất phun trào lên bề mặt.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019"/>
            <a:ext cx="12192000" cy="93551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12. NÚI L</a:t>
            </a:r>
            <a:r>
              <a:rPr lang="vi-VN" sz="2600" b="1" dirty="0" smtClean="0">
                <a:latin typeface="Times New Roman" pitchFamily="18" charset="0"/>
              </a:rPr>
              <a:t>Ử</a:t>
            </a:r>
            <a:r>
              <a:rPr lang="en-US" sz="2600" b="1" dirty="0" smtClean="0">
                <a:latin typeface="Times New Roman" pitchFamily="18" charset="0"/>
              </a:rPr>
              <a:t>A VÀ ĐỘNG ĐẤT</a:t>
            </a:r>
            <a:endParaRPr lang="en-US" sz="2600" b="1" dirty="0">
              <a:latin typeface="Times New Roman" pitchFamily="18" charset="0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-1"/>
            <a:ext cx="855023" cy="9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0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6948" y="1237949"/>
            <a:ext cx="254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Núi lửa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="" xmlns:a16="http://schemas.microsoft.com/office/drawing/2014/main" id="{33C5926E-457F-4362-ABFC-69DF4E4A9170}"/>
              </a:ext>
            </a:extLst>
          </p:cNvPr>
          <p:cNvGrpSpPr/>
          <p:nvPr/>
        </p:nvGrpSpPr>
        <p:grpSpPr>
          <a:xfrm>
            <a:off x="5683348" y="1742197"/>
            <a:ext cx="6284538" cy="4697356"/>
            <a:chOff x="2060994" y="1289065"/>
            <a:chExt cx="8326179" cy="4679721"/>
          </a:xfrm>
        </p:grpSpPr>
        <p:grpSp>
          <p:nvGrpSpPr>
            <p:cNvPr id="3" name="Group 17">
              <a:extLst>
                <a:ext uri="{FF2B5EF4-FFF2-40B4-BE49-F238E27FC236}">
                  <a16:creationId xmlns="" xmlns:a16="http://schemas.microsoft.com/office/drawing/2014/main" id="{2187DB49-EA31-4AB7-8B86-08A9C183F4D0}"/>
                </a:ext>
              </a:extLst>
            </p:cNvPr>
            <p:cNvGrpSpPr/>
            <p:nvPr/>
          </p:nvGrpSpPr>
          <p:grpSpPr>
            <a:xfrm>
              <a:off x="2070101" y="1289065"/>
              <a:ext cx="8317072" cy="4641632"/>
              <a:chOff x="7541231" y="1865154"/>
              <a:chExt cx="2280863" cy="1805926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12E28D04-028A-4030-8D9B-FA5143626B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4059" t="38827" r="33160" b="15031"/>
              <a:stretch/>
            </p:blipFill>
            <p:spPr>
              <a:xfrm>
                <a:off x="7541231" y="1865154"/>
                <a:ext cx="2280863" cy="180592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</p:pic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9789C134-A809-47F1-847F-4A32DC2B7238}"/>
                  </a:ext>
                </a:extLst>
              </p:cNvPr>
              <p:cNvSpPr/>
              <p:nvPr/>
            </p:nvSpPr>
            <p:spPr>
              <a:xfrm>
                <a:off x="7544313" y="1870910"/>
                <a:ext cx="801615" cy="3803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10A2B82-1B55-41C9-8422-3652A37FBA2F}"/>
                </a:ext>
              </a:extLst>
            </p:cNvPr>
            <p:cNvSpPr/>
            <p:nvPr/>
          </p:nvSpPr>
          <p:spPr>
            <a:xfrm>
              <a:off x="2060994" y="5505200"/>
              <a:ext cx="8317072" cy="4635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1. Cấu tạo và hoạt động của núi lửa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43B7EAD-6B9E-4540-8F9C-59D90CEAE18F}"/>
              </a:ext>
            </a:extLst>
          </p:cNvPr>
          <p:cNvSpPr/>
          <p:nvPr/>
        </p:nvSpPr>
        <p:spPr>
          <a:xfrm>
            <a:off x="243811" y="2263732"/>
            <a:ext cx="276694" cy="2392674"/>
          </a:xfrm>
          <a:prstGeom prst="rect">
            <a:avLst/>
          </a:prstGeom>
          <a:solidFill>
            <a:srgbClr val="30C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="" xmlns:a16="http://schemas.microsoft.com/office/drawing/2014/main" id="{CED8F4B8-6D17-40D5-91F0-99D538E443B4}"/>
              </a:ext>
            </a:extLst>
          </p:cNvPr>
          <p:cNvSpPr/>
          <p:nvPr/>
        </p:nvSpPr>
        <p:spPr>
          <a:xfrm>
            <a:off x="142212" y="1772534"/>
            <a:ext cx="5498933" cy="1069140"/>
          </a:xfrm>
          <a:prstGeom prst="roundRect">
            <a:avLst/>
          </a:prstGeom>
          <a:solidFill>
            <a:srgbClr val="1CC4D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2BC5CA3-CAA7-494D-9824-B057CF42B613}"/>
              </a:ext>
            </a:extLst>
          </p:cNvPr>
          <p:cNvSpPr/>
          <p:nvPr/>
        </p:nvSpPr>
        <p:spPr>
          <a:xfrm>
            <a:off x="265648" y="3998193"/>
            <a:ext cx="4728383" cy="758614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Hậu quả của núi lửa phun trào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E31B83D9-139A-4A84-836E-FFD29DE5F23B}"/>
              </a:ext>
            </a:extLst>
          </p:cNvPr>
          <p:cNvSpPr/>
          <p:nvPr/>
        </p:nvSpPr>
        <p:spPr>
          <a:xfrm>
            <a:off x="7569" y="4070876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B5047EEA-3804-42E3-A033-AE7AEE079CAD}"/>
              </a:ext>
            </a:extLst>
          </p:cNvPr>
          <p:cNvSpPr/>
          <p:nvPr/>
        </p:nvSpPr>
        <p:spPr>
          <a:xfrm>
            <a:off x="298690" y="3078305"/>
            <a:ext cx="4751612" cy="71487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Cấu tạo của núi lửa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F4DDEA1E-CBB2-4A01-B96A-267797F405C8}"/>
              </a:ext>
            </a:extLst>
          </p:cNvPr>
          <p:cNvSpPr/>
          <p:nvPr/>
        </p:nvSpPr>
        <p:spPr>
          <a:xfrm>
            <a:off x="40612" y="3130147"/>
            <a:ext cx="609600" cy="660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9F90AD5-E03E-463B-83A8-E548945109E2}"/>
              </a:ext>
            </a:extLst>
          </p:cNvPr>
          <p:cNvSpPr txBox="1"/>
          <p:nvPr/>
        </p:nvSpPr>
        <p:spPr>
          <a:xfrm>
            <a:off x="270166" y="1755771"/>
            <a:ext cx="5321548" cy="108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1; H.1 SGK, trả l</a:t>
            </a:r>
            <a:r>
              <a:rPr lang="vi-VN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các câu hỏi sau: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ea typeface="AvantGarde" pitchFamily="2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951325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019"/>
            <a:ext cx="12192000" cy="93551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smtClean="0">
                <a:latin typeface="Times New Roman" pitchFamily="18" charset="0"/>
              </a:rPr>
              <a:t>TIẾT - BÀI 12. NÚI L</a:t>
            </a:r>
            <a:r>
              <a:rPr lang="vi-VN" sz="2600" b="1" dirty="0" smtClean="0">
                <a:latin typeface="Times New Roman" pitchFamily="18" charset="0"/>
              </a:rPr>
              <a:t>Ử</a:t>
            </a:r>
            <a:r>
              <a:rPr lang="en-US" sz="2600" b="1" dirty="0" smtClean="0">
                <a:latin typeface="Times New Roman" pitchFamily="18" charset="0"/>
              </a:rPr>
              <a:t>A VÀ ĐỘNG ĐẤT</a:t>
            </a:r>
            <a:endParaRPr lang="en-US" sz="2600" b="1" dirty="0">
              <a:latin typeface="Times New Roman" pitchFamily="18" charset="0"/>
            </a:endParaRPr>
          </a:p>
        </p:txBody>
      </p:sp>
      <p:pic>
        <p:nvPicPr>
          <p:cNvPr id="12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977" y="-1"/>
            <a:ext cx="855023" cy="9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0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6948" y="1237949"/>
            <a:ext cx="254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Núi lửa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0" y="951325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11019" y="1727981"/>
            <a:ext cx="11718388" cy="57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Cấu tạo của núi lửa: lò mắc ma, miệng núi lửa, ống phun.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2880" y="2236763"/>
            <a:ext cx="117197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Ảnh hưởng: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Núi lửa phun trào gây thiệt hại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 người và tài sản cho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vùng lân cận.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Ô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nhiễm môi trường, ảnh hưởng đến sức khỏe con người.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Các dung nham núi lửa bị phong hóa lại rất thuận lợi cho sản xuất nông nghiệp.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F84005-D55F-48D2-8521-8C3F477063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Kết quả hình ảnh cho núi lưa đã tắ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" y="28732"/>
            <a:ext cx="5571550" cy="370506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83" y="46220"/>
            <a:ext cx="6366840" cy="368758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PTS\Desktop\Ảnh\images 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8615"/>
            <a:ext cx="5570806" cy="298938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" name="Picture 17" descr="C:\Users\PTS\Desktop\Ảnh\download (3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3347" y="3882683"/>
            <a:ext cx="6508653" cy="29753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839286" y="0"/>
            <a:ext cx="2940148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 lửa 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tắt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0843" y="6427113"/>
            <a:ext cx="2940148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 lửa </a:t>
            </a:r>
            <a:r>
              <a:rPr lang="vi-VN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 phun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4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ffee-tây nguyê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6400800" cy="3154978"/>
          </a:xfrm>
          <a:prstGeom prst="rect">
            <a:avLst/>
          </a:prstGeom>
        </p:spPr>
      </p:pic>
      <p:pic>
        <p:nvPicPr>
          <p:cNvPr id="7" name="Picture 6" descr="cá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2400" y="3671668"/>
            <a:ext cx="5689600" cy="3186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1095" y="6457890"/>
            <a:ext cx="3610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PTS\Desktop\Ảnh\download (5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9275" y="0"/>
            <a:ext cx="5692726" cy="358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PTS\Desktop\Ảnh\download (4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400800" cy="357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37236" y="3159372"/>
            <a:ext cx="31127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Than Th</a:t>
            </a: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(Đà Lạt)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3829" y="3169918"/>
            <a:ext cx="23774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 T</a:t>
            </a: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3547215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931</Words>
  <PresentationFormat>Custom</PresentationFormat>
  <Paragraphs>158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Times New Roman</vt:lpstr>
      <vt:lpstr>Cambria</vt:lpstr>
      <vt:lpstr>AvantGarde</vt:lpstr>
      <vt:lpstr>Wingdings</vt:lpstr>
      <vt:lpstr>Tahoma</vt:lpstr>
      <vt:lpstr>Calibri Light</vt:lpstr>
      <vt:lpstr>2_Office Theme</vt:lpstr>
      <vt:lpstr>Video 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2021-07-20T13:43:44Z</dcterms:created>
  <dcterms:modified xsi:type="dcterms:W3CDTF">2021-08-16T09:50:58Z</dcterms:modified>
</cp:coreProperties>
</file>