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1" r:id="rId7"/>
    <p:sldId id="259" r:id="rId8"/>
    <p:sldId id="284" r:id="rId9"/>
    <p:sldId id="285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7" r:id="rId23"/>
    <p:sldId id="281" r:id="rId24"/>
    <p:sldId id="280" r:id="rId25"/>
    <p:sldId id="282" r:id="rId26"/>
    <p:sldId id="279" r:id="rId27"/>
    <p:sldId id="283" r:id="rId28"/>
    <p:sldId id="275" r:id="rId29"/>
    <p:sldId id="276" r:id="rId3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4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73C-D56F-4CBA-8DE4-9BE5BB4224FE}" type="datetimeFigureOut">
              <a:rPr lang="vi-VN" smtClean="0"/>
              <a:pPr/>
              <a:t>02/10/2015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4DC-040D-4F3E-86EC-E0F74A3C795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73C-D56F-4CBA-8DE4-9BE5BB4224FE}" type="datetimeFigureOut">
              <a:rPr lang="vi-VN" smtClean="0"/>
              <a:pPr/>
              <a:t>02/10/2015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4DC-040D-4F3E-86EC-E0F74A3C795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73C-D56F-4CBA-8DE4-9BE5BB4224FE}" type="datetimeFigureOut">
              <a:rPr lang="vi-VN" smtClean="0"/>
              <a:pPr/>
              <a:t>02/10/2015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4DC-040D-4F3E-86EC-E0F74A3C795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73C-D56F-4CBA-8DE4-9BE5BB4224FE}" type="datetimeFigureOut">
              <a:rPr lang="vi-VN" smtClean="0"/>
              <a:pPr/>
              <a:t>02/10/2015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4DC-040D-4F3E-86EC-E0F74A3C795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73C-D56F-4CBA-8DE4-9BE5BB4224FE}" type="datetimeFigureOut">
              <a:rPr lang="vi-VN" smtClean="0"/>
              <a:pPr/>
              <a:t>02/10/2015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4DC-040D-4F3E-86EC-E0F74A3C795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73C-D56F-4CBA-8DE4-9BE5BB4224FE}" type="datetimeFigureOut">
              <a:rPr lang="vi-VN" smtClean="0"/>
              <a:pPr/>
              <a:t>02/10/2015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4DC-040D-4F3E-86EC-E0F74A3C795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73C-D56F-4CBA-8DE4-9BE5BB4224FE}" type="datetimeFigureOut">
              <a:rPr lang="vi-VN" smtClean="0"/>
              <a:pPr/>
              <a:t>02/10/2015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4DC-040D-4F3E-86EC-E0F74A3C795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73C-D56F-4CBA-8DE4-9BE5BB4224FE}" type="datetimeFigureOut">
              <a:rPr lang="vi-VN" smtClean="0"/>
              <a:pPr/>
              <a:t>02/10/2015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4DC-040D-4F3E-86EC-E0F74A3C795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73C-D56F-4CBA-8DE4-9BE5BB4224FE}" type="datetimeFigureOut">
              <a:rPr lang="vi-VN" smtClean="0"/>
              <a:pPr/>
              <a:t>02/10/2015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4DC-040D-4F3E-86EC-E0F74A3C795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73C-D56F-4CBA-8DE4-9BE5BB4224FE}" type="datetimeFigureOut">
              <a:rPr lang="vi-VN" smtClean="0"/>
              <a:pPr/>
              <a:t>02/10/2015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4DC-040D-4F3E-86EC-E0F74A3C795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D73C-D56F-4CBA-8DE4-9BE5BB4224FE}" type="datetimeFigureOut">
              <a:rPr lang="vi-VN" smtClean="0"/>
              <a:pPr/>
              <a:t>02/10/2015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74DC-040D-4F3E-86EC-E0F74A3C795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D73C-D56F-4CBA-8DE4-9BE5BB4224FE}" type="datetimeFigureOut">
              <a:rPr lang="vi-VN" smtClean="0"/>
              <a:pPr/>
              <a:t>02/10/2015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F74DC-040D-4F3E-86EC-E0F74A3C795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%208\Downloads\Gi&#225;o%20&#225;n%20l&#7899;p%207\File%20nge\Unit%2015-A1.mp3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file:///C:\Users\WIN%208\Downloads\Gi&#225;o%20&#225;n%20l&#7899;p%207\Addictive.mp3" TargetMode="External"/><Relationship Id="rId1" Type="http://schemas.openxmlformats.org/officeDocument/2006/relationships/audio" Target="file:///C:\Users\WIN%208\Downloads\Gi&#225;o%20&#225;n%20l&#7899;p%207\Arcade.mp3" TargetMode="External"/><Relationship Id="rId6" Type="http://schemas.openxmlformats.org/officeDocument/2006/relationships/image" Target="../media/image14.emf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WIN 8\Documents\New folder\welcome wor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9899">
            <a:off x="181013" y="2435941"/>
            <a:ext cx="2004289" cy="1714512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2714620"/>
            <a:ext cx="8286808" cy="3929090"/>
          </a:xfrm>
        </p:spPr>
        <p:txBody>
          <a:bodyPr>
            <a:normAutofit fontScale="92500" lnSpcReduction="10000"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ENGLISH 7</a:t>
            </a:r>
            <a:endParaRPr lang="en-US" sz="8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 15: GOING OUT</a:t>
            </a:r>
          </a:p>
          <a:p>
            <a:r>
              <a:rPr lang="en-US" sz="4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– VIDEO GAMES (A1)</a:t>
            </a:r>
          </a:p>
          <a:p>
            <a:endParaRPr lang="en-US" sz="45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sz="3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240034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6500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36" name="Picture 12" descr="C:\Users\WIN 8\Documents\New folder\glitteryourway-3823985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1"/>
            <a:ext cx="9624843" cy="2428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500198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Structure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4292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Ex:</a:t>
            </a:r>
          </a:p>
          <a:p>
            <a:pPr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Don’t talk in class. </a:t>
            </a:r>
          </a:p>
          <a:p>
            <a:pPr>
              <a:buNone/>
            </a:pPr>
            <a:endParaRPr lang="en-US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Form:</a:t>
            </a:r>
            <a:endParaRPr lang="en-US" sz="3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/>
          </a:p>
          <a:p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1785918" y="4500570"/>
            <a:ext cx="6715172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Don’t + bare infinitive …</a:t>
            </a:r>
          </a:p>
          <a:p>
            <a:pPr algn="ctr"/>
            <a:endParaRPr lang="vi-VN" sz="29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1472" y="3000372"/>
            <a:ext cx="100013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Exercise1: Now, use these suggest to make the imperatives.</a:t>
            </a:r>
            <a:r>
              <a:rPr lang="en-US" b="1" dirty="0" smtClean="0">
                <a:solidFill>
                  <a:schemeClr val="hlink"/>
                </a:solidFill>
              </a:rPr>
              <a:t/>
            </a:r>
            <a:br>
              <a:rPr lang="en-US" b="1" dirty="0" smtClean="0">
                <a:solidFill>
                  <a:schemeClr val="hlink"/>
                </a:solidFill>
              </a:rPr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EX: </a:t>
            </a:r>
            <a:r>
              <a:rPr lang="en-US" b="1" dirty="0" smtClean="0"/>
              <a:t> Don’t stay up late.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/>
              <a:t>Go over night.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/>
              <a:t>Forget to do your homework.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/>
              <a:t>Go to class late.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/>
              <a:t>Play football in the street.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IN 8\Documents\New folder\Fresh-Air-Learning-Blog-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000636"/>
            <a:ext cx="3643306" cy="19463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Listen. Then practice with a partner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501122" cy="478634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en-US" sz="31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Where are you going , Nam ?</a:t>
            </a:r>
          </a:p>
          <a:p>
            <a:pPr>
              <a:spcBef>
                <a:spcPct val="50000"/>
              </a:spcBef>
            </a:pP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I’m going to the amusement center. I’m going to play video games there.</a:t>
            </a:r>
          </a:p>
          <a:p>
            <a:pPr>
              <a:spcBef>
                <a:spcPct val="50000"/>
              </a:spcBef>
            </a:pPr>
            <a:r>
              <a:rPr lang="en-US" sz="31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How often do you go ?</a:t>
            </a:r>
          </a:p>
          <a:p>
            <a:pPr>
              <a:spcBef>
                <a:spcPct val="50000"/>
              </a:spcBef>
            </a:pP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Not often. About once a week.</a:t>
            </a:r>
          </a:p>
          <a:p>
            <a:pPr>
              <a:spcBef>
                <a:spcPct val="50000"/>
              </a:spcBef>
            </a:pPr>
            <a:r>
              <a:rPr lang="en-US" sz="31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Isn’t it expensive ?</a:t>
            </a:r>
          </a:p>
          <a:p>
            <a:pPr>
              <a:spcBef>
                <a:spcPct val="50000"/>
              </a:spcBef>
            </a:pP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Not really. I usually stay for an hour . I don’t spend much.</a:t>
            </a:r>
          </a:p>
          <a:p>
            <a:pPr>
              <a:spcBef>
                <a:spcPct val="50000"/>
              </a:spcBef>
            </a:pPr>
            <a:r>
              <a:rPr lang="en-US" sz="31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You must be careful. Video games can be addictive. Don’t spend too much of your time in the arcade.</a:t>
            </a:r>
          </a:p>
          <a:p>
            <a:pPr>
              <a:spcBef>
                <a:spcPct val="50000"/>
              </a:spcBef>
            </a:pP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Don’t worry, I won’t .I have a lot of homework to do tonight, so I can only play games for a short time.</a:t>
            </a:r>
          </a:p>
          <a:p>
            <a:endParaRPr lang="vi-VN" dirty="0"/>
          </a:p>
        </p:txBody>
      </p:sp>
      <p:pic>
        <p:nvPicPr>
          <p:cNvPr id="4" name="Unit 15-A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000768"/>
            <a:ext cx="723904" cy="72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en-US" sz="4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Answer the questions</a:t>
            </a:r>
            <a:r>
              <a:rPr lang="en-US" sz="4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vi-VN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a. Where is Nam going?</a:t>
            </a:r>
            <a:endParaRPr lang="en-US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b. What is he going to do?</a:t>
            </a:r>
            <a:endParaRPr lang="en-US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c. How often does he go?</a:t>
            </a:r>
            <a:endParaRPr lang="en-US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d. Does he spend a lot of money?</a:t>
            </a:r>
            <a:endParaRPr lang="en-US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e. How long does he usually stay?</a:t>
            </a:r>
            <a:endParaRPr lang="en-US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f. Why must Nam be careful?</a:t>
            </a:r>
            <a:endParaRPr lang="en-US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g. What will Nam do later?</a:t>
            </a:r>
            <a:endParaRPr lang="en-US" sz="3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9" action="ppaction://hlinksldjump"/>
          </p:cNvPr>
          <p:cNvSpPr/>
          <p:nvPr/>
        </p:nvSpPr>
        <p:spPr>
          <a:xfrm>
            <a:off x="8072462" y="6357958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a. Where is Nam going?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2982915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-He’s going to the amusement center.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pic>
        <p:nvPicPr>
          <p:cNvPr id="2050" name="Picture 2" descr="C:\Users\WIN 8\Documents\New folder\AmusementP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429000"/>
            <a:ext cx="685804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b. What is he going to do?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45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5720" y="2357430"/>
            <a:ext cx="8501122" cy="17526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He’s going to play video games.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pic>
        <p:nvPicPr>
          <p:cNvPr id="3074" name="Picture 2" descr="C:\Users\WIN 8\Documents\New folder\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143248"/>
            <a:ext cx="671517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c. How often does he go?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45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pPr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- He goes to the amusement center about once a week. </a:t>
            </a:r>
          </a:p>
          <a:p>
            <a:endParaRPr lang="vi-VN" dirty="0"/>
          </a:p>
        </p:txBody>
      </p:sp>
      <p:pic>
        <p:nvPicPr>
          <p:cNvPr id="4099" name="Picture 3" descr="C:\Users\WIN 8\Documents\New folder\004-once-a-wee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643314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2" action="ppaction://hlinksldjump"/>
              </a:rPr>
              <a:t>d. Does he spend a lot of money?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1982783"/>
          </a:xfrm>
        </p:spPr>
        <p:txBody>
          <a:bodyPr/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- No, he doesn’t. He doesn’t spend much money.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pic>
        <p:nvPicPr>
          <p:cNvPr id="5122" name="Picture 2" descr="C:\Users\WIN 8\Documents\New folder\no-money-grabbing-hand-e12679379539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00438"/>
            <a:ext cx="6072230" cy="312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2" action="ppaction://hlinksldjump"/>
              </a:rPr>
              <a:t>e. How long does he usually stay?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1757362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He usually stays for about half an hour.</a:t>
            </a:r>
            <a:endParaRPr lang="vi-VN" sz="3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WIN 8\Documents\New folder\half-ho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429000"/>
            <a:ext cx="378621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2" action="ppaction://hlinksldjump"/>
              </a:rPr>
              <a:t>f. Why must Nam be careful?</a:t>
            </a:r>
            <a:br>
              <a:rPr lang="en-US" b="1" dirty="0" smtClean="0">
                <a:solidFill>
                  <a:srgbClr val="FF0000"/>
                </a:solidFill>
                <a:hlinkClick r:id="rId2" action="ppaction://hlinksldjump"/>
              </a:rPr>
            </a:b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2686056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Nam must be careful because video games can be addictive.</a:t>
            </a:r>
            <a:endParaRPr lang="vi-VN" sz="3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WIN 8\Documents\New folder\26542250-Do-not-play-Joystick-sign-icon-Video-game-symbol-Red-square-prohibition-sign-Stop-flat-symbol-Vector-Stock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714752"/>
            <a:ext cx="528641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42844" y="1785926"/>
            <a:ext cx="5072066" cy="928694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- What are they doing?</a:t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14282" y="2500306"/>
            <a:ext cx="6286544" cy="2000264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you like playing video games?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How often do you often play video games?</a:t>
            </a:r>
            <a:endParaRPr lang="vi-VN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13854842_BG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215063" y="1785938"/>
            <a:ext cx="2928937" cy="2500312"/>
          </a:xfrm>
        </p:spPr>
      </p:pic>
      <p:pic>
        <p:nvPicPr>
          <p:cNvPr id="2051" name="Picture 3" descr="C:\Users\WIN 8\Documents\New folder\glitteryourway-1b191e9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0"/>
            <a:ext cx="7572428" cy="1071570"/>
          </a:xfrm>
          <a:prstGeom prst="rect">
            <a:avLst/>
          </a:prstGeom>
          <a:noFill/>
        </p:spPr>
      </p:pic>
      <p:pic>
        <p:nvPicPr>
          <p:cNvPr id="2052" name="Picture 4" descr="C:\Users\WIN 8\Documents\New folder\hoi-game-thu-ban-dang-choi-game-tren-he-may-na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572008"/>
            <a:ext cx="3643338" cy="2143140"/>
          </a:xfrm>
          <a:prstGeom prst="rect">
            <a:avLst/>
          </a:prstGeom>
          <a:noFill/>
        </p:spPr>
      </p:pic>
      <p:pic>
        <p:nvPicPr>
          <p:cNvPr id="2053" name="Picture 5" descr="C:\Users\WIN 8\Documents\New folder\skyri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572008"/>
            <a:ext cx="3500462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357322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g. What will Nam do later?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4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2697163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He'll do his homework later.</a:t>
            </a:r>
            <a:endParaRPr lang="vi-VN" sz="3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WIN 8\Documents\New folder\hoc-bai-sau-khi-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928934"/>
            <a:ext cx="621510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vi-VN" sz="4700" b="1" dirty="0" smtClean="0">
                <a:solidFill>
                  <a:srgbClr val="FF0000"/>
                </a:solidFill>
              </a:rPr>
              <a:t>Answer keys: </a:t>
            </a:r>
            <a:endParaRPr lang="vi-VN" sz="47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Autofit/>
          </a:bodyPr>
          <a:lstStyle/>
          <a:p>
            <a:pPr marL="514350" lvl="0" indent="-514350">
              <a:buAutoNum type="alphaL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He’s going to the amusement center. </a:t>
            </a:r>
          </a:p>
          <a:p>
            <a:pPr marL="514350" lvl="0" indent="-514350">
              <a:buAutoNum type="alphaL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He’s going to play video games. </a:t>
            </a:r>
          </a:p>
          <a:p>
            <a:pPr marL="514350" lvl="0" indent="-514350">
              <a:buAutoNum type="alphaL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He goes to the amusement center about once a week. </a:t>
            </a:r>
          </a:p>
          <a:p>
            <a:pPr marL="514350" lvl="0" indent="-514350">
              <a:buAutoNum type="alphaL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No, he doesn’t. He doesn’t spend much money.</a:t>
            </a:r>
          </a:p>
          <a:p>
            <a:pPr marL="514350" lvl="0" indent="-514350">
              <a:buAutoNum type="alphaL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He usually stays for about half an hour. </a:t>
            </a:r>
          </a:p>
          <a:p>
            <a:pPr marL="514350" lvl="0" indent="-514350">
              <a:buAutoNum type="alphaL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Nam must be careful because video games can be addictive. </a:t>
            </a:r>
          </a:p>
          <a:p>
            <a:pPr marL="514350" lvl="0" indent="-514350">
              <a:buAutoNum type="alphaL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He'll do his homework later. </a:t>
            </a:r>
            <a:endParaRPr lang="vi-VN" sz="3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Exercise 3: </a:t>
            </a:r>
            <a:r>
              <a:rPr lang="en-US" sz="4000" b="1" dirty="0" smtClean="0">
                <a:solidFill>
                  <a:srgbClr val="FF0000"/>
                </a:solidFill>
              </a:rPr>
              <a:t>Discuss. Find out the bad effects of video games :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401080" cy="4857760"/>
          </a:xfrm>
        </p:spPr>
        <p:txBody>
          <a:bodyPr>
            <a:normAutofit/>
          </a:bodyPr>
          <a:lstStyle/>
          <a:p>
            <a:pPr lvl="0"/>
            <a:r>
              <a:rPr lang="en-US" sz="45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Eyesore</a:t>
            </a:r>
            <a:endParaRPr lang="en-US" sz="4500" dirty="0" smtClean="0"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  <a:p>
            <a:pPr lvl="0"/>
            <a:r>
              <a:rPr lang="en-US" sz="45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Tired.</a:t>
            </a:r>
            <a:endParaRPr lang="vi-VN" sz="45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5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Headache</a:t>
            </a:r>
            <a:endParaRPr lang="vi-VN" sz="45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5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Waste time and money.</a:t>
            </a:r>
            <a:endParaRPr lang="vi-VN" sz="45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….</a:t>
            </a:r>
            <a:endParaRPr lang="vi-VN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hlinkClick r:id="rId2" action="ppaction://hlinksldjump"/>
              </a:rPr>
              <a:t>Eyesore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benh-dau-mat-d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9369" y="1428736"/>
            <a:ext cx="7148918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pPr lvl="0"/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Tired.</a:t>
            </a:r>
            <a:r>
              <a:rPr lang="vi-VN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met-mo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3" y="1638781"/>
            <a:ext cx="6907625" cy="45763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Headache</a:t>
            </a:r>
            <a:endParaRPr lang="vi-VN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cb3nhiem-iot-phogn-x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3216" y="1500174"/>
            <a:ext cx="7602827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  <a:hlinkClick r:id="rId2" action="ppaction://hlinksldjump"/>
              </a:rPr>
              <a:t>Waste time and money.</a:t>
            </a:r>
            <a:r>
              <a:rPr lang="vi-VN" dirty="0" smtClean="0">
                <a:solidFill>
                  <a:srgbClr val="FF0000"/>
                </a:solidFill>
                <a:hlinkClick r:id="rId2" action="ppaction://hlinksldjump"/>
              </a:rPr>
              <a:t/>
            </a:r>
            <a:br>
              <a:rPr lang="vi-VN" dirty="0" smtClean="0">
                <a:solidFill>
                  <a:srgbClr val="FF0000"/>
                </a:solidFill>
                <a:hlinkClick r:id="rId2" action="ppaction://hlinksldjump"/>
              </a:rPr>
            </a:b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dfb33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1" y="1600200"/>
            <a:ext cx="804615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IN 8\Documents\New folder\5-thoi-quen-don-gian-de-dan-toi-dau-lung-ma-ai-cung-mac-pha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279888"/>
            <a:ext cx="3967916" cy="2578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Some bad effects </a:t>
            </a:r>
            <a:endParaRPr lang="vi-VN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xahoi_ngay_nha_giao_viet_nam1_DSPL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20" y="1714488"/>
            <a:ext cx="3471602" cy="2614618"/>
          </a:xfrm>
        </p:spPr>
      </p:pic>
      <p:pic>
        <p:nvPicPr>
          <p:cNvPr id="1026" name="Picture 2" descr="C:\Users\WIN 8\Documents\New folder\200438089-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7" y="1714488"/>
            <a:ext cx="3429024" cy="2571768"/>
          </a:xfrm>
          <a:prstGeom prst="rect">
            <a:avLst/>
          </a:prstGeom>
          <a:noFill/>
        </p:spPr>
      </p:pic>
      <p:sp>
        <p:nvSpPr>
          <p:cNvPr id="7" name="Flowchart: Sequential Access Storage 6"/>
          <p:cNvSpPr/>
          <p:nvPr/>
        </p:nvSpPr>
        <p:spPr>
          <a:xfrm>
            <a:off x="1071538" y="5429264"/>
            <a:ext cx="1643074" cy="64294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Backache</a:t>
            </a:r>
            <a:endParaRPr lang="vi-VN" dirty="0"/>
          </a:p>
        </p:txBody>
      </p:sp>
      <p:sp>
        <p:nvSpPr>
          <p:cNvPr id="8" name="Oval Callout 7"/>
          <p:cNvSpPr/>
          <p:nvPr/>
        </p:nvSpPr>
        <p:spPr>
          <a:xfrm rot="1297961">
            <a:off x="3747404" y="1824695"/>
            <a:ext cx="1562930" cy="9940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make parents upset</a:t>
            </a:r>
            <a:endParaRPr lang="vi-VN" dirty="0"/>
          </a:p>
        </p:txBody>
      </p:sp>
      <p:sp>
        <p:nvSpPr>
          <p:cNvPr id="9" name="Rectangular Callout 8"/>
          <p:cNvSpPr/>
          <p:nvPr/>
        </p:nvSpPr>
        <p:spPr>
          <a:xfrm flipH="1">
            <a:off x="7358082" y="4452442"/>
            <a:ext cx="1643074" cy="548194"/>
          </a:xfrm>
          <a:prstGeom prst="wedgeRectCallout">
            <a:avLst>
              <a:gd name="adj1" fmla="val 6279"/>
              <a:gd name="adj2" fmla="val -70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learn worse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7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WORKS</a:t>
            </a:r>
            <a:endParaRPr lang="vi-VN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Learn by heart the new words and the new structure.</a:t>
            </a:r>
            <a:endParaRPr lang="vi-VN" sz="3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b="1" smtClean="0">
                <a:latin typeface="Times New Roman" pitchFamily="18" charset="0"/>
                <a:cs typeface="Times New Roman" pitchFamily="18" charset="0"/>
              </a:rPr>
              <a:t>Prepare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the new lesson: Unit 15: A2</a:t>
            </a:r>
            <a:endParaRPr lang="vi-VN" sz="3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pic>
        <p:nvPicPr>
          <p:cNvPr id="8194" name="Picture 2" descr="C:\Users\WIN 8\Documents\New folder\But 3D ... do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71942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C:\Users\WIN 8\Documents\New folder\goodbye-note-21992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286124"/>
            <a:ext cx="3962400" cy="4237037"/>
          </a:xfrm>
          <a:prstGeom prst="rect">
            <a:avLst/>
          </a:prstGeom>
          <a:noFill/>
        </p:spPr>
      </p:pic>
      <p:pic>
        <p:nvPicPr>
          <p:cNvPr id="10242" name="Picture 2" descr="C:\Users\WIN 8\Documents\New folder\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1" y="1214422"/>
            <a:ext cx="1178727" cy="1571636"/>
          </a:xfrm>
          <a:prstGeom prst="rect">
            <a:avLst/>
          </a:prstGeom>
          <a:noFill/>
        </p:spPr>
      </p:pic>
      <p:pic>
        <p:nvPicPr>
          <p:cNvPr id="10243" name="Picture 3" descr="C:\Users\WIN 8\Documents\New folder\h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214422"/>
            <a:ext cx="1380182" cy="1500198"/>
          </a:xfrm>
          <a:prstGeom prst="rect">
            <a:avLst/>
          </a:prstGeom>
          <a:noFill/>
        </p:spPr>
      </p:pic>
      <p:pic>
        <p:nvPicPr>
          <p:cNvPr id="10244" name="Picture 4" descr="C:\Users\WIN 8\Documents\New folder\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214422"/>
            <a:ext cx="1275168" cy="1500198"/>
          </a:xfrm>
          <a:prstGeom prst="rect">
            <a:avLst/>
          </a:prstGeom>
          <a:noFill/>
        </p:spPr>
      </p:pic>
      <p:pic>
        <p:nvPicPr>
          <p:cNvPr id="10245" name="Picture 5" descr="C:\Users\WIN 8\Documents\New folder\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285860"/>
            <a:ext cx="1214446" cy="1428760"/>
          </a:xfrm>
          <a:prstGeom prst="rect">
            <a:avLst/>
          </a:prstGeom>
          <a:noFill/>
        </p:spPr>
      </p:pic>
      <p:pic>
        <p:nvPicPr>
          <p:cNvPr id="10246" name="Picture 6" descr="C:\Users\WIN 8\Documents\New folder\n (1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285860"/>
            <a:ext cx="1380182" cy="1500198"/>
          </a:xfrm>
          <a:prstGeom prst="rect">
            <a:avLst/>
          </a:prstGeom>
          <a:noFill/>
        </p:spPr>
      </p:pic>
      <p:pic>
        <p:nvPicPr>
          <p:cNvPr id="10247" name="Picture 7" descr="C:\Users\WIN 8\Documents\New folder\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1214422"/>
            <a:ext cx="1214446" cy="142876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7158" y="3105834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very much </a:t>
            </a:r>
          </a:p>
          <a:p>
            <a:pPr algn="ctr"/>
            <a:r>
              <a:rPr lang="en-US" sz="60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your attention. </a:t>
            </a:r>
            <a:endParaRPr lang="vi-VN" sz="6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86808" cy="1214446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PERIOD 96: A – VIDEO GAMES (A1)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688" y="285728"/>
            <a:ext cx="8644030" cy="19288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15: GOING OUT</a:t>
            </a:r>
            <a:endParaRPr lang="en-US" sz="5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WIN 8\Documents\New folder\1363458772_Game_SkygardenKhuVuonTrenMa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19625"/>
            <a:ext cx="2667000" cy="2238375"/>
          </a:xfrm>
          <a:prstGeom prst="rect">
            <a:avLst/>
          </a:prstGeom>
          <a:noFill/>
        </p:spPr>
      </p:pic>
      <p:pic>
        <p:nvPicPr>
          <p:cNvPr id="3076" name="Picture 4" descr="C:\Users\WIN 8\Documents\New folder\1318985668_Game_NhaHangBanhNgo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619625"/>
            <a:ext cx="2667000" cy="2238375"/>
          </a:xfrm>
          <a:prstGeom prst="rect">
            <a:avLst/>
          </a:prstGeom>
          <a:noFill/>
        </p:spPr>
      </p:pic>
      <p:pic>
        <p:nvPicPr>
          <p:cNvPr id="3077" name="Picture 5" descr="C:\Users\WIN 8\Documents\New folder\1284085066_game-phieuluu-Mari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619625"/>
            <a:ext cx="2667000" cy="223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Amusement Center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musementPar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500174"/>
            <a:ext cx="8072494" cy="50106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Ex: The internet can be additive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article-2122454-0F46C5F600000578-756_468x33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600200"/>
            <a:ext cx="771530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Arcade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luxuries_arcade_rac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8143932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357299"/>
            <a:ext cx="7772400" cy="1000132"/>
          </a:xfrm>
        </p:spPr>
        <p:txBody>
          <a:bodyPr numCol="2" spcCol="72000">
            <a:noAutofit/>
          </a:bodyPr>
          <a:lstStyle/>
          <a:p>
            <a:pPr algn="l"/>
            <a:r>
              <a:rPr lang="en-US" sz="3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New words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500" dirty="0" smtClean="0">
                <a:solidFill>
                  <a:srgbClr val="1414DC"/>
                </a:solidFill>
              </a:rPr>
              <a:t/>
            </a:r>
            <a:br>
              <a:rPr lang="en-US" sz="3500" dirty="0" smtClean="0">
                <a:solidFill>
                  <a:srgbClr val="1414DC"/>
                </a:solidFill>
              </a:rPr>
            </a:br>
            <a:endParaRPr lang="vi-VN" sz="35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57158" y="2071678"/>
            <a:ext cx="8501122" cy="4643470"/>
          </a:xfrm>
        </p:spPr>
        <p:txBody>
          <a:bodyPr numCol="2">
            <a:noAutofit/>
          </a:bodyPr>
          <a:lstStyle/>
          <a:p>
            <a:pPr>
              <a:buFontTx/>
              <a:buChar char="-"/>
            </a:pP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Amusement center 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(n) </a:t>
            </a:r>
          </a:p>
          <a:p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Addictive (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adj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)</a:t>
            </a:r>
            <a:endParaRPr lang="en-US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Arcade (n)</a:t>
            </a:r>
          </a:p>
          <a:p>
            <a:endParaRPr lang="en-US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(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nghiện</a:t>
            </a:r>
            <a:endParaRPr lang="en-US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6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5720" y="285728"/>
            <a:ext cx="48164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9900CC"/>
                </a:solidFill>
              </a:rPr>
              <a:t>Unit 15 : GOING OUT </a:t>
            </a:r>
          </a:p>
          <a:p>
            <a:pPr algn="ctr"/>
            <a:r>
              <a:rPr lang="en-US" sz="2400" b="1" i="1" dirty="0" smtClean="0">
                <a:solidFill>
                  <a:srgbClr val="9900CC"/>
                </a:solidFill>
              </a:rPr>
              <a:t>Period 96: </a:t>
            </a:r>
            <a:r>
              <a:rPr lang="en-US" sz="2400" b="1" i="1" dirty="0">
                <a:solidFill>
                  <a:srgbClr val="9900CC"/>
                </a:solidFill>
              </a:rPr>
              <a:t>A. Video games (1)</a:t>
            </a:r>
          </a:p>
        </p:txBody>
      </p:sp>
      <p:pic>
        <p:nvPicPr>
          <p:cNvPr id="5" name="Arca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42844" y="5072074"/>
            <a:ext cx="304800" cy="304800"/>
          </a:xfrm>
          <a:prstGeom prst="rect">
            <a:avLst/>
          </a:prstGeom>
        </p:spPr>
      </p:pic>
      <p:pic>
        <p:nvPicPr>
          <p:cNvPr id="7" name="Addictiv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42844" y="38576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 up</a:t>
            </a:r>
            <a:endParaRPr lang="vi-VN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stand-up-clipart-stand_up-C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71612"/>
            <a:ext cx="5857916" cy="48219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 the door</a:t>
            </a:r>
            <a:endParaRPr lang="vi-VN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open-do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500174"/>
            <a:ext cx="3659530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607</Words>
  <Application>Microsoft Office PowerPoint</Application>
  <PresentationFormat>On-screen Show (4:3)</PresentationFormat>
  <Paragraphs>102</Paragraphs>
  <Slides>29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    - What are they doing?    </vt:lpstr>
      <vt:lpstr>PERIOD 96: A – VIDEO GAMES (A1)</vt:lpstr>
      <vt:lpstr>Amusement Center</vt:lpstr>
      <vt:lpstr>Ex: The internet can be additive</vt:lpstr>
      <vt:lpstr>Arcade</vt:lpstr>
      <vt:lpstr>I. New words:   </vt:lpstr>
      <vt:lpstr>Stand up</vt:lpstr>
      <vt:lpstr>Open the door</vt:lpstr>
      <vt:lpstr>II. Structure</vt:lpstr>
      <vt:lpstr>Exercise1: Now, use these suggest to make the imperatives. </vt:lpstr>
      <vt:lpstr>III. Listen. Then practice with a partner : </vt:lpstr>
      <vt:lpstr>IV. Answer the questions :</vt:lpstr>
      <vt:lpstr>a. Where is Nam going?</vt:lpstr>
      <vt:lpstr>b. What is he going to do? </vt:lpstr>
      <vt:lpstr>c. How often does he go? </vt:lpstr>
      <vt:lpstr>d. Does he spend a lot of money? </vt:lpstr>
      <vt:lpstr>e. How long does he usually stay? </vt:lpstr>
      <vt:lpstr>f. Why must Nam be careful? </vt:lpstr>
      <vt:lpstr>g. What will Nam do later? </vt:lpstr>
      <vt:lpstr>Answer keys: </vt:lpstr>
      <vt:lpstr>Exercise 3: Discuss. Find out the bad effects of video games :</vt:lpstr>
      <vt:lpstr>Eyesores</vt:lpstr>
      <vt:lpstr>Tired. </vt:lpstr>
      <vt:lpstr>Headache</vt:lpstr>
      <vt:lpstr>Waste time and money. </vt:lpstr>
      <vt:lpstr>Some bad effects </vt:lpstr>
      <vt:lpstr>HOME WORKS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8</dc:creator>
  <cp:lastModifiedBy>TRINHLILAC</cp:lastModifiedBy>
  <cp:revision>10</cp:revision>
  <dcterms:created xsi:type="dcterms:W3CDTF">2015-04-02T14:53:51Z</dcterms:created>
  <dcterms:modified xsi:type="dcterms:W3CDTF">2015-10-02T06:38:05Z</dcterms:modified>
</cp:coreProperties>
</file>