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0" r:id="rId2"/>
    <p:sldId id="304" r:id="rId3"/>
    <p:sldId id="302" r:id="rId4"/>
    <p:sldId id="292" r:id="rId5"/>
    <p:sldId id="370" r:id="rId6"/>
    <p:sldId id="301" r:id="rId7"/>
    <p:sldId id="335" r:id="rId8"/>
    <p:sldId id="348" r:id="rId9"/>
    <p:sldId id="314" r:id="rId10"/>
    <p:sldId id="336" r:id="rId11"/>
    <p:sldId id="337" r:id="rId12"/>
    <p:sldId id="333" r:id="rId13"/>
    <p:sldId id="339" r:id="rId14"/>
    <p:sldId id="340" r:id="rId15"/>
    <p:sldId id="341" r:id="rId16"/>
    <p:sldId id="374" r:id="rId17"/>
    <p:sldId id="376" r:id="rId18"/>
    <p:sldId id="377" r:id="rId19"/>
    <p:sldId id="378" r:id="rId20"/>
    <p:sldId id="349" r:id="rId21"/>
    <p:sldId id="327" r:id="rId22"/>
    <p:sldId id="342" r:id="rId23"/>
    <p:sldId id="380" r:id="rId24"/>
    <p:sldId id="379" r:id="rId25"/>
    <p:sldId id="343" r:id="rId26"/>
    <p:sldId id="344" r:id="rId27"/>
    <p:sldId id="357" r:id="rId28"/>
    <p:sldId id="381" r:id="rId29"/>
    <p:sldId id="382" r:id="rId30"/>
    <p:sldId id="383" r:id="rId31"/>
    <p:sldId id="384" r:id="rId32"/>
    <p:sldId id="385" r:id="rId33"/>
    <p:sldId id="345" r:id="rId34"/>
    <p:sldId id="315" r:id="rId35"/>
    <p:sldId id="386" r:id="rId36"/>
    <p:sldId id="331" r:id="rId37"/>
    <p:sldId id="328" r:id="rId38"/>
    <p:sldId id="329" r:id="rId39"/>
    <p:sldId id="33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82" d="100"/>
          <a:sy n="82" d="100"/>
        </p:scale>
        <p:origin x="979"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43541" y="-32993"/>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duhome.com.vn/DHALesson?idGrade=10&amp;idSubject=1&amp;idSeries=118&amp;idTheme=1067&amp;IdLevel=3&amp;idThemeServer=8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7: Transportation</a:t>
            </a:r>
            <a:endParaRPr lang="en-US" sz="3200" b="1" dirty="0">
              <a:solidFill>
                <a:srgbClr val="0070C0"/>
              </a:solidFill>
            </a:endParaRPr>
          </a:p>
          <a:p>
            <a:pPr algn="ctr"/>
            <a:r>
              <a:rPr lang="en-US" sz="3200" b="1" dirty="0">
                <a:solidFill>
                  <a:srgbClr val="00B050"/>
                </a:solidFill>
              </a:rPr>
              <a:t>Lesson 3.1: Listening &amp; Reading</a:t>
            </a:r>
          </a:p>
          <a:p>
            <a:pPr algn="ctr"/>
            <a:r>
              <a:rPr lang="en-US" sz="3200" dirty="0">
                <a:solidFill>
                  <a:srgbClr val="FF0000"/>
                </a:solidFill>
              </a:rPr>
              <a:t>Page</a:t>
            </a:r>
            <a:r>
              <a:rPr lang="en-US" sz="3200" dirty="0"/>
              <a:t> </a:t>
            </a:r>
            <a:r>
              <a:rPr lang="en-US" sz="3200" dirty="0">
                <a:solidFill>
                  <a:srgbClr val="FF0000"/>
                </a:solidFill>
              </a:rPr>
              <a:t>58</a:t>
            </a:r>
          </a:p>
        </p:txBody>
      </p:sp>
    </p:spTree>
    <p:extLst>
      <p:ext uri="{BB962C8B-B14F-4D97-AF65-F5344CB8AC3E}">
        <p14:creationId xmlns:p14="http://schemas.microsoft.com/office/powerpoint/2010/main" val="4083332048"/>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211"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3595250" y="326991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7" name="TextBox 26">
            <a:extLst>
              <a:ext uri="{FF2B5EF4-FFF2-40B4-BE49-F238E27FC236}">
                <a16:creationId xmlns:a16="http://schemas.microsoft.com/office/drawing/2014/main" id="{FAEE1202-4641-4F08-9073-CE5C87CE3D98}"/>
              </a:ext>
            </a:extLst>
          </p:cNvPr>
          <p:cNvSpPr txBox="1"/>
          <p:nvPr/>
        </p:nvSpPr>
        <p:spPr>
          <a:xfrm>
            <a:off x="621132" y="5817825"/>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pic>
        <p:nvPicPr>
          <p:cNvPr id="3" name="Picture 2">
            <a:extLst>
              <a:ext uri="{FF2B5EF4-FFF2-40B4-BE49-F238E27FC236}">
                <a16:creationId xmlns:a16="http://schemas.microsoft.com/office/drawing/2014/main" id="{15B250FE-8A7D-44FE-8B96-9E873186C9F6}"/>
              </a:ext>
            </a:extLst>
          </p:cNvPr>
          <p:cNvPicPr>
            <a:picLocks noChangeAspect="1"/>
          </p:cNvPicPr>
          <p:nvPr/>
        </p:nvPicPr>
        <p:blipFill>
          <a:blip r:embed="rId4"/>
          <a:stretch>
            <a:fillRect/>
          </a:stretch>
        </p:blipFill>
        <p:spPr>
          <a:xfrm>
            <a:off x="2597235" y="299852"/>
            <a:ext cx="820521" cy="792227"/>
          </a:xfrm>
          <a:prstGeom prst="rect">
            <a:avLst/>
          </a:prstGeom>
        </p:spPr>
      </p:pic>
      <p:pic>
        <p:nvPicPr>
          <p:cNvPr id="11" name="Picture 10">
            <a:extLst>
              <a:ext uri="{FF2B5EF4-FFF2-40B4-BE49-F238E27FC236}">
                <a16:creationId xmlns:a16="http://schemas.microsoft.com/office/drawing/2014/main" id="{A97751D8-634C-4B6C-B0C8-0715F8DAE512}"/>
              </a:ext>
            </a:extLst>
          </p:cNvPr>
          <p:cNvPicPr>
            <a:picLocks noChangeAspect="1"/>
          </p:cNvPicPr>
          <p:nvPr/>
        </p:nvPicPr>
        <p:blipFill>
          <a:blip r:embed="rId5"/>
          <a:stretch>
            <a:fillRect/>
          </a:stretch>
        </p:blipFill>
        <p:spPr>
          <a:xfrm>
            <a:off x="2255160" y="1934137"/>
            <a:ext cx="7613364" cy="1212019"/>
          </a:xfrm>
          <a:prstGeom prst="rect">
            <a:avLst/>
          </a:prstGeom>
        </p:spPr>
      </p:pic>
      <p:pic>
        <p:nvPicPr>
          <p:cNvPr id="5" name="Picture 4">
            <a:extLst>
              <a:ext uri="{FF2B5EF4-FFF2-40B4-BE49-F238E27FC236}">
                <a16:creationId xmlns:a16="http://schemas.microsoft.com/office/drawing/2014/main" id="{6EBF9176-E69B-4D16-B501-CCF92723CAC4}"/>
              </a:ext>
            </a:extLst>
          </p:cNvPr>
          <p:cNvPicPr>
            <a:picLocks noChangeAspect="1"/>
          </p:cNvPicPr>
          <p:nvPr/>
        </p:nvPicPr>
        <p:blipFill>
          <a:blip r:embed="rId6"/>
          <a:stretch>
            <a:fillRect/>
          </a:stretch>
        </p:blipFill>
        <p:spPr>
          <a:xfrm>
            <a:off x="2597235" y="3984889"/>
            <a:ext cx="5403057" cy="1832936"/>
          </a:xfrm>
          <a:prstGeom prst="rect">
            <a:avLst/>
          </a:prstGeom>
        </p:spPr>
      </p:pic>
      <p:pic>
        <p:nvPicPr>
          <p:cNvPr id="10" name="CD1-TRACK 79">
            <a:hlinkClick r:id="" action="ppaction://media"/>
            <a:extLst>
              <a:ext uri="{FF2B5EF4-FFF2-40B4-BE49-F238E27FC236}">
                <a16:creationId xmlns:a16="http://schemas.microsoft.com/office/drawing/2014/main" id="{392903C9-69D0-4EAB-96DE-377C3864E8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140" y="2965112"/>
            <a:ext cx="609600" cy="609600"/>
          </a:xfrm>
          <a:prstGeom prst="rect">
            <a:avLst/>
          </a:prstGeom>
        </p:spPr>
      </p:pic>
    </p:spTree>
    <p:extLst>
      <p:ext uri="{BB962C8B-B14F-4D97-AF65-F5344CB8AC3E}">
        <p14:creationId xmlns:p14="http://schemas.microsoft.com/office/powerpoint/2010/main" val="10763517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76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24"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2734938" y="4428605"/>
            <a:ext cx="3154493"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7" name="TextBox 26">
            <a:extLst>
              <a:ext uri="{FF2B5EF4-FFF2-40B4-BE49-F238E27FC236}">
                <a16:creationId xmlns:a16="http://schemas.microsoft.com/office/drawing/2014/main" id="{FAEE1202-4641-4F08-9073-CE5C87CE3D98}"/>
              </a:ext>
            </a:extLst>
          </p:cNvPr>
          <p:cNvSpPr txBox="1"/>
          <p:nvPr/>
        </p:nvSpPr>
        <p:spPr>
          <a:xfrm>
            <a:off x="2734938" y="5242034"/>
            <a:ext cx="3260626"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9" name="Rectangle 8">
            <a:extLst>
              <a:ext uri="{FF2B5EF4-FFF2-40B4-BE49-F238E27FC236}">
                <a16:creationId xmlns:a16="http://schemas.microsoft.com/office/drawing/2014/main" id="{A8776FBD-6E63-4F35-A2CC-F3D992937195}"/>
              </a:ext>
            </a:extLst>
          </p:cNvPr>
          <p:cNvSpPr/>
          <p:nvPr/>
        </p:nvSpPr>
        <p:spPr>
          <a:xfrm>
            <a:off x="205274" y="1012421"/>
            <a:ext cx="11884182" cy="304698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Matt talked about 2 types of transportation.</a:t>
            </a:r>
          </a:p>
          <a:p>
            <a:r>
              <a:rPr lang="en-US" sz="3200" i="1" dirty="0">
                <a:solidFill>
                  <a:srgbClr val="FF0000"/>
                </a:solidFill>
              </a:rPr>
              <a:t>	Everyone can choose their favorite color because both of them come in lots of cool and fun ones. The Hover Go and the One Wheeler are both great kinds of transportation for children.</a:t>
            </a:r>
          </a:p>
          <a:p>
            <a:endParaRPr lang="en-US" sz="3200" i="1" dirty="0">
              <a:solidFill>
                <a:srgbClr val="FF0000"/>
              </a:solidFill>
            </a:endParaRPr>
          </a:p>
        </p:txBody>
      </p:sp>
      <p:cxnSp>
        <p:nvCxnSpPr>
          <p:cNvPr id="11" name="Straight Connector 10">
            <a:extLst>
              <a:ext uri="{FF2B5EF4-FFF2-40B4-BE49-F238E27FC236}">
                <a16:creationId xmlns:a16="http://schemas.microsoft.com/office/drawing/2014/main" id="{A14B18DD-F7BC-4352-B0CB-DE5B29B86B31}"/>
              </a:ext>
            </a:extLst>
          </p:cNvPr>
          <p:cNvCxnSpPr>
            <a:cxnSpLocks/>
          </p:cNvCxnSpPr>
          <p:nvPr/>
        </p:nvCxnSpPr>
        <p:spPr>
          <a:xfrm>
            <a:off x="921945" y="3491496"/>
            <a:ext cx="7622448"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D9AC1472-A5D1-479B-B8F6-E192CDC22FFF}"/>
              </a:ext>
            </a:extLst>
          </p:cNvPr>
          <p:cNvSpPr txBox="1"/>
          <p:nvPr/>
        </p:nvSpPr>
        <p:spPr>
          <a:xfrm>
            <a:off x="6553763" y="4461808"/>
            <a:ext cx="6862433" cy="2062103"/>
          </a:xfrm>
          <a:prstGeom prst="rect">
            <a:avLst/>
          </a:prstGeom>
          <a:noFill/>
        </p:spPr>
        <p:txBody>
          <a:bodyPr wrap="square">
            <a:spAutoFit/>
          </a:bodyPr>
          <a:lstStyle/>
          <a:p>
            <a:pPr marL="514350" indent="-514350">
              <a:buAutoNum type="arabicPeriod"/>
            </a:pPr>
            <a:r>
              <a:rPr lang="en-US" sz="3200" i="1" strike="sngStrike" dirty="0">
                <a:solidFill>
                  <a:schemeClr val="tx2">
                    <a:lumMod val="60000"/>
                    <a:lumOff val="40000"/>
                  </a:schemeClr>
                </a:solidFill>
                <a:latin typeface="+mj-lt"/>
              </a:rPr>
              <a:t>the One Wheeler                   </a:t>
            </a:r>
          </a:p>
          <a:p>
            <a:pPr marL="514350" indent="-514350">
              <a:buAutoNum type="arabicPeriod"/>
            </a:pPr>
            <a:r>
              <a:rPr lang="en-US" sz="3200" i="1" strike="sngStrike" dirty="0">
                <a:solidFill>
                  <a:schemeClr val="tx2">
                    <a:lumMod val="60000"/>
                    <a:lumOff val="40000"/>
                  </a:schemeClr>
                </a:solidFill>
                <a:latin typeface="+mj-lt"/>
              </a:rPr>
              <a:t>the Hover Go</a:t>
            </a:r>
          </a:p>
          <a:p>
            <a:pPr marL="514350" indent="-514350">
              <a:buAutoNum type="arabicPeriod"/>
            </a:pPr>
            <a:r>
              <a:rPr lang="en-US" sz="3200" i="1" dirty="0">
                <a:solidFill>
                  <a:srgbClr val="FF0000"/>
                </a:solidFill>
                <a:latin typeface="+mj-lt"/>
              </a:rPr>
              <a:t>They’re both great for kids.</a:t>
            </a:r>
            <a:br>
              <a:rPr lang="en-US" sz="3200" i="1" dirty="0">
                <a:solidFill>
                  <a:srgbClr val="FF0000"/>
                </a:solidFill>
                <a:latin typeface="+mj-lt"/>
              </a:rPr>
            </a:br>
            <a:endParaRPr lang="en-US" sz="3200" i="1" dirty="0">
              <a:solidFill>
                <a:srgbClr val="FF0000"/>
              </a:solidFill>
              <a:latin typeface="+mj-lt"/>
            </a:endParaRPr>
          </a:p>
        </p:txBody>
      </p:sp>
      <p:pic>
        <p:nvPicPr>
          <p:cNvPr id="13" name="CD1-TRACK 79">
            <a:hlinkClick r:id="" action="ppaction://media"/>
            <a:extLst>
              <a:ext uri="{FF2B5EF4-FFF2-40B4-BE49-F238E27FC236}">
                <a16:creationId xmlns:a16="http://schemas.microsoft.com/office/drawing/2014/main" id="{9B0D545F-7395-4CA8-8123-EC8B3AAFFF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7145" y="5791200"/>
            <a:ext cx="609600" cy="609600"/>
          </a:xfrm>
          <a:prstGeom prst="rect">
            <a:avLst/>
          </a:prstGeom>
        </p:spPr>
      </p:pic>
    </p:spTree>
    <p:extLst>
      <p:ext uri="{BB962C8B-B14F-4D97-AF65-F5344CB8AC3E}">
        <p14:creationId xmlns:p14="http://schemas.microsoft.com/office/powerpoint/2010/main" val="35925314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 calcmode="lin" valueType="num">
                                      <p:cBhvr>
                                        <p:cTn id="25" dur="1000" fill="hold"/>
                                        <p:tgtEl>
                                          <p:spTgt spid="27"/>
                                        </p:tgtEl>
                                        <p:attrNameLst>
                                          <p:attrName>style.rotation</p:attrName>
                                        </p:attrNameLst>
                                      </p:cBhvr>
                                      <p:tavLst>
                                        <p:tav tm="0">
                                          <p:val>
                                            <p:fltVal val="90"/>
                                          </p:val>
                                        </p:tav>
                                        <p:tav tm="100000">
                                          <p:val>
                                            <p:fltVal val="0"/>
                                          </p:val>
                                        </p:tav>
                                      </p:tavLst>
                                    </p:anim>
                                    <p:animEffect transition="in" filter="fade">
                                      <p:cBhvr>
                                        <p:cTn id="26" dur="1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768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2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5998" y="659641"/>
            <a:ext cx="1196600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b. Underline the key words.</a:t>
            </a:r>
            <a:r>
              <a:rPr lang="en-US" sz="3600" i="1" dirty="0">
                <a:solidFill>
                  <a:srgbClr val="0070C0"/>
                </a:solidFill>
              </a:rPr>
              <a:t> What are we going to do? </a:t>
            </a:r>
            <a:endParaRPr lang="en-US" sz="3400" i="1" dirty="0">
              <a:solidFill>
                <a:srgbClr val="0070C0"/>
              </a:solidFill>
            </a:endParaRPr>
          </a:p>
        </p:txBody>
      </p:sp>
      <p:pic>
        <p:nvPicPr>
          <p:cNvPr id="2" name="CD1-TRACK 68">
            <a:hlinkClick r:id="" action="ppaction://media"/>
            <a:extLst>
              <a:ext uri="{FF2B5EF4-FFF2-40B4-BE49-F238E27FC236}">
                <a16:creationId xmlns:a16="http://schemas.microsoft.com/office/drawing/2014/main" id="{7DBC8EF2-ED8B-0573-0D01-891CEF17C1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6273" y="1814698"/>
            <a:ext cx="487363" cy="487363"/>
          </a:xfrm>
          <a:prstGeom prst="rect">
            <a:avLst/>
          </a:prstGeom>
        </p:spPr>
      </p:pic>
      <p:sp>
        <p:nvSpPr>
          <p:cNvPr id="18" name="TextBox 17">
            <a:extLst>
              <a:ext uri="{FF2B5EF4-FFF2-40B4-BE49-F238E27FC236}">
                <a16:creationId xmlns:a16="http://schemas.microsoft.com/office/drawing/2014/main" id="{FEA5659A-8565-44FD-9C50-4E718E8B173D}"/>
              </a:ext>
            </a:extLst>
          </p:cNvPr>
          <p:cNvSpPr txBox="1"/>
          <p:nvPr/>
        </p:nvSpPr>
        <p:spPr>
          <a:xfrm>
            <a:off x="576126" y="280287"/>
            <a:ext cx="161933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4" name="Picture 3">
            <a:extLst>
              <a:ext uri="{FF2B5EF4-FFF2-40B4-BE49-F238E27FC236}">
                <a16:creationId xmlns:a16="http://schemas.microsoft.com/office/drawing/2014/main" id="{415B4209-DFAB-463C-802A-7AAC3B2ABAF9}"/>
              </a:ext>
            </a:extLst>
          </p:cNvPr>
          <p:cNvPicPr>
            <a:picLocks noChangeAspect="1"/>
          </p:cNvPicPr>
          <p:nvPr/>
        </p:nvPicPr>
        <p:blipFill>
          <a:blip r:embed="rId5"/>
          <a:stretch>
            <a:fillRect/>
          </a:stretch>
        </p:blipFill>
        <p:spPr>
          <a:xfrm>
            <a:off x="1258150" y="1305972"/>
            <a:ext cx="9520519" cy="5145087"/>
          </a:xfrm>
          <a:prstGeom prst="rect">
            <a:avLst/>
          </a:prstGeom>
        </p:spPr>
      </p:pic>
      <p:cxnSp>
        <p:nvCxnSpPr>
          <p:cNvPr id="8" name="Straight Connector 7"/>
          <p:cNvCxnSpPr>
            <a:cxnSpLocks/>
          </p:cNvCxnSpPr>
          <p:nvPr/>
        </p:nvCxnSpPr>
        <p:spPr>
          <a:xfrm>
            <a:off x="4138768" y="1723164"/>
            <a:ext cx="301154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16445831-8793-437B-8EB0-1BB1083481F8}"/>
              </a:ext>
            </a:extLst>
          </p:cNvPr>
          <p:cNvCxnSpPr>
            <a:cxnSpLocks/>
          </p:cNvCxnSpPr>
          <p:nvPr/>
        </p:nvCxnSpPr>
        <p:spPr>
          <a:xfrm>
            <a:off x="7919093" y="1723164"/>
            <a:ext cx="1299858"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C2273734-3081-4800-A9B4-96C2E765CDFE}"/>
              </a:ext>
            </a:extLst>
          </p:cNvPr>
          <p:cNvCxnSpPr>
            <a:cxnSpLocks/>
          </p:cNvCxnSpPr>
          <p:nvPr/>
        </p:nvCxnSpPr>
        <p:spPr>
          <a:xfrm>
            <a:off x="2195465" y="2160377"/>
            <a:ext cx="1943303"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B7FEF2BA-6175-46DD-A141-43B821BC0DA4}"/>
              </a:ext>
            </a:extLst>
          </p:cNvPr>
          <p:cNvCxnSpPr>
            <a:cxnSpLocks/>
          </p:cNvCxnSpPr>
          <p:nvPr/>
        </p:nvCxnSpPr>
        <p:spPr>
          <a:xfrm>
            <a:off x="6207411" y="2939866"/>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29" name="Straight Connector 28">
            <a:extLst>
              <a:ext uri="{FF2B5EF4-FFF2-40B4-BE49-F238E27FC236}">
                <a16:creationId xmlns:a16="http://schemas.microsoft.com/office/drawing/2014/main" id="{1A355060-1AB4-401D-920D-7A36D05C3080}"/>
              </a:ext>
            </a:extLst>
          </p:cNvPr>
          <p:cNvCxnSpPr>
            <a:cxnSpLocks/>
          </p:cNvCxnSpPr>
          <p:nvPr/>
        </p:nvCxnSpPr>
        <p:spPr>
          <a:xfrm>
            <a:off x="8668296" y="2959148"/>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E82D5A28-5839-4CEA-A938-F0E8A465C153}"/>
              </a:ext>
            </a:extLst>
          </p:cNvPr>
          <p:cNvCxnSpPr>
            <a:cxnSpLocks/>
          </p:cNvCxnSpPr>
          <p:nvPr/>
        </p:nvCxnSpPr>
        <p:spPr>
          <a:xfrm>
            <a:off x="2536304" y="3616922"/>
            <a:ext cx="209565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1" name="Straight Connector 30">
            <a:extLst>
              <a:ext uri="{FF2B5EF4-FFF2-40B4-BE49-F238E27FC236}">
                <a16:creationId xmlns:a16="http://schemas.microsoft.com/office/drawing/2014/main" id="{F38901A0-3FD8-47AD-967C-36AA40E7611F}"/>
              </a:ext>
            </a:extLst>
          </p:cNvPr>
          <p:cNvCxnSpPr>
            <a:cxnSpLocks/>
          </p:cNvCxnSpPr>
          <p:nvPr/>
        </p:nvCxnSpPr>
        <p:spPr>
          <a:xfrm>
            <a:off x="3029497" y="4261499"/>
            <a:ext cx="418241"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A165AF99-6AE9-4E51-85D1-F180AF878C4A}"/>
              </a:ext>
            </a:extLst>
          </p:cNvPr>
          <p:cNvCxnSpPr>
            <a:cxnSpLocks/>
          </p:cNvCxnSpPr>
          <p:nvPr/>
        </p:nvCxnSpPr>
        <p:spPr>
          <a:xfrm>
            <a:off x="3830729" y="4235811"/>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A32F6EAB-6A9C-4731-A951-8DC0E813105A}"/>
              </a:ext>
            </a:extLst>
          </p:cNvPr>
          <p:cNvCxnSpPr>
            <a:cxnSpLocks/>
          </p:cNvCxnSpPr>
          <p:nvPr/>
        </p:nvCxnSpPr>
        <p:spPr>
          <a:xfrm>
            <a:off x="3168389" y="4891086"/>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29F7F8E9-21E0-40EC-BF65-D08F1BB3D1A1}"/>
              </a:ext>
            </a:extLst>
          </p:cNvPr>
          <p:cNvCxnSpPr>
            <a:cxnSpLocks/>
          </p:cNvCxnSpPr>
          <p:nvPr/>
        </p:nvCxnSpPr>
        <p:spPr>
          <a:xfrm>
            <a:off x="2536304" y="5565643"/>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E18D8796-7466-4D74-AF2F-9651C7242D56}"/>
              </a:ext>
            </a:extLst>
          </p:cNvPr>
          <p:cNvCxnSpPr>
            <a:cxnSpLocks/>
          </p:cNvCxnSpPr>
          <p:nvPr/>
        </p:nvCxnSpPr>
        <p:spPr>
          <a:xfrm>
            <a:off x="2367157" y="6195230"/>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34722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0" y="393844"/>
            <a:ext cx="93177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stick.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7" name="TextBox 16">
            <a:extLst>
              <a:ext uri="{FF2B5EF4-FFF2-40B4-BE49-F238E27FC236}">
                <a16:creationId xmlns:a16="http://schemas.microsoft.com/office/drawing/2014/main" id="{D09D0BB7-4A2A-465C-AEF8-C02EF79803A7}"/>
              </a:ext>
            </a:extLst>
          </p:cNvPr>
          <p:cNvSpPr txBox="1"/>
          <p:nvPr/>
        </p:nvSpPr>
        <p:spPr>
          <a:xfrm>
            <a:off x="0" y="5859484"/>
            <a:ext cx="6865495"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ANWERS?</a:t>
            </a:r>
            <a:endParaRPr lang="en-US" sz="2800" dirty="0"/>
          </a:p>
        </p:txBody>
      </p:sp>
      <p:pic>
        <p:nvPicPr>
          <p:cNvPr id="3" name="Picture 2">
            <a:extLst>
              <a:ext uri="{FF2B5EF4-FFF2-40B4-BE49-F238E27FC236}">
                <a16:creationId xmlns:a16="http://schemas.microsoft.com/office/drawing/2014/main" id="{939876CC-07D7-477E-A283-19462184416E}"/>
              </a:ext>
            </a:extLst>
          </p:cNvPr>
          <p:cNvPicPr>
            <a:picLocks noChangeAspect="1"/>
          </p:cNvPicPr>
          <p:nvPr/>
        </p:nvPicPr>
        <p:blipFill>
          <a:blip r:embed="rId4"/>
          <a:stretch>
            <a:fillRect/>
          </a:stretch>
        </p:blipFill>
        <p:spPr>
          <a:xfrm>
            <a:off x="1148843" y="1103531"/>
            <a:ext cx="10512020" cy="4769343"/>
          </a:xfrm>
          <a:prstGeom prst="rect">
            <a:avLst/>
          </a:prstGeom>
        </p:spPr>
      </p:pic>
      <p:pic>
        <p:nvPicPr>
          <p:cNvPr id="7" name="CD1-TRACK 79">
            <a:hlinkClick r:id="" action="ppaction://media"/>
            <a:extLst>
              <a:ext uri="{FF2B5EF4-FFF2-40B4-BE49-F238E27FC236}">
                <a16:creationId xmlns:a16="http://schemas.microsoft.com/office/drawing/2014/main" id="{46E125C7-EF70-4B6C-8E27-577CF115F9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9835" y="6077904"/>
            <a:ext cx="609600" cy="609600"/>
          </a:xfrm>
          <a:prstGeom prst="rect">
            <a:avLst/>
          </a:prstGeom>
        </p:spPr>
      </p:pic>
    </p:spTree>
    <p:extLst>
      <p:ext uri="{BB962C8B-B14F-4D97-AF65-F5344CB8AC3E}">
        <p14:creationId xmlns:p14="http://schemas.microsoft.com/office/powerpoint/2010/main" val="14960010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1" y="427891"/>
            <a:ext cx="95150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1" name="TextBox 10">
            <a:extLst>
              <a:ext uri="{FF2B5EF4-FFF2-40B4-BE49-F238E27FC236}">
                <a16:creationId xmlns:a16="http://schemas.microsoft.com/office/drawing/2014/main" id="{7B192EF9-D9EB-4945-AB6D-8ABB44C7359D}"/>
              </a:ext>
            </a:extLst>
          </p:cNvPr>
          <p:cNvSpPr txBox="1"/>
          <p:nvPr/>
        </p:nvSpPr>
        <p:spPr>
          <a:xfrm>
            <a:off x="-74755" y="5909599"/>
            <a:ext cx="6170755"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 ARE THESE ANWERS?</a:t>
            </a:r>
            <a:endParaRPr lang="en-US" sz="2800" dirty="0"/>
          </a:p>
        </p:txBody>
      </p:sp>
      <p:pic>
        <p:nvPicPr>
          <p:cNvPr id="17" name="Picture 16">
            <a:extLst>
              <a:ext uri="{FF2B5EF4-FFF2-40B4-BE49-F238E27FC236}">
                <a16:creationId xmlns:a16="http://schemas.microsoft.com/office/drawing/2014/main" id="{7B98A82F-D053-4206-B703-FBD805485805}"/>
              </a:ext>
            </a:extLst>
          </p:cNvPr>
          <p:cNvPicPr>
            <a:picLocks noChangeAspect="1"/>
          </p:cNvPicPr>
          <p:nvPr/>
        </p:nvPicPr>
        <p:blipFill>
          <a:blip r:embed="rId4"/>
          <a:stretch>
            <a:fillRect/>
          </a:stretch>
        </p:blipFill>
        <p:spPr>
          <a:xfrm>
            <a:off x="1148843" y="1103531"/>
            <a:ext cx="10512020" cy="4769343"/>
          </a:xfrm>
          <a:prstGeom prst="rect">
            <a:avLst/>
          </a:prstGeom>
        </p:spPr>
      </p:pic>
      <p:pic>
        <p:nvPicPr>
          <p:cNvPr id="18" name="Picture 17">
            <a:extLst>
              <a:ext uri="{FF2B5EF4-FFF2-40B4-BE49-F238E27FC236}">
                <a16:creationId xmlns:a16="http://schemas.microsoft.com/office/drawing/2014/main" id="{C3F6BD81-F8DC-4C43-9F66-3A6EFDDF119E}"/>
              </a:ext>
            </a:extLst>
          </p:cNvPr>
          <p:cNvPicPr>
            <a:picLocks noChangeAspect="1"/>
          </p:cNvPicPr>
          <p:nvPr/>
        </p:nvPicPr>
        <p:blipFill>
          <a:blip r:embed="rId5"/>
          <a:stretch>
            <a:fillRect/>
          </a:stretch>
        </p:blipFill>
        <p:spPr>
          <a:xfrm>
            <a:off x="9718831" y="2942030"/>
            <a:ext cx="469372" cy="572405"/>
          </a:xfrm>
          <a:prstGeom prst="rect">
            <a:avLst/>
          </a:prstGeom>
        </p:spPr>
      </p:pic>
      <p:pic>
        <p:nvPicPr>
          <p:cNvPr id="20" name="Picture 19">
            <a:extLst>
              <a:ext uri="{FF2B5EF4-FFF2-40B4-BE49-F238E27FC236}">
                <a16:creationId xmlns:a16="http://schemas.microsoft.com/office/drawing/2014/main" id="{49FA19B6-8507-49E0-B2DA-F68F933C462A}"/>
              </a:ext>
            </a:extLst>
          </p:cNvPr>
          <p:cNvPicPr>
            <a:picLocks noChangeAspect="1"/>
          </p:cNvPicPr>
          <p:nvPr/>
        </p:nvPicPr>
        <p:blipFill>
          <a:blip r:embed="rId5"/>
          <a:stretch>
            <a:fillRect/>
          </a:stretch>
        </p:blipFill>
        <p:spPr>
          <a:xfrm>
            <a:off x="6995778" y="3634076"/>
            <a:ext cx="469372" cy="572405"/>
          </a:xfrm>
          <a:prstGeom prst="rect">
            <a:avLst/>
          </a:prstGeom>
        </p:spPr>
      </p:pic>
      <p:pic>
        <p:nvPicPr>
          <p:cNvPr id="21" name="Picture 20">
            <a:extLst>
              <a:ext uri="{FF2B5EF4-FFF2-40B4-BE49-F238E27FC236}">
                <a16:creationId xmlns:a16="http://schemas.microsoft.com/office/drawing/2014/main" id="{4A4B1597-12B9-41B8-ACD8-496BE08E7812}"/>
              </a:ext>
            </a:extLst>
          </p:cNvPr>
          <p:cNvPicPr>
            <a:picLocks noChangeAspect="1"/>
          </p:cNvPicPr>
          <p:nvPr/>
        </p:nvPicPr>
        <p:blipFill>
          <a:blip r:embed="rId5"/>
          <a:stretch>
            <a:fillRect/>
          </a:stretch>
        </p:blipFill>
        <p:spPr>
          <a:xfrm>
            <a:off x="9718831" y="4392462"/>
            <a:ext cx="469372" cy="572405"/>
          </a:xfrm>
          <a:prstGeom prst="rect">
            <a:avLst/>
          </a:prstGeom>
        </p:spPr>
      </p:pic>
      <p:pic>
        <p:nvPicPr>
          <p:cNvPr id="22" name="Picture 21">
            <a:extLst>
              <a:ext uri="{FF2B5EF4-FFF2-40B4-BE49-F238E27FC236}">
                <a16:creationId xmlns:a16="http://schemas.microsoft.com/office/drawing/2014/main" id="{F4212CEC-E499-4233-9F18-4EAA8ABDB86D}"/>
              </a:ext>
            </a:extLst>
          </p:cNvPr>
          <p:cNvPicPr>
            <a:picLocks noChangeAspect="1"/>
          </p:cNvPicPr>
          <p:nvPr/>
        </p:nvPicPr>
        <p:blipFill>
          <a:blip r:embed="rId5"/>
          <a:stretch>
            <a:fillRect/>
          </a:stretch>
        </p:blipFill>
        <p:spPr>
          <a:xfrm>
            <a:off x="7085767" y="5167074"/>
            <a:ext cx="469372" cy="572405"/>
          </a:xfrm>
          <a:prstGeom prst="rect">
            <a:avLst/>
          </a:prstGeom>
        </p:spPr>
      </p:pic>
      <p:pic>
        <p:nvPicPr>
          <p:cNvPr id="23" name="Picture 22">
            <a:extLst>
              <a:ext uri="{FF2B5EF4-FFF2-40B4-BE49-F238E27FC236}">
                <a16:creationId xmlns:a16="http://schemas.microsoft.com/office/drawing/2014/main" id="{FE5AED7A-CB62-4EFE-88B3-AD5B65519A8D}"/>
              </a:ext>
            </a:extLst>
          </p:cNvPr>
          <p:cNvPicPr>
            <a:picLocks noChangeAspect="1"/>
          </p:cNvPicPr>
          <p:nvPr/>
        </p:nvPicPr>
        <p:blipFill>
          <a:blip r:embed="rId5"/>
          <a:stretch>
            <a:fillRect/>
          </a:stretch>
        </p:blipFill>
        <p:spPr>
          <a:xfrm>
            <a:off x="9648717" y="5164057"/>
            <a:ext cx="469372" cy="572405"/>
          </a:xfrm>
          <a:prstGeom prst="rect">
            <a:avLst/>
          </a:prstGeom>
        </p:spPr>
      </p:pic>
      <p:pic>
        <p:nvPicPr>
          <p:cNvPr id="12" name="CD1-TRACK 79">
            <a:hlinkClick r:id="" action="ppaction://media"/>
            <a:extLst>
              <a:ext uri="{FF2B5EF4-FFF2-40B4-BE49-F238E27FC236}">
                <a16:creationId xmlns:a16="http://schemas.microsoft.com/office/drawing/2014/main" id="{EC7254AB-15E9-4D25-A653-A212B34A04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0189" y="6119095"/>
            <a:ext cx="609600" cy="609600"/>
          </a:xfrm>
          <a:prstGeom prst="rect">
            <a:avLst/>
          </a:prstGeom>
        </p:spPr>
      </p:pic>
    </p:spTree>
    <p:extLst>
      <p:ext uri="{BB962C8B-B14F-4D97-AF65-F5344CB8AC3E}">
        <p14:creationId xmlns:p14="http://schemas.microsoft.com/office/powerpoint/2010/main" val="19535207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776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1029217" y="1106535"/>
            <a:ext cx="1063404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So today, I want to talk about the One Wheeler and Hover Go. The Hover Go is easier to ride because it has two wheels. </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cxnSp>
        <p:nvCxnSpPr>
          <p:cNvPr id="13" name="Straight Connector 12">
            <a:extLst>
              <a:ext uri="{FF2B5EF4-FFF2-40B4-BE49-F238E27FC236}">
                <a16:creationId xmlns:a16="http://schemas.microsoft.com/office/drawing/2014/main" id="{708F7B22-1ACC-4ED9-96BE-7683F2659DAB}"/>
              </a:ext>
            </a:extLst>
          </p:cNvPr>
          <p:cNvCxnSpPr>
            <a:cxnSpLocks/>
          </p:cNvCxnSpPr>
          <p:nvPr/>
        </p:nvCxnSpPr>
        <p:spPr>
          <a:xfrm>
            <a:off x="1911604" y="2077414"/>
            <a:ext cx="8456762"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4" name="Picture 13">
            <a:extLst>
              <a:ext uri="{FF2B5EF4-FFF2-40B4-BE49-F238E27FC236}">
                <a16:creationId xmlns:a16="http://schemas.microsoft.com/office/drawing/2014/main" id="{39DA0AB8-40BD-4781-A635-41D60AB4095F}"/>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0" name="CD1-TRACK 79">
            <a:hlinkClick r:id="" action="ppaction://media"/>
            <a:extLst>
              <a:ext uri="{FF2B5EF4-FFF2-40B4-BE49-F238E27FC236}">
                <a16:creationId xmlns:a16="http://schemas.microsoft.com/office/drawing/2014/main" id="{D45E5A50-D3B3-4672-A2A2-3E9AD8298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44746" y="-28158"/>
            <a:ext cx="609600" cy="609600"/>
          </a:xfrm>
          <a:prstGeom prst="rect">
            <a:avLst/>
          </a:prstGeom>
        </p:spPr>
      </p:pic>
    </p:spTree>
    <p:extLst>
      <p:ext uri="{BB962C8B-B14F-4D97-AF65-F5344CB8AC3E}">
        <p14:creationId xmlns:p14="http://schemas.microsoft.com/office/powerpoint/2010/main" val="692678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76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1371472" y="1141538"/>
            <a:ext cx="10632757"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The Hover Go also has cool lights so you can ride at night</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4E76684F-187C-468B-A67D-AE460EFEDFAB}"/>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B1A26667-5AD4-46B7-8BC9-8B8CCFC594C9}"/>
              </a:ext>
            </a:extLst>
          </p:cNvPr>
          <p:cNvPicPr>
            <a:picLocks noChangeAspect="1"/>
          </p:cNvPicPr>
          <p:nvPr/>
        </p:nvPicPr>
        <p:blipFill>
          <a:blip r:embed="rId6"/>
          <a:stretch>
            <a:fillRect/>
          </a:stretch>
        </p:blipFill>
        <p:spPr>
          <a:xfrm>
            <a:off x="9161585" y="3880542"/>
            <a:ext cx="338876" cy="413264"/>
          </a:xfrm>
          <a:prstGeom prst="rect">
            <a:avLst/>
          </a:prstGeom>
        </p:spPr>
      </p:pic>
      <p:cxnSp>
        <p:nvCxnSpPr>
          <p:cNvPr id="14" name="Straight Connector 13">
            <a:extLst>
              <a:ext uri="{FF2B5EF4-FFF2-40B4-BE49-F238E27FC236}">
                <a16:creationId xmlns:a16="http://schemas.microsoft.com/office/drawing/2014/main" id="{6C77AA68-D3A5-44D5-B7B8-473631E148E2}"/>
              </a:ext>
            </a:extLst>
          </p:cNvPr>
          <p:cNvCxnSpPr>
            <a:cxnSpLocks/>
          </p:cNvCxnSpPr>
          <p:nvPr/>
        </p:nvCxnSpPr>
        <p:spPr>
          <a:xfrm>
            <a:off x="5470902" y="1767333"/>
            <a:ext cx="5349626"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17619D1B-B54F-4469-8311-B69D3EB80612}"/>
              </a:ext>
            </a:extLst>
          </p:cNvPr>
          <p:cNvCxnSpPr>
            <a:cxnSpLocks/>
          </p:cNvCxnSpPr>
          <p:nvPr/>
        </p:nvCxnSpPr>
        <p:spPr>
          <a:xfrm>
            <a:off x="2043193" y="1609767"/>
            <a:ext cx="1567912"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5" name="CD1-TRACK 79">
            <a:hlinkClick r:id="" action="ppaction://media"/>
            <a:extLst>
              <a:ext uri="{FF2B5EF4-FFF2-40B4-BE49-F238E27FC236}">
                <a16:creationId xmlns:a16="http://schemas.microsoft.com/office/drawing/2014/main" id="{5E4B05F2-A7EA-49B6-8C85-B50C4E9221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26087" y="-44593"/>
            <a:ext cx="609600" cy="609600"/>
          </a:xfrm>
          <a:prstGeom prst="rect">
            <a:avLst/>
          </a:prstGeom>
        </p:spPr>
      </p:pic>
    </p:spTree>
    <p:extLst>
      <p:ext uri="{BB962C8B-B14F-4D97-AF65-F5344CB8AC3E}">
        <p14:creationId xmlns:p14="http://schemas.microsoft.com/office/powerpoint/2010/main" val="36029902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768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1904439" y="1232269"/>
            <a:ext cx="9554833"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The One Wheeler can ride on sand and it’s faster.</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D2FAABEC-B6F3-4C53-BA23-EB2CA28908DF}"/>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A680F10E-1194-4104-B052-81F2AA01CBCB}"/>
              </a:ext>
            </a:extLst>
          </p:cNvPr>
          <p:cNvPicPr>
            <a:picLocks noChangeAspect="1"/>
          </p:cNvPicPr>
          <p:nvPr/>
        </p:nvPicPr>
        <p:blipFill>
          <a:blip r:embed="rId6"/>
          <a:stretch>
            <a:fillRect/>
          </a:stretch>
        </p:blipFill>
        <p:spPr>
          <a:xfrm>
            <a:off x="6681856" y="4438443"/>
            <a:ext cx="338876" cy="413264"/>
          </a:xfrm>
          <a:prstGeom prst="rect">
            <a:avLst/>
          </a:prstGeom>
        </p:spPr>
      </p:pic>
      <p:cxnSp>
        <p:nvCxnSpPr>
          <p:cNvPr id="14" name="Straight Connector 13">
            <a:extLst>
              <a:ext uri="{FF2B5EF4-FFF2-40B4-BE49-F238E27FC236}">
                <a16:creationId xmlns:a16="http://schemas.microsoft.com/office/drawing/2014/main" id="{A2D61913-0292-4892-A058-2DCA355D7AF4}"/>
              </a:ext>
            </a:extLst>
          </p:cNvPr>
          <p:cNvCxnSpPr>
            <a:cxnSpLocks/>
          </p:cNvCxnSpPr>
          <p:nvPr/>
        </p:nvCxnSpPr>
        <p:spPr>
          <a:xfrm>
            <a:off x="2603716" y="1720838"/>
            <a:ext cx="2381326"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5BB17FCB-8573-403F-B78F-DEB18185EFC4}"/>
              </a:ext>
            </a:extLst>
          </p:cNvPr>
          <p:cNvCxnSpPr>
            <a:cxnSpLocks/>
          </p:cNvCxnSpPr>
          <p:nvPr/>
        </p:nvCxnSpPr>
        <p:spPr>
          <a:xfrm>
            <a:off x="8431078" y="1767333"/>
            <a:ext cx="161182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6" name="CD1-TRACK 79">
            <a:hlinkClick r:id="" action="ppaction://media"/>
            <a:extLst>
              <a:ext uri="{FF2B5EF4-FFF2-40B4-BE49-F238E27FC236}">
                <a16:creationId xmlns:a16="http://schemas.microsoft.com/office/drawing/2014/main" id="{DD7D5D26-8D1B-42BD-8E73-251371BD1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38102" y="-8860"/>
            <a:ext cx="609600" cy="609600"/>
          </a:xfrm>
          <a:prstGeom prst="rect">
            <a:avLst/>
          </a:prstGeom>
        </p:spPr>
      </p:pic>
    </p:spTree>
    <p:extLst>
      <p:ext uri="{BB962C8B-B14F-4D97-AF65-F5344CB8AC3E}">
        <p14:creationId xmlns:p14="http://schemas.microsoft.com/office/powerpoint/2010/main" val="41113913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768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6"/>
                </p:tgtEl>
              </p:cMediaNode>
            </p:audio>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524432" y="1069804"/>
            <a:ext cx="11618563"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The One Wheeler is better if you live in the countryside, but the Hover Go is great for cities.</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E91BB3CC-F570-4DA7-8CDB-A1342CEC0992}"/>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4963D80D-614E-4D6B-9F5A-8A79C5018D2C}"/>
              </a:ext>
            </a:extLst>
          </p:cNvPr>
          <p:cNvPicPr>
            <a:picLocks noChangeAspect="1"/>
          </p:cNvPicPr>
          <p:nvPr/>
        </p:nvPicPr>
        <p:blipFill>
          <a:blip r:embed="rId6"/>
          <a:stretch>
            <a:fillRect/>
          </a:stretch>
        </p:blipFill>
        <p:spPr>
          <a:xfrm>
            <a:off x="9084093" y="5120369"/>
            <a:ext cx="338876" cy="413264"/>
          </a:xfrm>
          <a:prstGeom prst="rect">
            <a:avLst/>
          </a:prstGeom>
        </p:spPr>
      </p:pic>
      <p:cxnSp>
        <p:nvCxnSpPr>
          <p:cNvPr id="14" name="Straight Connector 13">
            <a:extLst>
              <a:ext uri="{FF2B5EF4-FFF2-40B4-BE49-F238E27FC236}">
                <a16:creationId xmlns:a16="http://schemas.microsoft.com/office/drawing/2014/main" id="{0D541C98-3060-44E1-AB42-1260F190A66F}"/>
              </a:ext>
            </a:extLst>
          </p:cNvPr>
          <p:cNvCxnSpPr>
            <a:cxnSpLocks/>
          </p:cNvCxnSpPr>
          <p:nvPr/>
        </p:nvCxnSpPr>
        <p:spPr>
          <a:xfrm>
            <a:off x="10472604" y="1612350"/>
            <a:ext cx="1352603"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ED948321-BE91-4B69-8A03-CCAFEE697951}"/>
              </a:ext>
            </a:extLst>
          </p:cNvPr>
          <p:cNvCxnSpPr>
            <a:cxnSpLocks/>
          </p:cNvCxnSpPr>
          <p:nvPr/>
        </p:nvCxnSpPr>
        <p:spPr>
          <a:xfrm>
            <a:off x="720941" y="2077299"/>
            <a:ext cx="3014151"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6" name="CD1-TRACK 79">
            <a:hlinkClick r:id="" action="ppaction://media"/>
            <a:extLst>
              <a:ext uri="{FF2B5EF4-FFF2-40B4-BE49-F238E27FC236}">
                <a16:creationId xmlns:a16="http://schemas.microsoft.com/office/drawing/2014/main" id="{49206698-F406-46EB-BE06-AEF93DB28C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46224" y="-129792"/>
            <a:ext cx="609600" cy="609600"/>
          </a:xfrm>
          <a:prstGeom prst="rect">
            <a:avLst/>
          </a:prstGeom>
        </p:spPr>
      </p:pic>
    </p:spTree>
    <p:extLst>
      <p:ext uri="{BB962C8B-B14F-4D97-AF65-F5344CB8AC3E}">
        <p14:creationId xmlns:p14="http://schemas.microsoft.com/office/powerpoint/2010/main" val="4733445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768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6"/>
                </p:tgtEl>
              </p:cMediaNode>
            </p:audio>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458934" y="1038212"/>
            <a:ext cx="11749560"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FF0000"/>
                </a:solidFill>
              </a:rPr>
              <a:t>The Hover Go and the One Wheeler are both great kinds </a:t>
            </a:r>
          </a:p>
          <a:p>
            <a:r>
              <a:rPr lang="en-US" sz="3400" i="1" dirty="0">
                <a:solidFill>
                  <a:srgbClr val="FF0000"/>
                </a:solidFill>
              </a:rPr>
              <a:t>of transportation for children.</a:t>
            </a:r>
          </a:p>
          <a:p>
            <a:endParaRPr lang="en-US" sz="34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28EC3242-EADC-47FD-A826-A5E4FF32441D}"/>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95E94613-0B1A-425F-A536-BC5738F61832}"/>
              </a:ext>
            </a:extLst>
          </p:cNvPr>
          <p:cNvPicPr>
            <a:picLocks noChangeAspect="1"/>
          </p:cNvPicPr>
          <p:nvPr/>
        </p:nvPicPr>
        <p:blipFill>
          <a:blip r:embed="rId6"/>
          <a:stretch>
            <a:fillRect/>
          </a:stretch>
        </p:blipFill>
        <p:spPr>
          <a:xfrm>
            <a:off x="6914330" y="5719776"/>
            <a:ext cx="338876" cy="413264"/>
          </a:xfrm>
          <a:prstGeom prst="rect">
            <a:avLst/>
          </a:prstGeom>
        </p:spPr>
      </p:pic>
      <p:pic>
        <p:nvPicPr>
          <p:cNvPr id="16" name="Picture 15">
            <a:extLst>
              <a:ext uri="{FF2B5EF4-FFF2-40B4-BE49-F238E27FC236}">
                <a16:creationId xmlns:a16="http://schemas.microsoft.com/office/drawing/2014/main" id="{0458DFE2-13A1-41B8-89F2-35CDEC848406}"/>
              </a:ext>
            </a:extLst>
          </p:cNvPr>
          <p:cNvPicPr>
            <a:picLocks noChangeAspect="1"/>
          </p:cNvPicPr>
          <p:nvPr/>
        </p:nvPicPr>
        <p:blipFill>
          <a:blip r:embed="rId6"/>
          <a:stretch>
            <a:fillRect/>
          </a:stretch>
        </p:blipFill>
        <p:spPr>
          <a:xfrm>
            <a:off x="9207036" y="5764486"/>
            <a:ext cx="338876" cy="413264"/>
          </a:xfrm>
          <a:prstGeom prst="rect">
            <a:avLst/>
          </a:prstGeom>
        </p:spPr>
      </p:pic>
      <p:cxnSp>
        <p:nvCxnSpPr>
          <p:cNvPr id="17" name="Straight Connector 16">
            <a:extLst>
              <a:ext uri="{FF2B5EF4-FFF2-40B4-BE49-F238E27FC236}">
                <a16:creationId xmlns:a16="http://schemas.microsoft.com/office/drawing/2014/main" id="{4782F122-8565-4113-80F7-93CF07B8B0D1}"/>
              </a:ext>
            </a:extLst>
          </p:cNvPr>
          <p:cNvCxnSpPr>
            <a:cxnSpLocks/>
          </p:cNvCxnSpPr>
          <p:nvPr/>
        </p:nvCxnSpPr>
        <p:spPr>
          <a:xfrm>
            <a:off x="1235302" y="1534858"/>
            <a:ext cx="5304983"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8EE76975-3EA7-483F-A60F-0632705BDDC1}"/>
              </a:ext>
            </a:extLst>
          </p:cNvPr>
          <p:cNvCxnSpPr>
            <a:cxnSpLocks/>
          </p:cNvCxnSpPr>
          <p:nvPr/>
        </p:nvCxnSpPr>
        <p:spPr>
          <a:xfrm>
            <a:off x="7589919" y="1534858"/>
            <a:ext cx="161711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21" name="Straight Connector 20">
            <a:extLst>
              <a:ext uri="{FF2B5EF4-FFF2-40B4-BE49-F238E27FC236}">
                <a16:creationId xmlns:a16="http://schemas.microsoft.com/office/drawing/2014/main" id="{91E7F8C7-2AF6-49F3-9A53-32A13D85519C}"/>
              </a:ext>
            </a:extLst>
          </p:cNvPr>
          <p:cNvCxnSpPr>
            <a:cxnSpLocks/>
          </p:cNvCxnSpPr>
          <p:nvPr/>
        </p:nvCxnSpPr>
        <p:spPr>
          <a:xfrm>
            <a:off x="3591357" y="2139292"/>
            <a:ext cx="1972535"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4" name="CD1-TRACK 79">
            <a:hlinkClick r:id="" action="ppaction://media"/>
            <a:extLst>
              <a:ext uri="{FF2B5EF4-FFF2-40B4-BE49-F238E27FC236}">
                <a16:creationId xmlns:a16="http://schemas.microsoft.com/office/drawing/2014/main" id="{E0ED666D-DDD9-4E1F-8CA6-8422E507AC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2203" y="-66271"/>
            <a:ext cx="609600" cy="609600"/>
          </a:xfrm>
          <a:prstGeom prst="rect">
            <a:avLst/>
          </a:prstGeom>
        </p:spPr>
      </p:pic>
    </p:spTree>
    <p:extLst>
      <p:ext uri="{BB962C8B-B14F-4D97-AF65-F5344CB8AC3E}">
        <p14:creationId xmlns:p14="http://schemas.microsoft.com/office/powerpoint/2010/main" val="35087730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7768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4"/>
                </p:tgtEl>
              </p:cMediaNode>
            </p:audio>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3846" y="55443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89671" y="2754055"/>
            <a:ext cx="3973849" cy="81057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88723" y="3888478"/>
            <a:ext cx="4053756" cy="826527"/>
          </a:xfrm>
          <a:prstGeom prst="rect">
            <a:avLst/>
          </a:prstGeom>
        </p:spPr>
      </p:pic>
      <p:pic>
        <p:nvPicPr>
          <p:cNvPr id="3" name="Picture 2"/>
          <p:cNvPicPr>
            <a:picLocks noChangeAspect="1"/>
          </p:cNvPicPr>
          <p:nvPr/>
        </p:nvPicPr>
        <p:blipFill>
          <a:blip r:embed="rId5"/>
          <a:stretch>
            <a:fillRect/>
          </a:stretch>
        </p:blipFill>
        <p:spPr>
          <a:xfrm>
            <a:off x="722380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3" name="Rectangle 2"/>
          <p:cNvSpPr/>
          <p:nvPr/>
        </p:nvSpPr>
        <p:spPr>
          <a:xfrm>
            <a:off x="2127380" y="346871"/>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Practice the talk with your partner</a:t>
            </a:r>
          </a:p>
        </p:txBody>
      </p:sp>
      <p:sp>
        <p:nvSpPr>
          <p:cNvPr id="5" name="Rectangle 4"/>
          <p:cNvSpPr/>
          <p:nvPr/>
        </p:nvSpPr>
        <p:spPr>
          <a:xfrm>
            <a:off x="131925" y="1421953"/>
            <a:ext cx="11928150" cy="4401205"/>
          </a:xfrm>
          <a:prstGeom prst="rect">
            <a:avLst/>
          </a:prstGeom>
          <a:ln>
            <a:solidFill>
              <a:schemeClr val="accent1"/>
            </a:solidFill>
          </a:ln>
        </p:spPr>
        <p:txBody>
          <a:bodyPr wrap="square">
            <a:spAutoFit/>
          </a:bodyPr>
          <a:lstStyle/>
          <a:p>
            <a:r>
              <a:rPr lang="en-US" sz="2800" dirty="0"/>
              <a:t>Hey everyone. It’s Matt with another vlog. You know, adults can drive fun cars or cool motorcycles. But kids have to walk or ride a boring bike. It’s time for kids to have our own cool transportation. So today, I want to talk about the One Wheeler and Hover Go. The Hover Go is easier to ride because it has two </a:t>
            </a:r>
          </a:p>
          <a:p>
            <a:r>
              <a:rPr lang="en-US" sz="2800" dirty="0"/>
              <a:t>wheels. The Hover Go also has cool lights so you can ride at night. The One Wheeler can ride on sand and it’s faster. The One Wheeler is better if you live in </a:t>
            </a:r>
          </a:p>
          <a:p>
            <a:r>
              <a:rPr lang="en-US" sz="2800" dirty="0"/>
              <a:t>the countryside, but the Hover Go is great for cities. Everyone can choose their favorite color because both of them come in lots of cool and fun ones. The </a:t>
            </a:r>
          </a:p>
          <a:p>
            <a:r>
              <a:rPr lang="en-US" sz="2800" dirty="0"/>
              <a:t>Hover Go and the One Wheeler are both great kinds of transportation for children.</a:t>
            </a:r>
          </a:p>
        </p:txBody>
      </p:sp>
      <p:pic>
        <p:nvPicPr>
          <p:cNvPr id="6" name="CD1-TRACK 79">
            <a:hlinkClick r:id="" action="ppaction://media"/>
            <a:extLst>
              <a:ext uri="{FF2B5EF4-FFF2-40B4-BE49-F238E27FC236}">
                <a16:creationId xmlns:a16="http://schemas.microsoft.com/office/drawing/2014/main" id="{A71BAFEA-DCA6-4945-8E72-373581A3AB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1265" y="5642309"/>
            <a:ext cx="609600" cy="609600"/>
          </a:xfrm>
          <a:prstGeom prst="rect">
            <a:avLst/>
          </a:prstGeom>
        </p:spPr>
      </p:pic>
    </p:spTree>
    <p:extLst>
      <p:ext uri="{BB962C8B-B14F-4D97-AF65-F5344CB8AC3E}">
        <p14:creationId xmlns:p14="http://schemas.microsoft.com/office/powerpoint/2010/main" val="1112489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87146" y="3010937"/>
            <a:ext cx="10994107" cy="1521455"/>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What is your favorite transportation? What are the advantages of that type of transportation?</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3287130769"/>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pic>
        <p:nvPicPr>
          <p:cNvPr id="3" name="Picture 2">
            <a:extLst>
              <a:ext uri="{FF2B5EF4-FFF2-40B4-BE49-F238E27FC236}">
                <a16:creationId xmlns:a16="http://schemas.microsoft.com/office/drawing/2014/main" id="{036EF3DB-737A-4B67-ADBB-D37D3A7B81C3}"/>
              </a:ext>
            </a:extLst>
          </p:cNvPr>
          <p:cNvPicPr>
            <a:picLocks noChangeAspect="1"/>
          </p:cNvPicPr>
          <p:nvPr/>
        </p:nvPicPr>
        <p:blipFill>
          <a:blip r:embed="rId2"/>
          <a:stretch>
            <a:fillRect/>
          </a:stretch>
        </p:blipFill>
        <p:spPr>
          <a:xfrm>
            <a:off x="4458202" y="657255"/>
            <a:ext cx="7730475" cy="4246482"/>
          </a:xfrm>
          <a:prstGeom prst="rect">
            <a:avLst/>
          </a:prstGeom>
        </p:spPr>
      </p:pic>
      <p:sp>
        <p:nvSpPr>
          <p:cNvPr id="11" name="TextBox 10">
            <a:extLst>
              <a:ext uri="{FF2B5EF4-FFF2-40B4-BE49-F238E27FC236}">
                <a16:creationId xmlns:a16="http://schemas.microsoft.com/office/drawing/2014/main" id="{03E3838D-1C8A-4D5E-840B-87982E2BCC36}"/>
              </a:ext>
            </a:extLst>
          </p:cNvPr>
          <p:cNvSpPr txBox="1"/>
          <p:nvPr/>
        </p:nvSpPr>
        <p:spPr>
          <a:xfrm>
            <a:off x="199870" y="1366897"/>
            <a:ext cx="4061785" cy="2554545"/>
          </a:xfrm>
          <a:prstGeom prst="rect">
            <a:avLst/>
          </a:prstGeom>
          <a:noFill/>
        </p:spPr>
        <p:txBody>
          <a:bodyPr wrap="square" rtlCol="0">
            <a:spAutoFit/>
          </a:bodyPr>
          <a:lstStyle/>
          <a:p>
            <a:r>
              <a:rPr lang="en-US" sz="3200" i="1" dirty="0">
                <a:solidFill>
                  <a:srgbClr val="0070C0"/>
                </a:solidFill>
              </a:rPr>
              <a:t>- What kind of transportation is it?</a:t>
            </a:r>
          </a:p>
          <a:p>
            <a:r>
              <a:rPr lang="en-US" sz="3200" i="1" dirty="0">
                <a:solidFill>
                  <a:srgbClr val="0070C0"/>
                </a:solidFill>
              </a:rPr>
              <a:t>- What are the advantages of this type of transportation?</a:t>
            </a:r>
          </a:p>
        </p:txBody>
      </p:sp>
    </p:spTree>
    <p:extLst>
      <p:ext uri="{BB962C8B-B14F-4D97-AF65-F5344CB8AC3E}">
        <p14:creationId xmlns:p14="http://schemas.microsoft.com/office/powerpoint/2010/main" val="1284219069"/>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4640DB-F24A-4B81-95B9-2E69B5F7CFB2}"/>
              </a:ext>
            </a:extLst>
          </p:cNvPr>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TextBox 2">
            <a:extLst>
              <a:ext uri="{FF2B5EF4-FFF2-40B4-BE49-F238E27FC236}">
                <a16:creationId xmlns:a16="http://schemas.microsoft.com/office/drawing/2014/main" id="{DBE99BC4-4A35-4E77-A6A1-6809464064F4}"/>
              </a:ext>
            </a:extLst>
          </p:cNvPr>
          <p:cNvSpPr txBox="1"/>
          <p:nvPr/>
        </p:nvSpPr>
        <p:spPr>
          <a:xfrm>
            <a:off x="2953062" y="554636"/>
            <a:ext cx="8529404" cy="646331"/>
          </a:xfrm>
          <a:prstGeom prst="rect">
            <a:avLst/>
          </a:prstGeom>
          <a:noFill/>
        </p:spPr>
        <p:txBody>
          <a:bodyPr wrap="square" rtlCol="0">
            <a:spAutoFit/>
          </a:bodyPr>
          <a:lstStyle/>
          <a:p>
            <a:r>
              <a:rPr lang="en-US" sz="3600" i="1" dirty="0">
                <a:solidFill>
                  <a:schemeClr val="accent1"/>
                </a:solidFill>
              </a:rPr>
              <a:t>Match the word with the correct meaning</a:t>
            </a:r>
          </a:p>
        </p:txBody>
      </p:sp>
      <p:sp>
        <p:nvSpPr>
          <p:cNvPr id="4" name="TextBox 3">
            <a:extLst>
              <a:ext uri="{FF2B5EF4-FFF2-40B4-BE49-F238E27FC236}">
                <a16:creationId xmlns:a16="http://schemas.microsoft.com/office/drawing/2014/main" id="{190D6FD0-418C-42F7-AB20-739C73E409CC}"/>
              </a:ext>
            </a:extLst>
          </p:cNvPr>
          <p:cNvSpPr txBox="1"/>
          <p:nvPr/>
        </p:nvSpPr>
        <p:spPr>
          <a:xfrm>
            <a:off x="871928" y="1833782"/>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Creator(n)</a:t>
            </a:r>
          </a:p>
        </p:txBody>
      </p:sp>
      <p:sp>
        <p:nvSpPr>
          <p:cNvPr id="5" name="TextBox 4">
            <a:extLst>
              <a:ext uri="{FF2B5EF4-FFF2-40B4-BE49-F238E27FC236}">
                <a16:creationId xmlns:a16="http://schemas.microsoft.com/office/drawing/2014/main" id="{A2EA35FD-5BFD-4077-A4EA-4BA5169EFBF0}"/>
              </a:ext>
            </a:extLst>
          </p:cNvPr>
          <p:cNvSpPr txBox="1"/>
          <p:nvPr/>
        </p:nvSpPr>
        <p:spPr>
          <a:xfrm>
            <a:off x="871929" y="4314417"/>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Fold(v) </a:t>
            </a:r>
          </a:p>
        </p:txBody>
      </p:sp>
      <p:sp>
        <p:nvSpPr>
          <p:cNvPr id="6" name="TextBox 5">
            <a:extLst>
              <a:ext uri="{FF2B5EF4-FFF2-40B4-BE49-F238E27FC236}">
                <a16:creationId xmlns:a16="http://schemas.microsoft.com/office/drawing/2014/main" id="{7441CAF4-3D4C-4036-A54C-39CBF131126D}"/>
              </a:ext>
            </a:extLst>
          </p:cNvPr>
          <p:cNvSpPr txBox="1"/>
          <p:nvPr/>
        </p:nvSpPr>
        <p:spPr>
          <a:xfrm>
            <a:off x="871929" y="3504204"/>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Seller (n)</a:t>
            </a:r>
          </a:p>
        </p:txBody>
      </p:sp>
      <p:sp>
        <p:nvSpPr>
          <p:cNvPr id="7" name="TextBox 6">
            <a:extLst>
              <a:ext uri="{FF2B5EF4-FFF2-40B4-BE49-F238E27FC236}">
                <a16:creationId xmlns:a16="http://schemas.microsoft.com/office/drawing/2014/main" id="{DF95B3FE-E134-44C7-B91F-537199D76AFE}"/>
              </a:ext>
            </a:extLst>
          </p:cNvPr>
          <p:cNvSpPr txBox="1"/>
          <p:nvPr/>
        </p:nvSpPr>
        <p:spPr>
          <a:xfrm>
            <a:off x="871929" y="2668993"/>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Owner (n)</a:t>
            </a:r>
          </a:p>
        </p:txBody>
      </p:sp>
      <p:sp>
        <p:nvSpPr>
          <p:cNvPr id="9" name="TextBox 8">
            <a:extLst>
              <a:ext uri="{FF2B5EF4-FFF2-40B4-BE49-F238E27FC236}">
                <a16:creationId xmlns:a16="http://schemas.microsoft.com/office/drawing/2014/main" id="{7960DE02-E3FE-4DD5-940D-2CB1F8870A10}"/>
              </a:ext>
            </a:extLst>
          </p:cNvPr>
          <p:cNvSpPr txBox="1"/>
          <p:nvPr/>
        </p:nvSpPr>
        <p:spPr>
          <a:xfrm>
            <a:off x="5766216" y="3838958"/>
            <a:ext cx="4987975"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makes something.</a:t>
            </a:r>
          </a:p>
        </p:txBody>
      </p:sp>
      <p:sp>
        <p:nvSpPr>
          <p:cNvPr id="10" name="TextBox 9">
            <a:extLst>
              <a:ext uri="{FF2B5EF4-FFF2-40B4-BE49-F238E27FC236}">
                <a16:creationId xmlns:a16="http://schemas.microsoft.com/office/drawing/2014/main" id="{74B6D79D-A5AE-466A-B2F7-FB81E91D8877}"/>
              </a:ext>
            </a:extLst>
          </p:cNvPr>
          <p:cNvSpPr txBox="1"/>
          <p:nvPr/>
        </p:nvSpPr>
        <p:spPr>
          <a:xfrm>
            <a:off x="5766216" y="5079596"/>
            <a:ext cx="4987975"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has something.</a:t>
            </a:r>
          </a:p>
        </p:txBody>
      </p:sp>
      <p:sp>
        <p:nvSpPr>
          <p:cNvPr id="11" name="TextBox 10">
            <a:extLst>
              <a:ext uri="{FF2B5EF4-FFF2-40B4-BE49-F238E27FC236}">
                <a16:creationId xmlns:a16="http://schemas.microsoft.com/office/drawing/2014/main" id="{EA5F1B31-1015-4195-B9D5-E8590BECD7E8}"/>
              </a:ext>
            </a:extLst>
          </p:cNvPr>
          <p:cNvSpPr txBox="1"/>
          <p:nvPr/>
        </p:nvSpPr>
        <p:spPr>
          <a:xfrm>
            <a:off x="5766216" y="1264716"/>
            <a:ext cx="4764373"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sells something.</a:t>
            </a:r>
          </a:p>
        </p:txBody>
      </p:sp>
      <p:sp>
        <p:nvSpPr>
          <p:cNvPr id="12" name="Rectangle 11">
            <a:extLst>
              <a:ext uri="{FF2B5EF4-FFF2-40B4-BE49-F238E27FC236}">
                <a16:creationId xmlns:a16="http://schemas.microsoft.com/office/drawing/2014/main" id="{A279BEA3-6C29-4C20-B71B-79FB43A9E0E6}"/>
              </a:ext>
            </a:extLst>
          </p:cNvPr>
          <p:cNvSpPr/>
          <p:nvPr/>
        </p:nvSpPr>
        <p:spPr>
          <a:xfrm>
            <a:off x="5767468" y="2598320"/>
            <a:ext cx="4875548" cy="1169551"/>
          </a:xfrm>
          <a:prstGeom prst="rect">
            <a:avLst/>
          </a:prstGeom>
          <a:ln>
            <a:solidFill>
              <a:schemeClr val="tx2">
                <a:lumMod val="60000"/>
                <a:lumOff val="40000"/>
              </a:schemeClr>
            </a:solidFill>
          </a:ln>
        </p:spPr>
        <p:txBody>
          <a:bodyPr wrap="square">
            <a:spAutoFit/>
          </a:bodyPr>
          <a:lstStyle/>
          <a:p>
            <a:r>
              <a:rPr lang="en-US" sz="3500" dirty="0">
                <a:solidFill>
                  <a:schemeClr val="accent1"/>
                </a:solidFill>
                <a:latin typeface="Source Sans Pro" panose="020B0503030403020204" pitchFamily="34" charset="0"/>
              </a:rPr>
              <a:t>To make </a:t>
            </a:r>
            <a:r>
              <a:rPr lang="en-US" sz="3500" dirty="0">
                <a:solidFill>
                  <a:schemeClr val="accent1"/>
                </a:solidFill>
              </a:rPr>
              <a:t>one part lies on top of another part</a:t>
            </a:r>
          </a:p>
        </p:txBody>
      </p:sp>
      <p:cxnSp>
        <p:nvCxnSpPr>
          <p:cNvPr id="13" name="Straight Arrow Connector 12">
            <a:extLst>
              <a:ext uri="{FF2B5EF4-FFF2-40B4-BE49-F238E27FC236}">
                <a16:creationId xmlns:a16="http://schemas.microsoft.com/office/drawing/2014/main" id="{EB202406-A70F-40C4-9D64-FF0BC774A93B}"/>
              </a:ext>
            </a:extLst>
          </p:cNvPr>
          <p:cNvCxnSpPr>
            <a:cxnSpLocks/>
            <a:stCxn id="4" idx="3"/>
          </p:cNvCxnSpPr>
          <p:nvPr/>
        </p:nvCxnSpPr>
        <p:spPr>
          <a:xfrm>
            <a:off x="3762532" y="2149253"/>
            <a:ext cx="2003684" cy="19858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3680613-9CA3-42B9-8002-3F412C4E191D}"/>
              </a:ext>
            </a:extLst>
          </p:cNvPr>
          <p:cNvCxnSpPr>
            <a:cxnSpLocks/>
          </p:cNvCxnSpPr>
          <p:nvPr/>
        </p:nvCxnSpPr>
        <p:spPr>
          <a:xfrm>
            <a:off x="3762532" y="2915374"/>
            <a:ext cx="2003684" cy="2617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48AAD36-0577-469D-91E6-72F7BCEE8480}"/>
              </a:ext>
            </a:extLst>
          </p:cNvPr>
          <p:cNvCxnSpPr>
            <a:cxnSpLocks/>
            <a:endCxn id="11" idx="1"/>
          </p:cNvCxnSpPr>
          <p:nvPr/>
        </p:nvCxnSpPr>
        <p:spPr>
          <a:xfrm flipV="1">
            <a:off x="3761280" y="1849492"/>
            <a:ext cx="2004936" cy="1952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CAF4B89-A49C-46D4-BCF0-16B383148168}"/>
              </a:ext>
            </a:extLst>
          </p:cNvPr>
          <p:cNvCxnSpPr>
            <a:cxnSpLocks/>
            <a:endCxn id="12" idx="1"/>
          </p:cNvCxnSpPr>
          <p:nvPr/>
        </p:nvCxnSpPr>
        <p:spPr>
          <a:xfrm flipV="1">
            <a:off x="3761906" y="3183096"/>
            <a:ext cx="2005562" cy="1427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478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2299855" y="657255"/>
            <a:ext cx="8589818" cy="1077218"/>
          </a:xfrm>
          <a:prstGeom prst="rect">
            <a:avLst/>
          </a:prstGeom>
          <a:noFill/>
        </p:spPr>
        <p:txBody>
          <a:bodyPr wrap="square" rtlCol="0">
            <a:spAutoFit/>
          </a:bodyPr>
          <a:lstStyle/>
          <a:p>
            <a:r>
              <a:rPr lang="en-US" sz="3200" i="1" dirty="0">
                <a:solidFill>
                  <a:srgbClr val="0070C0"/>
                </a:solidFill>
              </a:rPr>
              <a:t>Underline the keywords and guess who wrote the paragraph.</a:t>
            </a:r>
          </a:p>
        </p:txBody>
      </p:sp>
      <p:pic>
        <p:nvPicPr>
          <p:cNvPr id="5" name="Picture 4">
            <a:extLst>
              <a:ext uri="{FF2B5EF4-FFF2-40B4-BE49-F238E27FC236}">
                <a16:creationId xmlns:a16="http://schemas.microsoft.com/office/drawing/2014/main" id="{23274F3E-C4BB-4955-A393-9E0124FB5B5D}"/>
              </a:ext>
            </a:extLst>
          </p:cNvPr>
          <p:cNvPicPr>
            <a:picLocks noChangeAspect="1"/>
          </p:cNvPicPr>
          <p:nvPr/>
        </p:nvPicPr>
        <p:blipFill>
          <a:blip r:embed="rId2"/>
          <a:stretch>
            <a:fillRect/>
          </a:stretch>
        </p:blipFill>
        <p:spPr>
          <a:xfrm>
            <a:off x="2754755" y="2236110"/>
            <a:ext cx="5753100" cy="2085975"/>
          </a:xfrm>
          <a:prstGeom prst="rect">
            <a:avLst/>
          </a:prstGeom>
        </p:spPr>
      </p:pic>
      <p:cxnSp>
        <p:nvCxnSpPr>
          <p:cNvPr id="12" name="Straight Connector 11"/>
          <p:cNvCxnSpPr>
            <a:cxnSpLocks/>
          </p:cNvCxnSpPr>
          <p:nvPr/>
        </p:nvCxnSpPr>
        <p:spPr>
          <a:xfrm>
            <a:off x="4056505" y="2858845"/>
            <a:ext cx="42180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8910E16C-7F14-455E-9D94-910ED21DEF8A}"/>
              </a:ext>
            </a:extLst>
          </p:cNvPr>
          <p:cNvCxnSpPr>
            <a:cxnSpLocks/>
          </p:cNvCxnSpPr>
          <p:nvPr/>
        </p:nvCxnSpPr>
        <p:spPr>
          <a:xfrm>
            <a:off x="4056505" y="3443990"/>
            <a:ext cx="22993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6DF869C6-43C5-4CCB-B9C0-D38D5F43A3EC}"/>
              </a:ext>
            </a:extLst>
          </p:cNvPr>
          <p:cNvCxnSpPr>
            <a:cxnSpLocks/>
          </p:cNvCxnSpPr>
          <p:nvPr/>
        </p:nvCxnSpPr>
        <p:spPr>
          <a:xfrm>
            <a:off x="4056505" y="4195996"/>
            <a:ext cx="378335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69113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p:cNvSpPr txBox="1"/>
          <p:nvPr/>
        </p:nvSpPr>
        <p:spPr>
          <a:xfrm>
            <a:off x="2258291" y="457200"/>
            <a:ext cx="8590684" cy="584775"/>
          </a:xfrm>
          <a:prstGeom prst="rect">
            <a:avLst/>
          </a:prstGeom>
          <a:noFill/>
        </p:spPr>
        <p:txBody>
          <a:bodyPr wrap="square" rtlCol="0">
            <a:spAutoFit/>
          </a:bodyPr>
          <a:lstStyle/>
          <a:p>
            <a:r>
              <a:rPr lang="en-US" sz="3200" i="1" dirty="0">
                <a:solidFill>
                  <a:srgbClr val="0070C0"/>
                </a:solidFill>
              </a:rPr>
              <a:t>Who wrote the paragraph?</a:t>
            </a:r>
          </a:p>
        </p:txBody>
      </p:sp>
      <p:sp>
        <p:nvSpPr>
          <p:cNvPr id="14" name="Rectangle 13"/>
          <p:cNvSpPr/>
          <p:nvPr/>
        </p:nvSpPr>
        <p:spPr>
          <a:xfrm>
            <a:off x="2944495" y="5687694"/>
            <a:ext cx="7904480" cy="57999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FF0000"/>
                </a:solidFill>
              </a:rPr>
              <a:t>Answer: 3. The owner of a </a:t>
            </a:r>
            <a:r>
              <a:rPr lang="en-US" sz="3600" dirty="0" err="1">
                <a:solidFill>
                  <a:srgbClr val="FF0000"/>
                </a:solidFill>
              </a:rPr>
              <a:t>Wowscoot</a:t>
            </a:r>
            <a:endParaRPr lang="en-US" sz="3600" dirty="0">
              <a:solidFill>
                <a:srgbClr val="FF0000"/>
              </a:solidFill>
            </a:endParaRPr>
          </a:p>
        </p:txBody>
      </p:sp>
      <p:pic>
        <p:nvPicPr>
          <p:cNvPr id="3" name="Picture 2">
            <a:extLst>
              <a:ext uri="{FF2B5EF4-FFF2-40B4-BE49-F238E27FC236}">
                <a16:creationId xmlns:a16="http://schemas.microsoft.com/office/drawing/2014/main" id="{2A2E6D9F-01D9-4C0B-A4D2-49C6C96241B9}"/>
              </a:ext>
            </a:extLst>
          </p:cNvPr>
          <p:cNvPicPr>
            <a:picLocks noChangeAspect="1"/>
          </p:cNvPicPr>
          <p:nvPr/>
        </p:nvPicPr>
        <p:blipFill>
          <a:blip r:embed="rId2"/>
          <a:stretch>
            <a:fillRect/>
          </a:stretch>
        </p:blipFill>
        <p:spPr>
          <a:xfrm>
            <a:off x="439848" y="1041975"/>
            <a:ext cx="7177946" cy="4350940"/>
          </a:xfrm>
          <a:prstGeom prst="rect">
            <a:avLst/>
          </a:prstGeom>
        </p:spPr>
      </p:pic>
      <p:pic>
        <p:nvPicPr>
          <p:cNvPr id="16" name="Picture 15">
            <a:extLst>
              <a:ext uri="{FF2B5EF4-FFF2-40B4-BE49-F238E27FC236}">
                <a16:creationId xmlns:a16="http://schemas.microsoft.com/office/drawing/2014/main" id="{898C0D43-4B98-4376-AB7F-B98D49F9B3ED}"/>
              </a:ext>
            </a:extLst>
          </p:cNvPr>
          <p:cNvPicPr>
            <a:picLocks noChangeAspect="1"/>
          </p:cNvPicPr>
          <p:nvPr/>
        </p:nvPicPr>
        <p:blipFill>
          <a:blip r:embed="rId3"/>
          <a:stretch>
            <a:fillRect/>
          </a:stretch>
        </p:blipFill>
        <p:spPr>
          <a:xfrm>
            <a:off x="7617794" y="1644868"/>
            <a:ext cx="4337154" cy="1572577"/>
          </a:xfrm>
          <a:prstGeom prst="rect">
            <a:avLst/>
          </a:prstGeom>
        </p:spPr>
      </p:pic>
      <p:cxnSp>
        <p:nvCxnSpPr>
          <p:cNvPr id="8" name="Straight Connector 7"/>
          <p:cNvCxnSpPr>
            <a:cxnSpLocks/>
          </p:cNvCxnSpPr>
          <p:nvPr/>
        </p:nvCxnSpPr>
        <p:spPr>
          <a:xfrm>
            <a:off x="1706586" y="2543644"/>
            <a:ext cx="48470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7273ED91-71E9-4374-9FE9-E35811E5E742}"/>
              </a:ext>
            </a:extLst>
          </p:cNvPr>
          <p:cNvCxnSpPr>
            <a:cxnSpLocks/>
          </p:cNvCxnSpPr>
          <p:nvPr/>
        </p:nvCxnSpPr>
        <p:spPr>
          <a:xfrm>
            <a:off x="3520146" y="3260230"/>
            <a:ext cx="352523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D47C9945-ABD4-4C3B-BB7E-128A8488052D}"/>
              </a:ext>
            </a:extLst>
          </p:cNvPr>
          <p:cNvCxnSpPr>
            <a:cxnSpLocks/>
          </p:cNvCxnSpPr>
          <p:nvPr/>
        </p:nvCxnSpPr>
        <p:spPr>
          <a:xfrm>
            <a:off x="567539" y="1436869"/>
            <a:ext cx="1139047"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32750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3971" y="457200"/>
            <a:ext cx="10208029" cy="707886"/>
          </a:xfrm>
          <a:prstGeom prst="rect">
            <a:avLst/>
          </a:prstGeom>
          <a:noFill/>
        </p:spPr>
        <p:txBody>
          <a:bodyPr wrap="square" rtlCol="0">
            <a:spAutoFit/>
          </a:bodyPr>
          <a:lstStyle/>
          <a:p>
            <a:r>
              <a:rPr lang="en-US" sz="4000" i="1" dirty="0">
                <a:solidFill>
                  <a:srgbClr val="0070C0"/>
                </a:solidFill>
              </a:rPr>
              <a:t>Read the sentences and underline the key words.</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pic>
        <p:nvPicPr>
          <p:cNvPr id="12" name="Picture 11"/>
          <p:cNvPicPr>
            <a:picLocks noChangeAspect="1"/>
          </p:cNvPicPr>
          <p:nvPr/>
        </p:nvPicPr>
        <p:blipFill>
          <a:blip r:embed="rId2"/>
          <a:stretch>
            <a:fillRect/>
          </a:stretch>
        </p:blipFill>
        <p:spPr>
          <a:xfrm>
            <a:off x="642937" y="1250880"/>
            <a:ext cx="8924925" cy="762000"/>
          </a:xfrm>
          <a:prstGeom prst="rect">
            <a:avLst/>
          </a:prstGeom>
        </p:spPr>
      </p:pic>
      <p:pic>
        <p:nvPicPr>
          <p:cNvPr id="4" name="Picture 3">
            <a:extLst>
              <a:ext uri="{FF2B5EF4-FFF2-40B4-BE49-F238E27FC236}">
                <a16:creationId xmlns:a16="http://schemas.microsoft.com/office/drawing/2014/main" id="{F198321E-FB07-4AFC-9C46-7B59F8900FCE}"/>
              </a:ext>
            </a:extLst>
          </p:cNvPr>
          <p:cNvPicPr>
            <a:picLocks noChangeAspect="1"/>
          </p:cNvPicPr>
          <p:nvPr/>
        </p:nvPicPr>
        <p:blipFill>
          <a:blip r:embed="rId3"/>
          <a:stretch>
            <a:fillRect/>
          </a:stretch>
        </p:blipFill>
        <p:spPr>
          <a:xfrm>
            <a:off x="1139018" y="2098674"/>
            <a:ext cx="9698402" cy="3717510"/>
          </a:xfrm>
          <a:prstGeom prst="rect">
            <a:avLst/>
          </a:prstGeom>
        </p:spPr>
      </p:pic>
      <p:cxnSp>
        <p:nvCxnSpPr>
          <p:cNvPr id="24" name="Straight Connector 23">
            <a:extLst>
              <a:ext uri="{FF2B5EF4-FFF2-40B4-BE49-F238E27FC236}">
                <a16:creationId xmlns:a16="http://schemas.microsoft.com/office/drawing/2014/main" id="{88D6CE33-514E-4E17-8358-531BBC3C1964}"/>
              </a:ext>
            </a:extLst>
          </p:cNvPr>
          <p:cNvCxnSpPr>
            <a:cxnSpLocks/>
          </p:cNvCxnSpPr>
          <p:nvPr/>
        </p:nvCxnSpPr>
        <p:spPr>
          <a:xfrm>
            <a:off x="1983971" y="2666063"/>
            <a:ext cx="147875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FEA6F8E7-804F-45BE-A7F6-F84116937BB9}"/>
              </a:ext>
            </a:extLst>
          </p:cNvPr>
          <p:cNvCxnSpPr>
            <a:cxnSpLocks/>
          </p:cNvCxnSpPr>
          <p:nvPr/>
        </p:nvCxnSpPr>
        <p:spPr>
          <a:xfrm>
            <a:off x="4090228" y="2678866"/>
            <a:ext cx="200577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14BAF9CF-8CCA-4199-A026-DF33CB5AD08B}"/>
              </a:ext>
            </a:extLst>
          </p:cNvPr>
          <p:cNvCxnSpPr>
            <a:cxnSpLocks/>
          </p:cNvCxnSpPr>
          <p:nvPr/>
        </p:nvCxnSpPr>
        <p:spPr>
          <a:xfrm>
            <a:off x="2323681" y="3429000"/>
            <a:ext cx="17665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5E71EF62-43BA-463A-B687-CAB364009E0D}"/>
              </a:ext>
            </a:extLst>
          </p:cNvPr>
          <p:cNvCxnSpPr>
            <a:cxnSpLocks/>
          </p:cNvCxnSpPr>
          <p:nvPr/>
        </p:nvCxnSpPr>
        <p:spPr>
          <a:xfrm>
            <a:off x="4956953" y="3429000"/>
            <a:ext cx="30927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Straight Connector 41">
            <a:extLst>
              <a:ext uri="{FF2B5EF4-FFF2-40B4-BE49-F238E27FC236}">
                <a16:creationId xmlns:a16="http://schemas.microsoft.com/office/drawing/2014/main" id="{CF220960-154B-47CD-8CEE-C733FBC8FC23}"/>
              </a:ext>
            </a:extLst>
          </p:cNvPr>
          <p:cNvCxnSpPr>
            <a:cxnSpLocks/>
          </p:cNvCxnSpPr>
          <p:nvPr/>
        </p:nvCxnSpPr>
        <p:spPr>
          <a:xfrm>
            <a:off x="1754157" y="4240029"/>
            <a:ext cx="54561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08268565-9217-444E-8768-11EF759BC88B}"/>
              </a:ext>
            </a:extLst>
          </p:cNvPr>
          <p:cNvCxnSpPr>
            <a:cxnSpLocks/>
          </p:cNvCxnSpPr>
          <p:nvPr/>
        </p:nvCxnSpPr>
        <p:spPr>
          <a:xfrm>
            <a:off x="2728210" y="4959557"/>
            <a:ext cx="418225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378FB7F9-6825-40F0-B330-9B14D93E7D85}"/>
              </a:ext>
            </a:extLst>
          </p:cNvPr>
          <p:cNvCxnSpPr>
            <a:cxnSpLocks/>
          </p:cNvCxnSpPr>
          <p:nvPr/>
        </p:nvCxnSpPr>
        <p:spPr>
          <a:xfrm>
            <a:off x="1940767" y="5799007"/>
            <a:ext cx="6543666"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348580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1. </a:t>
            </a:r>
            <a:r>
              <a:rPr lang="en-US" sz="3600" dirty="0" err="1">
                <a:solidFill>
                  <a:srgbClr val="FF0000"/>
                </a:solidFill>
              </a:rPr>
              <a:t>Wowscoot</a:t>
            </a:r>
            <a:r>
              <a:rPr lang="en-US" sz="3600" dirty="0">
                <a:solidFill>
                  <a:srgbClr val="FF0000"/>
                </a:solidFill>
              </a:rPr>
              <a:t> is for children.  </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6" name="Straight Connector 5">
            <a:extLst>
              <a:ext uri="{FF2B5EF4-FFF2-40B4-BE49-F238E27FC236}">
                <a16:creationId xmlns:a16="http://schemas.microsoft.com/office/drawing/2014/main" id="{E6BF977C-245A-48F5-8476-11E66D412AFB}"/>
              </a:ext>
            </a:extLst>
          </p:cNvPr>
          <p:cNvCxnSpPr/>
          <p:nvPr/>
        </p:nvCxnSpPr>
        <p:spPr>
          <a:xfrm>
            <a:off x="4928231" y="2196738"/>
            <a:ext cx="2956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42CB14-2DFA-4E21-8C99-B55CE0AB4A8B}"/>
              </a:ext>
            </a:extLst>
          </p:cNvPr>
          <p:cNvCxnSpPr>
            <a:cxnSpLocks/>
          </p:cNvCxnSpPr>
          <p:nvPr/>
        </p:nvCxnSpPr>
        <p:spPr>
          <a:xfrm>
            <a:off x="1468001" y="2519904"/>
            <a:ext cx="1739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755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Scan the email and underline the key words. </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2. It is not good for traveling in the city.</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29C4A8BC-CAEE-46B3-9690-BEDED795CD80}"/>
              </a:ext>
            </a:extLst>
          </p:cNvPr>
          <p:cNvCxnSpPr>
            <a:cxnSpLocks/>
          </p:cNvCxnSpPr>
          <p:nvPr/>
        </p:nvCxnSpPr>
        <p:spPr>
          <a:xfrm>
            <a:off x="4193713" y="2498098"/>
            <a:ext cx="3751074" cy="218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1CA5BA-CD98-49BF-8348-497C0DAA8FBB}"/>
              </a:ext>
            </a:extLst>
          </p:cNvPr>
          <p:cNvCxnSpPr>
            <a:cxnSpLocks/>
          </p:cNvCxnSpPr>
          <p:nvPr/>
        </p:nvCxnSpPr>
        <p:spPr>
          <a:xfrm>
            <a:off x="1525464" y="2916265"/>
            <a:ext cx="33913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6325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Scan the email and underline the key words. </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3. </a:t>
            </a:r>
            <a:r>
              <a:rPr lang="en-US" sz="3600" dirty="0" err="1">
                <a:solidFill>
                  <a:srgbClr val="FF0000"/>
                </a:solidFill>
              </a:rPr>
              <a:t>Wowscoot</a:t>
            </a:r>
            <a:r>
              <a:rPr lang="en-US" sz="3600" dirty="0">
                <a:solidFill>
                  <a:srgbClr val="FF0000"/>
                </a:solidFill>
              </a:rPr>
              <a:t> doesn't have a map.</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CF284014-443F-49A4-93BC-369DAA28B681}"/>
              </a:ext>
            </a:extLst>
          </p:cNvPr>
          <p:cNvCxnSpPr>
            <a:cxnSpLocks/>
          </p:cNvCxnSpPr>
          <p:nvPr/>
        </p:nvCxnSpPr>
        <p:spPr>
          <a:xfrm>
            <a:off x="1528997" y="3680764"/>
            <a:ext cx="5906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565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5882640" y="392098"/>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i="1" dirty="0">
              <a:solidFill>
                <a:srgbClr val="0070C0"/>
              </a:solidFill>
            </a:endParaRPr>
          </a:p>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a:p>
            <a:pPr marL="571500" indent="-571500">
              <a:buFontTx/>
              <a:buChar char="-"/>
            </a:pPr>
            <a:r>
              <a:rPr lang="en-US" sz="3600" i="1" dirty="0">
                <a:solidFill>
                  <a:srgbClr val="0070C0"/>
                </a:solidFill>
              </a:rPr>
              <a:t>talk about transportation.</a:t>
            </a:r>
          </a:p>
        </p:txBody>
      </p:sp>
    </p:spTree>
    <p:extLst>
      <p:ext uri="{BB962C8B-B14F-4D97-AF65-F5344CB8AC3E}">
        <p14:creationId xmlns:p14="http://schemas.microsoft.com/office/powerpoint/2010/main" val="1190886121"/>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Scan the email and underline the key words. </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4. You won't get lost if you use it.</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796BF03A-721E-4961-9D36-FA8989DB23F9}"/>
              </a:ext>
            </a:extLst>
          </p:cNvPr>
          <p:cNvCxnSpPr/>
          <p:nvPr/>
        </p:nvCxnSpPr>
        <p:spPr>
          <a:xfrm>
            <a:off x="4358605" y="4415282"/>
            <a:ext cx="2956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E79B21C-D507-4A3E-A346-F0CEA814D9C6}"/>
              </a:ext>
            </a:extLst>
          </p:cNvPr>
          <p:cNvCxnSpPr>
            <a:cxnSpLocks/>
          </p:cNvCxnSpPr>
          <p:nvPr/>
        </p:nvCxnSpPr>
        <p:spPr>
          <a:xfrm>
            <a:off x="1402010" y="4745066"/>
            <a:ext cx="35447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9843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Scan the email and underline the key words. </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5. Everybody in the city owns a </a:t>
            </a:r>
            <a:r>
              <a:rPr lang="en-US" sz="3600" dirty="0" err="1">
                <a:solidFill>
                  <a:srgbClr val="FF0000"/>
                </a:solidFill>
              </a:rPr>
              <a:t>Wowscoot</a:t>
            </a:r>
            <a:endParaRPr lang="en-US" sz="3600" dirty="0">
              <a:solidFill>
                <a:srgbClr val="FF0000"/>
              </a:solidFill>
            </a:endParaRP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47702645-3E56-4DC3-AFD4-3503739C5342}"/>
              </a:ext>
            </a:extLst>
          </p:cNvPr>
          <p:cNvCxnSpPr>
            <a:cxnSpLocks/>
          </p:cNvCxnSpPr>
          <p:nvPr/>
        </p:nvCxnSpPr>
        <p:spPr>
          <a:xfrm>
            <a:off x="2679707" y="5149801"/>
            <a:ext cx="53850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3CEB16-2776-4B56-B56D-8EA19F7CC92D}"/>
              </a:ext>
            </a:extLst>
          </p:cNvPr>
          <p:cNvCxnSpPr>
            <a:cxnSpLocks/>
          </p:cNvCxnSpPr>
          <p:nvPr/>
        </p:nvCxnSpPr>
        <p:spPr>
          <a:xfrm>
            <a:off x="1585424" y="5494574"/>
            <a:ext cx="1217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9047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Read again and fill in the blanks</a:t>
            </a:r>
          </a:p>
        </p:txBody>
      </p:sp>
      <p:sp>
        <p:nvSpPr>
          <p:cNvPr id="5" name="TextBox 4"/>
          <p:cNvSpPr txBox="1"/>
          <p:nvPr/>
        </p:nvSpPr>
        <p:spPr>
          <a:xfrm>
            <a:off x="1235442" y="1909891"/>
            <a:ext cx="9475985" cy="4524315"/>
          </a:xfrm>
          <a:prstGeom prst="rect">
            <a:avLst/>
          </a:prstGeom>
          <a:noFill/>
        </p:spPr>
        <p:txBody>
          <a:bodyPr wrap="square" rtlCol="0">
            <a:spAutoFit/>
          </a:bodyPr>
          <a:lstStyle/>
          <a:p>
            <a:pPr marL="742950" indent="-742950">
              <a:buAutoNum type="arabicPeriod"/>
            </a:pPr>
            <a:r>
              <a:rPr lang="en-US" sz="3600" dirty="0" err="1"/>
              <a:t>Wowscoot</a:t>
            </a:r>
            <a:r>
              <a:rPr lang="en-US" sz="3600" dirty="0"/>
              <a:t> is the best transportation for______.</a:t>
            </a:r>
          </a:p>
          <a:p>
            <a:pPr marL="742950" indent="-742950">
              <a:buAutoNum type="arabicPeriod"/>
            </a:pPr>
            <a:r>
              <a:rPr lang="en-US" sz="3600" dirty="0"/>
              <a:t>The </a:t>
            </a:r>
            <a:r>
              <a:rPr lang="en-US" sz="3600" dirty="0" err="1"/>
              <a:t>Wowscoots</a:t>
            </a:r>
            <a:r>
              <a:rPr lang="en-US" sz="3600" dirty="0"/>
              <a:t> is__________ to ride around city.</a:t>
            </a:r>
          </a:p>
          <a:p>
            <a:pPr marL="742950" indent="-742950">
              <a:buAutoNum type="arabicPeriod"/>
            </a:pPr>
            <a:r>
              <a:rPr lang="en-US" sz="3600" dirty="0"/>
              <a:t>You </a:t>
            </a:r>
            <a:r>
              <a:rPr lang="en-US" sz="3600" dirty="0" err="1"/>
              <a:t>can__________and</a:t>
            </a:r>
            <a:r>
              <a:rPr lang="en-US" sz="3600" dirty="0"/>
              <a:t> put it in your backpack.</a:t>
            </a:r>
          </a:p>
          <a:p>
            <a:pPr marL="742950" indent="-742950">
              <a:buAutoNum type="arabicPeriod"/>
            </a:pPr>
            <a:r>
              <a:rPr lang="en-US" sz="3600" dirty="0"/>
              <a:t>To go around, you just need to tell </a:t>
            </a:r>
            <a:r>
              <a:rPr lang="en-US" sz="3600" dirty="0" err="1"/>
              <a:t>Wowscoot</a:t>
            </a:r>
            <a:r>
              <a:rPr lang="en-US" sz="3600" dirty="0"/>
              <a:t> the________. </a:t>
            </a:r>
          </a:p>
        </p:txBody>
      </p:sp>
      <p:sp>
        <p:nvSpPr>
          <p:cNvPr id="6" name="TextBox 5">
            <a:extLst>
              <a:ext uri="{FF2B5EF4-FFF2-40B4-BE49-F238E27FC236}">
                <a16:creationId xmlns:a16="http://schemas.microsoft.com/office/drawing/2014/main" id="{B6A999C1-B913-48B6-9CBB-FED7D4DE6AB8}"/>
              </a:ext>
            </a:extLst>
          </p:cNvPr>
          <p:cNvSpPr txBox="1"/>
          <p:nvPr/>
        </p:nvSpPr>
        <p:spPr>
          <a:xfrm>
            <a:off x="2818151" y="2428409"/>
            <a:ext cx="959370" cy="646331"/>
          </a:xfrm>
          <a:prstGeom prst="rect">
            <a:avLst/>
          </a:prstGeom>
          <a:noFill/>
        </p:spPr>
        <p:txBody>
          <a:bodyPr wrap="square" rtlCol="0">
            <a:spAutoFit/>
          </a:bodyPr>
          <a:lstStyle/>
          <a:p>
            <a:r>
              <a:rPr lang="en-US" sz="3600" dirty="0">
                <a:solidFill>
                  <a:srgbClr val="FF0000"/>
                </a:solidFill>
              </a:rPr>
              <a:t>kids</a:t>
            </a:r>
          </a:p>
        </p:txBody>
      </p:sp>
      <p:sp>
        <p:nvSpPr>
          <p:cNvPr id="8" name="TextBox 7">
            <a:extLst>
              <a:ext uri="{FF2B5EF4-FFF2-40B4-BE49-F238E27FC236}">
                <a16:creationId xmlns:a16="http://schemas.microsoft.com/office/drawing/2014/main" id="{DE1DC41F-80AE-4B27-818E-76E305559F0D}"/>
              </a:ext>
            </a:extLst>
          </p:cNvPr>
          <p:cNvSpPr txBox="1"/>
          <p:nvPr/>
        </p:nvSpPr>
        <p:spPr>
          <a:xfrm>
            <a:off x="5360230" y="2910593"/>
            <a:ext cx="2344714" cy="646331"/>
          </a:xfrm>
          <a:prstGeom prst="rect">
            <a:avLst/>
          </a:prstGeom>
          <a:noFill/>
        </p:spPr>
        <p:txBody>
          <a:bodyPr wrap="square" rtlCol="0">
            <a:spAutoFit/>
          </a:bodyPr>
          <a:lstStyle/>
          <a:p>
            <a:r>
              <a:rPr lang="en-US" sz="3600" dirty="0">
                <a:solidFill>
                  <a:srgbClr val="FF0000"/>
                </a:solidFill>
              </a:rPr>
              <a:t>convenient</a:t>
            </a:r>
          </a:p>
        </p:txBody>
      </p:sp>
      <p:sp>
        <p:nvSpPr>
          <p:cNvPr id="9" name="TextBox 8">
            <a:extLst>
              <a:ext uri="{FF2B5EF4-FFF2-40B4-BE49-F238E27FC236}">
                <a16:creationId xmlns:a16="http://schemas.microsoft.com/office/drawing/2014/main" id="{89FDAC29-B3FC-4CDF-BCA2-45A902EFE927}"/>
              </a:ext>
            </a:extLst>
          </p:cNvPr>
          <p:cNvSpPr txBox="1"/>
          <p:nvPr/>
        </p:nvSpPr>
        <p:spPr>
          <a:xfrm>
            <a:off x="3837481" y="4091439"/>
            <a:ext cx="959370" cy="646331"/>
          </a:xfrm>
          <a:prstGeom prst="rect">
            <a:avLst/>
          </a:prstGeom>
          <a:noFill/>
        </p:spPr>
        <p:txBody>
          <a:bodyPr wrap="square" rtlCol="0">
            <a:spAutoFit/>
          </a:bodyPr>
          <a:lstStyle/>
          <a:p>
            <a:r>
              <a:rPr lang="en-US" sz="3600" dirty="0">
                <a:solidFill>
                  <a:srgbClr val="FF0000"/>
                </a:solidFill>
              </a:rPr>
              <a:t>fold</a:t>
            </a:r>
          </a:p>
        </p:txBody>
      </p:sp>
      <p:sp>
        <p:nvSpPr>
          <p:cNvPr id="10" name="TextBox 9">
            <a:extLst>
              <a:ext uri="{FF2B5EF4-FFF2-40B4-BE49-F238E27FC236}">
                <a16:creationId xmlns:a16="http://schemas.microsoft.com/office/drawing/2014/main" id="{616F05B4-695B-40F6-B2AA-14A384D58974}"/>
              </a:ext>
            </a:extLst>
          </p:cNvPr>
          <p:cNvSpPr txBox="1"/>
          <p:nvPr/>
        </p:nvSpPr>
        <p:spPr>
          <a:xfrm>
            <a:off x="2878111" y="5739479"/>
            <a:ext cx="1918740" cy="646331"/>
          </a:xfrm>
          <a:prstGeom prst="rect">
            <a:avLst/>
          </a:prstGeom>
          <a:noFill/>
        </p:spPr>
        <p:txBody>
          <a:bodyPr wrap="square" rtlCol="0">
            <a:spAutoFit/>
          </a:bodyPr>
          <a:lstStyle/>
          <a:p>
            <a:r>
              <a:rPr lang="en-US" sz="3600" dirty="0">
                <a:solidFill>
                  <a:srgbClr val="FF0000"/>
                </a:solidFill>
              </a:rPr>
              <a:t>address</a:t>
            </a:r>
          </a:p>
        </p:txBody>
      </p:sp>
    </p:spTree>
    <p:extLst>
      <p:ext uri="{BB962C8B-B14F-4D97-AF65-F5344CB8AC3E}">
        <p14:creationId xmlns:p14="http://schemas.microsoft.com/office/powerpoint/2010/main" val="218485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1195498" y="118621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918" y="579696"/>
            <a:ext cx="3349538"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748145" y="2851599"/>
            <a:ext cx="10737273" cy="2495948"/>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Would the </a:t>
            </a:r>
            <a:r>
              <a:rPr lang="en-US" sz="4000" i="1" dirty="0" err="1">
                <a:solidFill>
                  <a:srgbClr val="0070C0"/>
                </a:solidFill>
              </a:rPr>
              <a:t>Wowscoot</a:t>
            </a:r>
            <a:r>
              <a:rPr lang="en-US" sz="4000" i="1" dirty="0">
                <a:solidFill>
                  <a:srgbClr val="0070C0"/>
                </a:solidFill>
              </a:rPr>
              <a:t> be convenient for </a:t>
            </a:r>
          </a:p>
          <a:p>
            <a:pPr algn="ctr"/>
            <a:r>
              <a:rPr lang="en-US" sz="4000" i="1" dirty="0">
                <a:solidFill>
                  <a:srgbClr val="0070C0"/>
                </a:solidFill>
              </a:rPr>
              <a:t>where you live? Why (not)?</a:t>
            </a:r>
          </a:p>
        </p:txBody>
      </p:sp>
    </p:spTree>
    <p:extLst>
      <p:ext uri="{BB962C8B-B14F-4D97-AF65-F5344CB8AC3E}">
        <p14:creationId xmlns:p14="http://schemas.microsoft.com/office/powerpoint/2010/main" val="3789058421"/>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397967" y="1786633"/>
            <a:ext cx="9553566" cy="4238709"/>
          </a:xfrm>
          <a:prstGeom prst="rect">
            <a:avLst/>
          </a:prstGeom>
        </p:spPr>
      </p:pic>
    </p:spTree>
    <p:extLst>
      <p:ext uri="{BB962C8B-B14F-4D97-AF65-F5344CB8AC3E}">
        <p14:creationId xmlns:p14="http://schemas.microsoft.com/office/powerpoint/2010/main" val="342733715"/>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a:p>
            <a:pPr marL="571500" indent="-571500">
              <a:buFontTx/>
              <a:buChar char="-"/>
            </a:pPr>
            <a:r>
              <a:rPr lang="en-US" sz="3600" i="1" dirty="0">
                <a:solidFill>
                  <a:srgbClr val="0070C0"/>
                </a:solidFill>
              </a:rPr>
              <a:t>talk about transportation.</a:t>
            </a:r>
          </a:p>
          <a:p>
            <a:endParaRPr lang="en-US" sz="3600" i="1" dirty="0">
              <a:solidFill>
                <a:srgbClr val="0070C0"/>
              </a:solidFill>
            </a:endParaRPr>
          </a:p>
        </p:txBody>
      </p:sp>
    </p:spTree>
    <p:extLst>
      <p:ext uri="{BB962C8B-B14F-4D97-AF65-F5344CB8AC3E}">
        <p14:creationId xmlns:p14="http://schemas.microsoft.com/office/powerpoint/2010/main" val="28296872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97840" y="1646758"/>
            <a:ext cx="1154176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Listening and Reading exercises on page </a:t>
            </a:r>
            <a:r>
              <a:rPr lang="en-US" sz="3600" i="1" dirty="0" smtClean="0">
                <a:solidFill>
                  <a:srgbClr val="0070C0"/>
                </a:solidFill>
              </a:rPr>
              <a:t>42 WB</a:t>
            </a:r>
            <a:r>
              <a:rPr lang="en-US" sz="3600" i="1" dirty="0">
                <a:solidFill>
                  <a:srgbClr val="0070C0"/>
                </a:solidFill>
              </a:rPr>
              <a:t>.</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a:t>
            </a:r>
            <a:r>
              <a:rPr lang="en-US" sz="3600" i="1" dirty="0" smtClean="0">
                <a:solidFill>
                  <a:srgbClr val="0070C0"/>
                </a:solidFill>
              </a:rPr>
              <a:t>on page 46.</a:t>
            </a:r>
            <a:endParaRPr lang="en-US" sz="3600" i="1" dirty="0">
              <a:solidFill>
                <a:srgbClr val="0070C0"/>
              </a:solidFill>
              <a:highlight>
                <a:srgbClr val="FFFF00"/>
              </a:highlight>
            </a:endParaRPr>
          </a:p>
          <a:p>
            <a:pPr marL="571500" indent="-571500">
              <a:buFontTx/>
              <a:buChar char="-"/>
            </a:pPr>
            <a:r>
              <a:rPr lang="en-US" sz="3600" i="1" dirty="0">
                <a:solidFill>
                  <a:srgbClr val="0070C0"/>
                </a:solidFill>
              </a:rPr>
              <a:t>Prepare the next lesson (page 59 SB).</a:t>
            </a:r>
          </a:p>
          <a:p>
            <a:pPr marL="571500" indent="-571500">
              <a:buFontTx/>
              <a:buChar char="-"/>
            </a:pPr>
            <a:r>
              <a:rPr lang="en-US" sz="3600" i="1">
                <a:solidFill>
                  <a:srgbClr val="0070C0"/>
                </a:solidFill>
              </a:rPr>
              <a:t>Play </a:t>
            </a:r>
            <a:r>
              <a:rPr lang="en-US" sz="3600" i="1" smtClean="0">
                <a:solidFill>
                  <a:srgbClr val="0070C0"/>
                </a:solidFill>
              </a:rPr>
              <a:t>the consolidation </a:t>
            </a:r>
            <a:r>
              <a:rPr lang="en-US" sz="3600" i="1" dirty="0">
                <a:solidFill>
                  <a:srgbClr val="0070C0"/>
                </a:solidFill>
              </a:rPr>
              <a:t>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9D2FE0-2089-4B9A-A1B9-538444E4152E}"/>
              </a:ext>
            </a:extLst>
          </p:cNvPr>
          <p:cNvSpPr txBox="1"/>
          <p:nvPr/>
        </p:nvSpPr>
        <p:spPr>
          <a:xfrm>
            <a:off x="9627952" y="169497"/>
            <a:ext cx="2449358" cy="1477328"/>
          </a:xfrm>
          <a:prstGeom prst="rect">
            <a:avLst/>
          </a:prstGeom>
          <a:noFill/>
        </p:spPr>
        <p:txBody>
          <a:bodyPr wrap="square" rtlCol="0">
            <a:spAutoFit/>
          </a:bodyPr>
          <a:lstStyle/>
          <a:p>
            <a:r>
              <a:rPr lang="en-US" sz="3000" dirty="0">
                <a:solidFill>
                  <a:srgbClr val="00B0F0"/>
                </a:solidFill>
              </a:rPr>
              <a:t>Match the word with the picture</a:t>
            </a:r>
          </a:p>
        </p:txBody>
      </p:sp>
      <p:sp>
        <p:nvSpPr>
          <p:cNvPr id="3" name="TextBox 2">
            <a:extLst>
              <a:ext uri="{FF2B5EF4-FFF2-40B4-BE49-F238E27FC236}">
                <a16:creationId xmlns:a16="http://schemas.microsoft.com/office/drawing/2014/main" id="{E57914E6-1857-4500-9224-4D4DFC93212C}"/>
              </a:ext>
            </a:extLst>
          </p:cNvPr>
          <p:cNvSpPr txBox="1"/>
          <p:nvPr/>
        </p:nvSpPr>
        <p:spPr>
          <a:xfrm>
            <a:off x="77080" y="354163"/>
            <a:ext cx="2449358" cy="553998"/>
          </a:xfrm>
          <a:prstGeom prst="rect">
            <a:avLst/>
          </a:prstGeom>
          <a:solidFill>
            <a:srgbClr val="FFFF00"/>
          </a:solidFill>
          <a:ln>
            <a:solidFill>
              <a:schemeClr val="accent1"/>
            </a:solidFill>
          </a:ln>
        </p:spPr>
        <p:txBody>
          <a:bodyPr wrap="square" rtlCol="0">
            <a:spAutoFit/>
          </a:bodyPr>
          <a:lstStyle/>
          <a:p>
            <a:r>
              <a:rPr lang="en-US" sz="3000" dirty="0"/>
              <a:t>In-line skate</a:t>
            </a:r>
          </a:p>
        </p:txBody>
      </p:sp>
      <p:sp>
        <p:nvSpPr>
          <p:cNvPr id="4" name="TextBox 3">
            <a:extLst>
              <a:ext uri="{FF2B5EF4-FFF2-40B4-BE49-F238E27FC236}">
                <a16:creationId xmlns:a16="http://schemas.microsoft.com/office/drawing/2014/main" id="{837FC5B4-CFBB-4827-B704-A99E36D38C14}"/>
              </a:ext>
            </a:extLst>
          </p:cNvPr>
          <p:cNvSpPr txBox="1"/>
          <p:nvPr/>
        </p:nvSpPr>
        <p:spPr>
          <a:xfrm>
            <a:off x="2899024" y="343376"/>
            <a:ext cx="1738859" cy="553998"/>
          </a:xfrm>
          <a:prstGeom prst="rect">
            <a:avLst/>
          </a:prstGeom>
          <a:solidFill>
            <a:srgbClr val="FFFF00"/>
          </a:solidFill>
          <a:ln>
            <a:solidFill>
              <a:schemeClr val="accent1"/>
            </a:solidFill>
          </a:ln>
        </p:spPr>
        <p:txBody>
          <a:bodyPr wrap="square" rtlCol="0">
            <a:spAutoFit/>
          </a:bodyPr>
          <a:lstStyle/>
          <a:p>
            <a:r>
              <a:rPr lang="en-US" sz="3000" dirty="0"/>
              <a:t>Hoover </a:t>
            </a:r>
          </a:p>
        </p:txBody>
      </p:sp>
      <p:sp>
        <p:nvSpPr>
          <p:cNvPr id="5" name="TextBox 4">
            <a:extLst>
              <a:ext uri="{FF2B5EF4-FFF2-40B4-BE49-F238E27FC236}">
                <a16:creationId xmlns:a16="http://schemas.microsoft.com/office/drawing/2014/main" id="{8E6E9F2B-B657-49D5-B161-30BCE1FAA2CF}"/>
              </a:ext>
            </a:extLst>
          </p:cNvPr>
          <p:cNvSpPr txBox="1"/>
          <p:nvPr/>
        </p:nvSpPr>
        <p:spPr>
          <a:xfrm>
            <a:off x="2115969" y="923151"/>
            <a:ext cx="2668249" cy="553998"/>
          </a:xfrm>
          <a:prstGeom prst="rect">
            <a:avLst/>
          </a:prstGeom>
          <a:solidFill>
            <a:srgbClr val="FFFF00"/>
          </a:solidFill>
          <a:ln>
            <a:solidFill>
              <a:schemeClr val="accent1"/>
            </a:solidFill>
          </a:ln>
        </p:spPr>
        <p:txBody>
          <a:bodyPr wrap="square" rtlCol="0">
            <a:spAutoFit/>
          </a:bodyPr>
          <a:lstStyle/>
          <a:p>
            <a:r>
              <a:rPr lang="en-US" sz="3000" dirty="0"/>
              <a:t>One-wheeler </a:t>
            </a:r>
          </a:p>
        </p:txBody>
      </p:sp>
      <p:sp>
        <p:nvSpPr>
          <p:cNvPr id="6" name="TextBox 5">
            <a:extLst>
              <a:ext uri="{FF2B5EF4-FFF2-40B4-BE49-F238E27FC236}">
                <a16:creationId xmlns:a16="http://schemas.microsoft.com/office/drawing/2014/main" id="{F7304CC5-329B-4314-A251-E83D694FE35A}"/>
              </a:ext>
            </a:extLst>
          </p:cNvPr>
          <p:cNvSpPr txBox="1"/>
          <p:nvPr/>
        </p:nvSpPr>
        <p:spPr>
          <a:xfrm>
            <a:off x="5099665" y="997071"/>
            <a:ext cx="2044256" cy="553998"/>
          </a:xfrm>
          <a:prstGeom prst="rect">
            <a:avLst/>
          </a:prstGeom>
          <a:solidFill>
            <a:srgbClr val="FFFF00"/>
          </a:solidFill>
          <a:ln>
            <a:solidFill>
              <a:schemeClr val="accent1"/>
            </a:solidFill>
          </a:ln>
        </p:spPr>
        <p:txBody>
          <a:bodyPr wrap="square" rtlCol="0">
            <a:spAutoFit/>
          </a:bodyPr>
          <a:lstStyle/>
          <a:p>
            <a:r>
              <a:rPr lang="en-US" sz="3000" dirty="0"/>
              <a:t>Scooter </a:t>
            </a:r>
          </a:p>
        </p:txBody>
      </p:sp>
      <p:sp>
        <p:nvSpPr>
          <p:cNvPr id="8" name="TextBox 7">
            <a:extLst>
              <a:ext uri="{FF2B5EF4-FFF2-40B4-BE49-F238E27FC236}">
                <a16:creationId xmlns:a16="http://schemas.microsoft.com/office/drawing/2014/main" id="{47A5C489-A58B-4E1E-BC80-152BDB7D7C36}"/>
              </a:ext>
            </a:extLst>
          </p:cNvPr>
          <p:cNvSpPr txBox="1"/>
          <p:nvPr/>
        </p:nvSpPr>
        <p:spPr>
          <a:xfrm>
            <a:off x="5010469" y="354163"/>
            <a:ext cx="2133452" cy="553998"/>
          </a:xfrm>
          <a:prstGeom prst="rect">
            <a:avLst/>
          </a:prstGeom>
          <a:solidFill>
            <a:srgbClr val="FFFF00"/>
          </a:solidFill>
          <a:ln>
            <a:solidFill>
              <a:schemeClr val="accent1"/>
            </a:solidFill>
          </a:ln>
        </p:spPr>
        <p:txBody>
          <a:bodyPr wrap="square" rtlCol="0">
            <a:spAutoFit/>
          </a:bodyPr>
          <a:lstStyle/>
          <a:p>
            <a:r>
              <a:rPr lang="en-US" sz="3000" dirty="0"/>
              <a:t>wheel</a:t>
            </a:r>
          </a:p>
        </p:txBody>
      </p:sp>
      <p:sp>
        <p:nvSpPr>
          <p:cNvPr id="10" name="TextBox 9">
            <a:extLst>
              <a:ext uri="{FF2B5EF4-FFF2-40B4-BE49-F238E27FC236}">
                <a16:creationId xmlns:a16="http://schemas.microsoft.com/office/drawing/2014/main" id="{836EB77A-A6F0-4F7B-95B6-611817159981}"/>
              </a:ext>
            </a:extLst>
          </p:cNvPr>
          <p:cNvSpPr txBox="1"/>
          <p:nvPr/>
        </p:nvSpPr>
        <p:spPr>
          <a:xfrm>
            <a:off x="7270905" y="354828"/>
            <a:ext cx="2133452" cy="553998"/>
          </a:xfrm>
          <a:prstGeom prst="rect">
            <a:avLst/>
          </a:prstGeom>
          <a:solidFill>
            <a:srgbClr val="FFFF00"/>
          </a:solidFill>
          <a:ln>
            <a:solidFill>
              <a:schemeClr val="accent1"/>
            </a:solidFill>
          </a:ln>
        </p:spPr>
        <p:txBody>
          <a:bodyPr wrap="square" rtlCol="0">
            <a:spAutoFit/>
          </a:bodyPr>
          <a:lstStyle/>
          <a:p>
            <a:r>
              <a:rPr lang="en-US" sz="3000" dirty="0"/>
              <a:t>countryside</a:t>
            </a:r>
          </a:p>
        </p:txBody>
      </p:sp>
      <p:pic>
        <p:nvPicPr>
          <p:cNvPr id="11" name="Picture 10">
            <a:extLst>
              <a:ext uri="{FF2B5EF4-FFF2-40B4-BE49-F238E27FC236}">
                <a16:creationId xmlns:a16="http://schemas.microsoft.com/office/drawing/2014/main" id="{0F70722F-AE66-46F3-814C-A2E2021989BC}"/>
              </a:ext>
            </a:extLst>
          </p:cNvPr>
          <p:cNvPicPr>
            <a:picLocks noChangeAspect="1"/>
          </p:cNvPicPr>
          <p:nvPr/>
        </p:nvPicPr>
        <p:blipFill>
          <a:blip r:embed="rId2"/>
          <a:stretch>
            <a:fillRect/>
          </a:stretch>
        </p:blipFill>
        <p:spPr>
          <a:xfrm>
            <a:off x="184594" y="3708386"/>
            <a:ext cx="2261387" cy="2616250"/>
          </a:xfrm>
          <a:prstGeom prst="rect">
            <a:avLst/>
          </a:prstGeom>
        </p:spPr>
      </p:pic>
      <p:pic>
        <p:nvPicPr>
          <p:cNvPr id="12" name="Picture 11">
            <a:extLst>
              <a:ext uri="{FF2B5EF4-FFF2-40B4-BE49-F238E27FC236}">
                <a16:creationId xmlns:a16="http://schemas.microsoft.com/office/drawing/2014/main" id="{4CDE879D-D36C-4041-9E26-4A0EB5546EF9}"/>
              </a:ext>
            </a:extLst>
          </p:cNvPr>
          <p:cNvPicPr>
            <a:picLocks noChangeAspect="1"/>
          </p:cNvPicPr>
          <p:nvPr/>
        </p:nvPicPr>
        <p:blipFill>
          <a:blip r:embed="rId3"/>
          <a:stretch>
            <a:fillRect/>
          </a:stretch>
        </p:blipFill>
        <p:spPr>
          <a:xfrm>
            <a:off x="2841118" y="3971254"/>
            <a:ext cx="3886200" cy="2353382"/>
          </a:xfrm>
          <a:prstGeom prst="rect">
            <a:avLst/>
          </a:prstGeom>
        </p:spPr>
      </p:pic>
      <p:pic>
        <p:nvPicPr>
          <p:cNvPr id="13" name="Picture 12">
            <a:extLst>
              <a:ext uri="{FF2B5EF4-FFF2-40B4-BE49-F238E27FC236}">
                <a16:creationId xmlns:a16="http://schemas.microsoft.com/office/drawing/2014/main" id="{8A113D1A-FBF1-4570-9CC0-E04B23AFB4C8}"/>
              </a:ext>
            </a:extLst>
          </p:cNvPr>
          <p:cNvPicPr>
            <a:picLocks noChangeAspect="1"/>
          </p:cNvPicPr>
          <p:nvPr/>
        </p:nvPicPr>
        <p:blipFill>
          <a:blip r:embed="rId4"/>
          <a:stretch>
            <a:fillRect/>
          </a:stretch>
        </p:blipFill>
        <p:spPr>
          <a:xfrm>
            <a:off x="7143921" y="4035550"/>
            <a:ext cx="3996859" cy="2353382"/>
          </a:xfrm>
          <a:prstGeom prst="rect">
            <a:avLst/>
          </a:prstGeom>
        </p:spPr>
      </p:pic>
      <p:sp>
        <p:nvSpPr>
          <p:cNvPr id="14" name="Rectangle 13">
            <a:extLst>
              <a:ext uri="{FF2B5EF4-FFF2-40B4-BE49-F238E27FC236}">
                <a16:creationId xmlns:a16="http://schemas.microsoft.com/office/drawing/2014/main" id="{CF497A2C-584E-4D26-AAAF-6FE4C4C37081}"/>
              </a:ext>
            </a:extLst>
          </p:cNvPr>
          <p:cNvSpPr/>
          <p:nvPr/>
        </p:nvSpPr>
        <p:spPr>
          <a:xfrm>
            <a:off x="7787918" y="1781916"/>
            <a:ext cx="3232879" cy="1200329"/>
          </a:xfrm>
          <a:prstGeom prst="rect">
            <a:avLst/>
          </a:prstGeom>
        </p:spPr>
        <p:txBody>
          <a:bodyPr wrap="square">
            <a:spAutoFit/>
          </a:bodyPr>
          <a:lstStyle/>
          <a:p>
            <a:r>
              <a:rPr lang="en-US" dirty="0"/>
              <a:t>https://www.shutterstock.com/image-photo/closeup-view-woman-legs-roller-skates-1923544805</a:t>
            </a:r>
          </a:p>
        </p:txBody>
      </p:sp>
      <p:sp>
        <p:nvSpPr>
          <p:cNvPr id="15" name="Rectangle 14">
            <a:extLst>
              <a:ext uri="{FF2B5EF4-FFF2-40B4-BE49-F238E27FC236}">
                <a16:creationId xmlns:a16="http://schemas.microsoft.com/office/drawing/2014/main" id="{14FDC194-1235-4C21-983C-30A68F630C74}"/>
              </a:ext>
            </a:extLst>
          </p:cNvPr>
          <p:cNvSpPr/>
          <p:nvPr/>
        </p:nvSpPr>
        <p:spPr>
          <a:xfrm>
            <a:off x="232685" y="1615906"/>
            <a:ext cx="1466322" cy="1200329"/>
          </a:xfrm>
          <a:prstGeom prst="rect">
            <a:avLst/>
          </a:prstGeom>
        </p:spPr>
        <p:txBody>
          <a:bodyPr wrap="square">
            <a:spAutoFit/>
          </a:bodyPr>
          <a:lstStyle/>
          <a:p>
            <a:r>
              <a:rPr lang="en-US" dirty="0"/>
              <a:t>https://www.shutterstock.com/search/wheel</a:t>
            </a:r>
          </a:p>
        </p:txBody>
      </p:sp>
      <p:sp>
        <p:nvSpPr>
          <p:cNvPr id="16" name="Rectangle 15">
            <a:extLst>
              <a:ext uri="{FF2B5EF4-FFF2-40B4-BE49-F238E27FC236}">
                <a16:creationId xmlns:a16="http://schemas.microsoft.com/office/drawing/2014/main" id="{2A462265-65D5-442C-9178-C816680CD558}"/>
              </a:ext>
            </a:extLst>
          </p:cNvPr>
          <p:cNvSpPr/>
          <p:nvPr/>
        </p:nvSpPr>
        <p:spPr>
          <a:xfrm>
            <a:off x="3635257" y="1857404"/>
            <a:ext cx="3048000" cy="1200329"/>
          </a:xfrm>
          <a:prstGeom prst="rect">
            <a:avLst/>
          </a:prstGeom>
        </p:spPr>
        <p:txBody>
          <a:bodyPr wrap="square">
            <a:spAutoFit/>
          </a:bodyPr>
          <a:lstStyle/>
          <a:p>
            <a:r>
              <a:rPr lang="en-US" dirty="0"/>
              <a:t>https://www.shutterstock.com/image-vector/agriculture-concept-tractor-plowing-field-on-2060873492</a:t>
            </a:r>
          </a:p>
        </p:txBody>
      </p:sp>
    </p:spTree>
    <p:extLst>
      <p:ext uri="{BB962C8B-B14F-4D97-AF65-F5344CB8AC3E}">
        <p14:creationId xmlns:p14="http://schemas.microsoft.com/office/powerpoint/2010/main" val="2830609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469 0.03495 L 0.10469 0.03495 L 0.25221 0.00416 C 0.30781 -0.00741 0.20234 0.01366 0.27188 1.85185E-6 L 0.39479 0.00416 C 0.40586 0.00486 0.428 0.00856 0.428 0.00856 C 0.44557 0.01643 0.43776 0.01389 0.4513 0.01736 C 0.45417 0.01875 0.45716 0.01991 0.46003 0.02176 C 0.46172 0.02291 0.46315 0.02477 0.46484 0.02616 C 0.46693 0.02778 0.46888 0.02916 0.47109 0.03055 C 0.47383 0.03217 0.47682 0.03333 0.47969 0.03495 C 0.48216 0.03611 0.48451 0.03773 0.48698 0.03912 L 0.4944 0.04352 C 0.49557 0.04421 0.49688 0.04467 0.49805 0.04583 C 0.49974 0.04722 0.5013 0.04884 0.503 0.05023 C 0.50508 0.05162 0.50716 0.05254 0.50912 0.0544 C 0.51901 0.06412 0.51445 0.06157 0.52266 0.07407 C 0.52617 0.07963 0.53047 0.08356 0.53372 0.08958 C 0.53958 0.09977 0.53646 0.09699 0.54232 0.10046 C 0.54362 0.10324 0.54466 0.10648 0.54609 0.10903 C 0.54714 0.11157 0.54857 0.11342 0.54974 0.11574 C 0.55287 0.12245 0.55143 0.12315 0.55586 0.1287 C 0.55742 0.13079 0.55925 0.13148 0.56081 0.1331 C 0.56328 0.13588 0.56576 0.13889 0.56823 0.1419 C 0.5694 0.14329 0.57057 0.14514 0.57188 0.14629 L 0.57682 0.15069 C 0.58399 0.16342 0.57357 0.1456 0.58294 0.15949 C 0.58425 0.16134 0.58529 0.16389 0.58659 0.16597 C 0.58815 0.16829 0.59011 0.16991 0.59154 0.17245 C 0.59297 0.175 0.59362 0.17893 0.59518 0.18125 C 0.59701 0.18403 0.59935 0.18541 0.6013 0.18773 C 0.60391 0.19051 0.60625 0.19375 0.60872 0.19653 C 0.61159 0.19954 0.61458 0.20208 0.61732 0.20532 C 0.62734 0.21713 0.61953 0.2118 0.62721 0.2162 C 0.628 0.21921 0.62904 0.22199 0.62969 0.225 C 0.63021 0.22778 0.63047 0.23079 0.63086 0.23356 C 0.63216 0.24467 0.63372 0.25532 0.63451 0.26643 C 0.63594 0.28588 0.63346 0.27986 0.63828 0.28819 C 0.63867 0.2919 0.63919 0.2956 0.63945 0.2993 C 0.64089 0.31412 0.64011 0.31157 0.64193 0.32315 C 0.64323 0.33148 0.64349 0.32916 0.6444 0.33866 C 0.64492 0.34352 0.64505 0.34884 0.64557 0.35393 C 0.64583 0.35602 0.64675 0.3581 0.64688 0.36041 C 0.64714 0.36829 0.64688 0.37639 0.64688 0.38449 L 0.65052 0.44352 L 0.64805 0.43472 L 0.66654 0.4368 L 0.61732 0.43241 L 0.63698 0.39537 L 0.67149 0.43241 L 0.6763 0.44791 L 0.65794 0.4412 L 0.65794 0.4412 L 0.64935 0.43032 " pathEditMode="relative" ptsTypes="AAAAAAAAAAAAAAAAAAAAAAAAAAAAAAAAAAAAAAAAAAAAAAAAAAAA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6823 0.01458 L 0.06823 0.01458 C 0.07318 0.01528 0.07813 0.01504 0.08295 0.01666 C 0.09206 0.01944 0.08659 0.01944 0.09154 0.02546 C 0.09636 0.03102 0.09623 0.02778 0.10013 0.03403 C 0.10235 0.0375 0.10391 0.04213 0.10638 0.04514 C 0.10756 0.04653 0.10886 0.04768 0.11003 0.04953 C 0.11745 0.06065 0.11185 0.05625 0.11862 0.06041 C 0.11902 0.06319 0.11902 0.06666 0.11993 0.06921 C 0.1211 0.07268 0.12318 0.075 0.12474 0.07778 C 0.12956 0.08634 0.12748 0.08194 0.13099 0.09097 C 0.13138 0.09305 0.13138 0.0956 0.13217 0.09745 C 0.13998 0.11828 0.1323 0.09097 0.13829 0.11065 C 0.14011 0.11643 0.14323 0.12824 0.14323 0.12824 C 0.14362 0.13171 0.14388 0.13541 0.14441 0.13912 C 0.14519 0.14352 0.14623 0.14768 0.14688 0.15208 C 0.14779 0.1581 0.14831 0.16389 0.14935 0.16967 C 0.15274 0.18773 0.15118 0.17824 0.1543 0.19815 C 0.15469 0.20463 0.15521 0.21111 0.15547 0.21782 C 0.15717 0.25023 0.15495 0.2368 0.15795 0.25278 C 0.15834 0.25995 0.1586 0.26736 0.15925 0.27453 C 0.15951 0.27824 0.1599 0.28194 0.16042 0.28541 C 0.16277 0.30208 0.16055 0.28032 0.1629 0.30092 C 0.16342 0.30509 0.16368 0.30949 0.16407 0.31389 C 0.16485 0.3206 0.16576 0.32708 0.16654 0.33356 C 0.16706 0.33727 0.16745 0.34097 0.16784 0.34444 C 0.16823 0.35694 0.16849 0.36944 0.16902 0.38171 C 0.16928 0.38611 0.1698 0.39051 0.17032 0.39491 C 0.17058 0.39699 0.1711 0.39907 0.17149 0.40139 C 0.17201 0.40416 0.1724 0.40717 0.17279 0.41018 C 0.17409 0.42199 0.17344 0.42176 0.17513 0.43194 C 0.17683 0.44166 0.17696 0.44467 0.18008 0.45162 C 0.18086 0.45324 0.18152 0.45486 0.18256 0.45602 C 0.18373 0.45717 0.18503 0.45741 0.1862 0.4581 C 0.18933 0.47477 0.18477 0.45509 0.19115 0.46921 C 0.19193 0.47083 0.19167 0.47384 0.19245 0.47569 C 0.19297 0.47754 0.19402 0.4787 0.19493 0.48009 C 0.19454 0.48403 0.19441 0.49653 0.19115 0.49977 C 0.18933 0.50162 0.18711 0.50116 0.18503 0.50185 C 0.18178 0.50324 0.17513 0.50625 0.17513 0.50625 C 0.17357 0.50856 0.17201 0.51111 0.17032 0.51296 C 0.16915 0.51412 0.16784 0.51435 0.16654 0.51504 C 0.16329 0.51666 0.1599 0.51759 0.15678 0.51944 C 0.15105 0.52268 0.1543 0.52106 0.14688 0.52384 C 0.14336 0.52685 0.14193 0.5287 0.13829 0.53032 C 0.13633 0.53125 0.13412 0.53148 0.13217 0.53264 C 0.11185 0.54282 0.12878 0.53634 0.11498 0.5412 C 0.11081 0.54861 0.11433 0.54352 0.10886 0.54791 C 0.10717 0.54907 0.1056 0.55092 0.10391 0.55231 C 0.10053 0.55463 0.09766 0.55532 0.09402 0.55648 C 0.09141 0.55903 0.08842 0.56203 0.08542 0.56319 C 0.08256 0.56412 0.07969 0.56458 0.07683 0.56528 C 0.0724 0.57338 0.0767 0.56713 0.06941 0.57199 C 0.06081 0.57754 0.06797 0.5743 0.06081 0.58055 C 0.05743 0.58356 0.05079 0.58727 0.04727 0.58935 C 0.03998 0.60231 0.04402 0.59907 0.0362 0.60254 C 0.02331 0.61782 0.04688 0.59028 0.02513 0.61342 C 0.02344 0.61528 0.02201 0.61805 0.02032 0.61991 C 0.01875 0.62176 0.01693 0.62268 0.01537 0.6243 C -0.00143 0.64305 0.02084 0.61967 0.00678 0.6375 C 0.00521 0.63935 0.00339 0.64004 0.00183 0.6419 C -0.00156 0.64583 -0.00481 0.65046 -0.00794 0.65486 C -0.01002 0.65787 -0.01197 0.66111 -0.01419 0.66366 C -0.01536 0.66504 -0.01679 0.6662 -0.01783 0.66805 C -0.01927 0.6706 -0.02031 0.67384 -0.02148 0.67685 C -0.02239 0.67893 -0.02291 0.68148 -0.02395 0.68333 C -0.02604 0.68703 -0.0302 0.6912 -0.03255 0.69421 C -0.03424 0.69653 -0.0358 0.69861 -0.0375 0.70092 C -0.04453 0.71967 -0.03606 0.69583 -0.04114 0.71389 C -0.04179 0.71643 -0.04283 0.71828 -0.04362 0.7206 C -0.04401 0.72268 -0.04427 0.725 -0.04492 0.72708 C -0.04557 0.7294 -0.047 0.73102 -0.04739 0.73356 C -0.0483 0.74236 -0.04791 0.75116 -0.04856 0.75995 C -0.04882 0.76296 -0.04934 0.76574 -0.04973 0.76852 C -0.04895 0.78819 -0.05143 0.79236 -0.04609 0.8037 C -0.04505 0.80602 -0.04388 0.80833 -0.04244 0.81018 C -0.0414 0.81134 -0.03997 0.81157 -0.0388 0.81227 C -0.0375 0.81458 -0.03645 0.81713 -0.03502 0.81898 C -0.03398 0.82014 -0.03268 0.8206 -0.03138 0.82106 C -0.02122 0.82569 -0.02916 0.82106 -0.02031 0.82546 C -0.01901 0.82616 -0.0177 0.82662 -0.01666 0.82754 C -0.01523 0.8287 -0.01432 0.83102 -0.01289 0.83194 C -0.01093 0.83333 -0.00885 0.83333 -0.00677 0.83426 C -0.00507 0.83495 -0.00351 0.83565 -0.00182 0.83634 C 0.00834 0.84166 -0.0082 0.83541 0.01172 0.84074 C 0.01368 0.84143 0.01576 0.84259 0.01784 0.84305 C 0.03086 0.84491 0.04402 0.84606 0.05717 0.84722 L 0.08295 0.84953 C 0.0879 0.84884 0.09336 0.85139 0.09779 0.84722 C 0.09987 0.84514 0.10079 0.83727 0.09896 0.83426 C 0.0974 0.83148 0.09727 0.84143 0.09649 0.84514 C 0.09649 0.84514 0.09349 0.86157 0.09284 0.86481 C 0.09284 0.86481 0.09037 0.87801 0.09037 0.87801 L 0.09037 0.88241 L 0.09037 0.88241 " pathEditMode="relative" ptsTypes="AAAAAAAAAAAAAAAAAAAAAAAAAAAAAAAAAAAAAAAAAAAAAAAAAAAAAAAAAAAAAAAAAAAAAAAAAAAAAAAAAAAAAAAAAAAAAAA">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2.5E-6 1.85185E-6 L 2.5E-6 1.85185E-6 L -0.0668 0.00139 C -0.0681 0.00139 -0.06901 0.00278 -0.07005 0.00324 C -0.07149 0.00416 -0.07305 0.00486 -0.07422 0.00509 C -0.07917 0.00949 -0.0793 0.00995 -0.0849 0.01273 C -0.08659 0.01366 -0.08841 0.01412 -0.09024 0.01481 C -0.0918 0.01528 -0.09297 0.01574 -0.09453 0.01643 C -0.09518 0.01782 -0.09571 0.01944 -0.09662 0.02014 C -0.09779 0.02129 -0.09948 0.02106 -0.10078 0.02222 C -0.10235 0.02338 -0.10365 0.02477 -0.10508 0.02592 C -0.1069 0.02778 -0.10847 0.02963 -0.11029 0.03148 C -0.11133 0.03287 -0.11237 0.03449 -0.11354 0.03518 C -0.11498 0.03634 -0.11628 0.03634 -0.11784 0.03704 C -0.11875 0.03912 -0.11953 0.04166 -0.12084 0.04305 C -0.12214 0.04421 -0.12383 0.04398 -0.12513 0.04444 C -0.12656 0.0456 -0.128 0.04699 -0.1293 0.04861 C -0.1306 0.04977 -0.13164 0.05092 -0.13255 0.05231 C -0.13347 0.05324 -0.13386 0.05509 -0.13477 0.05602 C -0.13607 0.05741 -0.1375 0.05717 -0.13893 0.05787 C -0.14037 0.05903 -0.1418 0.06041 -0.14297 0.0618 C -0.14427 0.06366 -0.14505 0.06597 -0.14636 0.06736 C -0.14727 0.06829 -0.1556 0.07083 -0.15573 0.07083 C -0.15795 0.07361 -0.1599 0.07662 -0.16224 0.0787 C -0.16367 0.07963 -0.16511 0.08079 -0.16641 0.08241 C -0.1724 0.08935 -0.16406 0.08333 -0.17162 0.08981 C -0.17383 0.09166 -0.17826 0.09305 -0.18034 0.09398 C -0.18125 0.09491 -0.18229 0.09676 -0.18334 0.09745 C -0.18685 0.10023 -0.19089 0.10092 -0.19388 0.10486 C -0.20013 0.11342 -0.19675 0.10903 -0.20456 0.11805 C -0.2056 0.11944 -0.20651 0.12153 -0.20768 0.12199 L -0.21198 0.12384 C -0.21341 0.12569 -0.21485 0.12754 -0.21628 0.1294 C -0.21732 0.13125 -0.2181 0.13356 -0.2194 0.13495 C -0.22214 0.13935 -0.22487 0.14305 -0.22787 0.14653 C -0.22904 0.14768 -0.23008 0.14907 -0.23099 0.15 C -0.23242 0.15254 -0.23373 0.15509 -0.23529 0.15787 L -0.23841 0.16342 C -0.23906 0.16458 -0.24011 0.16574 -0.2405 0.16736 C -0.2418 0.17083 -0.24245 0.17639 -0.24479 0.1787 C -0.2461 0.17963 -0.24766 0.18102 -0.24896 0.18241 C -0.25013 0.18356 -0.25117 0.18495 -0.25222 0.18588 C -0.25326 0.1868 -0.2543 0.18727 -0.25547 0.18796 C -0.25599 0.18958 -0.25677 0.1919 -0.25742 0.19375 C -0.26354 0.20717 -0.25534 0.18541 -0.26172 0.20301 C -0.26341 0.2125 -0.26185 0.20579 -0.26589 0.2162 C -0.26732 0.21991 -0.27005 0.22754 -0.27005 0.22778 C -0.27097 0.23171 -0.27162 0.23634 -0.27227 0.24051 C -0.27266 0.24329 -0.27292 0.24583 -0.27344 0.24815 C -0.27396 0.25208 -0.27474 0.25579 -0.27539 0.25949 C -0.27591 0.26134 -0.27591 0.26366 -0.27656 0.26504 L -0.27969 0.27291 C -0.28112 0.28055 -0.28112 0.28403 -0.28399 0.28958 C -0.28529 0.29213 -0.28711 0.29421 -0.28815 0.29722 C -0.28893 0.29907 -0.28985 0.30069 -0.29024 0.30278 C -0.29076 0.30463 -0.29063 0.30717 -0.29128 0.30856 C -0.29219 0.31018 -0.29336 0.31088 -0.2944 0.31227 C -0.29531 0.31412 -0.29571 0.3162 -0.29662 0.31805 C -0.29792 0.32083 -0.3 0.32384 -0.30196 0.32546 C -0.30287 0.32639 -0.30404 0.32662 -0.30521 0.32731 C -0.30612 0.3287 -0.30729 0.32963 -0.30821 0.33125 C -0.30899 0.33217 -0.30977 0.33403 -0.31042 0.33495 C -0.31302 0.33796 -0.31511 0.33889 -0.31784 0.34051 C -0.32045 0.34375 -0.32214 0.34606 -0.32526 0.34815 C -0.32761 0.34954 -0.33008 0.35046 -0.33255 0.35208 C -0.33334 0.35301 -0.33386 0.35486 -0.33464 0.35532 C -0.34154 0.36111 -0.34284 0.36041 -0.34844 0.36296 C -0.35742 0.36782 -0.34558 0.3618 -0.35495 0.36875 C -0.35625 0.36991 -0.35768 0.36991 -0.35912 0.37083 C -0.36198 0.37199 -0.36393 0.37361 -0.36641 0.37616 C -0.37344 0.38379 -0.3724 0.3831 -0.37813 0.39329 L -0.38138 0.39884 L -0.38451 0.40463 C -0.38685 0.4169 -0.3836 0.40486 -0.38867 0.41227 C -0.38972 0.41366 -0.39011 0.41574 -0.39089 0.41782 C -0.39193 0.42384 -0.39076 0.42361 -0.39271 0.42361 L -0.39271 0.42384 " pathEditMode="relative" rAng="0" ptsTypes="AAAAAAAAAAAAAAAAAAAAAAAAAAAAAAAAAAAAAAAAAAAAAAAAAAAAAAAAAAAAAAAAAAAAAAAAAAAAA">
                                      <p:cBhvr>
                                        <p:cTn id="14" dur="2000" fill="hold"/>
                                        <p:tgtEl>
                                          <p:spTgt spid="8"/>
                                        </p:tgtEl>
                                        <p:attrNameLst>
                                          <p:attrName>ppt_x</p:attrName>
                                          <p:attrName>ppt_y</p:attrName>
                                        </p:attrNameLst>
                                      </p:cBhvr>
                                      <p:rCtr x="-19635" y="2118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52656 0.09884 L -0.52656 0.09907 C -0.52656 0.10162 -0.5276 0.12917 -0.52356 0.14005 C -0.52265 0.14236 -0.52174 0.14491 -0.52031 0.14653 C -0.51888 0.14792 -0.51692 0.14815 -0.5151 0.14884 C -0.51367 0.15023 -0.51224 0.15208 -0.51028 0.15324 C -0.50807 0.1544 -0.49739 0.15694 -0.49557 0.15741 C -0.49388 0.1581 -0.49218 0.15903 -0.49062 0.15972 C -0.48645 0.16134 -0.48177 0.16273 -0.47747 0.16412 C -0.47539 0.16481 -0.47317 0.16528 -0.47109 0.1662 L -0.46106 0.1706 C -0.45937 0.1713 -0.45781 0.17245 -0.45625 0.17292 L -0.44466 0.175 C -0.42474 0.1838 -0.44492 0.17569 -0.425 0.18148 C -0.41263 0.18518 -0.42968 0.18287 -0.41184 0.18588 C -0.38307 0.19097 -0.40572 0.18542 -0.38724 0.19028 L -0.31666 0.18819 C -0.31328 0.18796 -0.31002 0.18657 -0.30677 0.18588 C -0.30091 0.18495 -0.29479 0.18449 -0.2888 0.1838 C -0.28711 0.18241 -0.28554 0.18056 -0.28385 0.1794 C -0.27851 0.17569 -0.26888 0.17569 -0.26406 0.175 C -0.25429 0.17569 -0.2444 0.17546 -0.23463 0.17731 C -0.23112 0.17778 -0.22474 0.18148 -0.22474 0.18171 C -0.22148 0.18449 -0.21718 0.18588 -0.2151 0.19028 C -0.2108 0.19861 -0.21315 0.19491 -0.20846 0.20116 C -0.20924 0.22569 -0.20429 0.24167 -0.21653 0.2581 C -0.21783 0.25949 -0.21849 0.26157 -0.21992 0.2625 C -0.222 0.26389 -0.22421 0.26389 -0.22656 0.26458 C -0.22799 0.2662 -0.22955 0.26782 -0.23138 0.26898 C -0.23476 0.2713 -0.2414 0.27245 -0.24453 0.27338 C -0.24609 0.27546 -0.24817 0.27731 -0.24947 0.27986 C -0.25039 0.28264 -0.25026 0.28588 -0.25104 0.28866 C -0.25182 0.29167 -0.25312 0.29468 -0.25429 0.29745 C -0.25963 0.30995 -0.25533 0.29815 -0.26263 0.31065 C -0.27552 0.33287 -0.26406 0.31713 -0.27239 0.32801 C -0.27669 0.34514 -0.27565 0.33843 -0.27239 0.37176 C -0.272 0.37639 -0.27018 0.38056 -0.26914 0.38495 C -0.26849 0.38704 -0.26914 0.39074 -0.26744 0.39143 L -0.26263 0.39375 L -0.26263 0.39398 L -0.26744 0.39375 L -0.26744 0.39398 " pathEditMode="relative" rAng="0" ptsTypes="AAAAAAAAAAAAAAAAAAAAAAAAAAAAAAAAAAAAAAAAAA">
                                      <p:cBhvr>
                                        <p:cTn id="18" dur="2000" fill="hold"/>
                                        <p:tgtEl>
                                          <p:spTgt spid="10"/>
                                        </p:tgtEl>
                                        <p:attrNameLst>
                                          <p:attrName>ppt_x</p:attrName>
                                          <p:attrName>ppt_y</p:attrName>
                                        </p:attrNameLst>
                                      </p:cBhvr>
                                      <p:rCtr x="15911" y="14745"/>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4505 0.01343 L 0.04505 0.01366 C 0.103 0.06597 0.08529 0.04699 0.125 0.09005 C 0.13034 0.0956 0.13646 0.09977 0.14089 0.10764 C 0.14427 0.11319 0.14818 0.11829 0.15078 0.125 C 0.16289 0.15625 0.15729 0.14537 0.1655 0.16019 C 0.16641 0.16389 0.16719 0.16759 0.16797 0.1713 C 0.16888 0.17569 0.17005 0.18218 0.17045 0.18657 C 0.17227 0.20463 0.1694 0.19815 0.17409 0.20648 C 0.17539 0.21227 0.1767 0.21806 0.17787 0.22384 C 0.17826 0.22616 0.17878 0.22824 0.17904 0.23079 C 0.17956 0.23403 0.17969 0.23773 0.18034 0.24167 C 0.18151 0.24861 0.18334 0.25463 0.18516 0.26134 C 0.1875 0.28218 0.18776 0.2794 0.18516 0.31181 C 0.18503 0.31435 0.18347 0.31597 0.18269 0.31829 C 0.18216 0.32037 0.18216 0.32315 0.18151 0.325 C 0.17422 0.3456 0.17839 0.32778 0.16433 0.34468 C 0.15782 0.35255 0.153 0.35949 0.14584 0.36458 C 0.13711 0.37083 0.14479 0.36157 0.13477 0.37106 C 0.13138 0.37431 0.12865 0.37986 0.125 0.38218 C 0.1194 0.38519 0.11354 0.38495 0.10782 0.38634 C 0.10534 0.38958 0.10313 0.39329 0.10039 0.39514 C 0.0944 0.39931 0.0819 0.40394 0.0819 0.40417 C 0.08073 0.40532 0.07956 0.40718 0.07826 0.40856 C 0.0681 0.41852 0.06576 0.41759 0.05248 0.42824 C 0.05104 0.42917 0.05 0.43148 0.0487 0.43287 C 0.04675 0.43426 0.04466 0.43519 0.04258 0.43681 C 0.03177 0.4456 0.03907 0.4419 0.03034 0.4456 C 0.02787 0.44884 0.02526 0.45139 0.02292 0.4544 C 0.02123 0.45671 0.01966 0.45926 0.01797 0.46111 C 0.01394 0.46574 0.00964 0.46944 0.00573 0.47431 C 0.00378 0.47662 0.00274 0.48056 0.00078 0.48333 C -0.00104 0.48542 -0.01289 0.49653 -0.0164 0.50301 C -0.02278 0.51412 -0.01771 0.50833 -0.02252 0.51829 C -0.02448 0.52222 -0.02721 0.52477 -0.02877 0.52917 C -0.02995 0.5331 -0.03112 0.53657 -0.03242 0.54028 C -0.03359 0.54329 -0.03515 0.5456 -0.03606 0.54907 C -0.03711 0.55255 -0.03763 0.55648 -0.03854 0.55995 C -0.04062 0.56806 -0.04205 0.57176 -0.04466 0.57963 C -0.04752 0.60046 -0.04349 0.575 -0.04961 0.59954 C -0.05195 0.6088 -0.05573 0.62801 -0.05573 0.62824 C -0.05612 0.6338 -0.05651 0.64005 -0.05703 0.6456 C -0.05729 0.64954 -0.05794 0.65301 -0.0582 0.65671 C -0.05885 0.66551 -0.05885 0.67431 -0.0595 0.6831 C -0.05989 0.68935 -0.06133 0.69074 -0.06315 0.69606 C -0.06406 0.69907 -0.06484 0.70208 -0.06562 0.70486 C -0.06758 0.71296 -0.06601 0.71157 -0.06927 0.72037 C -0.06992 0.72199 -0.07096 0.72292 -0.07174 0.72477 C -0.07252 0.73056 -0.0733 0.73634 -0.07422 0.74236 C -0.07461 0.74444 -0.07474 0.74676 -0.07539 0.74907 C -0.07825 0.75764 -0.08125 0.76181 -0.08646 0.76644 C -0.08815 0.76782 -0.08971 0.76968 -0.0914 0.77083 C -0.09297 0.77199 -0.09466 0.77222 -0.09635 0.77338 C -0.10495 0.77222 -0.11354 0.77199 -0.12213 0.77083 C -0.12383 0.7706 -0.12539 0.76921 -0.12708 0.76875 C -0.12995 0.76782 -0.13281 0.76736 -0.13567 0.76644 C -0.13815 0.76574 -0.14062 0.76435 -0.1431 0.76412 C -0.14635 0.76366 -0.14961 0.76412 -0.15286 0.76412 L -0.15651 0.76412 " pathEditMode="relative" rAng="0" ptsTypes="AAAAAAAAAAAAAAAAAAAAAAAAAAAAAAAAAAAAAAAAAAAAAAAAAAAAAAAAAAA">
                                      <p:cBhvr>
                                        <p:cTn id="22" dur="2000" fill="hold"/>
                                        <p:tgtEl>
                                          <p:spTgt spid="5"/>
                                        </p:tgtEl>
                                        <p:attrNameLst>
                                          <p:attrName>ppt_x</p:attrName>
                                          <p:attrName>ppt_y</p:attrName>
                                        </p:attrNameLst>
                                      </p:cBhvr>
                                      <p:rCtr x="-2982" y="37986"/>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3.33333E-6 0.04514 L -3.33333E-6 0.04537 C 0.00196 0.08171 -0.00039 0.05694 0.00235 0.07454 C 0.00326 0.08032 0.00326 0.08657 0.00612 0.09051 C 0.00703 0.09236 0.0086 0.09236 0.00977 0.09305 C 0.01407 0.10092 0.01016 0.09514 0.01719 0.09977 C 0.02136 0.10278 0.02513 0.10717 0.02943 0.10903 C 0.04167 0.11458 0.03594 0.1125 0.04662 0.11574 C 0.05026 0.11921 0.05378 0.12291 0.05769 0.125 C 0.05977 0.12616 0.06185 0.12616 0.06381 0.12731 C 0.06641 0.1287 0.06875 0.13055 0.07123 0.13171 C 0.07279 0.13287 0.07448 0.13333 0.07618 0.13426 C 0.07826 0.13541 0.08021 0.13773 0.0823 0.13889 C 0.08464 0.14004 0.08724 0.14028 0.08972 0.14097 C 0.09128 0.14259 0.09284 0.14444 0.09453 0.1456 C 0.09623 0.14653 0.09792 0.14699 0.09948 0.14791 C 0.10196 0.1493 0.10443 0.15069 0.1069 0.15254 C 0.1086 0.1537 0.11003 0.15579 0.11185 0.15694 C 0.11459 0.15903 0.11758 0.15995 0.12045 0.16157 C 0.13464 0.1706 0.11758 0.16134 0.13399 0.17315 C 0.13672 0.175 0.13972 0.17616 0.14258 0.17754 C 0.14493 0.18079 0.14727 0.18426 0.14987 0.1868 C 0.15456 0.19143 0.15716 0.19166 0.16224 0.19375 C 0.17149 0.20532 0.15964 0.19166 0.17084 0.20069 C 0.17214 0.20162 0.17318 0.20416 0.17448 0.20509 C 0.18802 0.21597 0.16719 0.18611 0.19545 0.21898 C 0.1987 0.22268 0.20183 0.22685 0.20521 0.23032 C 0.20925 0.23449 0.21211 0.23518 0.21628 0.23727 C 0.21797 0.23866 0.21966 0.24004 0.22123 0.24166 C 0.22292 0.24375 0.22422 0.24699 0.22618 0.24861 C 0.22761 0.25023 0.22943 0.25023 0.23099 0.25092 C 0.2323 0.25324 0.23321 0.25602 0.23477 0.25787 C 0.23828 0.26204 0.24453 0.26574 0.24818 0.27153 C 0.25 0.2743 0.25131 0.27801 0.25313 0.28079 C 0.26563 0.29861 0.25417 0.28079 0.26302 0.28981 C 0.26563 0.29259 0.26797 0.29583 0.27032 0.29907 C 0.27136 0.30023 0.27188 0.30231 0.27279 0.30347 C 0.27435 0.30532 0.27605 0.30671 0.27774 0.3081 C 0.29297 0.33657 0.27136 0.29699 0.28881 0.32662 C 0.29141 0.33079 0.29323 0.3368 0.29623 0.34004 C 0.2974 0.3419 0.29883 0.34282 0.29987 0.34467 C 0.3017 0.34838 0.303 0.35254 0.30482 0.35625 C 0.30599 0.35879 0.3073 0.36065 0.30847 0.36319 C 0.30977 0.36597 0.31081 0.36944 0.31211 0.37245 C 0.31407 0.37616 0.31615 0.38009 0.31836 0.38379 C 0.3198 0.38611 0.32175 0.38796 0.32318 0.39051 C 0.32461 0.39329 0.32565 0.39676 0.32696 0.39977 C 0.32891 0.4044 0.33112 0.40879 0.33308 0.41366 C 0.33438 0.41643 0.33542 0.41991 0.33672 0.42245 C 0.33828 0.42592 0.34024 0.42847 0.34167 0.43171 C 0.34271 0.43449 0.3431 0.43796 0.34414 0.44097 C 0.34714 0.44907 0.35118 0.45555 0.35391 0.46366 C 0.35599 0.46991 0.35808 0.47616 0.36016 0.48217 C 0.36094 0.48426 0.36172 0.4868 0.3625 0.48889 C 0.36341 0.49143 0.3642 0.49352 0.36498 0.49606 L 0.36875 0.50741 C 0.36914 0.51204 0.36953 0.51666 0.36993 0.52106 C 0.37071 0.5287 0.37227 0.53634 0.3724 0.54398 C 0.37266 0.57199 0.37188 0.60046 0.37123 0.6287 C 0.3711 0.63241 0.37032 0.63611 0.36993 0.64004 C 0.3698 0.64213 0.36901 0.6581 0.36745 0.66296 C 0.36576 0.66782 0.35638 0.69166 0.35274 0.69514 L 0.34284 0.7044 C 0.34128 0.70579 0.33946 0.70694 0.33802 0.70879 C 0.33086 0.71759 0.33776 0.70995 0.3306 0.71574 C 0.32891 0.7169 0.32748 0.71921 0.32565 0.72037 C 0.32331 0.72153 0.32071 0.72153 0.31836 0.72245 C 0.31667 0.72407 0.31511 0.72616 0.31341 0.72708 C 0.31146 0.72824 0.30925 0.72847 0.3073 0.7294 C 0.30599 0.73009 0.30482 0.73102 0.30352 0.73171 C 0.30196 0.73264 0.30026 0.7331 0.2987 0.73379 C 0.2974 0.73565 0.29636 0.7375 0.29493 0.73842 C 0.29336 0.73958 0.29167 0.73981 0.28998 0.74097 C 0.2875 0.74213 0.28516 0.74375 0.28269 0.74537 L 0.27891 0.74768 C 0.27253 0.75579 0.27787 0.75046 0.26797 0.7544 C 0.26667 0.75509 0.2655 0.75648 0.2642 0.75694 C 0.25847 0.75879 0.24701 0.76157 0.24701 0.7618 C 0.23946 0.7662 0.24545 0.76296 0.2323 0.7662 C 0.22943 0.76666 0.22657 0.76759 0.2237 0.76829 C 0.21993 0.76921 0.21628 0.76967 0.21263 0.77083 L 0.20521 0.76829 L 0.20886 0.76829 " pathEditMode="relative" rAng="0" ptsTypes="AAAAAAAAAAAAAAAAAAAAAAAAAAAAAAAAAAAAAAAAAAAAAAAAAAAAAAAAAAAAAAAAAAAAAAAAAAAAAAAAAAA">
                                      <p:cBhvr>
                                        <p:cTn id="26" dur="2000" fill="hold"/>
                                        <p:tgtEl>
                                          <p:spTgt spid="6"/>
                                        </p:tgtEl>
                                        <p:attrNameLst>
                                          <p:attrName>ppt_x</p:attrName>
                                          <p:attrName>ppt_y</p:attrName>
                                        </p:attrNameLst>
                                      </p:cBhvr>
                                      <p:rCtr x="18620" y="36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36" y="667263"/>
            <a:ext cx="4174284" cy="923330"/>
          </a:xfrm>
          <a:prstGeom prst="rect">
            <a:avLst/>
          </a:prstGeom>
        </p:spPr>
        <p:txBody>
          <a:bodyPr wrap="none">
            <a:spAutoFit/>
          </a:bodyPr>
          <a:lstStyle/>
          <a:p>
            <a:r>
              <a:rPr lang="en-US" sz="5400" b="1" dirty="0">
                <a:solidFill>
                  <a:srgbClr val="FF0000"/>
                </a:solidFill>
                <a:highlight>
                  <a:srgbClr val="FFFF00"/>
                </a:highlight>
                <a:ea typeface="Times New Roman" panose="02020603050405020304" pitchFamily="18" charset="0"/>
              </a:rPr>
              <a:t>Work in pairs.</a:t>
            </a:r>
            <a:endParaRPr lang="en-US" sz="5400" b="1" dirty="0">
              <a:solidFill>
                <a:srgbClr val="FF0000"/>
              </a:solidFill>
              <a:highlight>
                <a:srgbClr val="FFFF00"/>
              </a:highlight>
            </a:endParaRPr>
          </a:p>
        </p:txBody>
      </p:sp>
      <p:sp>
        <p:nvSpPr>
          <p:cNvPr id="3" name="Rectangle 2"/>
          <p:cNvSpPr/>
          <p:nvPr/>
        </p:nvSpPr>
        <p:spPr>
          <a:xfrm>
            <a:off x="84352" y="2739176"/>
            <a:ext cx="7877471" cy="1015663"/>
          </a:xfrm>
          <a:prstGeom prst="rect">
            <a:avLst/>
          </a:prstGeom>
        </p:spPr>
        <p:txBody>
          <a:bodyPr wrap="square">
            <a:spAutoFit/>
          </a:bodyPr>
          <a:lstStyle/>
          <a:p>
            <a:pPr marL="514350" indent="-514350">
              <a:buAutoNum type="arabicPeriod"/>
            </a:pPr>
            <a:r>
              <a:rPr lang="en-US" sz="3000" b="1" i="1" dirty="0">
                <a:solidFill>
                  <a:srgbClr val="0070C0"/>
                </a:solidFill>
              </a:rPr>
              <a:t>What are the two kinds of transportation? </a:t>
            </a:r>
          </a:p>
          <a:p>
            <a:pPr marL="514350" indent="-514350">
              <a:buAutoNum type="arabicPeriod"/>
            </a:pPr>
            <a:r>
              <a:rPr lang="en-US" sz="3000" b="1" i="1" dirty="0">
                <a:solidFill>
                  <a:srgbClr val="0070C0"/>
                </a:solidFill>
              </a:rPr>
              <a:t>Which would you most like to try? Why?</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5917" y="359487"/>
            <a:ext cx="2829127" cy="1804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C56AD9-7115-404E-BC0F-A6697E4F2349}"/>
              </a:ext>
            </a:extLst>
          </p:cNvPr>
          <p:cNvPicPr>
            <a:picLocks noChangeAspect="1"/>
          </p:cNvPicPr>
          <p:nvPr/>
        </p:nvPicPr>
        <p:blipFill>
          <a:blip r:embed="rId3"/>
          <a:stretch>
            <a:fillRect/>
          </a:stretch>
        </p:blipFill>
        <p:spPr>
          <a:xfrm>
            <a:off x="8428602" y="338838"/>
            <a:ext cx="3212267" cy="3544966"/>
          </a:xfrm>
          <a:prstGeom prst="rect">
            <a:avLst/>
          </a:prstGeom>
        </p:spPr>
      </p:pic>
      <p:pic>
        <p:nvPicPr>
          <p:cNvPr id="7" name="Picture 6">
            <a:extLst>
              <a:ext uri="{FF2B5EF4-FFF2-40B4-BE49-F238E27FC236}">
                <a16:creationId xmlns:a16="http://schemas.microsoft.com/office/drawing/2014/main" id="{1BA3A335-4A27-4DCA-A570-815F9A906AF8}"/>
              </a:ext>
            </a:extLst>
          </p:cNvPr>
          <p:cNvPicPr>
            <a:picLocks noChangeAspect="1"/>
          </p:cNvPicPr>
          <p:nvPr/>
        </p:nvPicPr>
        <p:blipFill>
          <a:blip r:embed="rId4"/>
          <a:stretch>
            <a:fillRect/>
          </a:stretch>
        </p:blipFill>
        <p:spPr>
          <a:xfrm>
            <a:off x="7495044" y="3986321"/>
            <a:ext cx="4507586" cy="2176076"/>
          </a:xfrm>
          <a:prstGeom prst="rect">
            <a:avLst/>
          </a:prstGeom>
        </p:spPr>
      </p:pic>
    </p:spTree>
    <p:extLst>
      <p:ext uri="{BB962C8B-B14F-4D97-AF65-F5344CB8AC3E}">
        <p14:creationId xmlns:p14="http://schemas.microsoft.com/office/powerpoint/2010/main" val="1927478190"/>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4430172"/>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0359C-21FB-4D92-B9BF-184BCB3C4ACE}"/>
              </a:ext>
            </a:extLst>
          </p:cNvPr>
          <p:cNvPicPr>
            <a:picLocks noChangeAspect="1"/>
          </p:cNvPicPr>
          <p:nvPr/>
        </p:nvPicPr>
        <p:blipFill>
          <a:blip r:embed="rId2"/>
          <a:stretch>
            <a:fillRect/>
          </a:stretch>
        </p:blipFill>
        <p:spPr>
          <a:xfrm>
            <a:off x="2546610" y="303912"/>
            <a:ext cx="7676682" cy="6115938"/>
          </a:xfrm>
          <a:prstGeom prst="rect">
            <a:avLst/>
          </a:prstGeom>
        </p:spPr>
      </p:pic>
    </p:spTree>
    <p:extLst>
      <p:ext uri="{BB962C8B-B14F-4D97-AF65-F5344CB8AC3E}">
        <p14:creationId xmlns:p14="http://schemas.microsoft.com/office/powerpoint/2010/main" val="3118458684"/>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8059" y="616003"/>
            <a:ext cx="988916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Before listening</a:t>
            </a:r>
          </a:p>
          <a:p>
            <a:r>
              <a:rPr lang="en-US" sz="3600" i="1" dirty="0">
                <a:solidFill>
                  <a:srgbClr val="0070C0"/>
                </a:solidFill>
              </a:rPr>
              <a:t>Read the instruction quickly. Underline the key words. What are we going to do? </a:t>
            </a:r>
          </a:p>
          <a:p>
            <a:r>
              <a:rPr lang="en-US" sz="3600" i="1" dirty="0">
                <a:solidFill>
                  <a:srgbClr val="0070C0"/>
                </a:solidFill>
              </a:rPr>
              <a:t>Listen and choose the correct answer.</a:t>
            </a:r>
          </a:p>
        </p:txBody>
      </p:sp>
      <p:sp>
        <p:nvSpPr>
          <p:cNvPr id="19" name="TextBox 18"/>
          <p:cNvSpPr txBox="1"/>
          <p:nvPr/>
        </p:nvSpPr>
        <p:spPr>
          <a:xfrm>
            <a:off x="205274" y="457200"/>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cxnSp>
        <p:nvCxnSpPr>
          <p:cNvPr id="11" name="Straight Connector 10"/>
          <p:cNvCxnSpPr>
            <a:cxnSpLocks/>
          </p:cNvCxnSpPr>
          <p:nvPr/>
        </p:nvCxnSpPr>
        <p:spPr>
          <a:xfrm>
            <a:off x="2596360" y="3429000"/>
            <a:ext cx="164585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cxnSpLocks/>
          </p:cNvCxnSpPr>
          <p:nvPr/>
        </p:nvCxnSpPr>
        <p:spPr>
          <a:xfrm>
            <a:off x="5403435" y="3429000"/>
            <a:ext cx="4505063" cy="0"/>
          </a:xfrm>
          <a:prstGeom prst="line">
            <a:avLst/>
          </a:prstGeom>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013EAC0E-7A55-0FE0-5AB0-D3CDACA2FFE0}"/>
              </a:ext>
            </a:extLst>
          </p:cNvPr>
          <p:cNvSpPr txBox="1"/>
          <p:nvPr/>
        </p:nvSpPr>
        <p:spPr>
          <a:xfrm>
            <a:off x="489985" y="2977366"/>
            <a:ext cx="11565166" cy="1569660"/>
          </a:xfrm>
          <a:prstGeom prst="rect">
            <a:avLst/>
          </a:prstGeom>
          <a:noFill/>
        </p:spPr>
        <p:txBody>
          <a:bodyPr wrap="square">
            <a:spAutoFit/>
          </a:bodyPr>
          <a:lstStyle/>
          <a:p>
            <a:r>
              <a:rPr lang="en-US" sz="3200" dirty="0">
                <a:solidFill>
                  <a:srgbClr val="242021"/>
                </a:solidFill>
                <a:latin typeface="+mj-lt"/>
              </a:rPr>
              <a:t>a. Listen to Matt’s vlog about two types of transportation. Which is better for kids?</a:t>
            </a:r>
            <a:r>
              <a:rPr lang="en-US" sz="3200" dirty="0">
                <a:latin typeface="+mj-lt"/>
              </a:rPr>
              <a:t/>
            </a:r>
            <a:br>
              <a:rPr lang="en-US" sz="3200" dirty="0">
                <a:latin typeface="+mj-lt"/>
              </a:rPr>
            </a:br>
            <a:endParaRPr lang="en-US" sz="3200" dirty="0">
              <a:latin typeface="+mj-lt"/>
            </a:endParaRPr>
          </a:p>
        </p:txBody>
      </p:sp>
      <p:sp>
        <p:nvSpPr>
          <p:cNvPr id="20" name="TextBox 19">
            <a:extLst>
              <a:ext uri="{FF2B5EF4-FFF2-40B4-BE49-F238E27FC236}">
                <a16:creationId xmlns:a16="http://schemas.microsoft.com/office/drawing/2014/main" id="{DE28F731-3324-160B-DD5F-68DC0C89DC0F}"/>
              </a:ext>
            </a:extLst>
          </p:cNvPr>
          <p:cNvSpPr txBox="1"/>
          <p:nvPr/>
        </p:nvSpPr>
        <p:spPr>
          <a:xfrm>
            <a:off x="2596360" y="4421011"/>
            <a:ext cx="6862433" cy="2062103"/>
          </a:xfrm>
          <a:prstGeom prst="rect">
            <a:avLst/>
          </a:prstGeom>
          <a:noFill/>
        </p:spPr>
        <p:txBody>
          <a:bodyPr wrap="square">
            <a:spAutoFit/>
          </a:bodyPr>
          <a:lstStyle/>
          <a:p>
            <a:pPr marL="514350" indent="-514350">
              <a:buAutoNum type="arabicPeriod"/>
            </a:pPr>
            <a:r>
              <a:rPr lang="en-US" sz="3200" dirty="0">
                <a:solidFill>
                  <a:srgbClr val="242021"/>
                </a:solidFill>
                <a:latin typeface="+mj-lt"/>
              </a:rPr>
              <a:t>the One Wheeler                   </a:t>
            </a:r>
          </a:p>
          <a:p>
            <a:pPr marL="514350" indent="-514350">
              <a:buAutoNum type="arabicPeriod"/>
            </a:pPr>
            <a:r>
              <a:rPr lang="en-US" sz="3200" dirty="0">
                <a:solidFill>
                  <a:srgbClr val="242021"/>
                </a:solidFill>
                <a:latin typeface="+mj-lt"/>
              </a:rPr>
              <a:t>the Hover Go</a:t>
            </a:r>
          </a:p>
          <a:p>
            <a:pPr marL="514350" indent="-514350">
              <a:buAutoNum type="arabicPeriod"/>
            </a:pPr>
            <a:r>
              <a:rPr lang="en-US" sz="3200" dirty="0">
                <a:solidFill>
                  <a:srgbClr val="242021"/>
                </a:solidFill>
                <a:latin typeface="+mj-lt"/>
              </a:rPr>
              <a:t>They’re both great for kids.</a:t>
            </a:r>
            <a:r>
              <a:rPr lang="en-US" sz="3200" dirty="0">
                <a:latin typeface="+mj-lt"/>
              </a:rPr>
              <a:t/>
            </a:r>
            <a:br>
              <a:rPr lang="en-US" sz="3200" dirty="0">
                <a:latin typeface="+mj-lt"/>
              </a:rPr>
            </a:br>
            <a:endParaRPr lang="en-US" sz="3200" dirty="0">
              <a:latin typeface="+mj-lt"/>
            </a:endParaRPr>
          </a:p>
        </p:txBody>
      </p:sp>
      <p:cxnSp>
        <p:nvCxnSpPr>
          <p:cNvPr id="10" name="Straight Connector 9">
            <a:extLst>
              <a:ext uri="{FF2B5EF4-FFF2-40B4-BE49-F238E27FC236}">
                <a16:creationId xmlns:a16="http://schemas.microsoft.com/office/drawing/2014/main" id="{49F85AAD-4187-4B27-8F2F-7217879E3995}"/>
              </a:ext>
            </a:extLst>
          </p:cNvPr>
          <p:cNvCxnSpPr>
            <a:cxnSpLocks/>
          </p:cNvCxnSpPr>
          <p:nvPr/>
        </p:nvCxnSpPr>
        <p:spPr>
          <a:xfrm>
            <a:off x="597158" y="3969376"/>
            <a:ext cx="21910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A209EABE-35BE-4FB1-8ABB-87CB8F138779}"/>
              </a:ext>
            </a:extLst>
          </p:cNvPr>
          <p:cNvCxnSpPr>
            <a:cxnSpLocks/>
          </p:cNvCxnSpPr>
          <p:nvPr/>
        </p:nvCxnSpPr>
        <p:spPr>
          <a:xfrm>
            <a:off x="3904988" y="4886274"/>
            <a:ext cx="21910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547AAC5C-DC74-46B9-8D2A-DDE904B47BF1}"/>
              </a:ext>
            </a:extLst>
          </p:cNvPr>
          <p:cNvCxnSpPr>
            <a:cxnSpLocks/>
          </p:cNvCxnSpPr>
          <p:nvPr/>
        </p:nvCxnSpPr>
        <p:spPr>
          <a:xfrm>
            <a:off x="3904988" y="5452062"/>
            <a:ext cx="165636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880960AB-7EEA-45D7-A030-FA417AD53889}"/>
              </a:ext>
            </a:extLst>
          </p:cNvPr>
          <p:cNvCxnSpPr>
            <a:cxnSpLocks/>
          </p:cNvCxnSpPr>
          <p:nvPr/>
        </p:nvCxnSpPr>
        <p:spPr>
          <a:xfrm>
            <a:off x="4555248" y="5860635"/>
            <a:ext cx="2879873" cy="0"/>
          </a:xfrm>
          <a:prstGeom prst="line">
            <a:avLst/>
          </a:prstGeom>
        </p:spPr>
        <p:style>
          <a:lnRef idx="2">
            <a:schemeClr val="accent2"/>
          </a:lnRef>
          <a:fillRef idx="0">
            <a:schemeClr val="accent2"/>
          </a:fillRef>
          <a:effectRef idx="1">
            <a:schemeClr val="accent2"/>
          </a:effectRef>
          <a:fontRef idx="minor">
            <a:schemeClr val="tx1"/>
          </a:fontRef>
        </p:style>
      </p:cxnSp>
      <p:pic>
        <p:nvPicPr>
          <p:cNvPr id="3" name="CD1-TRACK 79">
            <a:hlinkClick r:id="" action="ppaction://media"/>
            <a:extLst>
              <a:ext uri="{FF2B5EF4-FFF2-40B4-BE49-F238E27FC236}">
                <a16:creationId xmlns:a16="http://schemas.microsoft.com/office/drawing/2014/main" id="{243C0734-6E89-404D-B3DC-69066858FD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81409" y="341158"/>
            <a:ext cx="609600" cy="609600"/>
          </a:xfrm>
          <a:prstGeom prst="rect">
            <a:avLst/>
          </a:prstGeom>
        </p:spPr>
      </p:pic>
    </p:spTree>
    <p:extLst>
      <p:ext uri="{BB962C8B-B14F-4D97-AF65-F5344CB8AC3E}">
        <p14:creationId xmlns:p14="http://schemas.microsoft.com/office/powerpoint/2010/main" val="1972555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7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5361</TotalTime>
  <Words>1005</Words>
  <Application>Microsoft Office PowerPoint</Application>
  <PresentationFormat>Widescreen</PresentationFormat>
  <Paragraphs>152</Paragraphs>
  <Slides>39</Slides>
  <Notes>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FuturaStd-Book</vt:lpstr>
      <vt:lpstr>Source Sans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241</cp:revision>
  <dcterms:created xsi:type="dcterms:W3CDTF">2020-12-08T03:17:05Z</dcterms:created>
  <dcterms:modified xsi:type="dcterms:W3CDTF">2022-07-13T08:33:41Z</dcterms:modified>
</cp:coreProperties>
</file>