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Lst>
  <p:sldSz cx="12192000" cy="6858000"/>
  <p:notesSz cx="7104063" cy="10234613"/>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2018\1\10 Wednesday</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50378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33186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195042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84510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25438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413968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010531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81159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50103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686692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14150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45355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2819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17771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76271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13493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05549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71377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04551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2018\1\10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2018\1\10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3.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20.emf"/><Relationship Id="rId18" Type="http://schemas.openxmlformats.org/officeDocument/2006/relationships/image" Target="../media/image37.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16.xml"/><Relationship Id="rId17" Type="http://schemas.openxmlformats.org/officeDocument/2006/relationships/image" Target="../media/image36.jpeg"/><Relationship Id="rId2" Type="http://schemas.openxmlformats.org/officeDocument/2006/relationships/tags" Target="../tags/tag10.xml"/><Relationship Id="rId16" Type="http://schemas.openxmlformats.org/officeDocument/2006/relationships/image" Target="../media/image35.jpe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1.xml"/><Relationship Id="rId5" Type="http://schemas.openxmlformats.org/officeDocument/2006/relationships/tags" Target="../tags/tag13.xml"/><Relationship Id="rId15" Type="http://schemas.openxmlformats.org/officeDocument/2006/relationships/image" Target="../media/image34.jpeg"/><Relationship Id="rId10" Type="http://schemas.openxmlformats.org/officeDocument/2006/relationships/tags" Target="../tags/tag18.xml"/><Relationship Id="rId19" Type="http://schemas.openxmlformats.org/officeDocument/2006/relationships/image" Target="../media/image38.jpe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21.emf"/></Relationships>
</file>

<file path=ppt/slides/_rels/slide1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20.emf"/><Relationship Id="rId18" Type="http://schemas.openxmlformats.org/officeDocument/2006/relationships/image" Target="../media/image41.jpe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notesSlide" Target="../notesSlides/notesSlide17.xml"/><Relationship Id="rId17" Type="http://schemas.openxmlformats.org/officeDocument/2006/relationships/image" Target="../media/image40.jpeg"/><Relationship Id="rId2" Type="http://schemas.openxmlformats.org/officeDocument/2006/relationships/tags" Target="../tags/tag20.xml"/><Relationship Id="rId16" Type="http://schemas.openxmlformats.org/officeDocument/2006/relationships/image" Target="../media/image39.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1.xml"/><Relationship Id="rId5" Type="http://schemas.openxmlformats.org/officeDocument/2006/relationships/tags" Target="../tags/tag23.xml"/><Relationship Id="rId15" Type="http://schemas.openxmlformats.org/officeDocument/2006/relationships/image" Target="../media/image34.jpeg"/><Relationship Id="rId10" Type="http://schemas.openxmlformats.org/officeDocument/2006/relationships/tags" Target="../tags/tag28.xml"/><Relationship Id="rId19" Type="http://schemas.openxmlformats.org/officeDocument/2006/relationships/image" Target="../media/image42.jpe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8.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3.jpe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5.jpe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5"/>
          <a:stretch>
            <a:fillRect/>
          </a:stretch>
        </p:blipFill>
        <p:spPr>
          <a:xfrm>
            <a:off x="-6985" y="3867150"/>
            <a:ext cx="12205335" cy="3049905"/>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22767">
            <a:off x="946150" y="2486660"/>
            <a:ext cx="1430655" cy="1575435"/>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0041">
            <a:off x="10195897" y="2481907"/>
            <a:ext cx="704215" cy="915670"/>
          </a:xfrm>
          <a:prstGeom prst="rect">
            <a:avLst/>
          </a:prstGeom>
        </p:spPr>
      </p:pic>
      <p:pic>
        <p:nvPicPr>
          <p:cNvPr id="12" name="图片 11" descr="36f9a2a7dc2088575b3175c2c9b24629"/>
          <p:cNvPicPr>
            <a:picLocks noChangeAspect="1"/>
          </p:cNvPicPr>
          <p:nvPr/>
        </p:nvPicPr>
        <p:blipFill>
          <a:blip r:embed="rId8"/>
          <a:stretch>
            <a:fillRect/>
          </a:stretch>
        </p:blipFill>
        <p:spPr>
          <a:xfrm>
            <a:off x="3865245" y="4268470"/>
            <a:ext cx="4813300" cy="2538730"/>
          </a:xfrm>
          <a:prstGeom prst="rect">
            <a:avLst/>
          </a:prstGeom>
        </p:spPr>
      </p:pic>
      <p:pic>
        <p:nvPicPr>
          <p:cNvPr id="15"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23795" y="4728845"/>
            <a:ext cx="1163955" cy="1918335"/>
          </a:xfrm>
          <a:prstGeom prst="rect">
            <a:avLst/>
          </a:prstGeom>
        </p:spPr>
      </p:pic>
      <p:sp>
        <p:nvSpPr>
          <p:cNvPr id="17" name="矩形 259"/>
          <p:cNvSpPr>
            <a:spLocks noChangeArrowheads="1"/>
          </p:cNvSpPr>
          <p:nvPr/>
        </p:nvSpPr>
        <p:spPr bwMode="auto">
          <a:xfrm>
            <a:off x="364490" y="407035"/>
            <a:ext cx="124587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buNone/>
            </a:pPr>
            <a:r>
              <a:rPr lang="en-US" altLang="zh-CN" sz="2500" b="1" cap="all" dirty="0">
                <a:ln>
                  <a:solidFill>
                    <a:schemeClr val="bg1"/>
                  </a:solidFill>
                </a:ln>
                <a:solidFill>
                  <a:srgbClr val="00903B"/>
                </a:solidFill>
                <a:effectLst>
                  <a:outerShdw blurRad="38100" dist="38100" dir="2700000" algn="tl">
                    <a:srgbClr val="000000">
                      <a:alpha val="43137"/>
                    </a:srgbClr>
                  </a:outerShdw>
                </a:effectLst>
                <a:cs typeface="Arial" panose="020B0604020202020204" pitchFamily="34" charset="0"/>
              </a:rPr>
              <a:t>LOGO</a:t>
            </a:r>
          </a:p>
        </p:txBody>
      </p:sp>
      <p:sp>
        <p:nvSpPr>
          <p:cNvPr id="32" name="矩形 259"/>
          <p:cNvSpPr>
            <a:spLocks noChangeArrowheads="1"/>
          </p:cNvSpPr>
          <p:nvPr/>
        </p:nvSpPr>
        <p:spPr bwMode="auto">
          <a:xfrm>
            <a:off x="2144450" y="1951355"/>
            <a:ext cx="7934325" cy="7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spcBef>
                <a:spcPct val="20000"/>
              </a:spcBef>
              <a:buFont typeface="Arial" panose="020B0604020202020204" pitchFamily="34" charset="0"/>
              <a:buNone/>
            </a:pPr>
            <a:r>
              <a:rPr sz="5000" b="1" dirty="0">
                <a:ln>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sym typeface="Calibri" panose="020F0502020204030204" charset="0"/>
              </a:rPr>
              <a:t>学生生命安全教育知识培训</a:t>
            </a:r>
          </a:p>
        </p:txBody>
      </p:sp>
      <p:sp>
        <p:nvSpPr>
          <p:cNvPr id="34" name="矩形 259"/>
          <p:cNvSpPr>
            <a:spLocks noChangeArrowheads="1"/>
          </p:cNvSpPr>
          <p:nvPr/>
        </p:nvSpPr>
        <p:spPr bwMode="auto">
          <a:xfrm>
            <a:off x="2273935" y="2771140"/>
            <a:ext cx="775589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800" dirty="0">
                <a:solidFill>
                  <a:schemeClr val="tx1">
                    <a:lumMod val="75000"/>
                    <a:lumOff val="25000"/>
                  </a:schemeClr>
                </a:solidFill>
                <a:latin typeface="微软雅黑" panose="020B0503020204020204" charset="-122"/>
                <a:sym typeface="Calibri" panose="020F050202020403020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a:t>
            </a:r>
            <a:r>
              <a:rPr lang="en-US" altLang="zh-CN" sz="800" dirty="0" err="1">
                <a:solidFill>
                  <a:schemeClr val="tx1">
                    <a:lumMod val="75000"/>
                    <a:lumOff val="25000"/>
                  </a:schemeClr>
                </a:solidFill>
                <a:latin typeface="微软雅黑" panose="020B0503020204020204" charset="-122"/>
                <a:sym typeface="Calibri" panose="020F0502020204030204" charset="0"/>
              </a:rPr>
              <a:t>coPlease</a:t>
            </a:r>
            <a:r>
              <a:rPr lang="en-US" altLang="zh-CN" sz="800" dirty="0">
                <a:solidFill>
                  <a:schemeClr val="tx1">
                    <a:lumMod val="75000"/>
                    <a:lumOff val="25000"/>
                  </a:schemeClr>
                </a:solidFill>
                <a:latin typeface="微软雅黑" panose="020B0503020204020204" charset="-122"/>
                <a:sym typeface="Calibri" panose="020F0502020204030204" charset="0"/>
              </a:rPr>
              <a:t> replace text, click add relevant headline, modify the text content, also can copy your content to this directly. Please replace text, click add relevant headline,</a:t>
            </a:r>
            <a:endParaRPr lang="en-US" altLang="zh-CN" sz="800" dirty="0">
              <a:solidFill>
                <a:schemeClr val="tx1">
                  <a:lumMod val="75000"/>
                  <a:lumOff val="25000"/>
                </a:schemeClr>
              </a:solidFill>
              <a:latin typeface="微软雅黑" panose="020B0503020204020204" charset="-122"/>
              <a:ea typeface="微软雅黑" panose="020B0503020204020204" charset="-122"/>
              <a:sym typeface="Calibri" panose="020F0502020204030204" charset="0"/>
            </a:endParaRPr>
          </a:p>
        </p:txBody>
      </p:sp>
      <p:sp>
        <p:nvSpPr>
          <p:cNvPr id="35" name="矩形 259"/>
          <p:cNvSpPr>
            <a:spLocks noChangeArrowheads="1"/>
          </p:cNvSpPr>
          <p:nvPr/>
        </p:nvSpPr>
        <p:spPr bwMode="auto">
          <a:xfrm>
            <a:off x="4468628" y="720552"/>
            <a:ext cx="3285967"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spcBef>
                <a:spcPct val="20000"/>
              </a:spcBef>
              <a:buFont typeface="Arial" panose="020B0604020202020204" pitchFamily="34" charset="0"/>
              <a:buNone/>
            </a:pPr>
            <a:r>
              <a:rPr lang="en-US" altLang="zh-CN" sz="8000" b="1" dirty="0">
                <a:ln>
                  <a:solidFill>
                    <a:schemeClr val="bg1"/>
                  </a:solidFill>
                </a:ln>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Calibri" panose="020F0502020204030204" charset="0"/>
              </a:rPr>
              <a:t>201X</a:t>
            </a:r>
          </a:p>
        </p:txBody>
      </p:sp>
      <p:sp>
        <p:nvSpPr>
          <p:cNvPr id="36" name="圆角矩形 35"/>
          <p:cNvSpPr/>
          <p:nvPr/>
        </p:nvSpPr>
        <p:spPr>
          <a:xfrm>
            <a:off x="5225415" y="3388360"/>
            <a:ext cx="1824355" cy="492760"/>
          </a:xfrm>
          <a:prstGeom prst="roundRect">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59"/>
          <p:cNvSpPr>
            <a:spLocks noChangeArrowheads="1"/>
          </p:cNvSpPr>
          <p:nvPr/>
        </p:nvSpPr>
        <p:spPr bwMode="auto">
          <a:xfrm>
            <a:off x="5238750" y="3317240"/>
            <a:ext cx="17830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en-US" altLang="zh-CN" sz="2000" dirty="0">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XX</a:t>
            </a:r>
            <a:r>
              <a:rPr lang="zh-CN" altLang="en-US" sz="2000" dirty="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年级</a:t>
            </a:r>
            <a:r>
              <a:rPr lang="en-US" altLang="zh-CN" sz="2000" dirty="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X</a:t>
            </a:r>
            <a:r>
              <a:rPr lang="en-US" altLang="zh-CN" sz="2000" dirty="0">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X</a:t>
            </a:r>
            <a:r>
              <a:rPr lang="zh-CN" altLang="en-US" sz="2000" dirty="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班</a:t>
            </a:r>
          </a:p>
        </p:txBody>
      </p:sp>
      <p:pic>
        <p:nvPicPr>
          <p:cNvPr id="2" name="Joy Gruttmann-Schnappi">
            <a:hlinkClick r:id="" action="ppaction://media"/>
            <a:extLst>
              <a:ext uri="{FF2B5EF4-FFF2-40B4-BE49-F238E27FC236}">
                <a16:creationId xmlns:a16="http://schemas.microsoft.com/office/drawing/2014/main" id="{4C7723D4-4B46-4E40-8C86-2E0F0BD1288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09600" y="14003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3" presetClass="entr" presetSubtype="32"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strVal val="4*#ppt_w"/>
                                          </p:val>
                                        </p:tav>
                                        <p:tav tm="100000">
                                          <p:val>
                                            <p:strVal val="#ppt_w"/>
                                          </p:val>
                                        </p:tav>
                                      </p:tavLst>
                                    </p:anim>
                                    <p:anim calcmode="lin" valueType="num">
                                      <p:cBhvr>
                                        <p:cTn id="11" dur="500" fill="hold"/>
                                        <p:tgtEl>
                                          <p:spTgt spid="8"/>
                                        </p:tgtEl>
                                        <p:attrNameLst>
                                          <p:attrName>ppt_h</p:attrName>
                                        </p:attrNameLst>
                                      </p:cBhvr>
                                      <p:tavLst>
                                        <p:tav tm="0">
                                          <p:val>
                                            <p:strVal val="4*#ppt_h"/>
                                          </p:val>
                                        </p:tav>
                                        <p:tav tm="100000">
                                          <p:val>
                                            <p:strVal val="#ppt_h"/>
                                          </p:val>
                                        </p:tav>
                                      </p:tavLst>
                                    </p:anim>
                                  </p:childTnLst>
                                </p:cTn>
                              </p:par>
                              <p:par>
                                <p:cTn id="12" presetID="23" presetClass="entr" presetSubtype="36"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6*min(max(#ppt_w*#ppt_h,.3),1)-7.4)/-.7*#ppt_w"/>
                                          </p:val>
                                        </p:tav>
                                        <p:tav tm="100000">
                                          <p:val>
                                            <p:strVal val="#ppt_w"/>
                                          </p:val>
                                        </p:tav>
                                      </p:tavLst>
                                    </p:anim>
                                    <p:anim calcmode="lin" valueType="num">
                                      <p:cBhvr>
                                        <p:cTn id="15" dur="500" fill="hold"/>
                                        <p:tgtEl>
                                          <p:spTgt spid="9"/>
                                        </p:tgtEl>
                                        <p:attrNameLst>
                                          <p:attrName>ppt_h</p:attrName>
                                        </p:attrNameLst>
                                      </p:cBhvr>
                                      <p:tavLst>
                                        <p:tav tm="0">
                                          <p:val>
                                            <p:strVal val="(6*min(max(#ppt_w*#ppt_h,.3),1)-7.4)/-.7*#ppt_h"/>
                                          </p:val>
                                        </p:tav>
                                        <p:tav tm="100000">
                                          <p:val>
                                            <p:strVal val="#ppt_h"/>
                                          </p:val>
                                        </p:tav>
                                      </p:tavLst>
                                    </p:anim>
                                    <p:anim calcmode="lin" valueType="num">
                                      <p:cBhvr>
                                        <p:cTn id="16" dur="500" fill="hold"/>
                                        <p:tgtEl>
                                          <p:spTgt spid="9"/>
                                        </p:tgtEl>
                                        <p:attrNameLst>
                                          <p:attrName>ppt_x</p:attrName>
                                        </p:attrNameLst>
                                      </p:cBhvr>
                                      <p:tavLst>
                                        <p:tav tm="0">
                                          <p:val>
                                            <p:fltVal val="0.5"/>
                                          </p:val>
                                        </p:tav>
                                        <p:tav tm="100000">
                                          <p:val>
                                            <p:strVal val="#ppt_x"/>
                                          </p:val>
                                        </p:tav>
                                      </p:tavLst>
                                    </p:anim>
                                    <p:anim calcmode="lin" valueType="num">
                                      <p:cBhvr>
                                        <p:cTn id="17"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700"/>
                            </p:stCondLst>
                            <p:childTnLst>
                              <p:par>
                                <p:cTn id="19" presetID="3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17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27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anim calcmode="lin" valueType="num">
                                      <p:cBhvr>
                                        <p:cTn id="3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
                                        </p:tgtEl>
                                      </p:cBhvr>
                                    </p:animEffect>
                                  </p:childTnLst>
                                </p:cTn>
                              </p:par>
                            </p:childTnLst>
                          </p:cTn>
                        </p:par>
                        <p:par>
                          <p:cTn id="39" fill="hold">
                            <p:stCondLst>
                              <p:cond delay="33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2"/>
                                        </p:tgtEl>
                                        <p:attrNameLst>
                                          <p:attrName>ppt_y</p:attrName>
                                        </p:attrNameLst>
                                      </p:cBhvr>
                                      <p:tavLst>
                                        <p:tav tm="0">
                                          <p:val>
                                            <p:strVal val="#ppt_y"/>
                                          </p:val>
                                        </p:tav>
                                        <p:tav tm="100000">
                                          <p:val>
                                            <p:strVal val="#ppt_y"/>
                                          </p:val>
                                        </p:tav>
                                      </p:tavLst>
                                    </p:anim>
                                    <p:anim calcmode="lin" valueType="num">
                                      <p:cBhvr>
                                        <p:cTn id="44"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2"/>
                                        </p:tgtEl>
                                      </p:cBhvr>
                                    </p:animEffect>
                                  </p:childTnLst>
                                </p:cTn>
                              </p:par>
                            </p:childTnLst>
                          </p:cTn>
                        </p:par>
                        <p:par>
                          <p:cTn id="47" fill="hold">
                            <p:stCondLst>
                              <p:cond delay="4400"/>
                            </p:stCondLst>
                            <p:childTnLst>
                              <p:par>
                                <p:cTn id="48" presetID="26" presetClass="emph" presetSubtype="0" fill="hold" grpId="1" nodeType="afterEffect">
                                  <p:stCondLst>
                                    <p:cond delay="0"/>
                                  </p:stCondLst>
                                  <p:iterate type="lt">
                                    <p:tmAbs val="0"/>
                                  </p:iterate>
                                  <p:childTnLst>
                                    <p:animEffect transition="out" filter="fade">
                                      <p:cBhvr>
                                        <p:cTn id="49" dur="500" tmFilter="0, 0; .2, .5; .8, .5; 1, 0"/>
                                        <p:tgtEl>
                                          <p:spTgt spid="32"/>
                                        </p:tgtEl>
                                      </p:cBhvr>
                                    </p:animEffect>
                                    <p:animScale>
                                      <p:cBhvr>
                                        <p:cTn id="50" dur="250" autoRev="1" fill="hold"/>
                                        <p:tgtEl>
                                          <p:spTgt spid="32"/>
                                        </p:tgtEl>
                                      </p:cBhvr>
                                      <p:by x="105000" y="105000"/>
                                    </p:animScale>
                                  </p:childTnLst>
                                </p:cTn>
                              </p:par>
                            </p:childTnLst>
                          </p:cTn>
                        </p:par>
                        <p:par>
                          <p:cTn id="51" fill="hold">
                            <p:stCondLst>
                              <p:cond delay="49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childTnLst>
                                </p:cTn>
                              </p:par>
                            </p:childTnLst>
                          </p:cTn>
                        </p:par>
                        <p:par>
                          <p:cTn id="55" fill="hold">
                            <p:stCondLst>
                              <p:cond delay="59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5"/>
                                        </p:tgtEl>
                                        <p:attrNameLst>
                                          <p:attrName>ppt_y</p:attrName>
                                        </p:attrNameLst>
                                      </p:cBhvr>
                                      <p:tavLst>
                                        <p:tav tm="0">
                                          <p:val>
                                            <p:strVal val="#ppt_y"/>
                                          </p:val>
                                        </p:tav>
                                        <p:tav tm="100000">
                                          <p:val>
                                            <p:strVal val="#ppt_y"/>
                                          </p:val>
                                        </p:tav>
                                      </p:tavLst>
                                    </p:anim>
                                    <p:anim calcmode="lin" valueType="num">
                                      <p:cBhvr>
                                        <p:cTn id="60"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5"/>
                                        </p:tgtEl>
                                      </p:cBhvr>
                                    </p:animEffect>
                                  </p:childTnLst>
                                </p:cTn>
                              </p:par>
                            </p:childTnLst>
                          </p:cTn>
                        </p:par>
                        <p:par>
                          <p:cTn id="63" fill="hold">
                            <p:stCondLst>
                              <p:cond delay="6550"/>
                            </p:stCondLst>
                            <p:childTnLst>
                              <p:par>
                                <p:cTn id="64" presetID="26" presetClass="emph" presetSubtype="0" fill="hold" grpId="1" nodeType="afterEffect">
                                  <p:stCondLst>
                                    <p:cond delay="0"/>
                                  </p:stCondLst>
                                  <p:iterate type="lt">
                                    <p:tmAbs val="0"/>
                                  </p:iterate>
                                  <p:childTnLst>
                                    <p:animEffect transition="out" filter="fade">
                                      <p:cBhvr>
                                        <p:cTn id="65" dur="500" tmFilter="0, 0; .2, .5; .8, .5; 1, 0"/>
                                        <p:tgtEl>
                                          <p:spTgt spid="35"/>
                                        </p:tgtEl>
                                      </p:cBhvr>
                                    </p:animEffect>
                                    <p:animScale>
                                      <p:cBhvr>
                                        <p:cTn id="66" dur="250" autoRev="1" fill="hold"/>
                                        <p:tgtEl>
                                          <p:spTgt spid="35"/>
                                        </p:tgtEl>
                                      </p:cBhvr>
                                      <p:by x="105000" y="105000"/>
                                    </p:animScale>
                                  </p:childTnLst>
                                </p:cTn>
                              </p:par>
                            </p:childTnLst>
                          </p:cTn>
                        </p:par>
                        <p:par>
                          <p:cTn id="67" fill="hold">
                            <p:stCondLst>
                              <p:cond delay="705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8" repeatCount="indefinite" fill="hold" display="0">
                  <p:stCondLst>
                    <p:cond delay="indefinite"/>
                  </p:stCondLst>
                  <p:endCondLst>
                    <p:cond evt="onStopAudio" delay="0">
                      <p:tgtEl>
                        <p:sldTgt/>
                      </p:tgtEl>
                    </p:cond>
                  </p:endCondLst>
                </p:cTn>
                <p:tgtEl>
                  <p:spTgt spid="2"/>
                </p:tgtEl>
              </p:cMediaNode>
            </p:audio>
          </p:childTnLst>
        </p:cTn>
      </p:par>
    </p:tnLst>
    <p:bldLst>
      <p:bldP spid="17" grpId="0"/>
      <p:bldP spid="32" grpId="0"/>
      <p:bldP spid="32" grpId="1"/>
      <p:bldP spid="34" grpId="0"/>
      <p:bldP spid="35" grpId="0"/>
      <p:bldP spid="35" grpId="1"/>
      <p:bldP spid="36" grpId="0" bldLvl="0" animBg="1"/>
      <p:bldP spid="37" grpId="0"/>
    </p:bldLst>
  </p:timing>
  <p:extLst mod="1">
    <p:ext uri="{E180D4A7-C9FB-4DFB-919C-405C955672EB}">
      <p14:showEvtLst xmlns:p14="http://schemas.microsoft.com/office/powerpoint/2010/main">
        <p14:playEvt time="15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7" name="组合 6"/>
          <p:cNvGrpSpPr/>
          <p:nvPr/>
        </p:nvGrpSpPr>
        <p:grpSpPr>
          <a:xfrm>
            <a:off x="4000450" y="1763970"/>
            <a:ext cx="1129195" cy="735467"/>
            <a:chOff x="1341549" y="971997"/>
            <a:chExt cx="1033906" cy="733425"/>
          </a:xfrm>
        </p:grpSpPr>
        <p:sp>
          <p:nvSpPr>
            <p:cNvPr id="18" name="椭圆 17"/>
            <p:cNvSpPr/>
            <p:nvPr/>
          </p:nvSpPr>
          <p:spPr>
            <a:xfrm>
              <a:off x="1341549" y="971997"/>
              <a:ext cx="733425" cy="733425"/>
            </a:xfrm>
            <a:prstGeom prst="ellipse">
              <a:avLst/>
            </a:prstGeom>
            <a:solidFill>
              <a:srgbClr val="92D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9"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3</a:t>
              </a:r>
            </a:p>
          </p:txBody>
        </p:sp>
      </p:grpSp>
      <p:sp>
        <p:nvSpPr>
          <p:cNvPr id="3" name="TextBox 15"/>
          <p:cNvSpPr txBox="1"/>
          <p:nvPr/>
        </p:nvSpPr>
        <p:spPr>
          <a:xfrm>
            <a:off x="4105910" y="2499360"/>
            <a:ext cx="3126105" cy="1343025"/>
          </a:xfrm>
          <a:prstGeom prst="rect">
            <a:avLst/>
          </a:prstGeom>
          <a:noFill/>
        </p:spPr>
        <p:txBody>
          <a:bodyPr wrap="square" lIns="96762" tIns="48381" rIns="96762" bIns="48381" rtlCol="0">
            <a:spAutoFit/>
          </a:bodyPr>
          <a:lstStyle/>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收到火势威胁时，要当机立断披上浸湿的衣物、被褥等向安全出口方向冲去出去。</a:t>
            </a:r>
          </a:p>
        </p:txBody>
      </p:sp>
      <p:grpSp>
        <p:nvGrpSpPr>
          <p:cNvPr id="8" name="组合 7"/>
          <p:cNvGrpSpPr/>
          <p:nvPr/>
        </p:nvGrpSpPr>
        <p:grpSpPr>
          <a:xfrm>
            <a:off x="7084645" y="3769300"/>
            <a:ext cx="1129195" cy="735467"/>
            <a:chOff x="1341549" y="971997"/>
            <a:chExt cx="1033906" cy="733425"/>
          </a:xfrm>
        </p:grpSpPr>
        <p:sp>
          <p:nvSpPr>
            <p:cNvPr id="9" name="椭圆 8"/>
            <p:cNvSpPr/>
            <p:nvPr/>
          </p:nvSpPr>
          <p:spPr>
            <a:xfrm>
              <a:off x="1341549" y="971997"/>
              <a:ext cx="733425" cy="733425"/>
            </a:xfrm>
            <a:prstGeom prst="ellipse">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0"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4</a:t>
              </a:r>
            </a:p>
          </p:txBody>
        </p:sp>
      </p:grpSp>
      <p:sp>
        <p:nvSpPr>
          <p:cNvPr id="11" name="TextBox 15"/>
          <p:cNvSpPr txBox="1"/>
          <p:nvPr/>
        </p:nvSpPr>
        <p:spPr>
          <a:xfrm>
            <a:off x="3977640" y="4479925"/>
            <a:ext cx="4044315" cy="927100"/>
          </a:xfrm>
          <a:prstGeom prst="rect">
            <a:avLst/>
          </a:prstGeom>
          <a:noFill/>
        </p:spPr>
        <p:txBody>
          <a:bodyPr wrap="square" lIns="96762" tIns="48381" rIns="96762" bIns="48381" rtlCol="0">
            <a:spAutoFit/>
          </a:bodyPr>
          <a:lstStyle/>
          <a:p>
            <a:pPr algn="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穿过浓烟逃生时，要尽量使身体贴近地面，并用湿毛巾捂住口鼻。</a:t>
            </a:r>
          </a:p>
        </p:txBody>
      </p:sp>
      <p:sp>
        <p:nvSpPr>
          <p:cNvPr id="13" name="对角圆角矩形 12"/>
          <p:cNvSpPr/>
          <p:nvPr/>
        </p:nvSpPr>
        <p:spPr>
          <a:xfrm>
            <a:off x="1323340" y="1636395"/>
            <a:ext cx="2614295" cy="3054985"/>
          </a:xfrm>
          <a:prstGeom prst="round2DiagRect">
            <a:avLst/>
          </a:prstGeom>
          <a:blipFill rotWithShape="1">
            <a:blip r:embed="rId5"/>
            <a:stretch>
              <a:fillRect/>
            </a:stretch>
          </a:blipFill>
          <a:ln w="635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8213725" y="2346960"/>
            <a:ext cx="2614295" cy="3054985"/>
          </a:xfrm>
          <a:prstGeom prst="round2DiagRect">
            <a:avLst/>
          </a:prstGeom>
          <a:blipFill rotWithShape="1">
            <a:blip r:embed="rId6"/>
            <a:stretch>
              <a:fillRect/>
            </a:stretch>
          </a:blipFill>
          <a:ln w="635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1000"/>
                                        <p:tgtEl>
                                          <p:spTgt spid="3">
                                            <p:txEl>
                                              <p:pRg st="0" end="0"/>
                                            </p:txEl>
                                          </p:spTgt>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up)">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3" grpId="0" bldLvl="0" animBg="1"/>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7" name="组合 6"/>
          <p:cNvGrpSpPr/>
          <p:nvPr/>
        </p:nvGrpSpPr>
        <p:grpSpPr>
          <a:xfrm>
            <a:off x="4000450" y="1763970"/>
            <a:ext cx="1129195" cy="735467"/>
            <a:chOff x="1341549" y="971997"/>
            <a:chExt cx="1033906" cy="733425"/>
          </a:xfrm>
        </p:grpSpPr>
        <p:sp>
          <p:nvSpPr>
            <p:cNvPr id="18" name="椭圆 17"/>
            <p:cNvSpPr/>
            <p:nvPr/>
          </p:nvSpPr>
          <p:spPr>
            <a:xfrm>
              <a:off x="1341549" y="971997"/>
              <a:ext cx="733425" cy="733425"/>
            </a:xfrm>
            <a:prstGeom prst="ellipse">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9"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5</a:t>
              </a:r>
            </a:p>
          </p:txBody>
        </p:sp>
      </p:grpSp>
      <p:sp>
        <p:nvSpPr>
          <p:cNvPr id="3" name="TextBox 15"/>
          <p:cNvSpPr txBox="1"/>
          <p:nvPr/>
        </p:nvSpPr>
        <p:spPr>
          <a:xfrm>
            <a:off x="4105910" y="2499360"/>
            <a:ext cx="3704590" cy="1343025"/>
          </a:xfrm>
          <a:prstGeom prst="rect">
            <a:avLst/>
          </a:prstGeom>
          <a:noFill/>
        </p:spPr>
        <p:txBody>
          <a:bodyPr wrap="square" lIns="96762" tIns="48381" rIns="96762" bIns="48381" rtlCol="0">
            <a:spAutoFit/>
          </a:bodyPr>
          <a:lstStyle/>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收到火势威胁时，要当机立断披上浸湿的衣物、被褥等向安全出口方向冲去出去。</a:t>
            </a:r>
          </a:p>
        </p:txBody>
      </p:sp>
      <p:grpSp>
        <p:nvGrpSpPr>
          <p:cNvPr id="8" name="组合 7"/>
          <p:cNvGrpSpPr/>
          <p:nvPr/>
        </p:nvGrpSpPr>
        <p:grpSpPr>
          <a:xfrm>
            <a:off x="7252285" y="3766760"/>
            <a:ext cx="1129195" cy="735467"/>
            <a:chOff x="1341549" y="971997"/>
            <a:chExt cx="1033906" cy="733425"/>
          </a:xfrm>
        </p:grpSpPr>
        <p:sp>
          <p:nvSpPr>
            <p:cNvPr id="9" name="椭圆 8"/>
            <p:cNvSpPr/>
            <p:nvPr/>
          </p:nvSpPr>
          <p:spPr>
            <a:xfrm>
              <a:off x="1341549" y="971997"/>
              <a:ext cx="733425" cy="733425"/>
            </a:xfrm>
            <a:prstGeom prst="ellipse">
              <a:avLst/>
            </a:prstGeom>
            <a:solidFill>
              <a:srgbClr val="FFC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0"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6</a:t>
              </a:r>
            </a:p>
          </p:txBody>
        </p:sp>
      </p:grpSp>
      <p:sp>
        <p:nvSpPr>
          <p:cNvPr id="11" name="TextBox 15"/>
          <p:cNvSpPr txBox="1"/>
          <p:nvPr/>
        </p:nvSpPr>
        <p:spPr>
          <a:xfrm>
            <a:off x="4145280" y="4477385"/>
            <a:ext cx="4044315" cy="927100"/>
          </a:xfrm>
          <a:prstGeom prst="rect">
            <a:avLst/>
          </a:prstGeom>
          <a:noFill/>
        </p:spPr>
        <p:txBody>
          <a:bodyPr wrap="square" lIns="96762" tIns="48381" rIns="96762" bIns="48381" rtlCol="0">
            <a:spAutoFit/>
          </a:bodyPr>
          <a:lstStyle/>
          <a:p>
            <a:pPr algn="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穿过浓烟逃生时，要尽量使身体贴近地面，并用湿毛巾捂住口鼻。</a:t>
            </a:r>
          </a:p>
        </p:txBody>
      </p:sp>
      <p:sp>
        <p:nvSpPr>
          <p:cNvPr id="13" name="对角圆角矩形 12"/>
          <p:cNvSpPr/>
          <p:nvPr/>
        </p:nvSpPr>
        <p:spPr>
          <a:xfrm>
            <a:off x="1323340" y="1636395"/>
            <a:ext cx="2614295" cy="3054985"/>
          </a:xfrm>
          <a:prstGeom prst="round2DiagRect">
            <a:avLst/>
          </a:prstGeom>
          <a:blipFill rotWithShape="1">
            <a:blip r:embed="rId5"/>
            <a:stretch>
              <a:fillRect/>
            </a:stretch>
          </a:blipFill>
          <a:ln w="635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8213725" y="2346960"/>
            <a:ext cx="2614295" cy="3054985"/>
          </a:xfrm>
          <a:prstGeom prst="round2DiagRect">
            <a:avLst/>
          </a:prstGeom>
          <a:blipFill rotWithShape="1">
            <a:blip r:embed="rId6"/>
            <a:stretch>
              <a:fillRect/>
            </a:stretch>
          </a:blipFill>
          <a:ln w="635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1000"/>
                                        <p:tgtEl>
                                          <p:spTgt spid="3">
                                            <p:txEl>
                                              <p:pRg st="0" end="0"/>
                                            </p:txEl>
                                          </p:spTgt>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up)">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3" grpId="0" bldLvl="0" animBg="1"/>
      <p:bldP spid="1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7" name="组合 6"/>
          <p:cNvGrpSpPr/>
          <p:nvPr/>
        </p:nvGrpSpPr>
        <p:grpSpPr>
          <a:xfrm>
            <a:off x="4000450" y="1763970"/>
            <a:ext cx="1129195" cy="735467"/>
            <a:chOff x="1341549" y="971997"/>
            <a:chExt cx="1033906" cy="733425"/>
          </a:xfrm>
        </p:grpSpPr>
        <p:sp>
          <p:nvSpPr>
            <p:cNvPr id="18" name="椭圆 17"/>
            <p:cNvSpPr/>
            <p:nvPr/>
          </p:nvSpPr>
          <p:spPr>
            <a:xfrm>
              <a:off x="1341549" y="971997"/>
              <a:ext cx="733425" cy="733425"/>
            </a:xfrm>
            <a:prstGeom prst="ellipse">
              <a:avLst/>
            </a:prstGeom>
            <a:solidFill>
              <a:srgbClr val="92D05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9"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7</a:t>
              </a:r>
            </a:p>
          </p:txBody>
        </p:sp>
      </p:grpSp>
      <p:sp>
        <p:nvSpPr>
          <p:cNvPr id="3" name="TextBox 15"/>
          <p:cNvSpPr txBox="1"/>
          <p:nvPr/>
        </p:nvSpPr>
        <p:spPr>
          <a:xfrm>
            <a:off x="4105910" y="2499360"/>
            <a:ext cx="3321685" cy="1343025"/>
          </a:xfrm>
          <a:prstGeom prst="rect">
            <a:avLst/>
          </a:prstGeom>
          <a:noFill/>
        </p:spPr>
        <p:txBody>
          <a:bodyPr wrap="square" lIns="96762" tIns="48381" rIns="96762" bIns="48381" rtlCol="0">
            <a:spAutoFit/>
          </a:bodyPr>
          <a:lstStyle/>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收到火势威胁时，要当机立断披上浸湿的衣物、被褥等向安全出口方向冲去出去。</a:t>
            </a:r>
          </a:p>
        </p:txBody>
      </p:sp>
      <p:grpSp>
        <p:nvGrpSpPr>
          <p:cNvPr id="8" name="组合 7"/>
          <p:cNvGrpSpPr/>
          <p:nvPr/>
        </p:nvGrpSpPr>
        <p:grpSpPr>
          <a:xfrm>
            <a:off x="7084645" y="3641030"/>
            <a:ext cx="1129195" cy="735467"/>
            <a:chOff x="1341549" y="971997"/>
            <a:chExt cx="1033906" cy="733425"/>
          </a:xfrm>
        </p:grpSpPr>
        <p:sp>
          <p:nvSpPr>
            <p:cNvPr id="9" name="椭圆 8"/>
            <p:cNvSpPr/>
            <p:nvPr/>
          </p:nvSpPr>
          <p:spPr>
            <a:xfrm>
              <a:off x="1341549" y="971997"/>
              <a:ext cx="733425" cy="733425"/>
            </a:xfrm>
            <a:prstGeom prst="ellipse">
              <a:avLst/>
            </a:prstGeom>
            <a:solidFill>
              <a:srgbClr val="00B0F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0"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8</a:t>
              </a:r>
            </a:p>
          </p:txBody>
        </p:sp>
      </p:grpSp>
      <p:sp>
        <p:nvSpPr>
          <p:cNvPr id="11" name="TextBox 15"/>
          <p:cNvSpPr txBox="1"/>
          <p:nvPr/>
        </p:nvSpPr>
        <p:spPr>
          <a:xfrm>
            <a:off x="3977640" y="4351655"/>
            <a:ext cx="4044315" cy="927100"/>
          </a:xfrm>
          <a:prstGeom prst="rect">
            <a:avLst/>
          </a:prstGeom>
          <a:noFill/>
        </p:spPr>
        <p:txBody>
          <a:bodyPr wrap="square" lIns="96762" tIns="48381" rIns="96762" bIns="48381" rtlCol="0">
            <a:spAutoFit/>
          </a:bodyPr>
          <a:lstStyle/>
          <a:p>
            <a:pPr algn="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穿过浓烟逃生时，要尽量使身体贴近地面，并用湿毛巾捂住口鼻。</a:t>
            </a:r>
          </a:p>
        </p:txBody>
      </p:sp>
      <p:sp>
        <p:nvSpPr>
          <p:cNvPr id="13" name="对角圆角矩形 12"/>
          <p:cNvSpPr/>
          <p:nvPr/>
        </p:nvSpPr>
        <p:spPr>
          <a:xfrm>
            <a:off x="1323340" y="1636395"/>
            <a:ext cx="2614295" cy="3054985"/>
          </a:xfrm>
          <a:prstGeom prst="round2DiagRect">
            <a:avLst/>
          </a:prstGeom>
          <a:blipFill rotWithShape="1">
            <a:blip r:embed="rId5"/>
            <a:stretch>
              <a:fillRect/>
            </a:stretch>
          </a:blipFill>
          <a:ln w="635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8213725" y="2346960"/>
            <a:ext cx="2614295" cy="3054985"/>
          </a:xfrm>
          <a:prstGeom prst="round2DiagRect">
            <a:avLst/>
          </a:prstGeom>
          <a:blipFill rotWithShape="1">
            <a:blip r:embed="rId6"/>
            <a:stretch>
              <a:fillRect/>
            </a:stretch>
          </a:blipFill>
          <a:ln w="635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1000"/>
                                        <p:tgtEl>
                                          <p:spTgt spid="3">
                                            <p:txEl>
                                              <p:pRg st="0" end="0"/>
                                            </p:txEl>
                                          </p:spTgt>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up)">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3"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5"/>
          <a:stretch>
            <a:fillRect/>
          </a:stretch>
        </p:blipFill>
        <p:spPr>
          <a:xfrm>
            <a:off x="-6985" y="3867150"/>
            <a:ext cx="12205335" cy="3049905"/>
          </a:xfrm>
          <a:prstGeom prst="rect">
            <a:avLst/>
          </a:prstGeom>
        </p:spPr>
      </p:pic>
      <p:pic>
        <p:nvPicPr>
          <p:cNvPr id="52" name="图片 51" descr="36f9a2a7dc2088575b3175c2c9b24629"/>
          <p:cNvPicPr>
            <a:picLocks noChangeAspect="1"/>
          </p:cNvPicPr>
          <p:nvPr/>
        </p:nvPicPr>
        <p:blipFill>
          <a:blip r:embed="rId6"/>
          <a:stretch>
            <a:fillRect/>
          </a:stretch>
        </p:blipFill>
        <p:spPr>
          <a:xfrm>
            <a:off x="4384040" y="4728845"/>
            <a:ext cx="3908425" cy="2061210"/>
          </a:xfrm>
          <a:prstGeom prst="rect">
            <a:avLst/>
          </a:prstGeom>
        </p:spPr>
      </p:pic>
      <p:pic>
        <p:nvPicPr>
          <p:cNvPr id="53" name="图片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375" y="4800600"/>
            <a:ext cx="1163955" cy="1918335"/>
          </a:xfrm>
          <a:prstGeom prst="rect">
            <a:avLst/>
          </a:prstGeom>
        </p:spPr>
      </p:pic>
      <p:sp>
        <p:nvSpPr>
          <p:cNvPr id="11" name="MH_Number_1"/>
          <p:cNvSpPr/>
          <p:nvPr>
            <p:custDataLst>
              <p:tags r:id="rId1"/>
            </p:custDataLst>
          </p:nvPr>
        </p:nvSpPr>
        <p:spPr>
          <a:xfrm>
            <a:off x="5255240" y="866547"/>
            <a:ext cx="1681144" cy="1681144"/>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02</a:t>
            </a:r>
            <a:endParaRPr lang="zh-CN" altLang="en-US"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12" name="MH_Entry_1"/>
          <p:cNvSpPr/>
          <p:nvPr>
            <p:custDataLst>
              <p:tags r:id="rId2"/>
            </p:custDataLst>
          </p:nvPr>
        </p:nvSpPr>
        <p:spPr>
          <a:xfrm>
            <a:off x="4887727" y="2876901"/>
            <a:ext cx="2416170" cy="885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90000"/>
              </a:lnSpc>
            </a:pPr>
            <a:r>
              <a:rPr lang="zh-CN" altLang="en-US" sz="5500" b="1" dirty="0">
                <a:ln>
                  <a:solidFill>
                    <a:schemeClr val="bg1"/>
                  </a:solidFill>
                </a:ln>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Arial" panose="020B0604020202020204" pitchFamily="34" charset="0"/>
              </a:rPr>
              <a:t>防溺水</a:t>
            </a:r>
          </a:p>
          <a:p>
            <a:pPr algn="ctr">
              <a:lnSpc>
                <a:spcPct val="90000"/>
              </a:lnSpc>
            </a:pPr>
            <a:r>
              <a:rPr lang="en-US" altLang="zh-CN" sz="900" dirty="0">
                <a:solidFill>
                  <a:srgbClr val="FF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Click on add related title words</a:t>
            </a:r>
          </a:p>
        </p:txBody>
      </p:sp>
      <p:grpSp>
        <p:nvGrpSpPr>
          <p:cNvPr id="13" name="组合 12"/>
          <p:cNvGrpSpPr/>
          <p:nvPr/>
        </p:nvGrpSpPr>
        <p:grpSpPr>
          <a:xfrm>
            <a:off x="4687065" y="2754712"/>
            <a:ext cx="2817495" cy="45720"/>
            <a:chOff x="4955994" y="3809489"/>
            <a:chExt cx="2817495" cy="45720"/>
          </a:xfrm>
        </p:grpSpPr>
        <p:cxnSp>
          <p:nvCxnSpPr>
            <p:cNvPr id="14" name="直接连接符 13"/>
            <p:cNvCxnSpPr/>
            <p:nvPr/>
          </p:nvCxnSpPr>
          <p:spPr>
            <a:xfrm>
              <a:off x="4989215" y="3832349"/>
              <a:ext cx="2761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6" name="椭圆 15"/>
            <p:cNvSpPr/>
            <p:nvPr/>
          </p:nvSpPr>
          <p:spPr>
            <a:xfrm>
              <a:off x="4955994"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02768">
            <a:off x="885916" y="954822"/>
            <a:ext cx="1978013" cy="2177198"/>
          </a:xfrm>
          <a:prstGeom prst="rect">
            <a:avLst/>
          </a:prstGeom>
        </p:spPr>
      </p:pic>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70041">
            <a:off x="9402297" y="1429709"/>
            <a:ext cx="1119146" cy="1454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19" dur="4000" fill="hold"/>
                                        <p:tgtEl>
                                          <p:spTgt spid="2"/>
                                        </p:tgtEl>
                                        <p:attrNameLst>
                                          <p:attrName>ppt_x</p:attrName>
                                          <p:attrName>ppt_y</p:attrName>
                                        </p:attrNameLst>
                                      </p:cBhvr>
                                    </p:animMotion>
                                  </p:childTnLst>
                                </p:cTn>
                              </p:par>
                            </p:childTnLst>
                          </p:cTn>
                        </p:par>
                        <p:par>
                          <p:cTn id="20" fill="hold">
                            <p:stCondLst>
                              <p:cond delay="6000"/>
                            </p:stCondLst>
                            <p:childTnLst>
                              <p:par>
                                <p:cTn id="21"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22" dur="4000" fill="hold"/>
                                        <p:tgtEl>
                                          <p:spTgt spid="40"/>
                                        </p:tgtEl>
                                        <p:attrNameLst>
                                          <p:attrName>ppt_x</p:attrName>
                                          <p:attrName>ppt_y</p:attrName>
                                        </p:attrNameLst>
                                      </p:cBhvr>
                                    </p:animMotion>
                                  </p:childTnLst>
                                </p:cTn>
                              </p:par>
                            </p:childTnLst>
                          </p:cTn>
                        </p:par>
                        <p:par>
                          <p:cTn id="23" fill="hold">
                            <p:stCondLst>
                              <p:cond delay="10000"/>
                            </p:stCondLst>
                            <p:childTnLst>
                              <p:par>
                                <p:cTn id="24" presetID="47"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1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1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016753" y="98520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防溺水</a:t>
            </a:r>
          </a:p>
        </p:txBody>
      </p:sp>
      <p:grpSp>
        <p:nvGrpSpPr>
          <p:cNvPr id="18" name="组合 15"/>
          <p:cNvGrpSpPr/>
          <p:nvPr/>
        </p:nvGrpSpPr>
        <p:grpSpPr bwMode="auto">
          <a:xfrm>
            <a:off x="1920836" y="2148521"/>
            <a:ext cx="2358039" cy="1212971"/>
            <a:chOff x="0" y="0"/>
            <a:chExt cx="2358517" cy="1213667"/>
          </a:xfrm>
        </p:grpSpPr>
        <p:sp>
          <p:nvSpPr>
            <p:cNvPr id="19" name="矩形 127"/>
            <p:cNvSpPr>
              <a:spLocks noChangeArrowheads="1"/>
            </p:cNvSpPr>
            <p:nvPr/>
          </p:nvSpPr>
          <p:spPr bwMode="auto">
            <a:xfrm>
              <a:off x="0" y="476009"/>
              <a:ext cx="2358517" cy="73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ts val="0"/>
                </a:spcBef>
                <a:buNone/>
              </a:pPr>
              <a:r>
                <a:rPr lang="zh-CN" altLang="en-US" sz="14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不到有溺水危险地等游泳戏水、玩耍打闹、清洗衣物、打捞物品等。</a:t>
              </a:r>
            </a:p>
          </p:txBody>
        </p:sp>
        <p:grpSp>
          <p:nvGrpSpPr>
            <p:cNvPr id="20" name="组合 11"/>
            <p:cNvGrpSpPr/>
            <p:nvPr/>
          </p:nvGrpSpPr>
          <p:grpSpPr bwMode="auto">
            <a:xfrm>
              <a:off x="33757" y="0"/>
              <a:ext cx="1854752" cy="425446"/>
              <a:chOff x="0" y="0"/>
              <a:chExt cx="1854752" cy="425446"/>
            </a:xfrm>
          </p:grpSpPr>
          <p:grpSp>
            <p:nvGrpSpPr>
              <p:cNvPr id="21" name="组合 79"/>
              <p:cNvGrpSpPr/>
              <p:nvPr/>
            </p:nvGrpSpPr>
            <p:grpSpPr bwMode="auto">
              <a:xfrm>
                <a:off x="0" y="0"/>
                <a:ext cx="422357" cy="422357"/>
                <a:chOff x="0" y="0"/>
                <a:chExt cx="612620" cy="612620"/>
              </a:xfrm>
            </p:grpSpPr>
            <p:sp>
              <p:nvSpPr>
                <p:cNvPr id="23"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24" name="组合 83"/>
                <p:cNvGrpSpPr/>
                <p:nvPr/>
              </p:nvGrpSpPr>
              <p:grpSpPr bwMode="auto">
                <a:xfrm>
                  <a:off x="146814" y="146814"/>
                  <a:ext cx="318993" cy="318993"/>
                  <a:chOff x="0" y="0"/>
                  <a:chExt cx="479425" cy="479425"/>
                </a:xfrm>
              </p:grpSpPr>
              <p:sp>
                <p:nvSpPr>
                  <p:cNvPr id="25"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6"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7"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8"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29"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30"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grpSp>
          </p:grpSp>
          <p:sp>
            <p:nvSpPr>
              <p:cNvPr id="22" name="矩形 128"/>
              <p:cNvSpPr>
                <a:spLocks noChangeArrowheads="1"/>
              </p:cNvSpPr>
              <p:nvPr/>
            </p:nvSpPr>
            <p:spPr bwMode="auto">
              <a:xfrm>
                <a:off x="426901" y="88068"/>
                <a:ext cx="1427851" cy="33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r>
                  <a:rPr lang="en-US" altLang="zh-CN" sz="1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01</a:t>
                </a:r>
              </a:p>
            </p:txBody>
          </p:sp>
        </p:grpSp>
      </p:grpSp>
      <p:grpSp>
        <p:nvGrpSpPr>
          <p:cNvPr id="31" name="组合 16"/>
          <p:cNvGrpSpPr/>
          <p:nvPr/>
        </p:nvGrpSpPr>
        <p:grpSpPr bwMode="auto">
          <a:xfrm>
            <a:off x="4753587" y="2148521"/>
            <a:ext cx="2359626" cy="1212971"/>
            <a:chOff x="0" y="0"/>
            <a:chExt cx="2358517" cy="1213668"/>
          </a:xfrm>
        </p:grpSpPr>
        <p:sp>
          <p:nvSpPr>
            <p:cNvPr id="32" name="矩形 130"/>
            <p:cNvSpPr>
              <a:spLocks noChangeArrowheads="1"/>
            </p:cNvSpPr>
            <p:nvPr/>
          </p:nvSpPr>
          <p:spPr bwMode="auto">
            <a:xfrm>
              <a:off x="0" y="476009"/>
              <a:ext cx="2358517" cy="73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ts val="0"/>
                </a:spcBef>
                <a:buNone/>
              </a:pPr>
              <a:r>
                <a:rPr lang="zh-CN" altLang="en-US" sz="14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游泳前要做好准备活动，下水时尽可能携带救生圈，以确保安全。</a:t>
              </a:r>
            </a:p>
          </p:txBody>
        </p:sp>
        <p:sp>
          <p:nvSpPr>
            <p:cNvPr id="33" name="椭圆 134"/>
            <p:cNvSpPr>
              <a:spLocks noChangeArrowheads="1"/>
            </p:cNvSpPr>
            <p:nvPr/>
          </p:nvSpPr>
          <p:spPr bwMode="auto">
            <a:xfrm>
              <a:off x="33757" y="0"/>
              <a:ext cx="422357" cy="422357"/>
            </a:xfrm>
            <a:prstGeom prst="ellipse">
              <a:avLst/>
            </a:prstGeom>
            <a:solidFill>
              <a:srgbClr val="00B0F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34" name="矩形 133"/>
            <p:cNvSpPr>
              <a:spLocks noChangeArrowheads="1"/>
            </p:cNvSpPr>
            <p:nvPr/>
          </p:nvSpPr>
          <p:spPr bwMode="auto">
            <a:xfrm>
              <a:off x="460658" y="88068"/>
              <a:ext cx="1427851" cy="33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ct val="0"/>
                </a:spcBef>
                <a:buNone/>
              </a:pPr>
              <a:r>
                <a:rPr lang="en-US" altLang="zh-CN" sz="1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03</a:t>
              </a:r>
            </a:p>
          </p:txBody>
        </p:sp>
        <p:grpSp>
          <p:nvGrpSpPr>
            <p:cNvPr id="35" name="组合 14"/>
            <p:cNvGrpSpPr/>
            <p:nvPr/>
          </p:nvGrpSpPr>
          <p:grpSpPr bwMode="auto">
            <a:xfrm>
              <a:off x="134973" y="141998"/>
              <a:ext cx="219923" cy="151470"/>
              <a:chOff x="0" y="0"/>
              <a:chExt cx="219923" cy="151470"/>
            </a:xfrm>
          </p:grpSpPr>
          <p:sp>
            <p:nvSpPr>
              <p:cNvPr id="36"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37"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38"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39"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0"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1"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2"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3"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4"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5"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46" name="组合 18"/>
          <p:cNvGrpSpPr/>
          <p:nvPr/>
        </p:nvGrpSpPr>
        <p:grpSpPr bwMode="auto">
          <a:xfrm>
            <a:off x="1920836" y="3705350"/>
            <a:ext cx="2358039" cy="998271"/>
            <a:chOff x="0" y="0"/>
            <a:chExt cx="2358517" cy="997659"/>
          </a:xfrm>
        </p:grpSpPr>
        <p:sp>
          <p:nvSpPr>
            <p:cNvPr id="47" name="矩形 142"/>
            <p:cNvSpPr>
              <a:spLocks noChangeArrowheads="1"/>
            </p:cNvSpPr>
            <p:nvPr/>
          </p:nvSpPr>
          <p:spPr bwMode="auto">
            <a:xfrm>
              <a:off x="0" y="476009"/>
              <a:ext cx="2358517" cy="5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ts val="0"/>
                </a:spcBef>
                <a:buNone/>
              </a:pPr>
              <a:r>
                <a:rPr lang="zh-CN" altLang="en-US" sz="14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上学、放学路上不得下水游泳。</a:t>
              </a:r>
            </a:p>
          </p:txBody>
        </p:sp>
        <p:sp>
          <p:nvSpPr>
            <p:cNvPr id="48" name="椭圆 146"/>
            <p:cNvSpPr>
              <a:spLocks noChangeArrowheads="1"/>
            </p:cNvSpPr>
            <p:nvPr/>
          </p:nvSpPr>
          <p:spPr bwMode="auto">
            <a:xfrm>
              <a:off x="33757" y="0"/>
              <a:ext cx="422357" cy="422357"/>
            </a:xfrm>
            <a:prstGeom prst="ellipse">
              <a:avLst/>
            </a:prstGeom>
            <a:solidFill>
              <a:srgbClr val="92D05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49" name="矩形 145"/>
            <p:cNvSpPr>
              <a:spLocks noChangeArrowheads="1"/>
            </p:cNvSpPr>
            <p:nvPr/>
          </p:nvSpPr>
          <p:spPr bwMode="auto">
            <a:xfrm>
              <a:off x="460658" y="88068"/>
              <a:ext cx="1427851" cy="33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ct val="0"/>
                </a:spcBef>
                <a:buNone/>
              </a:pPr>
              <a:r>
                <a:rPr lang="en-US" altLang="zh-CN" sz="1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02</a:t>
              </a:r>
            </a:p>
          </p:txBody>
        </p:sp>
        <p:grpSp>
          <p:nvGrpSpPr>
            <p:cNvPr id="50" name="组合 118"/>
            <p:cNvGrpSpPr/>
            <p:nvPr/>
          </p:nvGrpSpPr>
          <p:grpSpPr bwMode="auto">
            <a:xfrm>
              <a:off x="135678" y="103701"/>
              <a:ext cx="218514" cy="214955"/>
              <a:chOff x="0" y="0"/>
              <a:chExt cx="487362" cy="479425"/>
            </a:xfrm>
          </p:grpSpPr>
          <p:sp>
            <p:nvSpPr>
              <p:cNvPr id="51"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2"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3"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4"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5"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6"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7"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8"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59" name="组合 17"/>
          <p:cNvGrpSpPr/>
          <p:nvPr/>
        </p:nvGrpSpPr>
        <p:grpSpPr bwMode="auto">
          <a:xfrm>
            <a:off x="4753587" y="3705350"/>
            <a:ext cx="2359626" cy="998271"/>
            <a:chOff x="0" y="0"/>
            <a:chExt cx="2358517" cy="997659"/>
          </a:xfrm>
        </p:grpSpPr>
        <p:sp>
          <p:nvSpPr>
            <p:cNvPr id="60" name="矩形 154"/>
            <p:cNvSpPr>
              <a:spLocks noChangeArrowheads="1"/>
            </p:cNvSpPr>
            <p:nvPr/>
          </p:nvSpPr>
          <p:spPr bwMode="auto">
            <a:xfrm>
              <a:off x="0" y="476009"/>
              <a:ext cx="2358517" cy="5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ts val="0"/>
                </a:spcBef>
                <a:buNone/>
              </a:pPr>
              <a:r>
                <a:rPr lang="zh-CN" altLang="en-US" sz="14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游泳时要有熟悉水性的大人看护。</a:t>
              </a:r>
            </a:p>
          </p:txBody>
        </p:sp>
        <p:sp>
          <p:nvSpPr>
            <p:cNvPr id="61" name="椭圆 155"/>
            <p:cNvSpPr>
              <a:spLocks noChangeArrowheads="1"/>
            </p:cNvSpPr>
            <p:nvPr/>
          </p:nvSpPr>
          <p:spPr bwMode="auto">
            <a:xfrm>
              <a:off x="33757" y="0"/>
              <a:ext cx="422357" cy="422357"/>
            </a:xfrm>
            <a:prstGeom prst="ellipse">
              <a:avLst/>
            </a:prstGeom>
            <a:solidFill>
              <a:srgbClr val="FFC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62" name="矩形 156"/>
            <p:cNvSpPr>
              <a:spLocks noChangeArrowheads="1"/>
            </p:cNvSpPr>
            <p:nvPr/>
          </p:nvSpPr>
          <p:spPr bwMode="auto">
            <a:xfrm>
              <a:off x="460658" y="88068"/>
              <a:ext cx="1427851" cy="33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ct val="0"/>
                </a:spcBef>
                <a:buNone/>
              </a:pPr>
              <a:r>
                <a:rPr lang="en-US" altLang="zh-CN" sz="1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04</a:t>
              </a:r>
            </a:p>
          </p:txBody>
        </p:sp>
        <p:grpSp>
          <p:nvGrpSpPr>
            <p:cNvPr id="63" name="组合 100"/>
            <p:cNvGrpSpPr/>
            <p:nvPr/>
          </p:nvGrpSpPr>
          <p:grpSpPr bwMode="auto">
            <a:xfrm>
              <a:off x="148689" y="104493"/>
              <a:ext cx="212641" cy="213370"/>
              <a:chOff x="0" y="0"/>
              <a:chExt cx="463550" cy="465138"/>
            </a:xfrm>
          </p:grpSpPr>
          <p:sp>
            <p:nvSpPr>
              <p:cNvPr id="64"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65"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66"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67"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2" name="组合 15"/>
          <p:cNvGrpSpPr/>
          <p:nvPr/>
        </p:nvGrpSpPr>
        <p:grpSpPr bwMode="auto">
          <a:xfrm>
            <a:off x="7659331" y="2149156"/>
            <a:ext cx="2358039" cy="1212971"/>
            <a:chOff x="0" y="0"/>
            <a:chExt cx="2358517" cy="1213667"/>
          </a:xfrm>
        </p:grpSpPr>
        <p:sp>
          <p:nvSpPr>
            <p:cNvPr id="3" name="矩形 127"/>
            <p:cNvSpPr>
              <a:spLocks noChangeArrowheads="1"/>
            </p:cNvSpPr>
            <p:nvPr/>
          </p:nvSpPr>
          <p:spPr bwMode="auto">
            <a:xfrm>
              <a:off x="0" y="476009"/>
              <a:ext cx="2358517" cy="73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ts val="0"/>
                </a:spcBef>
                <a:buNone/>
              </a:pPr>
              <a:r>
                <a:rPr lang="zh-CN" altLang="en-US" sz="14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游泳前要做好准备活动，下水时尽可能携带救生圈，以确保安全。</a:t>
              </a:r>
            </a:p>
          </p:txBody>
        </p:sp>
        <p:grpSp>
          <p:nvGrpSpPr>
            <p:cNvPr id="7" name="组合 11"/>
            <p:cNvGrpSpPr/>
            <p:nvPr/>
          </p:nvGrpSpPr>
          <p:grpSpPr bwMode="auto">
            <a:xfrm>
              <a:off x="33757" y="0"/>
              <a:ext cx="1854752" cy="425446"/>
              <a:chOff x="0" y="0"/>
              <a:chExt cx="1854752" cy="425446"/>
            </a:xfrm>
          </p:grpSpPr>
          <p:grpSp>
            <p:nvGrpSpPr>
              <p:cNvPr id="8" name="组合 79"/>
              <p:cNvGrpSpPr/>
              <p:nvPr/>
            </p:nvGrpSpPr>
            <p:grpSpPr bwMode="auto">
              <a:xfrm>
                <a:off x="0" y="0"/>
                <a:ext cx="422357" cy="422357"/>
                <a:chOff x="0" y="0"/>
                <a:chExt cx="612620" cy="612620"/>
              </a:xfrm>
            </p:grpSpPr>
            <p:sp>
              <p:nvSpPr>
                <p:cNvPr id="9" name="椭圆 82"/>
                <p:cNvSpPr>
                  <a:spLocks noChangeArrowheads="1"/>
                </p:cNvSpPr>
                <p:nvPr/>
              </p:nvSpPr>
              <p:spPr bwMode="auto">
                <a:xfrm>
                  <a:off x="0" y="0"/>
                  <a:ext cx="612620" cy="612620"/>
                </a:xfrm>
                <a:prstGeom prst="ellipse">
                  <a:avLst/>
                </a:prstGeom>
                <a:solidFill>
                  <a:srgbClr val="FF000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0" name="组合 83"/>
                <p:cNvGrpSpPr/>
                <p:nvPr/>
              </p:nvGrpSpPr>
              <p:grpSpPr bwMode="auto">
                <a:xfrm>
                  <a:off x="146814" y="146814"/>
                  <a:ext cx="318993" cy="318993"/>
                  <a:chOff x="0" y="0"/>
                  <a:chExt cx="479425" cy="479425"/>
                </a:xfrm>
              </p:grpSpPr>
              <p:sp>
                <p:nvSpPr>
                  <p:cNvPr id="11"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2"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3"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4"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15"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17"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grpSp>
          </p:grpSp>
          <p:sp>
            <p:nvSpPr>
              <p:cNvPr id="68" name="矩形 128"/>
              <p:cNvSpPr>
                <a:spLocks noChangeArrowheads="1"/>
              </p:cNvSpPr>
              <p:nvPr/>
            </p:nvSpPr>
            <p:spPr bwMode="auto">
              <a:xfrm>
                <a:off x="426901" y="88068"/>
                <a:ext cx="1427851" cy="33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spcBef>
                    <a:spcPct val="0"/>
                  </a:spcBef>
                  <a:buFont typeface="Arial" panose="020B0604020202020204" pitchFamily="34" charset="0"/>
                  <a:buNone/>
                </a:pPr>
                <a:r>
                  <a:rPr lang="en-US" altLang="zh-CN" sz="1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05</a:t>
                </a:r>
              </a:p>
            </p:txBody>
          </p:sp>
        </p:grpSp>
      </p:grpSp>
      <p:grpSp>
        <p:nvGrpSpPr>
          <p:cNvPr id="69" name="组合 18"/>
          <p:cNvGrpSpPr/>
          <p:nvPr/>
        </p:nvGrpSpPr>
        <p:grpSpPr bwMode="auto">
          <a:xfrm>
            <a:off x="7659331" y="3705985"/>
            <a:ext cx="2358039" cy="998271"/>
            <a:chOff x="0" y="0"/>
            <a:chExt cx="2358517" cy="997659"/>
          </a:xfrm>
        </p:grpSpPr>
        <p:sp>
          <p:nvSpPr>
            <p:cNvPr id="70" name="矩形 142"/>
            <p:cNvSpPr>
              <a:spLocks noChangeArrowheads="1"/>
            </p:cNvSpPr>
            <p:nvPr/>
          </p:nvSpPr>
          <p:spPr bwMode="auto">
            <a:xfrm>
              <a:off x="0" y="476009"/>
              <a:ext cx="2358517" cy="5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ts val="0"/>
                </a:spcBef>
                <a:buNone/>
              </a:pPr>
              <a:r>
                <a:rPr lang="zh-CN" altLang="en-US" sz="14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未成年人发现别人溺水，要立即呼救，不要下水营救。</a:t>
              </a:r>
            </a:p>
          </p:txBody>
        </p:sp>
        <p:sp>
          <p:nvSpPr>
            <p:cNvPr id="71" name="椭圆 146"/>
            <p:cNvSpPr>
              <a:spLocks noChangeArrowheads="1"/>
            </p:cNvSpPr>
            <p:nvPr/>
          </p:nvSpPr>
          <p:spPr bwMode="auto">
            <a:xfrm>
              <a:off x="33757" y="0"/>
              <a:ext cx="422357" cy="422357"/>
            </a:xfrm>
            <a:prstGeom prst="ellipse">
              <a:avLst/>
            </a:prstGeom>
            <a:solidFill>
              <a:srgbClr val="92D050"/>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b="1">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endParaRPr>
            </a:p>
          </p:txBody>
        </p:sp>
        <p:sp>
          <p:nvSpPr>
            <p:cNvPr id="72" name="矩形 145"/>
            <p:cNvSpPr>
              <a:spLocks noChangeArrowheads="1"/>
            </p:cNvSpPr>
            <p:nvPr/>
          </p:nvSpPr>
          <p:spPr bwMode="auto">
            <a:xfrm>
              <a:off x="460658" y="88068"/>
              <a:ext cx="1427851" cy="33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lvl="0" eaLnBrk="1" hangingPunct="1">
                <a:spcBef>
                  <a:spcPct val="0"/>
                </a:spcBef>
                <a:buNone/>
              </a:pPr>
              <a:r>
                <a:rPr lang="en-US" altLang="zh-CN" sz="1600" b="1"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06</a:t>
              </a:r>
            </a:p>
          </p:txBody>
        </p:sp>
        <p:grpSp>
          <p:nvGrpSpPr>
            <p:cNvPr id="73" name="组合 118"/>
            <p:cNvGrpSpPr/>
            <p:nvPr/>
          </p:nvGrpSpPr>
          <p:grpSpPr bwMode="auto">
            <a:xfrm>
              <a:off x="135678" y="103701"/>
              <a:ext cx="218514" cy="214955"/>
              <a:chOff x="0" y="0"/>
              <a:chExt cx="487362" cy="479425"/>
            </a:xfrm>
          </p:grpSpPr>
          <p:sp>
            <p:nvSpPr>
              <p:cNvPr id="74"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75"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76"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77"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78"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79"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80"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81"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b="1">
                  <a:solidFill>
                    <a:schemeClr val="tx1">
                      <a:lumMod val="75000"/>
                      <a:lumOff val="25000"/>
                    </a:schemeClr>
                  </a:soli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0" dur="1000" fill="hold"/>
                                        <p:tgtEl>
                                          <p:spTgt spid="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14" dur="1000" decel="50000">
                                          <p:stCondLst>
                                            <p:cond delay="0"/>
                                          </p:stCondLst>
                                        </p:cTn>
                                        <p:tgtEl>
                                          <p:spTgt spid="18"/>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1" dur="1000" fill="hold"/>
                                        <p:tgtEl>
                                          <p:spTgt spid="3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1"/>
                                        </p:tgtEl>
                                        <p:attrNameLst>
                                          <p:attrName>ppt_y</p:attrName>
                                        </p:attrNameLst>
                                      </p:cBhvr>
                                      <p:tavLst>
                                        <p:tav tm="0">
                                          <p:val>
                                            <p:strVal val="#ppt_y+.1"/>
                                          </p:val>
                                        </p:tav>
                                        <p:tav tm="100000">
                                          <p:val>
                                            <p:strVal val="#ppt_y"/>
                                          </p:val>
                                        </p:tav>
                                      </p:tavLst>
                                    </p:anim>
                                    <p:animEffect>
                                      <p:cBhvr>
                                        <p:cTn id="25" dur="1000" decel="50000">
                                          <p:stCondLst>
                                            <p:cond delay="0"/>
                                          </p:stCondLst>
                                        </p:cTn>
                                        <p:tgtEl>
                                          <p:spTgt spid="31"/>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32" dur="1000" fill="hold"/>
                                        <p:tgtEl>
                                          <p:spTgt spid="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
                                        </p:tgtEl>
                                        <p:attrNameLst>
                                          <p:attrName>ppt_y</p:attrName>
                                        </p:attrNameLst>
                                      </p:cBhvr>
                                      <p:tavLst>
                                        <p:tav tm="0">
                                          <p:val>
                                            <p:strVal val="#ppt_y+.1"/>
                                          </p:val>
                                        </p:tav>
                                        <p:tav tm="100000">
                                          <p:val>
                                            <p:strVal val="#ppt_y"/>
                                          </p:val>
                                        </p:tav>
                                      </p:tavLst>
                                    </p:anim>
                                    <p:animEffect>
                                      <p:cBhvr>
                                        <p:cTn id="36" dur="1000" decel="50000">
                                          <p:stCondLst>
                                            <p:cond delay="0"/>
                                          </p:stCondLst>
                                        </p:cTn>
                                        <p:tgtEl>
                                          <p:spTgt spid="46"/>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43" dur="1000" fill="hold"/>
                                        <p:tgtEl>
                                          <p:spTgt spid="5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9"/>
                                        </p:tgtEl>
                                        <p:attrNameLst>
                                          <p:attrName>ppt_y</p:attrName>
                                        </p:attrNameLst>
                                      </p:cBhvr>
                                      <p:tavLst>
                                        <p:tav tm="0">
                                          <p:val>
                                            <p:strVal val="#ppt_y+.1"/>
                                          </p:val>
                                        </p:tav>
                                        <p:tav tm="100000">
                                          <p:val>
                                            <p:strVal val="#ppt_y"/>
                                          </p:val>
                                        </p:tav>
                                      </p:tavLst>
                                    </p:anim>
                                    <p:animEffect>
                                      <p:cBhvr>
                                        <p:cTn id="47" dur="1000" decel="50000">
                                          <p:stCondLst>
                                            <p:cond delay="0"/>
                                          </p:stCondLst>
                                        </p:cTn>
                                        <p:tgtEl>
                                          <p:spTgt spid="59"/>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54" dur="1000" fill="hold"/>
                                        <p:tgtEl>
                                          <p:spTgt spid="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
                                        </p:tgtEl>
                                        <p:attrNameLst>
                                          <p:attrName>ppt_y</p:attrName>
                                        </p:attrNameLst>
                                      </p:cBhvr>
                                      <p:tavLst>
                                        <p:tav tm="0">
                                          <p:val>
                                            <p:strVal val="#ppt_y+.1"/>
                                          </p:val>
                                        </p:tav>
                                        <p:tav tm="100000">
                                          <p:val>
                                            <p:strVal val="#ppt_y"/>
                                          </p:val>
                                        </p:tav>
                                      </p:tavLst>
                                    </p:anim>
                                    <p:animEffect>
                                      <p:cBhvr>
                                        <p:cTn id="58" dur="1000" decel="50000">
                                          <p:stCondLst>
                                            <p:cond delay="0"/>
                                          </p:stCondLst>
                                        </p:cTn>
                                        <p:tgtEl>
                                          <p:spTgt spid="2"/>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decel="50000" fill="hold">
                                          <p:stCondLst>
                                            <p:cond delay="0"/>
                                          </p:stCondLst>
                                        </p:cTn>
                                        <p:tgtEl>
                                          <p:spTgt spid="69"/>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69"/>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69"/>
                                        </p:tgtEl>
                                        <p:attrNameLst>
                                          <p:attrName>ppt_w</p:attrName>
                                        </p:attrNameLst>
                                      </p:cBhvr>
                                      <p:tavLst>
                                        <p:tav tm="0">
                                          <p:val>
                                            <p:strVal val="#ppt_w*.05"/>
                                          </p:val>
                                        </p:tav>
                                        <p:tav tm="100000">
                                          <p:val>
                                            <p:strVal val="#ppt_w"/>
                                          </p:val>
                                        </p:tav>
                                      </p:tavLst>
                                    </p:anim>
                                    <p:anim calcmode="lin" valueType="num">
                                      <p:cBhvr>
                                        <p:cTn id="65" dur="1000" fill="hold"/>
                                        <p:tgtEl>
                                          <p:spTgt spid="69"/>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69"/>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69"/>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69"/>
                                        </p:tgtEl>
                                        <p:attrNameLst>
                                          <p:attrName>ppt_y</p:attrName>
                                        </p:attrNameLst>
                                      </p:cBhvr>
                                      <p:tavLst>
                                        <p:tav tm="0">
                                          <p:val>
                                            <p:strVal val="#ppt_y+.1"/>
                                          </p:val>
                                        </p:tav>
                                        <p:tav tm="100000">
                                          <p:val>
                                            <p:strVal val="#ppt_y"/>
                                          </p:val>
                                        </p:tav>
                                      </p:tavLst>
                                    </p:anim>
                                    <p:animEffect>
                                      <p:cBhvr>
                                        <p:cTn id="69" dur="1000" decel="50000">
                                          <p:stCondLst>
                                            <p:cond delay="0"/>
                                          </p:stCondLst>
                                        </p:cTn>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5"/>
          <a:stretch>
            <a:fillRect/>
          </a:stretch>
        </p:blipFill>
        <p:spPr>
          <a:xfrm>
            <a:off x="-6985" y="3867150"/>
            <a:ext cx="12205335" cy="3049905"/>
          </a:xfrm>
          <a:prstGeom prst="rect">
            <a:avLst/>
          </a:prstGeom>
        </p:spPr>
      </p:pic>
      <p:pic>
        <p:nvPicPr>
          <p:cNvPr id="52" name="图片 51" descr="36f9a2a7dc2088575b3175c2c9b24629"/>
          <p:cNvPicPr>
            <a:picLocks noChangeAspect="1"/>
          </p:cNvPicPr>
          <p:nvPr/>
        </p:nvPicPr>
        <p:blipFill>
          <a:blip r:embed="rId6"/>
          <a:stretch>
            <a:fillRect/>
          </a:stretch>
        </p:blipFill>
        <p:spPr>
          <a:xfrm>
            <a:off x="4384040" y="4728845"/>
            <a:ext cx="3908425" cy="2061210"/>
          </a:xfrm>
          <a:prstGeom prst="rect">
            <a:avLst/>
          </a:prstGeom>
        </p:spPr>
      </p:pic>
      <p:pic>
        <p:nvPicPr>
          <p:cNvPr id="53" name="图片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375" y="4800600"/>
            <a:ext cx="1163955" cy="1918335"/>
          </a:xfrm>
          <a:prstGeom prst="rect">
            <a:avLst/>
          </a:prstGeom>
        </p:spPr>
      </p:pic>
      <p:sp>
        <p:nvSpPr>
          <p:cNvPr id="11" name="MH_Number_1"/>
          <p:cNvSpPr/>
          <p:nvPr>
            <p:custDataLst>
              <p:tags r:id="rId1"/>
            </p:custDataLst>
          </p:nvPr>
        </p:nvSpPr>
        <p:spPr>
          <a:xfrm>
            <a:off x="5255240" y="866547"/>
            <a:ext cx="1681144" cy="1681144"/>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03</a:t>
            </a:r>
            <a:endParaRPr lang="zh-CN" altLang="en-US"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12" name="MH_Entry_1"/>
          <p:cNvSpPr/>
          <p:nvPr>
            <p:custDataLst>
              <p:tags r:id="rId2"/>
            </p:custDataLst>
          </p:nvPr>
        </p:nvSpPr>
        <p:spPr>
          <a:xfrm>
            <a:off x="4887727" y="2876901"/>
            <a:ext cx="2416170" cy="885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90000"/>
              </a:lnSpc>
            </a:pPr>
            <a:r>
              <a:rPr lang="zh-CN" altLang="en-US" sz="5500" b="1" dirty="0">
                <a:ln>
                  <a:solidFill>
                    <a:schemeClr val="bg1"/>
                  </a:solidFill>
                </a:ln>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Arial" panose="020B0604020202020204" pitchFamily="34" charset="0"/>
              </a:rPr>
              <a:t>防踩踏</a:t>
            </a:r>
          </a:p>
          <a:p>
            <a:pPr algn="ctr">
              <a:lnSpc>
                <a:spcPct val="90000"/>
              </a:lnSpc>
            </a:pPr>
            <a:r>
              <a:rPr lang="en-US" altLang="zh-CN" sz="900" dirty="0">
                <a:solidFill>
                  <a:srgbClr val="FF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Click on add related title words</a:t>
            </a:r>
          </a:p>
        </p:txBody>
      </p:sp>
      <p:grpSp>
        <p:nvGrpSpPr>
          <p:cNvPr id="13" name="组合 12"/>
          <p:cNvGrpSpPr/>
          <p:nvPr/>
        </p:nvGrpSpPr>
        <p:grpSpPr>
          <a:xfrm>
            <a:off x="4687065" y="2754712"/>
            <a:ext cx="2817495" cy="45720"/>
            <a:chOff x="4955994" y="3809489"/>
            <a:chExt cx="2817495" cy="45720"/>
          </a:xfrm>
        </p:grpSpPr>
        <p:cxnSp>
          <p:nvCxnSpPr>
            <p:cNvPr id="14" name="直接连接符 13"/>
            <p:cNvCxnSpPr/>
            <p:nvPr/>
          </p:nvCxnSpPr>
          <p:spPr>
            <a:xfrm>
              <a:off x="4989215" y="3832349"/>
              <a:ext cx="2761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6" name="椭圆 15"/>
            <p:cNvSpPr/>
            <p:nvPr/>
          </p:nvSpPr>
          <p:spPr>
            <a:xfrm>
              <a:off x="4955994"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02768">
            <a:off x="885916" y="954822"/>
            <a:ext cx="1978013" cy="2177198"/>
          </a:xfrm>
          <a:prstGeom prst="rect">
            <a:avLst/>
          </a:prstGeom>
        </p:spPr>
      </p:pic>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70041">
            <a:off x="9402297" y="1429709"/>
            <a:ext cx="1119146" cy="1454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19" dur="4000" fill="hold"/>
                                        <p:tgtEl>
                                          <p:spTgt spid="2"/>
                                        </p:tgtEl>
                                        <p:attrNameLst>
                                          <p:attrName>ppt_x</p:attrName>
                                          <p:attrName>ppt_y</p:attrName>
                                        </p:attrNameLst>
                                      </p:cBhvr>
                                    </p:animMotion>
                                  </p:childTnLst>
                                </p:cTn>
                              </p:par>
                            </p:childTnLst>
                          </p:cTn>
                        </p:par>
                        <p:par>
                          <p:cTn id="20" fill="hold">
                            <p:stCondLst>
                              <p:cond delay="6000"/>
                            </p:stCondLst>
                            <p:childTnLst>
                              <p:par>
                                <p:cTn id="21"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22" dur="4000" fill="hold"/>
                                        <p:tgtEl>
                                          <p:spTgt spid="40"/>
                                        </p:tgtEl>
                                        <p:attrNameLst>
                                          <p:attrName>ppt_x</p:attrName>
                                          <p:attrName>ppt_y</p:attrName>
                                        </p:attrNameLst>
                                      </p:cBhvr>
                                    </p:animMotion>
                                  </p:childTnLst>
                                </p:cTn>
                              </p:par>
                            </p:childTnLst>
                          </p:cTn>
                        </p:par>
                        <p:par>
                          <p:cTn id="23" fill="hold">
                            <p:stCondLst>
                              <p:cond delay="10000"/>
                            </p:stCondLst>
                            <p:childTnLst>
                              <p:par>
                                <p:cTn id="24" presetID="47"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1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1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1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防踩踏</a:t>
            </a:r>
          </a:p>
        </p:txBody>
      </p:sp>
      <p:grpSp>
        <p:nvGrpSpPr>
          <p:cNvPr id="2" name="组合 1"/>
          <p:cNvGrpSpPr/>
          <p:nvPr/>
        </p:nvGrpSpPr>
        <p:grpSpPr>
          <a:xfrm>
            <a:off x="573568" y="1556880"/>
            <a:ext cx="5581429" cy="3602282"/>
            <a:chOff x="1690533" y="1556880"/>
            <a:chExt cx="5581429" cy="3602282"/>
          </a:xfrm>
        </p:grpSpPr>
        <p:sp>
          <p:nvSpPr>
            <p:cNvPr id="3" name="MH_Other_1"/>
            <p:cNvSpPr/>
            <p:nvPr>
              <p:custDataLst>
                <p:tags r:id="rId1"/>
              </p:custDataLst>
            </p:nvPr>
          </p:nvSpPr>
          <p:spPr bwMode="auto">
            <a:xfrm rot="18169033">
              <a:off x="1887374" y="2868652"/>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7" name="MH_Picture_5"/>
            <p:cNvSpPr/>
            <p:nvPr>
              <p:custDataLst>
                <p:tags r:id="rId2"/>
              </p:custDataLst>
            </p:nvPr>
          </p:nvSpPr>
          <p:spPr bwMode="auto">
            <a:xfrm rot="18169033">
              <a:off x="2013566" y="3018572"/>
              <a:ext cx="1841285" cy="2187511"/>
            </a:xfrm>
            <a:prstGeom prst="rect">
              <a:avLst/>
            </a:prstGeom>
            <a:blipFill dpi="0" rotWithShape="1">
              <a:blip r:embed="rId15">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8" name="MH_Other_2"/>
            <p:cNvSpPr/>
            <p:nvPr>
              <p:custDataLst>
                <p:tags r:id="rId3"/>
              </p:custDataLst>
            </p:nvPr>
          </p:nvSpPr>
          <p:spPr bwMode="auto">
            <a:xfrm rot="20147881">
              <a:off x="2234388" y="2037429"/>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9" name="MH_Picture_4"/>
            <p:cNvSpPr/>
            <p:nvPr>
              <p:custDataLst>
                <p:tags r:id="rId4"/>
              </p:custDataLst>
            </p:nvPr>
          </p:nvSpPr>
          <p:spPr bwMode="auto">
            <a:xfrm rot="20147881">
              <a:off x="2360580" y="2187350"/>
              <a:ext cx="1841285" cy="2187511"/>
            </a:xfrm>
            <a:prstGeom prst="rect">
              <a:avLst/>
            </a:prstGeom>
            <a:blipFill dpi="0" rotWithShape="1">
              <a:blip r:embed="rId16"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0" name="MH_Other_3"/>
            <p:cNvSpPr/>
            <p:nvPr>
              <p:custDataLst>
                <p:tags r:id="rId5"/>
              </p:custDataLst>
            </p:nvPr>
          </p:nvSpPr>
          <p:spPr bwMode="auto">
            <a:xfrm rot="119492">
              <a:off x="3296192" y="1556880"/>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1" name="MH_Picture_3"/>
            <p:cNvSpPr/>
            <p:nvPr>
              <p:custDataLst>
                <p:tags r:id="rId6"/>
              </p:custDataLst>
            </p:nvPr>
          </p:nvSpPr>
          <p:spPr bwMode="auto">
            <a:xfrm rot="119492">
              <a:off x="3422384" y="1706801"/>
              <a:ext cx="1841285" cy="2187511"/>
            </a:xfrm>
            <a:prstGeom prst="rect">
              <a:avLst/>
            </a:prstGeom>
            <a:blipFill dpi="0" rotWithShape="1">
              <a:blip r:embed="rId17">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2" name="MH_Other_4"/>
            <p:cNvSpPr/>
            <p:nvPr>
              <p:custDataLst>
                <p:tags r:id="rId7"/>
              </p:custDataLst>
            </p:nvPr>
          </p:nvSpPr>
          <p:spPr bwMode="auto">
            <a:xfrm rot="2300446">
              <a:off x="4251548" y="1904629"/>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3" name="MH_Picture_2"/>
            <p:cNvSpPr/>
            <p:nvPr>
              <p:custDataLst>
                <p:tags r:id="rId8"/>
              </p:custDataLst>
            </p:nvPr>
          </p:nvSpPr>
          <p:spPr bwMode="auto">
            <a:xfrm rot="2300446">
              <a:off x="4377740" y="2054549"/>
              <a:ext cx="1841285" cy="2187511"/>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5" name="MH_Other_5"/>
            <p:cNvSpPr/>
            <p:nvPr>
              <p:custDataLst>
                <p:tags r:id="rId9"/>
              </p:custDataLst>
            </p:nvPr>
          </p:nvSpPr>
          <p:spPr bwMode="auto">
            <a:xfrm rot="4150311">
              <a:off x="4981452" y="2410800"/>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4" name="MH_Picture_1"/>
            <p:cNvSpPr/>
            <p:nvPr>
              <p:custDataLst>
                <p:tags r:id="rId10"/>
              </p:custDataLst>
            </p:nvPr>
          </p:nvSpPr>
          <p:spPr bwMode="auto">
            <a:xfrm rot="4150311">
              <a:off x="5107645" y="2560720"/>
              <a:ext cx="1841285" cy="2187511"/>
            </a:xfrm>
            <a:prstGeom prst="rect">
              <a:avLst/>
            </a:prstGeom>
            <a:blipFill dpi="0" rotWithShape="1">
              <a:blip r:embed="rId19"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grpSp>
      <p:sp>
        <p:nvSpPr>
          <p:cNvPr id="19" name="矩形 18"/>
          <p:cNvSpPr/>
          <p:nvPr/>
        </p:nvSpPr>
        <p:spPr>
          <a:xfrm>
            <a:off x="6445885" y="1906270"/>
            <a:ext cx="4987925" cy="3630930"/>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微软雅黑" panose="020B0503020204020204" charset="-122"/>
                <a:ea typeface="微软雅黑" panose="020B0503020204020204" charset="-122"/>
              </a:rPr>
              <a:t>1.不在楼梯或狭窄通道嬉戏打闹，人多的时候不拥挤、不起哄、不制造紧张或恐慌气氛。</a:t>
            </a:r>
          </a:p>
          <a:p>
            <a:pPr>
              <a:lnSpc>
                <a:spcPct val="120000"/>
              </a:lnSpc>
            </a:pPr>
            <a:r>
              <a:rPr lang="zh-CN" altLang="en-US" sz="1600" dirty="0">
                <a:latin typeface="微软雅黑" panose="020B0503020204020204" charset="-122"/>
                <a:ea typeface="微软雅黑" panose="020B0503020204020204" charset="-122"/>
              </a:rPr>
              <a:t>2.尽量避免到拥挤的人群中，不得已时，尽量走在人流的边缘。</a:t>
            </a:r>
          </a:p>
          <a:p>
            <a:pPr>
              <a:lnSpc>
                <a:spcPct val="120000"/>
              </a:lnSpc>
            </a:pPr>
            <a:r>
              <a:rPr lang="zh-CN" altLang="en-US" sz="1600" dirty="0">
                <a:latin typeface="微软雅黑" panose="020B0503020204020204" charset="-122"/>
                <a:ea typeface="微软雅黑" panose="020B0503020204020204" charset="-122"/>
              </a:rPr>
              <a:t>3.发觉拥挤的人群向自己的方向走来时，应立即避到一旁，不要慌乱，不要奔跑，避免摔倒。</a:t>
            </a:r>
          </a:p>
          <a:p>
            <a:pPr>
              <a:lnSpc>
                <a:spcPct val="120000"/>
              </a:lnSpc>
            </a:pPr>
            <a:r>
              <a:rPr lang="zh-CN" altLang="en-US" sz="1600" dirty="0">
                <a:latin typeface="微软雅黑" panose="020B0503020204020204" charset="-122"/>
                <a:ea typeface="微软雅黑" panose="020B0503020204020204" charset="-122"/>
              </a:rPr>
              <a:t>4.顺着人流走，切不可逆着人流前进，否则，很容易被人流推倒。</a:t>
            </a:r>
          </a:p>
          <a:p>
            <a:pPr>
              <a:lnSpc>
                <a:spcPct val="120000"/>
              </a:lnSpc>
            </a:pPr>
            <a:r>
              <a:rPr lang="zh-CN" altLang="en-US" sz="1600" dirty="0">
                <a:latin typeface="微软雅黑" panose="020B0503020204020204" charset="-122"/>
                <a:ea typeface="微软雅黑" panose="020B0503020204020204" charset="-122"/>
              </a:rPr>
              <a:t>5.假如陷入拥挤的人流，一定要先站稳，身体不要倾斜失去重心，即使鞋子被踩掉，也不要弯腰捡鞋子或系鞋带。有可能的话，可先尽快抓住坚固可靠的东西慢慢走动或停住，待人群过去后再迅速离开现场。</a:t>
            </a: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1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1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防踩踏</a:t>
            </a:r>
          </a:p>
        </p:txBody>
      </p:sp>
      <p:grpSp>
        <p:nvGrpSpPr>
          <p:cNvPr id="2" name="组合 1"/>
          <p:cNvGrpSpPr/>
          <p:nvPr/>
        </p:nvGrpSpPr>
        <p:grpSpPr>
          <a:xfrm>
            <a:off x="6071398" y="1496555"/>
            <a:ext cx="5581429" cy="3602282"/>
            <a:chOff x="1690533" y="1556880"/>
            <a:chExt cx="5581429" cy="3602282"/>
          </a:xfrm>
        </p:grpSpPr>
        <p:sp>
          <p:nvSpPr>
            <p:cNvPr id="3" name="MH_Other_1"/>
            <p:cNvSpPr/>
            <p:nvPr>
              <p:custDataLst>
                <p:tags r:id="rId1"/>
              </p:custDataLst>
            </p:nvPr>
          </p:nvSpPr>
          <p:spPr bwMode="auto">
            <a:xfrm rot="18169033">
              <a:off x="1887374" y="2868652"/>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7" name="MH_Picture_5"/>
            <p:cNvSpPr/>
            <p:nvPr>
              <p:custDataLst>
                <p:tags r:id="rId2"/>
              </p:custDataLst>
            </p:nvPr>
          </p:nvSpPr>
          <p:spPr bwMode="auto">
            <a:xfrm rot="18169033">
              <a:off x="2013566" y="3018572"/>
              <a:ext cx="1841285" cy="2187511"/>
            </a:xfrm>
            <a:prstGeom prst="rect">
              <a:avLst/>
            </a:prstGeom>
            <a:blipFill dpi="0" rotWithShape="1">
              <a:blip r:embed="rId15">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9" name="MH_Other_2"/>
            <p:cNvSpPr/>
            <p:nvPr>
              <p:custDataLst>
                <p:tags r:id="rId3"/>
              </p:custDataLst>
            </p:nvPr>
          </p:nvSpPr>
          <p:spPr bwMode="auto">
            <a:xfrm rot="20147881">
              <a:off x="2234388" y="2037429"/>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0" name="MH_Picture_4"/>
            <p:cNvSpPr/>
            <p:nvPr>
              <p:custDataLst>
                <p:tags r:id="rId4"/>
              </p:custDataLst>
            </p:nvPr>
          </p:nvSpPr>
          <p:spPr bwMode="auto">
            <a:xfrm rot="20147881">
              <a:off x="2360580" y="2187350"/>
              <a:ext cx="1841285" cy="2187511"/>
            </a:xfrm>
            <a:prstGeom prst="rect">
              <a:avLst/>
            </a:prstGeom>
            <a:blipFill dpi="0" rotWithShape="1">
              <a:blip r:embed="rId16"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1" name="MH_Other_3"/>
            <p:cNvSpPr/>
            <p:nvPr>
              <p:custDataLst>
                <p:tags r:id="rId5"/>
              </p:custDataLst>
            </p:nvPr>
          </p:nvSpPr>
          <p:spPr bwMode="auto">
            <a:xfrm rot="119492">
              <a:off x="3296192" y="1556880"/>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2" name="MH_Picture_3"/>
            <p:cNvSpPr/>
            <p:nvPr>
              <p:custDataLst>
                <p:tags r:id="rId6"/>
              </p:custDataLst>
            </p:nvPr>
          </p:nvSpPr>
          <p:spPr bwMode="auto">
            <a:xfrm rot="119492">
              <a:off x="3422384" y="1706801"/>
              <a:ext cx="1841285" cy="2187511"/>
            </a:xfrm>
            <a:prstGeom prst="rect">
              <a:avLst/>
            </a:prstGeom>
            <a:blipFill dpi="0" rotWithShape="1">
              <a:blip r:embed="rId17">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3" name="MH_Other_4"/>
            <p:cNvSpPr/>
            <p:nvPr>
              <p:custDataLst>
                <p:tags r:id="rId7"/>
              </p:custDataLst>
            </p:nvPr>
          </p:nvSpPr>
          <p:spPr bwMode="auto">
            <a:xfrm rot="2300446">
              <a:off x="4251548" y="1904629"/>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5" name="MH_Picture_2"/>
            <p:cNvSpPr/>
            <p:nvPr>
              <p:custDataLst>
                <p:tags r:id="rId8"/>
              </p:custDataLst>
            </p:nvPr>
          </p:nvSpPr>
          <p:spPr bwMode="auto">
            <a:xfrm rot="2300446">
              <a:off x="4377740" y="2054549"/>
              <a:ext cx="1841285" cy="2187511"/>
            </a:xfrm>
            <a:prstGeom prst="rect">
              <a:avLst/>
            </a:prstGeom>
            <a:blipFill dpi="0" rotWithShape="1">
              <a:blip r:embed="rId18" cstate="print">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19" name="MH_Other_5"/>
            <p:cNvSpPr/>
            <p:nvPr>
              <p:custDataLst>
                <p:tags r:id="rId9"/>
              </p:custDataLst>
            </p:nvPr>
          </p:nvSpPr>
          <p:spPr bwMode="auto">
            <a:xfrm rot="4150311">
              <a:off x="4981452" y="2410800"/>
              <a:ext cx="2093669" cy="2487351"/>
            </a:xfrm>
            <a:prstGeom prst="rect">
              <a:avLst/>
            </a:prstGeom>
            <a:solidFill>
              <a:srgbClr val="FFFFFF"/>
            </a:solidFill>
            <a:ln>
              <a:solidFill>
                <a:srgbClr val="DCDCDC"/>
              </a:solidFill>
            </a:ln>
            <a:effectLst/>
          </p:spPr>
          <p:txBody>
            <a:bodyPr rtlCol="0" anchor="ctr"/>
            <a:lstStyle/>
            <a:p>
              <a:pPr algn="ctr" eaLnBrk="1" hangingPunct="1">
                <a:spcBef>
                  <a:spcPct val="0"/>
                </a:spcBef>
                <a:buFontTx/>
                <a:buNone/>
              </a:pPr>
              <a:endParaRPr lang="zh-CN" altLang="en-US">
                <a:solidFill>
                  <a:srgbClr val="FFFFFF"/>
                </a:solidFill>
              </a:endParaRPr>
            </a:p>
          </p:txBody>
        </p:sp>
        <p:sp>
          <p:nvSpPr>
            <p:cNvPr id="25" name="MH_Picture_1"/>
            <p:cNvSpPr/>
            <p:nvPr>
              <p:custDataLst>
                <p:tags r:id="rId10"/>
              </p:custDataLst>
            </p:nvPr>
          </p:nvSpPr>
          <p:spPr bwMode="auto">
            <a:xfrm rot="4150311">
              <a:off x="5107645" y="2560720"/>
              <a:ext cx="1841285" cy="2187511"/>
            </a:xfrm>
            <a:prstGeom prst="rect">
              <a:avLst/>
            </a:prstGeom>
            <a:blipFill dpi="0" rotWithShape="1">
              <a:blip r:embed="rId19">
                <a:extLst>
                  <a:ext uri="{28A0092B-C50C-407E-A947-70E740481C1C}">
                    <a14:useLocalDpi xmlns:a14="http://schemas.microsoft.com/office/drawing/2010/main" val="0"/>
                  </a:ext>
                </a:extLst>
              </a:blip>
              <a:srcRect/>
              <a:stretch>
                <a:fillRect/>
              </a:stretch>
            </a:blipFill>
            <a:ln>
              <a:noFill/>
            </a:ln>
            <a:effectLst/>
          </p:spPr>
          <p:txBody>
            <a:bodyPr rtlCol="0" anchor="ctr"/>
            <a:lstStyle/>
            <a:p>
              <a:pPr algn="ctr" eaLnBrk="1" hangingPunct="1">
                <a:spcBef>
                  <a:spcPct val="0"/>
                </a:spcBef>
                <a:buFontTx/>
                <a:buNone/>
              </a:pPr>
              <a:endParaRPr lang="zh-CN" altLang="en-US">
                <a:solidFill>
                  <a:srgbClr val="FFFFFF"/>
                </a:solidFill>
              </a:endParaRPr>
            </a:p>
          </p:txBody>
        </p:sp>
      </p:grpSp>
      <p:sp>
        <p:nvSpPr>
          <p:cNvPr id="26" name="矩形 25"/>
          <p:cNvSpPr/>
          <p:nvPr/>
        </p:nvSpPr>
        <p:spPr>
          <a:xfrm>
            <a:off x="802640" y="1779270"/>
            <a:ext cx="4987925" cy="3630930"/>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微软雅黑" panose="020B0503020204020204" charset="-122"/>
                <a:ea typeface="微软雅黑" panose="020B0503020204020204" charset="-122"/>
              </a:rPr>
              <a:t>6.若自己不幸被人群拥倒后，要设法靠近墙角，身体蜷成球状，双手在颈后紧扣以保护身体最脆弱的部位。</a:t>
            </a:r>
          </a:p>
          <a:p>
            <a:pPr>
              <a:lnSpc>
                <a:spcPct val="120000"/>
              </a:lnSpc>
            </a:pPr>
            <a:r>
              <a:rPr lang="zh-CN" altLang="en-US" sz="1600" dirty="0">
                <a:latin typeface="微软雅黑" panose="020B0503020204020204" charset="-122"/>
                <a:ea typeface="微软雅黑" panose="020B0503020204020204" charset="-122"/>
              </a:rPr>
              <a:t>7.在人群中走动，遇到台阶或楼梯时，尽量抓住扶手，防止摔倒。</a:t>
            </a:r>
          </a:p>
          <a:p>
            <a:pPr>
              <a:lnSpc>
                <a:spcPct val="120000"/>
              </a:lnSpc>
            </a:pPr>
            <a:r>
              <a:rPr lang="zh-CN" altLang="en-US" sz="1600" dirty="0">
                <a:latin typeface="微软雅黑" panose="020B0503020204020204" charset="-122"/>
                <a:ea typeface="微软雅黑" panose="020B0503020204020204" charset="-122"/>
              </a:rPr>
              <a:t>8.在拥挤的人群中，要时刻保持警惕，当发现有人情绪不对，或人群开始骚动时，要做好准备保护自己和他人。</a:t>
            </a:r>
          </a:p>
          <a:p>
            <a:pPr>
              <a:lnSpc>
                <a:spcPct val="120000"/>
              </a:lnSpc>
            </a:pPr>
            <a:r>
              <a:rPr lang="zh-CN" altLang="en-US" sz="1600" dirty="0">
                <a:latin typeface="微软雅黑" panose="020B0503020204020204" charset="-122"/>
                <a:ea typeface="微软雅黑" panose="020B0503020204020204" charset="-122"/>
              </a:rPr>
              <a:t>9.在人群骚动时，脚下要注意些，千万不能被绊倒，避免自己成为拥挤踩踏事件的诱发因素。</a:t>
            </a:r>
          </a:p>
          <a:p>
            <a:pPr>
              <a:lnSpc>
                <a:spcPct val="120000"/>
              </a:lnSpc>
            </a:pPr>
            <a:r>
              <a:rPr lang="zh-CN" altLang="en-US" sz="1600" dirty="0">
                <a:latin typeface="微软雅黑" panose="020B0503020204020204" charset="-122"/>
                <a:ea typeface="微软雅黑" panose="020B0503020204020204" charset="-122"/>
              </a:rPr>
              <a:t>10.当发现自己前面有人突然摔倒了，要马上停下脚步，同时大声呼救，告知后面的人不要向前靠近，及时分流拥挤人流，组织有序疏散。</a:t>
            </a: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5"/>
          <a:stretch>
            <a:fillRect/>
          </a:stretch>
        </p:blipFill>
        <p:spPr>
          <a:xfrm>
            <a:off x="-6985" y="3867150"/>
            <a:ext cx="12205335" cy="3049905"/>
          </a:xfrm>
          <a:prstGeom prst="rect">
            <a:avLst/>
          </a:prstGeom>
        </p:spPr>
      </p:pic>
      <p:pic>
        <p:nvPicPr>
          <p:cNvPr id="52" name="图片 51" descr="36f9a2a7dc2088575b3175c2c9b24629"/>
          <p:cNvPicPr>
            <a:picLocks noChangeAspect="1"/>
          </p:cNvPicPr>
          <p:nvPr/>
        </p:nvPicPr>
        <p:blipFill>
          <a:blip r:embed="rId6"/>
          <a:stretch>
            <a:fillRect/>
          </a:stretch>
        </p:blipFill>
        <p:spPr>
          <a:xfrm>
            <a:off x="4384040" y="4728845"/>
            <a:ext cx="3908425" cy="2061210"/>
          </a:xfrm>
          <a:prstGeom prst="rect">
            <a:avLst/>
          </a:prstGeom>
        </p:spPr>
      </p:pic>
      <p:pic>
        <p:nvPicPr>
          <p:cNvPr id="53" name="图片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375" y="4800600"/>
            <a:ext cx="1163955" cy="1918335"/>
          </a:xfrm>
          <a:prstGeom prst="rect">
            <a:avLst/>
          </a:prstGeom>
        </p:spPr>
      </p:pic>
      <p:sp>
        <p:nvSpPr>
          <p:cNvPr id="11" name="MH_Number_1"/>
          <p:cNvSpPr/>
          <p:nvPr>
            <p:custDataLst>
              <p:tags r:id="rId1"/>
            </p:custDataLst>
          </p:nvPr>
        </p:nvSpPr>
        <p:spPr>
          <a:xfrm>
            <a:off x="5255240" y="866547"/>
            <a:ext cx="1681144" cy="1681144"/>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04</a:t>
            </a:r>
            <a:endParaRPr lang="zh-CN" altLang="en-US"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12" name="MH_Entry_1"/>
          <p:cNvSpPr/>
          <p:nvPr>
            <p:custDataLst>
              <p:tags r:id="rId2"/>
            </p:custDataLst>
          </p:nvPr>
        </p:nvSpPr>
        <p:spPr>
          <a:xfrm>
            <a:off x="3869819" y="2877185"/>
            <a:ext cx="4451985" cy="885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90000"/>
              </a:lnSpc>
            </a:pPr>
            <a:r>
              <a:rPr lang="zh-CN" altLang="en-US" sz="5500" b="1" dirty="0">
                <a:ln>
                  <a:solidFill>
                    <a:schemeClr val="bg1"/>
                  </a:solidFill>
                </a:ln>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Arial" panose="020B0604020202020204" pitchFamily="34" charset="0"/>
              </a:rPr>
              <a:t>防交通事故</a:t>
            </a:r>
          </a:p>
          <a:p>
            <a:pPr algn="ctr">
              <a:lnSpc>
                <a:spcPct val="90000"/>
              </a:lnSpc>
            </a:pPr>
            <a:r>
              <a:rPr lang="en-US" altLang="zh-CN" sz="900" dirty="0">
                <a:solidFill>
                  <a:srgbClr val="FF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Click on add related title words</a:t>
            </a:r>
          </a:p>
        </p:txBody>
      </p:sp>
      <p:grpSp>
        <p:nvGrpSpPr>
          <p:cNvPr id="13" name="组合 12"/>
          <p:cNvGrpSpPr/>
          <p:nvPr/>
        </p:nvGrpSpPr>
        <p:grpSpPr>
          <a:xfrm>
            <a:off x="4687065" y="2754712"/>
            <a:ext cx="2817495" cy="45720"/>
            <a:chOff x="4955994" y="3809489"/>
            <a:chExt cx="2817495" cy="45720"/>
          </a:xfrm>
        </p:grpSpPr>
        <p:cxnSp>
          <p:nvCxnSpPr>
            <p:cNvPr id="14" name="直接连接符 13"/>
            <p:cNvCxnSpPr/>
            <p:nvPr/>
          </p:nvCxnSpPr>
          <p:spPr>
            <a:xfrm>
              <a:off x="4989215" y="3832349"/>
              <a:ext cx="2761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6" name="椭圆 15"/>
            <p:cNvSpPr/>
            <p:nvPr/>
          </p:nvSpPr>
          <p:spPr>
            <a:xfrm>
              <a:off x="4955994"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02768">
            <a:off x="885916" y="954822"/>
            <a:ext cx="1978013" cy="2177198"/>
          </a:xfrm>
          <a:prstGeom prst="rect">
            <a:avLst/>
          </a:prstGeom>
        </p:spPr>
      </p:pic>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70041">
            <a:off x="9402297" y="1429709"/>
            <a:ext cx="1119146" cy="1454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19" dur="4000" fill="hold"/>
                                        <p:tgtEl>
                                          <p:spTgt spid="2"/>
                                        </p:tgtEl>
                                        <p:attrNameLst>
                                          <p:attrName>ppt_x</p:attrName>
                                          <p:attrName>ppt_y</p:attrName>
                                        </p:attrNameLst>
                                      </p:cBhvr>
                                    </p:animMotion>
                                  </p:childTnLst>
                                </p:cTn>
                              </p:par>
                            </p:childTnLst>
                          </p:cTn>
                        </p:par>
                        <p:par>
                          <p:cTn id="20" fill="hold">
                            <p:stCondLst>
                              <p:cond delay="6000"/>
                            </p:stCondLst>
                            <p:childTnLst>
                              <p:par>
                                <p:cTn id="21"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22" dur="4000" fill="hold"/>
                                        <p:tgtEl>
                                          <p:spTgt spid="40"/>
                                        </p:tgtEl>
                                        <p:attrNameLst>
                                          <p:attrName>ppt_x</p:attrName>
                                          <p:attrName>ppt_y</p:attrName>
                                        </p:attrNameLst>
                                      </p:cBhvr>
                                    </p:animMotion>
                                  </p:childTnLst>
                                </p:cTn>
                              </p:par>
                            </p:childTnLst>
                          </p:cTn>
                        </p:par>
                        <p:par>
                          <p:cTn id="23" fill="hold">
                            <p:stCondLst>
                              <p:cond delay="10000"/>
                            </p:stCondLst>
                            <p:childTnLst>
                              <p:par>
                                <p:cTn id="24" presetID="47"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1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1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防交通事故</a:t>
            </a:r>
          </a:p>
        </p:txBody>
      </p:sp>
      <p:grpSp>
        <p:nvGrpSpPr>
          <p:cNvPr id="8" name="组合 7"/>
          <p:cNvGrpSpPr/>
          <p:nvPr/>
        </p:nvGrpSpPr>
        <p:grpSpPr>
          <a:xfrm>
            <a:off x="1565772" y="1532229"/>
            <a:ext cx="4718671" cy="649877"/>
            <a:chOff x="252264" y="1044005"/>
            <a:chExt cx="4320480" cy="648072"/>
          </a:xfrm>
        </p:grpSpPr>
        <p:grpSp>
          <p:nvGrpSpPr>
            <p:cNvPr id="23" name="组合 22"/>
            <p:cNvGrpSpPr/>
            <p:nvPr/>
          </p:nvGrpSpPr>
          <p:grpSpPr>
            <a:xfrm>
              <a:off x="252264" y="1044005"/>
              <a:ext cx="4320480" cy="648072"/>
              <a:chOff x="252264" y="1044005"/>
              <a:chExt cx="4320480" cy="648072"/>
            </a:xfrm>
          </p:grpSpPr>
          <p:sp>
            <p:nvSpPr>
              <p:cNvPr id="20" name="圆角矩形 19"/>
              <p:cNvSpPr/>
              <p:nvPr/>
            </p:nvSpPr>
            <p:spPr>
              <a:xfrm>
                <a:off x="252264" y="1044005"/>
                <a:ext cx="4320480" cy="64807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409624" y="1147951"/>
                <a:ext cx="489551" cy="474294"/>
              </a:xfrm>
              <a:prstGeom prst="rect">
                <a:avLst/>
              </a:prstGeom>
              <a:noFill/>
            </p:spPr>
            <p:txBody>
              <a:bodyPr wrap="none" rtlCol="0">
                <a:spAutoFit/>
              </a:bodyPr>
              <a:lstStyle/>
              <a:p>
                <a:r>
                  <a:rPr lang="en-US" altLang="zh-CN" sz="2500" dirty="0">
                    <a:latin typeface="方正大黑简体" panose="02010601030101010101" pitchFamily="2" charset="-122"/>
                    <a:ea typeface="方正大黑简体" panose="02010601030101010101" pitchFamily="2" charset="-122"/>
                  </a:rPr>
                  <a:t>01</a:t>
                </a:r>
                <a:endParaRPr lang="zh-CN" altLang="en-US" sz="2500" dirty="0">
                  <a:latin typeface="方正大黑简体" panose="02010601030101010101" pitchFamily="2" charset="-122"/>
                  <a:ea typeface="方正大黑简体" panose="02010601030101010101" pitchFamily="2" charset="-122"/>
                </a:endParaRPr>
              </a:p>
            </p:txBody>
          </p:sp>
        </p:grpSp>
        <p:sp>
          <p:nvSpPr>
            <p:cNvPr id="24" name="TextBox 23"/>
            <p:cNvSpPr txBox="1"/>
            <p:nvPr/>
          </p:nvSpPr>
          <p:spPr>
            <a:xfrm>
              <a:off x="1116246" y="1139625"/>
              <a:ext cx="3343135" cy="551549"/>
            </a:xfrm>
            <a:prstGeom prst="rect">
              <a:avLst/>
            </a:prstGeom>
            <a:noFill/>
          </p:spPr>
          <p:txBody>
            <a:bodyPr wrap="square" rtlCol="0">
              <a:spAutoFit/>
            </a:bodyPr>
            <a:lstStyle/>
            <a:p>
              <a:pPr algn="l"/>
              <a:r>
                <a:rPr lang="zh-CN" altLang="en-US" sz="1500" b="1" dirty="0">
                  <a:solidFill>
                    <a:schemeClr val="bg1"/>
                  </a:solidFill>
                  <a:latin typeface="微软雅黑" panose="020B0503020204020204" charset="-122"/>
                  <a:ea typeface="微软雅黑" panose="020B0503020204020204" charset="-122"/>
                </a:rPr>
                <a:t>不要在道路上强行拦车、追车、扒车或抛物击车。</a:t>
              </a:r>
            </a:p>
          </p:txBody>
        </p:sp>
      </p:grpSp>
      <p:grpSp>
        <p:nvGrpSpPr>
          <p:cNvPr id="27" name="组合 26"/>
          <p:cNvGrpSpPr/>
          <p:nvPr/>
        </p:nvGrpSpPr>
        <p:grpSpPr>
          <a:xfrm>
            <a:off x="1565771" y="2380681"/>
            <a:ext cx="4718670" cy="649877"/>
            <a:chOff x="252264" y="1044005"/>
            <a:chExt cx="4320480" cy="648072"/>
          </a:xfrm>
        </p:grpSpPr>
        <p:grpSp>
          <p:nvGrpSpPr>
            <p:cNvPr id="28" name="组合 27"/>
            <p:cNvGrpSpPr/>
            <p:nvPr/>
          </p:nvGrpSpPr>
          <p:grpSpPr>
            <a:xfrm>
              <a:off x="252264" y="1044005"/>
              <a:ext cx="4320480" cy="648072"/>
              <a:chOff x="252264" y="1044005"/>
              <a:chExt cx="4320480" cy="648072"/>
            </a:xfrm>
          </p:grpSpPr>
          <p:sp>
            <p:nvSpPr>
              <p:cNvPr id="30" name="圆角矩形 29"/>
              <p:cNvSpPr/>
              <p:nvPr/>
            </p:nvSpPr>
            <p:spPr>
              <a:xfrm>
                <a:off x="252264" y="1044005"/>
                <a:ext cx="4320480" cy="64807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9624" y="1147951"/>
                <a:ext cx="489551" cy="474294"/>
              </a:xfrm>
              <a:prstGeom prst="rect">
                <a:avLst/>
              </a:prstGeom>
              <a:noFill/>
            </p:spPr>
            <p:txBody>
              <a:bodyPr wrap="none" rtlCol="0">
                <a:spAutoFit/>
              </a:bodyPr>
              <a:lstStyle/>
              <a:p>
                <a:r>
                  <a:rPr lang="en-US" altLang="zh-CN" sz="2500" dirty="0">
                    <a:latin typeface="方正大黑简体" panose="02010601030101010101" pitchFamily="2" charset="-122"/>
                    <a:ea typeface="方正大黑简体" panose="02010601030101010101" pitchFamily="2" charset="-122"/>
                  </a:rPr>
                  <a:t>02</a:t>
                </a:r>
                <a:endParaRPr lang="zh-CN" altLang="en-US" sz="2500" dirty="0">
                  <a:latin typeface="方正大黑简体" panose="02010601030101010101" pitchFamily="2" charset="-122"/>
                  <a:ea typeface="方正大黑简体" panose="02010601030101010101" pitchFamily="2" charset="-122"/>
                </a:endParaRPr>
              </a:p>
            </p:txBody>
          </p:sp>
        </p:grpSp>
        <p:sp>
          <p:nvSpPr>
            <p:cNvPr id="29" name="TextBox 28"/>
            <p:cNvSpPr txBox="1"/>
            <p:nvPr/>
          </p:nvSpPr>
          <p:spPr>
            <a:xfrm>
              <a:off x="1002289" y="1133925"/>
              <a:ext cx="3401858" cy="551549"/>
            </a:xfrm>
            <a:prstGeom prst="rect">
              <a:avLst/>
            </a:prstGeom>
            <a:noFill/>
          </p:spPr>
          <p:txBody>
            <a:bodyPr wrap="square" rtlCol="0">
              <a:spAutoFit/>
            </a:bodyPr>
            <a:lstStyle/>
            <a:p>
              <a:pPr algn="l"/>
              <a:r>
                <a:rPr lang="zh-CN" altLang="en-US" sz="1500" b="1" dirty="0">
                  <a:solidFill>
                    <a:schemeClr val="bg1"/>
                  </a:solidFill>
                  <a:latin typeface="微软雅黑" panose="020B0503020204020204" charset="-122"/>
                  <a:ea typeface="微软雅黑" panose="020B0503020204020204" charset="-122"/>
                </a:rPr>
                <a:t>不要在道路上玩耍、坐卧或进行其他妨碍交通的行为。</a:t>
              </a:r>
            </a:p>
          </p:txBody>
        </p:sp>
      </p:grpSp>
      <p:grpSp>
        <p:nvGrpSpPr>
          <p:cNvPr id="33" name="组合 32"/>
          <p:cNvGrpSpPr/>
          <p:nvPr/>
        </p:nvGrpSpPr>
        <p:grpSpPr>
          <a:xfrm>
            <a:off x="1565772" y="3229130"/>
            <a:ext cx="4718671" cy="649877"/>
            <a:chOff x="252264" y="1044005"/>
            <a:chExt cx="4320480" cy="648072"/>
          </a:xfrm>
        </p:grpSpPr>
        <p:grpSp>
          <p:nvGrpSpPr>
            <p:cNvPr id="34" name="组合 33"/>
            <p:cNvGrpSpPr/>
            <p:nvPr/>
          </p:nvGrpSpPr>
          <p:grpSpPr>
            <a:xfrm>
              <a:off x="252264" y="1044005"/>
              <a:ext cx="4320480" cy="648072"/>
              <a:chOff x="252264" y="1044005"/>
              <a:chExt cx="4320480" cy="648072"/>
            </a:xfrm>
          </p:grpSpPr>
          <p:sp>
            <p:nvSpPr>
              <p:cNvPr id="36" name="圆角矩形 35"/>
              <p:cNvSpPr/>
              <p:nvPr/>
            </p:nvSpPr>
            <p:spPr>
              <a:xfrm>
                <a:off x="252264" y="1044005"/>
                <a:ext cx="4320480" cy="64807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409624" y="1147951"/>
                <a:ext cx="489551" cy="474294"/>
              </a:xfrm>
              <a:prstGeom prst="rect">
                <a:avLst/>
              </a:prstGeom>
              <a:noFill/>
            </p:spPr>
            <p:txBody>
              <a:bodyPr wrap="none" rtlCol="0">
                <a:spAutoFit/>
              </a:bodyPr>
              <a:lstStyle/>
              <a:p>
                <a:r>
                  <a:rPr lang="en-US" altLang="zh-CN" sz="2500" dirty="0">
                    <a:latin typeface="方正大黑简体" panose="02010601030101010101" pitchFamily="2" charset="-122"/>
                    <a:ea typeface="方正大黑简体" panose="02010601030101010101" pitchFamily="2" charset="-122"/>
                  </a:rPr>
                  <a:t>03</a:t>
                </a:r>
                <a:endParaRPr lang="zh-CN" altLang="en-US" sz="2500" dirty="0">
                  <a:latin typeface="方正大黑简体" panose="02010601030101010101" pitchFamily="2" charset="-122"/>
                  <a:ea typeface="方正大黑简体" panose="02010601030101010101" pitchFamily="2" charset="-122"/>
                </a:endParaRPr>
              </a:p>
            </p:txBody>
          </p:sp>
        </p:grpSp>
        <p:sp>
          <p:nvSpPr>
            <p:cNvPr id="35" name="TextBox 34"/>
            <p:cNvSpPr txBox="1"/>
            <p:nvPr/>
          </p:nvSpPr>
          <p:spPr>
            <a:xfrm>
              <a:off x="1035055" y="1152017"/>
              <a:ext cx="3533257" cy="321051"/>
            </a:xfrm>
            <a:prstGeom prst="rect">
              <a:avLst/>
            </a:prstGeom>
            <a:noFill/>
          </p:spPr>
          <p:txBody>
            <a:bodyPr wrap="none" rtlCol="0">
              <a:spAutoFit/>
            </a:bodyPr>
            <a:lstStyle/>
            <a:p>
              <a:pPr algn="l"/>
              <a:r>
                <a:rPr lang="zh-CN" altLang="en-US" sz="1500" b="1" dirty="0">
                  <a:solidFill>
                    <a:schemeClr val="bg1"/>
                  </a:solidFill>
                  <a:latin typeface="微软雅黑" panose="020B0503020204020204" charset="-122"/>
                  <a:ea typeface="微软雅黑" panose="020B0503020204020204" charset="-122"/>
                </a:rPr>
                <a:t>不要钻越、跨越人行护栏或道路隔离设施。 </a:t>
              </a:r>
            </a:p>
          </p:txBody>
        </p:sp>
      </p:grpSp>
      <p:grpSp>
        <p:nvGrpSpPr>
          <p:cNvPr id="39" name="组合 38"/>
          <p:cNvGrpSpPr/>
          <p:nvPr/>
        </p:nvGrpSpPr>
        <p:grpSpPr>
          <a:xfrm>
            <a:off x="1565772" y="4077581"/>
            <a:ext cx="4718671" cy="649877"/>
            <a:chOff x="252264" y="1044005"/>
            <a:chExt cx="4320480" cy="648072"/>
          </a:xfrm>
        </p:grpSpPr>
        <p:grpSp>
          <p:nvGrpSpPr>
            <p:cNvPr id="40" name="组合 39"/>
            <p:cNvGrpSpPr/>
            <p:nvPr/>
          </p:nvGrpSpPr>
          <p:grpSpPr>
            <a:xfrm>
              <a:off x="252264" y="1044005"/>
              <a:ext cx="4320480" cy="648072"/>
              <a:chOff x="252264" y="1044005"/>
              <a:chExt cx="4320480" cy="648072"/>
            </a:xfrm>
          </p:grpSpPr>
          <p:sp>
            <p:nvSpPr>
              <p:cNvPr id="42" name="圆角矩形 41"/>
              <p:cNvSpPr/>
              <p:nvPr/>
            </p:nvSpPr>
            <p:spPr>
              <a:xfrm>
                <a:off x="252264" y="1044005"/>
                <a:ext cx="4320480" cy="64807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409624" y="1147951"/>
                <a:ext cx="489551" cy="474294"/>
              </a:xfrm>
              <a:prstGeom prst="rect">
                <a:avLst/>
              </a:prstGeom>
              <a:noFill/>
            </p:spPr>
            <p:txBody>
              <a:bodyPr wrap="none" rtlCol="0">
                <a:spAutoFit/>
              </a:bodyPr>
              <a:lstStyle/>
              <a:p>
                <a:r>
                  <a:rPr lang="en-US" altLang="zh-CN" sz="2500" dirty="0">
                    <a:latin typeface="方正大黑简体" panose="02010601030101010101" pitchFamily="2" charset="-122"/>
                    <a:ea typeface="方正大黑简体" panose="02010601030101010101" pitchFamily="2" charset="-122"/>
                  </a:rPr>
                  <a:t>04</a:t>
                </a:r>
                <a:endParaRPr lang="zh-CN" altLang="en-US" sz="2500" dirty="0">
                  <a:latin typeface="方正大黑简体" panose="02010601030101010101" pitchFamily="2" charset="-122"/>
                  <a:ea typeface="方正大黑简体" panose="02010601030101010101" pitchFamily="2" charset="-122"/>
                </a:endParaRPr>
              </a:p>
            </p:txBody>
          </p:sp>
        </p:grpSp>
        <p:sp>
          <p:nvSpPr>
            <p:cNvPr id="41" name="TextBox 40"/>
            <p:cNvSpPr txBox="1"/>
            <p:nvPr/>
          </p:nvSpPr>
          <p:spPr>
            <a:xfrm>
              <a:off x="1044151" y="1100997"/>
              <a:ext cx="3379764" cy="551549"/>
            </a:xfrm>
            <a:prstGeom prst="rect">
              <a:avLst/>
            </a:prstGeom>
            <a:noFill/>
          </p:spPr>
          <p:txBody>
            <a:bodyPr wrap="square" rtlCol="0">
              <a:spAutoFit/>
            </a:bodyPr>
            <a:lstStyle/>
            <a:p>
              <a:pPr algn="l"/>
              <a:r>
                <a:rPr lang="zh-CN" altLang="en-US" sz="1500" b="1" dirty="0">
                  <a:solidFill>
                    <a:schemeClr val="bg1"/>
                  </a:solidFill>
                  <a:latin typeface="微软雅黑" panose="020B0503020204020204" charset="-122"/>
                  <a:ea typeface="微软雅黑" panose="020B0503020204020204" charset="-122"/>
                </a:rPr>
                <a:t>不要进入高速公路、高架道路或者有人行隔离设施的机动车专用道。</a:t>
              </a:r>
            </a:p>
          </p:txBody>
        </p:sp>
      </p:grpSp>
      <p:grpSp>
        <p:nvGrpSpPr>
          <p:cNvPr id="45" name="组合 44"/>
          <p:cNvGrpSpPr/>
          <p:nvPr/>
        </p:nvGrpSpPr>
        <p:grpSpPr>
          <a:xfrm>
            <a:off x="1565772" y="4926030"/>
            <a:ext cx="4844000" cy="649877"/>
            <a:chOff x="252264" y="1044005"/>
            <a:chExt cx="4435233" cy="648072"/>
          </a:xfrm>
        </p:grpSpPr>
        <p:grpSp>
          <p:nvGrpSpPr>
            <p:cNvPr id="46" name="组合 45"/>
            <p:cNvGrpSpPr/>
            <p:nvPr/>
          </p:nvGrpSpPr>
          <p:grpSpPr>
            <a:xfrm>
              <a:off x="252264" y="1044005"/>
              <a:ext cx="4320480" cy="648072"/>
              <a:chOff x="252264" y="1044005"/>
              <a:chExt cx="4320480" cy="648072"/>
            </a:xfrm>
          </p:grpSpPr>
          <p:sp>
            <p:nvSpPr>
              <p:cNvPr id="48" name="圆角矩形 47"/>
              <p:cNvSpPr/>
              <p:nvPr/>
            </p:nvSpPr>
            <p:spPr>
              <a:xfrm>
                <a:off x="252264" y="1044005"/>
                <a:ext cx="4320480" cy="64807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409624" y="1147951"/>
                <a:ext cx="489551" cy="474294"/>
              </a:xfrm>
              <a:prstGeom prst="rect">
                <a:avLst/>
              </a:prstGeom>
              <a:noFill/>
            </p:spPr>
            <p:txBody>
              <a:bodyPr wrap="none" rtlCol="0">
                <a:spAutoFit/>
              </a:bodyPr>
              <a:lstStyle/>
              <a:p>
                <a:r>
                  <a:rPr lang="en-US" altLang="zh-CN" sz="2500" dirty="0">
                    <a:latin typeface="方正大黑简体" panose="02010601030101010101" pitchFamily="2" charset="-122"/>
                    <a:ea typeface="方正大黑简体" panose="02010601030101010101" pitchFamily="2" charset="-122"/>
                  </a:rPr>
                  <a:t>05</a:t>
                </a:r>
                <a:endParaRPr lang="zh-CN" altLang="en-US" sz="2500" dirty="0">
                  <a:latin typeface="方正大黑简体" panose="02010601030101010101" pitchFamily="2" charset="-122"/>
                  <a:ea typeface="方正大黑简体" panose="02010601030101010101" pitchFamily="2" charset="-122"/>
                </a:endParaRPr>
              </a:p>
            </p:txBody>
          </p:sp>
        </p:grpSp>
        <p:sp>
          <p:nvSpPr>
            <p:cNvPr id="47" name="TextBox 46"/>
            <p:cNvSpPr txBox="1"/>
            <p:nvPr/>
          </p:nvSpPr>
          <p:spPr>
            <a:xfrm>
              <a:off x="1031561" y="1209507"/>
              <a:ext cx="3655936" cy="321051"/>
            </a:xfrm>
            <a:prstGeom prst="rect">
              <a:avLst/>
            </a:prstGeom>
            <a:noFill/>
          </p:spPr>
          <p:txBody>
            <a:bodyPr wrap="none" rtlCol="0">
              <a:spAutoFit/>
            </a:bodyPr>
            <a:lstStyle/>
            <a:p>
              <a:pPr algn="l"/>
              <a:r>
                <a:rPr sz="1500" b="1" dirty="0">
                  <a:solidFill>
                    <a:schemeClr val="bg1"/>
                  </a:solidFill>
                  <a:latin typeface="微软雅黑" panose="020B0503020204020204" charset="-122"/>
                  <a:ea typeface="微软雅黑" panose="020B0503020204020204" charset="-122"/>
                </a:rPr>
                <a:t>学龄前儿童应当由成年人带领在道路上行走。</a:t>
              </a:r>
            </a:p>
          </p:txBody>
        </p:sp>
      </p:grpSp>
      <p:pic>
        <p:nvPicPr>
          <p:cNvPr id="14" name="Picture 5" descr="E:\素材\卡通\c67cbf2b1cdbfca99c62c107b2916c25.pngc67cbf2b1cdbfca99c62c107b2916c25"/>
          <p:cNvPicPr>
            <a:picLocks noChangeAspect="1" noChangeArrowheads="1"/>
          </p:cNvPicPr>
          <p:nvPr/>
        </p:nvPicPr>
        <p:blipFill>
          <a:blip r:embed="rId5"/>
          <a:srcRect/>
          <a:stretch>
            <a:fillRect/>
          </a:stretch>
        </p:blipFill>
        <p:spPr bwMode="auto">
          <a:xfrm>
            <a:off x="6409690" y="1389380"/>
            <a:ext cx="4419600" cy="4362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250" fill="hold"/>
                                        <p:tgtEl>
                                          <p:spTgt spid="14"/>
                                        </p:tgtEl>
                                        <p:attrNameLst>
                                          <p:attrName>ppt_x</p:attrName>
                                        </p:attrNameLst>
                                      </p:cBhvr>
                                      <p:tavLst>
                                        <p:tav tm="0">
                                          <p:val>
                                            <p:strVal val="0-#ppt_w/2"/>
                                          </p:val>
                                        </p:tav>
                                        <p:tav tm="100000">
                                          <p:val>
                                            <p:strVal val="#ppt_x"/>
                                          </p:val>
                                        </p:tav>
                                      </p:tavLst>
                                    </p:anim>
                                    <p:anim calcmode="lin" valueType="num">
                                      <p:cBhvr additive="base">
                                        <p:cTn id="29" dur="1250" fill="hold"/>
                                        <p:tgtEl>
                                          <p:spTgt spid="14"/>
                                        </p:tgtEl>
                                        <p:attrNameLst>
                                          <p:attrName>ppt_y</p:attrName>
                                        </p:attrNameLst>
                                      </p:cBhvr>
                                      <p:tavLst>
                                        <p:tav tm="0">
                                          <p:val>
                                            <p:strVal val="#ppt_y"/>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14"/>
                                        </p:tgtEl>
                                        <p:attrNameLst>
                                          <p:attrName>r</p:attrName>
                                        </p:attrNameLst>
                                      </p:cBhvr>
                                    </p:animRot>
                                    <p:animRot by="-240000">
                                      <p:cBhvr>
                                        <p:cTn id="32" dur="200" fill="hold">
                                          <p:stCondLst>
                                            <p:cond delay="200"/>
                                          </p:stCondLst>
                                        </p:cTn>
                                        <p:tgtEl>
                                          <p:spTgt spid="14"/>
                                        </p:tgtEl>
                                        <p:attrNameLst>
                                          <p:attrName>r</p:attrName>
                                        </p:attrNameLst>
                                      </p:cBhvr>
                                    </p:animRot>
                                    <p:animRot by="240000">
                                      <p:cBhvr>
                                        <p:cTn id="33" dur="200" fill="hold">
                                          <p:stCondLst>
                                            <p:cond delay="400"/>
                                          </p:stCondLst>
                                        </p:cTn>
                                        <p:tgtEl>
                                          <p:spTgt spid="14"/>
                                        </p:tgtEl>
                                        <p:attrNameLst>
                                          <p:attrName>r</p:attrName>
                                        </p:attrNameLst>
                                      </p:cBhvr>
                                    </p:animRot>
                                    <p:animRot by="-240000">
                                      <p:cBhvr>
                                        <p:cTn id="34" dur="200" fill="hold">
                                          <p:stCondLst>
                                            <p:cond delay="600"/>
                                          </p:stCondLst>
                                        </p:cTn>
                                        <p:tgtEl>
                                          <p:spTgt spid="14"/>
                                        </p:tgtEl>
                                        <p:attrNameLst>
                                          <p:attrName>r</p:attrName>
                                        </p:attrNameLst>
                                      </p:cBhvr>
                                    </p:animRot>
                                    <p:animRot by="120000">
                                      <p:cBhvr>
                                        <p:cTn id="3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55" y="96520"/>
            <a:ext cx="12150090" cy="6664960"/>
          </a:xfrm>
          <a:prstGeom prst="rect">
            <a:avLst/>
          </a:prstGeom>
        </p:spPr>
      </p:pic>
      <p:sp>
        <p:nvSpPr>
          <p:cNvPr id="47" name="矩形 46"/>
          <p:cNvSpPr/>
          <p:nvPr/>
        </p:nvSpPr>
        <p:spPr>
          <a:xfrm>
            <a:off x="2612390" y="3449320"/>
            <a:ext cx="7685405" cy="1360805"/>
          </a:xfrm>
          <a:prstGeom prst="rect">
            <a:avLst/>
          </a:prstGeom>
        </p:spPr>
        <p:txBody>
          <a:bodyPr wrap="square">
            <a:spAutoFit/>
          </a:bodyPr>
          <a:lstStyle/>
          <a:p>
            <a:pPr>
              <a:lnSpc>
                <a:spcPct val="110000"/>
              </a:lnSpc>
            </a:pPr>
            <a:r>
              <a:rPr lang="en-US" sz="2500" dirty="0">
                <a:solidFill>
                  <a:schemeClr val="bg1"/>
                </a:solidFill>
                <a:effectLst>
                  <a:outerShdw blurRad="38100" dist="38100" dir="2700000" algn="tl">
                    <a:srgbClr val="000000">
                      <a:alpha val="43137"/>
                    </a:srgbClr>
                  </a:outerShdw>
                </a:effectLst>
                <a:latin typeface="方正少儿简体" panose="03000509000000000000" charset="-122"/>
                <a:ea typeface="方正少儿简体" panose="03000509000000000000" charset="-122"/>
              </a:rPr>
              <a:t>      </a:t>
            </a:r>
            <a:r>
              <a:rPr sz="2500" dirty="0">
                <a:solidFill>
                  <a:schemeClr val="bg1"/>
                </a:solidFill>
                <a:effectLst>
                  <a:outerShdw blurRad="38100" dist="38100" dir="2700000" algn="tl">
                    <a:srgbClr val="000000">
                      <a:alpha val="43137"/>
                    </a:srgbClr>
                  </a:outerShdw>
                </a:effectLst>
                <a:latin typeface="方正少儿简体" panose="03000509000000000000" charset="-122"/>
                <a:ea typeface="方正少儿简体" panose="03000509000000000000" charset="-122"/>
              </a:rPr>
              <a:t>增强安全意识和安全法制观念，提高面临突发事件的自我防护能力，防止各类安全事故的发生，进一步做好平安校园构建工作。 </a:t>
            </a:r>
          </a:p>
        </p:txBody>
      </p:sp>
      <p:sp>
        <p:nvSpPr>
          <p:cNvPr id="2" name="矩形 1"/>
          <p:cNvSpPr/>
          <p:nvPr/>
        </p:nvSpPr>
        <p:spPr>
          <a:xfrm>
            <a:off x="3920490" y="2588895"/>
            <a:ext cx="5069205" cy="860425"/>
          </a:xfrm>
          <a:prstGeom prst="rect">
            <a:avLst/>
          </a:prstGeom>
        </p:spPr>
        <p:txBody>
          <a:bodyPr wrap="square">
            <a:spAutoFit/>
          </a:bodyPr>
          <a:lstStyle/>
          <a:p>
            <a:pPr algn="ctr"/>
            <a:r>
              <a:rPr lang="zh-CN" altLang="en-US" sz="5000" dirty="0">
                <a:solidFill>
                  <a:srgbClr val="FFFF00"/>
                </a:solidFill>
                <a:effectLst>
                  <a:outerShdw blurRad="38100" dist="38100" dir="2700000" algn="tl">
                    <a:srgbClr val="000000">
                      <a:alpha val="43137"/>
                    </a:srgbClr>
                  </a:outerShdw>
                </a:effectLst>
                <a:latin typeface="方正少儿简体" panose="03000509000000000000" charset="-122"/>
                <a:ea typeface="方正少儿简体" panose="03000509000000000000" charset="-122"/>
              </a:rPr>
              <a:t>班会目的： </a:t>
            </a: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par>
                          <p:cTn id="17" fill="hold">
                            <p:stCondLst>
                              <p:cond delay="1250"/>
                            </p:stCondLst>
                            <p:childTnLst>
                              <p:par>
                                <p:cTn id="18" presetID="22" presetClass="entr" presetSubtype="1"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a:off x="-6985" y="3867150"/>
            <a:ext cx="12205335" cy="3049905"/>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2767">
            <a:off x="946150" y="2486660"/>
            <a:ext cx="1430655" cy="1575435"/>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0195897" y="2481907"/>
            <a:ext cx="704215" cy="915670"/>
          </a:xfrm>
          <a:prstGeom prst="rect">
            <a:avLst/>
          </a:prstGeom>
        </p:spPr>
      </p:pic>
      <p:pic>
        <p:nvPicPr>
          <p:cNvPr id="12" name="图片 11" descr="36f9a2a7dc2088575b3175c2c9b24629"/>
          <p:cNvPicPr>
            <a:picLocks noChangeAspect="1"/>
          </p:cNvPicPr>
          <p:nvPr/>
        </p:nvPicPr>
        <p:blipFill>
          <a:blip r:embed="rId6"/>
          <a:stretch>
            <a:fillRect/>
          </a:stretch>
        </p:blipFill>
        <p:spPr>
          <a:xfrm>
            <a:off x="3865245" y="4268470"/>
            <a:ext cx="4813300" cy="253873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795" y="4728845"/>
            <a:ext cx="1163955" cy="1918335"/>
          </a:xfrm>
          <a:prstGeom prst="rect">
            <a:avLst/>
          </a:prstGeom>
        </p:spPr>
      </p:pic>
      <p:sp>
        <p:nvSpPr>
          <p:cNvPr id="17" name="矩形 259"/>
          <p:cNvSpPr>
            <a:spLocks noChangeArrowheads="1"/>
          </p:cNvSpPr>
          <p:nvPr/>
        </p:nvSpPr>
        <p:spPr bwMode="auto">
          <a:xfrm>
            <a:off x="293370" y="321945"/>
            <a:ext cx="124587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buNone/>
            </a:pPr>
            <a:r>
              <a:rPr lang="en-US" altLang="zh-CN" sz="2500" b="1" cap="all" dirty="0">
                <a:ln>
                  <a:solidFill>
                    <a:schemeClr val="bg1"/>
                  </a:solidFill>
                </a:ln>
                <a:solidFill>
                  <a:srgbClr val="00903B"/>
                </a:solidFill>
                <a:effectLst>
                  <a:outerShdw blurRad="38100" dist="38100" dir="2700000" algn="tl">
                    <a:srgbClr val="000000">
                      <a:alpha val="43137"/>
                    </a:srgbClr>
                  </a:outerShdw>
                </a:effectLst>
                <a:cs typeface="Arial" panose="020B0604020202020204" pitchFamily="34" charset="0"/>
              </a:rPr>
              <a:t>LOGO</a:t>
            </a:r>
          </a:p>
        </p:txBody>
      </p:sp>
      <p:sp>
        <p:nvSpPr>
          <p:cNvPr id="32" name="矩形 259"/>
          <p:cNvSpPr>
            <a:spLocks noChangeArrowheads="1"/>
          </p:cNvSpPr>
          <p:nvPr/>
        </p:nvSpPr>
        <p:spPr bwMode="auto">
          <a:xfrm>
            <a:off x="2184718" y="1694180"/>
            <a:ext cx="7934325"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spcBef>
                <a:spcPct val="20000"/>
              </a:spcBef>
              <a:buFont typeface="Arial" panose="020B0604020202020204" pitchFamily="34" charset="0"/>
              <a:buNone/>
            </a:pPr>
            <a:r>
              <a:rPr lang="zh-CN" sz="8000" b="1" dirty="0">
                <a:ln>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sym typeface="Calibri" panose="020F0502020204030204" charset="0"/>
              </a:rPr>
              <a:t>谢谢您的聆听</a:t>
            </a:r>
            <a:r>
              <a:rPr lang="en-US" altLang="zh-CN" sz="8000" b="1" dirty="0">
                <a:ln>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sym typeface="Calibri" panose="020F0502020204030204" charset="0"/>
              </a:rPr>
              <a:t>!</a:t>
            </a:r>
          </a:p>
        </p:txBody>
      </p:sp>
      <p:sp>
        <p:nvSpPr>
          <p:cNvPr id="34" name="矩形 259"/>
          <p:cNvSpPr>
            <a:spLocks noChangeArrowheads="1"/>
          </p:cNvSpPr>
          <p:nvPr/>
        </p:nvSpPr>
        <p:spPr bwMode="auto">
          <a:xfrm>
            <a:off x="2273935" y="2952750"/>
            <a:ext cx="775589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800" dirty="0">
                <a:solidFill>
                  <a:schemeClr val="tx1">
                    <a:lumMod val="75000"/>
                    <a:lumOff val="25000"/>
                  </a:schemeClr>
                </a:solidFill>
                <a:latin typeface="微软雅黑" panose="020B0503020204020204" charset="-122"/>
                <a:sym typeface="Calibri" panose="020F050202020403020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a:t>
            </a:r>
            <a:r>
              <a:rPr lang="en-US" altLang="zh-CN" sz="800" dirty="0" err="1">
                <a:solidFill>
                  <a:schemeClr val="tx1">
                    <a:lumMod val="75000"/>
                    <a:lumOff val="25000"/>
                  </a:schemeClr>
                </a:solidFill>
                <a:latin typeface="微软雅黑" panose="020B0503020204020204" charset="-122"/>
                <a:sym typeface="Calibri" panose="020F0502020204030204" charset="0"/>
              </a:rPr>
              <a:t>coPlease</a:t>
            </a:r>
            <a:r>
              <a:rPr lang="en-US" altLang="zh-CN" sz="800" dirty="0">
                <a:solidFill>
                  <a:schemeClr val="tx1">
                    <a:lumMod val="75000"/>
                    <a:lumOff val="25000"/>
                  </a:schemeClr>
                </a:solidFill>
                <a:latin typeface="微软雅黑" panose="020B0503020204020204" charset="-122"/>
                <a:sym typeface="Calibri" panose="020F0502020204030204" charset="0"/>
              </a:rPr>
              <a:t> replace text, click add relevant headline, modify the text content, also can copy your content to this directly. Please replace text, click add relevant headline,</a:t>
            </a:r>
            <a:endParaRPr lang="en-US" altLang="zh-CN" sz="800" dirty="0">
              <a:solidFill>
                <a:schemeClr val="tx1">
                  <a:lumMod val="75000"/>
                  <a:lumOff val="25000"/>
                </a:schemeClr>
              </a:solidFill>
              <a:latin typeface="微软雅黑" panose="020B0503020204020204" charset="-122"/>
              <a:ea typeface="微软雅黑" panose="020B0503020204020204" charset="-122"/>
              <a:sym typeface="Calibri" panose="020F0502020204030204" charset="0"/>
            </a:endParaRPr>
          </a:p>
        </p:txBody>
      </p:sp>
      <p:sp>
        <p:nvSpPr>
          <p:cNvPr id="36" name="圆角矩形 35"/>
          <p:cNvSpPr/>
          <p:nvPr/>
        </p:nvSpPr>
        <p:spPr>
          <a:xfrm>
            <a:off x="5225415" y="3597910"/>
            <a:ext cx="1824355" cy="492760"/>
          </a:xfrm>
          <a:prstGeom prst="roundRect">
            <a:avLst/>
          </a:prstGeom>
          <a:solidFill>
            <a:schemeClr val="bg1"/>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59"/>
          <p:cNvSpPr>
            <a:spLocks noChangeArrowheads="1"/>
          </p:cNvSpPr>
          <p:nvPr/>
        </p:nvSpPr>
        <p:spPr bwMode="auto">
          <a:xfrm>
            <a:off x="5245735" y="3483610"/>
            <a:ext cx="1783080" cy="59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50000"/>
              </a:lnSpc>
              <a:buNone/>
            </a:pPr>
            <a:r>
              <a:rPr lang="en-US" altLang="zh-CN" sz="2200" dirty="0">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XX</a:t>
            </a:r>
            <a:r>
              <a:rPr lang="zh-CN" altLang="en-US" sz="2200" dirty="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年级</a:t>
            </a:r>
            <a:r>
              <a:rPr lang="en-US" altLang="zh-CN" sz="2200" dirty="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X</a:t>
            </a:r>
            <a:r>
              <a:rPr lang="en-US" altLang="zh-CN" sz="2200" dirty="0">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X</a:t>
            </a:r>
            <a:r>
              <a:rPr lang="zh-CN" altLang="en-US" sz="2200" dirty="0">
                <a:solidFill>
                  <a:schemeClr val="tx1"/>
                </a:solidFill>
                <a:effectLst>
                  <a:outerShdw blurRad="38100" dist="38100" dir="2700000" algn="tl">
                    <a:srgbClr val="000000">
                      <a:alpha val="43137"/>
                    </a:srgbClr>
                  </a:outerShdw>
                </a:effectLst>
                <a:latin typeface="隶书" panose="02010509060101010101" charset="-122"/>
                <a:ea typeface="隶书" panose="02010509060101010101" charset="-122"/>
                <a:cs typeface="Arial" panose="020B0604020202020204" pitchFamily="34" charset="0"/>
              </a:rPr>
              <a:t>班</a:t>
            </a: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par>
                                <p:cTn id="9" presetID="23" presetClass="entr" presetSubtype="36" fill="hold"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 calcmode="lin" valueType="num">
                                      <p:cBhvr>
                                        <p:cTn id="3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
                                        </p:tgtEl>
                                      </p:cBhvr>
                                    </p:animEffect>
                                  </p:childTnLst>
                                </p:cTn>
                              </p:par>
                            </p:childTnLst>
                          </p:cTn>
                        </p:par>
                        <p:par>
                          <p:cTn id="36" fill="hold">
                            <p:stCondLst>
                              <p:cond delay="3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2"/>
                                        </p:tgtEl>
                                        <p:attrNameLst>
                                          <p:attrName>ppt_y</p:attrName>
                                        </p:attrNameLst>
                                      </p:cBhvr>
                                      <p:tavLst>
                                        <p:tav tm="0">
                                          <p:val>
                                            <p:strVal val="#ppt_y"/>
                                          </p:val>
                                        </p:tav>
                                        <p:tav tm="100000">
                                          <p:val>
                                            <p:strVal val="#ppt_y"/>
                                          </p:val>
                                        </p:tav>
                                      </p:tavLst>
                                    </p:anim>
                                    <p:anim calcmode="lin" valueType="num">
                                      <p:cBhvr>
                                        <p:cTn id="4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2"/>
                                        </p:tgtEl>
                                      </p:cBhvr>
                                    </p:animEffect>
                                  </p:childTnLst>
                                </p:cTn>
                              </p:par>
                            </p:childTnLst>
                          </p:cTn>
                        </p:par>
                        <p:par>
                          <p:cTn id="44" fill="hold">
                            <p:stCondLst>
                              <p:cond delay="4150"/>
                            </p:stCondLst>
                            <p:childTnLst>
                              <p:par>
                                <p:cTn id="45" presetID="26" presetClass="emph" presetSubtype="0" fill="hold" grpId="1" nodeType="afterEffect">
                                  <p:stCondLst>
                                    <p:cond delay="0"/>
                                  </p:stCondLst>
                                  <p:iterate type="lt">
                                    <p:tmAbs val="0"/>
                                  </p:iterate>
                                  <p:childTnLst>
                                    <p:animEffect transition="out" filter="fade">
                                      <p:cBhvr>
                                        <p:cTn id="46" dur="500" tmFilter="0, 0; .2, .5; .8, .5; 1, 0"/>
                                        <p:tgtEl>
                                          <p:spTgt spid="32"/>
                                        </p:tgtEl>
                                      </p:cBhvr>
                                    </p:animEffect>
                                    <p:animScale>
                                      <p:cBhvr>
                                        <p:cTn id="47" dur="250" autoRev="1" fill="hold"/>
                                        <p:tgtEl>
                                          <p:spTgt spid="32"/>
                                        </p:tgtEl>
                                      </p:cBhvr>
                                      <p:by x="105000" y="105000"/>
                                    </p:animScale>
                                  </p:childTnLst>
                                </p:cTn>
                              </p:par>
                            </p:childTnLst>
                          </p:cTn>
                        </p:par>
                        <p:par>
                          <p:cTn id="48" fill="hold">
                            <p:stCondLst>
                              <p:cond delay="4649"/>
                            </p:stCondLst>
                            <p:childTnLst>
                              <p:par>
                                <p:cTn id="49" presetID="10"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childTnLst>
                                </p:cTn>
                              </p:par>
                            </p:childTnLst>
                          </p:cTn>
                        </p:par>
                        <p:par>
                          <p:cTn id="52" fill="hold">
                            <p:stCondLst>
                              <p:cond delay="5649"/>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p:bldP spid="32" grpId="1"/>
      <p:bldP spid="34" grpId="0"/>
      <p:bldP spid="36" grpId="0" bldLvl="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1376136" y="1591092"/>
            <a:ext cx="1978013" cy="2177198"/>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9119087" y="753434"/>
            <a:ext cx="1119146" cy="1454890"/>
          </a:xfrm>
          <a:prstGeom prst="rect">
            <a:avLst/>
          </a:prstGeom>
        </p:spPr>
      </p:pic>
      <p:sp>
        <p:nvSpPr>
          <p:cNvPr id="8" name="TextBox 12"/>
          <p:cNvSpPr>
            <a:spLocks noChangeArrowheads="1"/>
          </p:cNvSpPr>
          <p:nvPr/>
        </p:nvSpPr>
        <p:spPr bwMode="auto">
          <a:xfrm>
            <a:off x="5268354" y="293460"/>
            <a:ext cx="185928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dirty="0">
                <a:solidFill>
                  <a:srgbClr val="FFC000"/>
                </a:solidFill>
                <a:effectLst>
                  <a:outerShdw blurRad="38100" dist="38100" dir="2700000" algn="tl">
                    <a:srgbClr val="000000">
                      <a:alpha val="43137"/>
                    </a:srgbClr>
                  </a:outerShdw>
                </a:effectLst>
                <a:latin typeface="方正少儿简体" panose="03000509000000000000" charset="-122"/>
                <a:ea typeface="方正少儿简体" panose="03000509000000000000" charset="-122"/>
                <a:sym typeface="Arial" panose="020B0604020202020204" pitchFamily="34" charset="0"/>
              </a:rPr>
              <a:t>目录</a:t>
            </a:r>
          </a:p>
        </p:txBody>
      </p:sp>
      <p:pic>
        <p:nvPicPr>
          <p:cNvPr id="35" name="图片 34" descr="1"/>
          <p:cNvPicPr>
            <a:picLocks noChangeAspect="1"/>
          </p:cNvPicPr>
          <p:nvPr/>
        </p:nvPicPr>
        <p:blipFill>
          <a:blip r:embed="rId6"/>
          <a:stretch>
            <a:fillRect/>
          </a:stretch>
        </p:blipFill>
        <p:spPr>
          <a:xfrm>
            <a:off x="-6985" y="3867150"/>
            <a:ext cx="12205335" cy="3049905"/>
          </a:xfrm>
          <a:prstGeom prst="rect">
            <a:avLst/>
          </a:prstGeom>
        </p:spPr>
      </p:pic>
      <p:sp>
        <p:nvSpPr>
          <p:cNvPr id="4" name="TextBox 13"/>
          <p:cNvSpPr>
            <a:spLocks noChangeArrowheads="1"/>
          </p:cNvSpPr>
          <p:nvPr/>
        </p:nvSpPr>
        <p:spPr bwMode="auto">
          <a:xfrm>
            <a:off x="4157248" y="1616098"/>
            <a:ext cx="4547626" cy="500380"/>
          </a:xfrm>
          <a:prstGeom prst="rect">
            <a:avLst/>
          </a:prstGeom>
          <a:solidFill>
            <a:srgbClr val="FF0000"/>
          </a:solidFill>
          <a:ln>
            <a:noFill/>
          </a:ln>
        </p:spPr>
        <p:txBody>
          <a:bodyPr>
            <a:spAutoFit/>
          </a:bodyPr>
          <a:lstStyle/>
          <a:p>
            <a:pPr algn="ctr" defTabSz="963930"/>
            <a:r>
              <a:rPr lang="zh-CN" altLang="en-US" sz="2655"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防火灾</a:t>
            </a:r>
          </a:p>
        </p:txBody>
      </p:sp>
      <p:sp>
        <p:nvSpPr>
          <p:cNvPr id="6" name="五边形 2"/>
          <p:cNvSpPr>
            <a:spLocks noChangeArrowheads="1"/>
          </p:cNvSpPr>
          <p:nvPr/>
        </p:nvSpPr>
        <p:spPr bwMode="auto">
          <a:xfrm>
            <a:off x="3520737" y="1630067"/>
            <a:ext cx="863494" cy="461906"/>
          </a:xfrm>
          <a:prstGeom prst="homePlate">
            <a:avLst>
              <a:gd name="adj" fmla="val 46735"/>
            </a:avLst>
          </a:prstGeom>
          <a:solidFill>
            <a:srgbClr val="FF0000"/>
          </a:solidFill>
          <a:ln>
            <a:solidFill>
              <a:schemeClr val="bg1"/>
            </a:solidFill>
          </a:ln>
        </p:spPr>
        <p:txBody>
          <a:bodyPr anchor="ctr"/>
          <a:lstStyle/>
          <a:p>
            <a:pPr algn="ctr"/>
            <a:endParaRPr lang="zh-CN" altLang="zh-CN" sz="35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7" name="TextBox 5"/>
          <p:cNvSpPr>
            <a:spLocks noChangeArrowheads="1"/>
          </p:cNvSpPr>
          <p:nvPr/>
        </p:nvSpPr>
        <p:spPr bwMode="auto">
          <a:xfrm>
            <a:off x="3646467" y="1561832"/>
            <a:ext cx="45720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rPr>
              <a:t>1</a:t>
            </a:r>
            <a:endParaRPr lang="en-US" alt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endParaRPr>
          </a:p>
        </p:txBody>
      </p:sp>
      <p:sp>
        <p:nvSpPr>
          <p:cNvPr id="9" name="TextBox 13"/>
          <p:cNvSpPr>
            <a:spLocks noChangeArrowheads="1"/>
          </p:cNvSpPr>
          <p:nvPr/>
        </p:nvSpPr>
        <p:spPr bwMode="auto">
          <a:xfrm>
            <a:off x="4157248" y="2434964"/>
            <a:ext cx="4547626" cy="500380"/>
          </a:xfrm>
          <a:prstGeom prst="rect">
            <a:avLst/>
          </a:prstGeom>
          <a:solidFill>
            <a:srgbClr val="FFC000"/>
          </a:solidFill>
          <a:ln>
            <a:noFill/>
          </a:ln>
        </p:spPr>
        <p:txBody>
          <a:bodyPr>
            <a:spAutoFit/>
          </a:bodyPr>
          <a:lstStyle/>
          <a:p>
            <a:pPr algn="ctr" defTabSz="963930"/>
            <a:r>
              <a:rPr lang="zh-CN" altLang="en-US" sz="2655"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防溺水</a:t>
            </a:r>
          </a:p>
        </p:txBody>
      </p:sp>
      <p:sp>
        <p:nvSpPr>
          <p:cNvPr id="10" name="五边形 2"/>
          <p:cNvSpPr>
            <a:spLocks noChangeArrowheads="1"/>
          </p:cNvSpPr>
          <p:nvPr/>
        </p:nvSpPr>
        <p:spPr bwMode="auto">
          <a:xfrm>
            <a:off x="3520737" y="2448933"/>
            <a:ext cx="863494" cy="461906"/>
          </a:xfrm>
          <a:prstGeom prst="homePlate">
            <a:avLst>
              <a:gd name="adj" fmla="val 46735"/>
            </a:avLst>
          </a:prstGeom>
          <a:solidFill>
            <a:srgbClr val="FFC000"/>
          </a:solidFill>
          <a:ln>
            <a:solidFill>
              <a:schemeClr val="bg1"/>
            </a:solidFill>
          </a:ln>
        </p:spPr>
        <p:txBody>
          <a:bodyPr anchor="ctr"/>
          <a:lstStyle/>
          <a:p>
            <a:pPr algn="ctr"/>
            <a:endParaRPr lang="zh-CN" altLang="zh-CN" sz="35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7" name="TextBox 5"/>
          <p:cNvSpPr>
            <a:spLocks noChangeArrowheads="1"/>
          </p:cNvSpPr>
          <p:nvPr/>
        </p:nvSpPr>
        <p:spPr bwMode="auto">
          <a:xfrm>
            <a:off x="3646467" y="2380697"/>
            <a:ext cx="42989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rPr>
              <a:t>2</a:t>
            </a:r>
            <a:endParaRPr lang="en-US" alt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endParaRPr>
          </a:p>
        </p:txBody>
      </p:sp>
      <p:sp>
        <p:nvSpPr>
          <p:cNvPr id="27" name="TextBox 13"/>
          <p:cNvSpPr>
            <a:spLocks noChangeArrowheads="1"/>
          </p:cNvSpPr>
          <p:nvPr/>
        </p:nvSpPr>
        <p:spPr bwMode="auto">
          <a:xfrm>
            <a:off x="4157248" y="3253829"/>
            <a:ext cx="4547626" cy="500380"/>
          </a:xfrm>
          <a:prstGeom prst="rect">
            <a:avLst/>
          </a:prstGeom>
          <a:solidFill>
            <a:srgbClr val="92D050"/>
          </a:solidFill>
          <a:ln>
            <a:noFill/>
          </a:ln>
        </p:spPr>
        <p:txBody>
          <a:bodyPr>
            <a:spAutoFit/>
          </a:bodyPr>
          <a:lstStyle/>
          <a:p>
            <a:pPr algn="ctr" defTabSz="963930"/>
            <a:r>
              <a:rPr lang="zh-CN" altLang="en-US" sz="2655"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防踩踏</a:t>
            </a:r>
          </a:p>
        </p:txBody>
      </p:sp>
      <p:sp>
        <p:nvSpPr>
          <p:cNvPr id="29" name="五边形 2"/>
          <p:cNvSpPr>
            <a:spLocks noChangeArrowheads="1"/>
          </p:cNvSpPr>
          <p:nvPr/>
        </p:nvSpPr>
        <p:spPr bwMode="auto">
          <a:xfrm>
            <a:off x="3520737" y="3267798"/>
            <a:ext cx="863494" cy="461906"/>
          </a:xfrm>
          <a:prstGeom prst="homePlate">
            <a:avLst>
              <a:gd name="adj" fmla="val 46735"/>
            </a:avLst>
          </a:prstGeom>
          <a:solidFill>
            <a:srgbClr val="92D050"/>
          </a:solidFill>
          <a:ln>
            <a:solidFill>
              <a:schemeClr val="bg1"/>
            </a:solidFill>
          </a:ln>
        </p:spPr>
        <p:txBody>
          <a:bodyPr anchor="ctr"/>
          <a:lstStyle/>
          <a:p>
            <a:pPr algn="ctr"/>
            <a:endParaRPr lang="zh-CN" altLang="zh-CN" sz="35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0" name="TextBox 5"/>
          <p:cNvSpPr>
            <a:spLocks noChangeArrowheads="1"/>
          </p:cNvSpPr>
          <p:nvPr/>
        </p:nvSpPr>
        <p:spPr bwMode="auto">
          <a:xfrm>
            <a:off x="3646467" y="3199563"/>
            <a:ext cx="42989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rPr>
              <a:t>3</a:t>
            </a:r>
            <a:endParaRPr lang="en-US" alt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endParaRPr>
          </a:p>
        </p:txBody>
      </p:sp>
      <p:sp>
        <p:nvSpPr>
          <p:cNvPr id="31" name="TextBox 13"/>
          <p:cNvSpPr>
            <a:spLocks noChangeArrowheads="1"/>
          </p:cNvSpPr>
          <p:nvPr/>
        </p:nvSpPr>
        <p:spPr bwMode="auto">
          <a:xfrm>
            <a:off x="4157248" y="4084737"/>
            <a:ext cx="4547626" cy="500380"/>
          </a:xfrm>
          <a:prstGeom prst="rect">
            <a:avLst/>
          </a:prstGeom>
          <a:solidFill>
            <a:srgbClr val="00B0F0"/>
          </a:solidFill>
          <a:ln>
            <a:noFill/>
          </a:ln>
        </p:spPr>
        <p:txBody>
          <a:bodyPr>
            <a:spAutoFit/>
          </a:bodyPr>
          <a:lstStyle/>
          <a:p>
            <a:pPr algn="ctr" defTabSz="963930"/>
            <a:r>
              <a:rPr lang="zh-CN" altLang="en-US" sz="2655"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防交通事故</a:t>
            </a:r>
          </a:p>
        </p:txBody>
      </p:sp>
      <p:sp>
        <p:nvSpPr>
          <p:cNvPr id="33" name="五边形 2"/>
          <p:cNvSpPr>
            <a:spLocks noChangeArrowheads="1"/>
          </p:cNvSpPr>
          <p:nvPr/>
        </p:nvSpPr>
        <p:spPr bwMode="auto">
          <a:xfrm>
            <a:off x="3520737" y="4098706"/>
            <a:ext cx="863494" cy="461906"/>
          </a:xfrm>
          <a:prstGeom prst="homePlate">
            <a:avLst>
              <a:gd name="adj" fmla="val 46735"/>
            </a:avLst>
          </a:prstGeom>
          <a:solidFill>
            <a:srgbClr val="00B0F0"/>
          </a:solidFill>
          <a:ln>
            <a:solidFill>
              <a:schemeClr val="bg1"/>
            </a:solidFill>
          </a:ln>
        </p:spPr>
        <p:txBody>
          <a:bodyPr anchor="ctr"/>
          <a:lstStyle/>
          <a:p>
            <a:pPr algn="ctr"/>
            <a:endParaRPr lang="zh-CN" altLang="zh-CN" sz="35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34" name="TextBox 5"/>
          <p:cNvSpPr>
            <a:spLocks noChangeArrowheads="1"/>
          </p:cNvSpPr>
          <p:nvPr/>
        </p:nvSpPr>
        <p:spPr bwMode="auto">
          <a:xfrm>
            <a:off x="3646467" y="4030471"/>
            <a:ext cx="42989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charset="-122"/>
                <a:sym typeface="Arial" panose="020B0604020202020204" pitchFamily="34" charset="0"/>
              </a:rPr>
              <a:t>4</a:t>
            </a:r>
          </a:p>
        </p:txBody>
      </p:sp>
      <p:pic>
        <p:nvPicPr>
          <p:cNvPr id="52" name="图片 51" descr="36f9a2a7dc2088575b3175c2c9b24629"/>
          <p:cNvPicPr>
            <a:picLocks noChangeAspect="1"/>
          </p:cNvPicPr>
          <p:nvPr/>
        </p:nvPicPr>
        <p:blipFill>
          <a:blip r:embed="rId7"/>
          <a:stretch>
            <a:fillRect/>
          </a:stretch>
        </p:blipFill>
        <p:spPr>
          <a:xfrm>
            <a:off x="4384040" y="4728845"/>
            <a:ext cx="3908425" cy="2061210"/>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3375" y="4800600"/>
            <a:ext cx="1163955" cy="19183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par>
                          <p:cTn id="10" fill="hold">
                            <p:stCondLst>
                              <p:cond delay="8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85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90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95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10000"/>
                            </p:stCondLst>
                            <p:childTnLst>
                              <p:par>
                                <p:cTn id="33" presetID="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10500"/>
                            </p:stCondLst>
                            <p:childTnLst>
                              <p:par>
                                <p:cTn id="38" presetID="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110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11500"/>
                            </p:stCondLst>
                            <p:childTnLst>
                              <p:par>
                                <p:cTn id="49" presetID="2" presetClass="entr" presetSubtype="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12000"/>
                            </p:stCondLst>
                            <p:childTnLst>
                              <p:par>
                                <p:cTn id="54" presetID="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0-#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12500"/>
                            </p:stCondLst>
                            <p:childTnLst>
                              <p:par>
                                <p:cTn id="59" presetID="53" presetClass="entr" presetSubtype="1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13000"/>
                            </p:stCondLst>
                            <p:childTnLst>
                              <p:par>
                                <p:cTn id="65" presetID="2" presetClass="entr" presetSubtype="2"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1+#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par>
                          <p:cTn id="69" fill="hold">
                            <p:stCondLst>
                              <p:cond delay="13500"/>
                            </p:stCondLst>
                            <p:childTnLst>
                              <p:par>
                                <p:cTn id="70" presetID="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0-#ppt_w/2"/>
                                          </p:val>
                                        </p:tav>
                                        <p:tav tm="100000">
                                          <p:val>
                                            <p:strVal val="#ppt_x"/>
                                          </p:val>
                                        </p:tav>
                                      </p:tavLst>
                                    </p:anim>
                                    <p:anim calcmode="lin" valueType="num">
                                      <p:cBhvr additive="base">
                                        <p:cTn id="73" dur="500" fill="hold"/>
                                        <p:tgtEl>
                                          <p:spTgt spid="33"/>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53" presetClass="entr" presetSubtype="16"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Effect transition="in" filter="fade">
                                      <p:cBhvr>
                                        <p:cTn id="79" dur="500"/>
                                        <p:tgtEl>
                                          <p:spTgt spid="34"/>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1000" fill="hold"/>
                                        <p:tgtEl>
                                          <p:spTgt spid="52"/>
                                        </p:tgtEl>
                                        <p:attrNameLst>
                                          <p:attrName>ppt_w</p:attrName>
                                        </p:attrNameLst>
                                      </p:cBhvr>
                                      <p:tavLst>
                                        <p:tav tm="0">
                                          <p:val>
                                            <p:fltVal val="0"/>
                                          </p:val>
                                        </p:tav>
                                        <p:tav tm="100000">
                                          <p:val>
                                            <p:strVal val="#ppt_w"/>
                                          </p:val>
                                        </p:tav>
                                      </p:tavLst>
                                    </p:anim>
                                    <p:anim calcmode="lin" valueType="num">
                                      <p:cBhvr>
                                        <p:cTn id="85" dur="1000" fill="hold"/>
                                        <p:tgtEl>
                                          <p:spTgt spid="52"/>
                                        </p:tgtEl>
                                        <p:attrNameLst>
                                          <p:attrName>ppt_h</p:attrName>
                                        </p:attrNameLst>
                                      </p:cBhvr>
                                      <p:tavLst>
                                        <p:tav tm="0">
                                          <p:val>
                                            <p:fltVal val="0"/>
                                          </p:val>
                                        </p:tav>
                                        <p:tav tm="100000">
                                          <p:val>
                                            <p:strVal val="#ppt_h"/>
                                          </p:val>
                                        </p:tav>
                                      </p:tavLst>
                                    </p:anim>
                                    <p:anim calcmode="lin" valueType="num">
                                      <p:cBhvr>
                                        <p:cTn id="86" dur="1000" fill="hold"/>
                                        <p:tgtEl>
                                          <p:spTgt spid="52"/>
                                        </p:tgtEl>
                                        <p:attrNameLst>
                                          <p:attrName>style.rotation</p:attrName>
                                        </p:attrNameLst>
                                      </p:cBhvr>
                                      <p:tavLst>
                                        <p:tav tm="0">
                                          <p:val>
                                            <p:fltVal val="90"/>
                                          </p:val>
                                        </p:tav>
                                        <p:tav tm="100000">
                                          <p:val>
                                            <p:fltVal val="0"/>
                                          </p:val>
                                        </p:tav>
                                      </p:tavLst>
                                    </p:anim>
                                    <p:animEffect transition="in" filter="fade">
                                      <p:cBhvr>
                                        <p:cTn id="87" dur="10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bldLvl="0" animBg="1"/>
      <p:bldP spid="6" grpId="0" bldLvl="0" animBg="1"/>
      <p:bldP spid="7" grpId="0"/>
      <p:bldP spid="9" grpId="0" bldLvl="0" animBg="1"/>
      <p:bldP spid="10" grpId="0" bldLvl="0" animBg="1"/>
      <p:bldP spid="17" grpId="0"/>
      <p:bldP spid="27" grpId="0" bldLvl="0" animBg="1"/>
      <p:bldP spid="29" grpId="0" bldLvl="0" animBg="1"/>
      <p:bldP spid="30" grpId="0"/>
      <p:bldP spid="31" grpId="0" bldLvl="0" animBg="1"/>
      <p:bldP spid="33" grpId="0" bldLvl="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43" t="3279" r="21015" b="1397"/>
          <a:stretch>
            <a:fillRect/>
          </a:stretch>
        </p:blipFill>
        <p:spPr bwMode="auto">
          <a:xfrm rot="21292182">
            <a:off x="1035070" y="466562"/>
            <a:ext cx="5747528" cy="54592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896" t="6754" r="24208" b="21990"/>
          <a:stretch>
            <a:fillRect/>
          </a:stretch>
        </p:blipFill>
        <p:spPr bwMode="auto">
          <a:xfrm>
            <a:off x="293216" y="4217004"/>
            <a:ext cx="2033390" cy="242082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QQ截图20170827154618.jpgQQ截图20170827154618"/>
          <p:cNvPicPr>
            <a:picLocks noChangeAspect="1" noChangeArrowheads="1"/>
          </p:cNvPicPr>
          <p:nvPr/>
        </p:nvPicPr>
        <p:blipFill rotWithShape="1">
          <a:blip r:embed="rId5"/>
          <a:srcRect/>
          <a:stretch>
            <a:fillRect/>
          </a:stretch>
        </p:blipFill>
        <p:spPr bwMode="auto">
          <a:xfrm rot="20338053">
            <a:off x="2406650" y="1534795"/>
            <a:ext cx="3116580" cy="3394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7001437" y="1227298"/>
            <a:ext cx="2352040" cy="1245235"/>
          </a:xfrm>
          <a:prstGeom prst="rect">
            <a:avLst/>
          </a:prstGeom>
          <a:noFill/>
        </p:spPr>
        <p:txBody>
          <a:bodyPr wrap="none" rtlCol="0">
            <a:spAutoFit/>
          </a:bodyPr>
          <a:lstStyle/>
          <a:p>
            <a:pPr algn="l"/>
            <a:r>
              <a:rPr lang="zh-CN" altLang="en-US" sz="7500" dirty="0">
                <a:ln w="38100">
                  <a:solidFill>
                    <a:schemeClr val="bg1"/>
                  </a:solidFill>
                </a:ln>
                <a:solidFill>
                  <a:srgbClr val="00B0F0"/>
                </a:solidFill>
                <a:effectLst>
                  <a:outerShdw blurRad="38100" dist="38100" dir="2700000" algn="tl">
                    <a:srgbClr val="000000">
                      <a:alpha val="43137"/>
                    </a:srgbClr>
                  </a:outerShdw>
                </a:effectLst>
                <a:latin typeface="方正少儿简体" panose="03000509000000000000" charset="-122"/>
                <a:ea typeface="方正少儿简体" panose="03000509000000000000" charset="-122"/>
              </a:rPr>
              <a:t>前 言</a:t>
            </a:r>
          </a:p>
        </p:txBody>
      </p:sp>
      <p:sp>
        <p:nvSpPr>
          <p:cNvPr id="5" name="TextBox 2"/>
          <p:cNvSpPr txBox="1"/>
          <p:nvPr/>
        </p:nvSpPr>
        <p:spPr>
          <a:xfrm>
            <a:off x="7001510" y="2294890"/>
            <a:ext cx="3923030" cy="2707005"/>
          </a:xfrm>
          <a:prstGeom prst="rect">
            <a:avLst/>
          </a:prstGeom>
          <a:noFill/>
        </p:spPr>
        <p:txBody>
          <a:bodyPr wrap="square" rtlCol="0">
            <a:spAutoFit/>
          </a:bodyPr>
          <a:lstStyle/>
          <a:p>
            <a:pPr algn="just"/>
            <a:r>
              <a:rPr lang="en-US" altLang="zh-CN" sz="1700" b="1" dirty="0">
                <a:solidFill>
                  <a:schemeClr val="tx1">
                    <a:lumMod val="75000"/>
                    <a:lumOff val="25000"/>
                  </a:schemeClr>
                </a:solidFill>
                <a:latin typeface="微软雅黑" panose="020B0503020204020204" charset="-122"/>
                <a:ea typeface="微软雅黑" panose="020B0503020204020204" charset="-122"/>
              </a:rPr>
              <a:t>      </a:t>
            </a:r>
            <a:r>
              <a:rPr lang="zh-CN" altLang="en-US" sz="1700" b="1" dirty="0">
                <a:solidFill>
                  <a:schemeClr val="tx1">
                    <a:lumMod val="75000"/>
                    <a:lumOff val="25000"/>
                  </a:schemeClr>
                </a:solidFill>
                <a:latin typeface="微软雅黑" panose="020B0503020204020204" charset="-122"/>
                <a:ea typeface="微软雅黑" panose="020B0503020204020204" charset="-122"/>
              </a:rPr>
              <a:t>人的生命是非常脆弱的，如果我们不注 重安全意识，视安全隐患而不顾，对安全问题 措施不及，防范不严，责任心不强，把生命当 儿戏，那么造成的后果不堪设想：交通事故猛 如虎狼；火灾频频，大火吞噬了多少生命财产； 食品中毒接连不断；疾病染身；游泳溺水；玩 耍坠楼等等，所以我们身边随时都潜伏着多少 张牙舞爪的杀人凶手。随时都威胁着你的生命 安全。 </a:t>
            </a:r>
          </a:p>
        </p:txBody>
      </p:sp>
      <p:pic>
        <p:nvPicPr>
          <p:cNvPr id="1033" name="Picture 9" descr="F:\未标题-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347" y="458406"/>
            <a:ext cx="2403341" cy="24033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未标题-1.png"/>
          <p:cNvPicPr>
            <a:picLocks noChangeAspect="1" noChangeArrowheads="1"/>
          </p:cNvPicPr>
          <p:nvPr/>
        </p:nvPicPr>
        <p:blipFill rotWithShape="1">
          <a:blip r:embed="rId7">
            <a:extLst>
              <a:ext uri="{28A0092B-C50C-407E-A947-70E740481C1C}">
                <a14:useLocalDpi xmlns:a14="http://schemas.microsoft.com/office/drawing/2010/main" val="0"/>
              </a:ext>
            </a:extLst>
          </a:blip>
          <a:srcRect l="14501" t="8694" r="15868" b="18041"/>
          <a:stretch>
            <a:fillRect/>
          </a:stretch>
        </p:blipFill>
        <p:spPr bwMode="auto">
          <a:xfrm>
            <a:off x="5765240" y="5263636"/>
            <a:ext cx="1534783" cy="161486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未标题-1.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39325" y="624754"/>
            <a:ext cx="1465335" cy="13605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F:\未标题-1.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0669110" y="2065498"/>
            <a:ext cx="603073" cy="559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未标题-1.png"/>
          <p:cNvPicPr>
            <a:picLocks noChangeAspect="1" noChangeArrowheads="1"/>
          </p:cNvPicPr>
          <p:nvPr/>
        </p:nvPicPr>
        <p:blipFill rotWithShape="1">
          <a:blip r:embed="rId10">
            <a:extLst>
              <a:ext uri="{28A0092B-C50C-407E-A947-70E740481C1C}">
                <a14:useLocalDpi xmlns:a14="http://schemas.microsoft.com/office/drawing/2010/main" val="0"/>
              </a:ext>
            </a:extLst>
          </a:blip>
          <a:srcRect l="26590" t="26889" r="23240" b="36556"/>
          <a:stretch>
            <a:fillRect/>
          </a:stretch>
        </p:blipFill>
        <p:spPr bwMode="auto">
          <a:xfrm>
            <a:off x="5929811" y="865193"/>
            <a:ext cx="1205747" cy="878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F:\未标题-1.png"/>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8119855" y="653614"/>
            <a:ext cx="759498" cy="7051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F:\未标题-1.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1285851" y="623178"/>
            <a:ext cx="603073" cy="559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9213974" y="1023282"/>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845309" y="601743"/>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561847" y="2526936"/>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F:\未标题-1.png"/>
          <p:cNvPicPr>
            <a:picLocks noChangeAspect="1" noChangeArrowheads="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4666979" y="5532354"/>
            <a:ext cx="825540" cy="766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F:\未标题-1.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1393721" y="4300901"/>
            <a:ext cx="603073" cy="5599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10940227" y="3668174"/>
            <a:ext cx="453368" cy="420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未标题-1.png"/>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1948" t="33508" r="27866" b="19895"/>
          <a:stretch>
            <a:fillRect/>
          </a:stretch>
        </p:blipFill>
        <p:spPr bwMode="auto">
          <a:xfrm>
            <a:off x="6364880" y="4960748"/>
            <a:ext cx="453368" cy="420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anim calcmode="lin" valueType="num">
                                      <p:cBhvr>
                                        <p:cTn id="13" dur="1500" fill="hold"/>
                                        <p:tgtEl>
                                          <p:spTgt spid="6"/>
                                        </p:tgtEl>
                                        <p:attrNameLst>
                                          <p:attrName>ppt_x</p:attrName>
                                        </p:attrNameLst>
                                      </p:cBhvr>
                                      <p:tavLst>
                                        <p:tav tm="0">
                                          <p:val>
                                            <p:strVal val="#ppt_x"/>
                                          </p:val>
                                        </p:tav>
                                        <p:tav tm="100000">
                                          <p:val>
                                            <p:strVal val="#ppt_x"/>
                                          </p:val>
                                        </p:tav>
                                      </p:tavLst>
                                    </p:anim>
                                    <p:anim calcmode="lin" valueType="num">
                                      <p:cBhvr>
                                        <p:cTn id="14" dur="1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250"/>
                                        <p:tgtEl>
                                          <p:spTgt spid="17"/>
                                        </p:tgtEl>
                                      </p:cBhvr>
                                    </p:animEffect>
                                    <p:anim calcmode="lin" valueType="num">
                                      <p:cBhvr>
                                        <p:cTn id="23" dur="2250" fill="hold"/>
                                        <p:tgtEl>
                                          <p:spTgt spid="17"/>
                                        </p:tgtEl>
                                        <p:attrNameLst>
                                          <p:attrName>ppt_x</p:attrName>
                                        </p:attrNameLst>
                                      </p:cBhvr>
                                      <p:tavLst>
                                        <p:tav tm="0">
                                          <p:val>
                                            <p:strVal val="#ppt_x"/>
                                          </p:val>
                                        </p:tav>
                                        <p:tav tm="100000">
                                          <p:val>
                                            <p:strVal val="#ppt_x"/>
                                          </p:val>
                                        </p:tav>
                                      </p:tavLst>
                                    </p:anim>
                                    <p:anim calcmode="lin" valueType="num">
                                      <p:cBhvr>
                                        <p:cTn id="24" dur="225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anim calcmode="lin" valueType="num">
                                      <p:cBhvr>
                                        <p:cTn id="28" dur="1500" fill="hold"/>
                                        <p:tgtEl>
                                          <p:spTgt spid="7"/>
                                        </p:tgtEl>
                                        <p:attrNameLst>
                                          <p:attrName>ppt_x</p:attrName>
                                        </p:attrNameLst>
                                      </p:cBhvr>
                                      <p:tavLst>
                                        <p:tav tm="0">
                                          <p:val>
                                            <p:strVal val="#ppt_x"/>
                                          </p:val>
                                        </p:tav>
                                        <p:tav tm="100000">
                                          <p:val>
                                            <p:strVal val="#ppt_x"/>
                                          </p:val>
                                        </p:tav>
                                      </p:tavLst>
                                    </p:anim>
                                    <p:anim calcmode="lin" valueType="num">
                                      <p:cBhvr>
                                        <p:cTn id="29" dur="1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35"/>
                                        </p:tgtEl>
                                        <p:attrNameLst>
                                          <p:attrName>style.visibility</p:attrName>
                                        </p:attrNameLst>
                                      </p:cBhvr>
                                      <p:to>
                                        <p:strVal val="visible"/>
                                      </p:to>
                                    </p:set>
                                    <p:animEffect transition="in" filter="fade">
                                      <p:cBhvr>
                                        <p:cTn id="32" dur="1000"/>
                                        <p:tgtEl>
                                          <p:spTgt spid="1035"/>
                                        </p:tgtEl>
                                      </p:cBhvr>
                                    </p:animEffect>
                                    <p:anim calcmode="lin" valueType="num">
                                      <p:cBhvr>
                                        <p:cTn id="33" dur="1000" fill="hold"/>
                                        <p:tgtEl>
                                          <p:spTgt spid="1035"/>
                                        </p:tgtEl>
                                        <p:attrNameLst>
                                          <p:attrName>ppt_x</p:attrName>
                                        </p:attrNameLst>
                                      </p:cBhvr>
                                      <p:tavLst>
                                        <p:tav tm="0">
                                          <p:val>
                                            <p:strVal val="#ppt_x"/>
                                          </p:val>
                                        </p:tav>
                                        <p:tav tm="100000">
                                          <p:val>
                                            <p:strVal val="#ppt_x"/>
                                          </p:val>
                                        </p:tav>
                                      </p:tavLst>
                                    </p:anim>
                                    <p:anim calcmode="lin" valueType="num">
                                      <p:cBhvr>
                                        <p:cTn id="34" dur="1000" fill="hold"/>
                                        <p:tgtEl>
                                          <p:spTgt spid="10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250"/>
                                        <p:tgtEl>
                                          <p:spTgt spid="8"/>
                                        </p:tgtEl>
                                      </p:cBhvr>
                                    </p:animEffect>
                                    <p:anim calcmode="lin" valueType="num">
                                      <p:cBhvr>
                                        <p:cTn id="38" dur="2250" fill="hold"/>
                                        <p:tgtEl>
                                          <p:spTgt spid="8"/>
                                        </p:tgtEl>
                                        <p:attrNameLst>
                                          <p:attrName>ppt_x</p:attrName>
                                        </p:attrNameLst>
                                      </p:cBhvr>
                                      <p:tavLst>
                                        <p:tav tm="0">
                                          <p:val>
                                            <p:strVal val="#ppt_x"/>
                                          </p:val>
                                        </p:tav>
                                        <p:tav tm="100000">
                                          <p:val>
                                            <p:strVal val="#ppt_x"/>
                                          </p:val>
                                        </p:tav>
                                      </p:tavLst>
                                    </p:anim>
                                    <p:anim calcmode="lin" valueType="num">
                                      <p:cBhvr>
                                        <p:cTn id="39" dur="225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500"/>
                                        <p:tgtEl>
                                          <p:spTgt spid="11"/>
                                        </p:tgtEl>
                                      </p:cBhvr>
                                    </p:animEffect>
                                    <p:anim calcmode="lin" valueType="num">
                                      <p:cBhvr>
                                        <p:cTn id="48" dur="1500" fill="hold"/>
                                        <p:tgtEl>
                                          <p:spTgt spid="11"/>
                                        </p:tgtEl>
                                        <p:attrNameLst>
                                          <p:attrName>ppt_x</p:attrName>
                                        </p:attrNameLst>
                                      </p:cBhvr>
                                      <p:tavLst>
                                        <p:tav tm="0">
                                          <p:val>
                                            <p:strVal val="#ppt_x"/>
                                          </p:val>
                                        </p:tav>
                                        <p:tav tm="100000">
                                          <p:val>
                                            <p:strVal val="#ppt_x"/>
                                          </p:val>
                                        </p:tav>
                                      </p:tavLst>
                                    </p:anim>
                                    <p:anim calcmode="lin" valueType="num">
                                      <p:cBhvr>
                                        <p:cTn id="49" dur="15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250"/>
                                        <p:tgtEl>
                                          <p:spTgt spid="10"/>
                                        </p:tgtEl>
                                      </p:cBhvr>
                                    </p:animEffect>
                                    <p:anim calcmode="lin" valueType="num">
                                      <p:cBhvr>
                                        <p:cTn id="53" dur="2250" fill="hold"/>
                                        <p:tgtEl>
                                          <p:spTgt spid="10"/>
                                        </p:tgtEl>
                                        <p:attrNameLst>
                                          <p:attrName>ppt_x</p:attrName>
                                        </p:attrNameLst>
                                      </p:cBhvr>
                                      <p:tavLst>
                                        <p:tav tm="0">
                                          <p:val>
                                            <p:strVal val="#ppt_x"/>
                                          </p:val>
                                        </p:tav>
                                        <p:tav tm="100000">
                                          <p:val>
                                            <p:strVal val="#ppt_x"/>
                                          </p:val>
                                        </p:tav>
                                      </p:tavLst>
                                    </p:anim>
                                    <p:anim calcmode="lin" valueType="num">
                                      <p:cBhvr>
                                        <p:cTn id="54" dur="225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500"/>
                                        <p:tgtEl>
                                          <p:spTgt spid="12"/>
                                        </p:tgtEl>
                                      </p:cBhvr>
                                    </p:animEffect>
                                    <p:anim calcmode="lin" valueType="num">
                                      <p:cBhvr>
                                        <p:cTn id="58" dur="1500" fill="hold"/>
                                        <p:tgtEl>
                                          <p:spTgt spid="12"/>
                                        </p:tgtEl>
                                        <p:attrNameLst>
                                          <p:attrName>ppt_x</p:attrName>
                                        </p:attrNameLst>
                                      </p:cBhvr>
                                      <p:tavLst>
                                        <p:tav tm="0">
                                          <p:val>
                                            <p:strVal val="#ppt_x"/>
                                          </p:val>
                                        </p:tav>
                                        <p:tav tm="100000">
                                          <p:val>
                                            <p:strVal val="#ppt_x"/>
                                          </p:val>
                                        </p:tav>
                                      </p:tavLst>
                                    </p:anim>
                                    <p:anim calcmode="lin" valueType="num">
                                      <p:cBhvr>
                                        <p:cTn id="59" dur="15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36"/>
                                        </p:tgtEl>
                                        <p:attrNameLst>
                                          <p:attrName>style.visibility</p:attrName>
                                        </p:attrNameLst>
                                      </p:cBhvr>
                                      <p:to>
                                        <p:strVal val="visible"/>
                                      </p:to>
                                    </p:set>
                                    <p:animEffect transition="in" filter="fade">
                                      <p:cBhvr>
                                        <p:cTn id="62" dur="1000"/>
                                        <p:tgtEl>
                                          <p:spTgt spid="1036"/>
                                        </p:tgtEl>
                                      </p:cBhvr>
                                    </p:animEffect>
                                    <p:anim calcmode="lin" valueType="num">
                                      <p:cBhvr>
                                        <p:cTn id="63" dur="1000" fill="hold"/>
                                        <p:tgtEl>
                                          <p:spTgt spid="1036"/>
                                        </p:tgtEl>
                                        <p:attrNameLst>
                                          <p:attrName>ppt_x</p:attrName>
                                        </p:attrNameLst>
                                      </p:cBhvr>
                                      <p:tavLst>
                                        <p:tav tm="0">
                                          <p:val>
                                            <p:strVal val="#ppt_x"/>
                                          </p:val>
                                        </p:tav>
                                        <p:tav tm="100000">
                                          <p:val>
                                            <p:strVal val="#ppt_x"/>
                                          </p:val>
                                        </p:tav>
                                      </p:tavLst>
                                    </p:anim>
                                    <p:anim calcmode="lin" valueType="num">
                                      <p:cBhvr>
                                        <p:cTn id="64" dur="1000" fill="hold"/>
                                        <p:tgtEl>
                                          <p:spTgt spid="1036"/>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250" fill="hold"/>
                                        <p:tgtEl>
                                          <p:spTgt spid="4"/>
                                        </p:tgtEl>
                                        <p:attrNameLst>
                                          <p:attrName>ppt_w</p:attrName>
                                        </p:attrNameLst>
                                      </p:cBhvr>
                                      <p:tavLst>
                                        <p:tav tm="0">
                                          <p:val>
                                            <p:fltVal val="0"/>
                                          </p:val>
                                        </p:tav>
                                        <p:tav tm="100000">
                                          <p:val>
                                            <p:strVal val="#ppt_w"/>
                                          </p:val>
                                        </p:tav>
                                      </p:tavLst>
                                    </p:anim>
                                    <p:anim calcmode="lin" valueType="num">
                                      <p:cBhvr>
                                        <p:cTn id="68" dur="1250" fill="hold"/>
                                        <p:tgtEl>
                                          <p:spTgt spid="4"/>
                                        </p:tgtEl>
                                        <p:attrNameLst>
                                          <p:attrName>ppt_h</p:attrName>
                                        </p:attrNameLst>
                                      </p:cBhvr>
                                      <p:tavLst>
                                        <p:tav tm="0">
                                          <p:val>
                                            <p:fltVal val="0"/>
                                          </p:val>
                                        </p:tav>
                                        <p:tav tm="100000">
                                          <p:val>
                                            <p:strVal val="#ppt_h"/>
                                          </p:val>
                                        </p:tav>
                                      </p:tavLst>
                                    </p:anim>
                                    <p:animEffect transition="in" filter="fade">
                                      <p:cBhvr>
                                        <p:cTn id="69" dur="1250"/>
                                        <p:tgtEl>
                                          <p:spTgt spid="4"/>
                                        </p:tgtEl>
                                      </p:cBhvr>
                                    </p:animEffect>
                                  </p:childTnLst>
                                </p:cTn>
                              </p:par>
                              <p:par>
                                <p:cTn id="70" presetID="32" presetClass="emph" presetSubtype="0" fill="hold" grpId="1" nodeType="withEffect">
                                  <p:stCondLst>
                                    <p:cond delay="0"/>
                                  </p:stCondLst>
                                  <p:childTnLst>
                                    <p:animRot by="120000">
                                      <p:cBhvr>
                                        <p:cTn id="71" dur="100" fill="hold">
                                          <p:stCondLst>
                                            <p:cond delay="0"/>
                                          </p:stCondLst>
                                        </p:cTn>
                                        <p:tgtEl>
                                          <p:spTgt spid="4"/>
                                        </p:tgtEl>
                                        <p:attrNameLst>
                                          <p:attrName>r</p:attrName>
                                        </p:attrNameLst>
                                      </p:cBhvr>
                                    </p:animRot>
                                    <p:animRot by="-240000">
                                      <p:cBhvr>
                                        <p:cTn id="72" dur="200" fill="hold">
                                          <p:stCondLst>
                                            <p:cond delay="200"/>
                                          </p:stCondLst>
                                        </p:cTn>
                                        <p:tgtEl>
                                          <p:spTgt spid="4"/>
                                        </p:tgtEl>
                                        <p:attrNameLst>
                                          <p:attrName>r</p:attrName>
                                        </p:attrNameLst>
                                      </p:cBhvr>
                                    </p:animRot>
                                    <p:animRot by="240000">
                                      <p:cBhvr>
                                        <p:cTn id="73" dur="200" fill="hold">
                                          <p:stCondLst>
                                            <p:cond delay="400"/>
                                          </p:stCondLst>
                                        </p:cTn>
                                        <p:tgtEl>
                                          <p:spTgt spid="4"/>
                                        </p:tgtEl>
                                        <p:attrNameLst>
                                          <p:attrName>r</p:attrName>
                                        </p:attrNameLst>
                                      </p:cBhvr>
                                    </p:animRot>
                                    <p:animRot by="-240000">
                                      <p:cBhvr>
                                        <p:cTn id="74" dur="200" fill="hold">
                                          <p:stCondLst>
                                            <p:cond delay="600"/>
                                          </p:stCondLst>
                                        </p:cTn>
                                        <p:tgtEl>
                                          <p:spTgt spid="4"/>
                                        </p:tgtEl>
                                        <p:attrNameLst>
                                          <p:attrName>r</p:attrName>
                                        </p:attrNameLst>
                                      </p:cBhvr>
                                    </p:animRot>
                                    <p:animRot by="120000">
                                      <p:cBhvr>
                                        <p:cTn id="75" dur="200" fill="hold">
                                          <p:stCondLst>
                                            <p:cond delay="800"/>
                                          </p:stCondLst>
                                        </p:cTn>
                                        <p:tgtEl>
                                          <p:spTgt spid="4"/>
                                        </p:tgtEl>
                                        <p:attrNameLst>
                                          <p:attrName>r</p:attrName>
                                        </p:attrNameLst>
                                      </p:cBhvr>
                                    </p:animRo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5"/>
                                        </p:tgtEl>
                                        <p:attrNameLst>
                                          <p:attrName>style.visibility</p:attrName>
                                        </p:attrNameLst>
                                      </p:cBhvr>
                                      <p:to>
                                        <p:strVal val="visible"/>
                                      </p:to>
                                    </p:set>
                                    <p:anim calcmode="lin" valueType="num">
                                      <p:cBhvr>
                                        <p:cTn id="78" dur="1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9" dur="1250" fill="hold"/>
                                        <p:tgtEl>
                                          <p:spTgt spid="5"/>
                                        </p:tgtEl>
                                        <p:attrNameLst>
                                          <p:attrName>ppt_y</p:attrName>
                                        </p:attrNameLst>
                                      </p:cBhvr>
                                      <p:tavLst>
                                        <p:tav tm="0">
                                          <p:val>
                                            <p:strVal val="#ppt_y"/>
                                          </p:val>
                                        </p:tav>
                                        <p:tav tm="100000">
                                          <p:val>
                                            <p:strVal val="#ppt_y"/>
                                          </p:val>
                                        </p:tav>
                                      </p:tavLst>
                                    </p:anim>
                                    <p:anim calcmode="lin" valueType="num">
                                      <p:cBhvr>
                                        <p:cTn id="80" dur="1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81" dur="1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82" dur="1250" tmFilter="0,0; .5, 1; 1, 1"/>
                                        <p:tgtEl>
                                          <p:spTgt spid="5"/>
                                        </p:tgtEl>
                                      </p:cBhvr>
                                    </p:animEffect>
                                  </p:childTnLst>
                                </p:cTn>
                              </p:par>
                              <p:par>
                                <p:cTn id="83" presetID="53" presetClass="entr" presetSubtype="16" fill="hold" nodeType="withEffect">
                                  <p:stCondLst>
                                    <p:cond delay="0"/>
                                  </p:stCondLst>
                                  <p:childTnLst>
                                    <p:set>
                                      <p:cBhvr>
                                        <p:cTn id="84" dur="1" fill="hold">
                                          <p:stCondLst>
                                            <p:cond delay="0"/>
                                          </p:stCondLst>
                                        </p:cTn>
                                        <p:tgtEl>
                                          <p:spTgt spid="1034"/>
                                        </p:tgtEl>
                                        <p:attrNameLst>
                                          <p:attrName>style.visibility</p:attrName>
                                        </p:attrNameLst>
                                      </p:cBhvr>
                                      <p:to>
                                        <p:strVal val="visible"/>
                                      </p:to>
                                    </p:set>
                                    <p:anim calcmode="lin" valueType="num">
                                      <p:cBhvr>
                                        <p:cTn id="85" dur="500" fill="hold"/>
                                        <p:tgtEl>
                                          <p:spTgt spid="1034"/>
                                        </p:tgtEl>
                                        <p:attrNameLst>
                                          <p:attrName>ppt_w</p:attrName>
                                        </p:attrNameLst>
                                      </p:cBhvr>
                                      <p:tavLst>
                                        <p:tav tm="0">
                                          <p:val>
                                            <p:fltVal val="0"/>
                                          </p:val>
                                        </p:tav>
                                        <p:tav tm="100000">
                                          <p:val>
                                            <p:strVal val="#ppt_w"/>
                                          </p:val>
                                        </p:tav>
                                      </p:tavLst>
                                    </p:anim>
                                    <p:anim calcmode="lin" valueType="num">
                                      <p:cBhvr>
                                        <p:cTn id="86" dur="500" fill="hold"/>
                                        <p:tgtEl>
                                          <p:spTgt spid="1034"/>
                                        </p:tgtEl>
                                        <p:attrNameLst>
                                          <p:attrName>ppt_h</p:attrName>
                                        </p:attrNameLst>
                                      </p:cBhvr>
                                      <p:tavLst>
                                        <p:tav tm="0">
                                          <p:val>
                                            <p:fltVal val="0"/>
                                          </p:val>
                                        </p:tav>
                                        <p:tav tm="100000">
                                          <p:val>
                                            <p:strVal val="#ppt_h"/>
                                          </p:val>
                                        </p:tav>
                                      </p:tavLst>
                                    </p:anim>
                                    <p:animEffect transition="in" filter="fade">
                                      <p:cBhvr>
                                        <p:cTn id="87" dur="500"/>
                                        <p:tgtEl>
                                          <p:spTgt spid="1034"/>
                                        </p:tgtEl>
                                      </p:cBhvr>
                                    </p:animEffect>
                                  </p:childTnLst>
                                </p:cTn>
                              </p:par>
                              <p:par>
                                <p:cTn id="88" presetID="2" presetClass="entr" presetSubtype="8" fill="hold" nodeType="withEffect">
                                  <p:stCondLst>
                                    <p:cond delay="0"/>
                                  </p:stCondLst>
                                  <p:childTnLst>
                                    <p:set>
                                      <p:cBhvr>
                                        <p:cTn id="89" dur="1" fill="hold">
                                          <p:stCondLst>
                                            <p:cond delay="0"/>
                                          </p:stCondLst>
                                        </p:cTn>
                                        <p:tgtEl>
                                          <p:spTgt spid="1030"/>
                                        </p:tgtEl>
                                        <p:attrNameLst>
                                          <p:attrName>style.visibility</p:attrName>
                                        </p:attrNameLst>
                                      </p:cBhvr>
                                      <p:to>
                                        <p:strVal val="visible"/>
                                      </p:to>
                                    </p:set>
                                    <p:anim calcmode="lin" valueType="num">
                                      <p:cBhvr additive="base">
                                        <p:cTn id="90" dur="2000" fill="hold"/>
                                        <p:tgtEl>
                                          <p:spTgt spid="1030"/>
                                        </p:tgtEl>
                                        <p:attrNameLst>
                                          <p:attrName>ppt_x</p:attrName>
                                        </p:attrNameLst>
                                      </p:cBhvr>
                                      <p:tavLst>
                                        <p:tav tm="0">
                                          <p:val>
                                            <p:strVal val="0-#ppt_w/2"/>
                                          </p:val>
                                        </p:tav>
                                        <p:tav tm="100000">
                                          <p:val>
                                            <p:strVal val="#ppt_x"/>
                                          </p:val>
                                        </p:tav>
                                      </p:tavLst>
                                    </p:anim>
                                    <p:anim calcmode="lin" valueType="num">
                                      <p:cBhvr additive="base">
                                        <p:cTn id="91" dur="20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1"/>
          <p:cNvPicPr>
            <a:picLocks noChangeAspect="1"/>
          </p:cNvPicPr>
          <p:nvPr/>
        </p:nvPicPr>
        <p:blipFill>
          <a:blip r:embed="rId5"/>
          <a:stretch>
            <a:fillRect/>
          </a:stretch>
        </p:blipFill>
        <p:spPr>
          <a:xfrm>
            <a:off x="-6985" y="3867150"/>
            <a:ext cx="12205335" cy="3049905"/>
          </a:xfrm>
          <a:prstGeom prst="rect">
            <a:avLst/>
          </a:prstGeom>
        </p:spPr>
      </p:pic>
      <p:pic>
        <p:nvPicPr>
          <p:cNvPr id="52" name="图片 51" descr="36f9a2a7dc2088575b3175c2c9b24629"/>
          <p:cNvPicPr>
            <a:picLocks noChangeAspect="1"/>
          </p:cNvPicPr>
          <p:nvPr/>
        </p:nvPicPr>
        <p:blipFill>
          <a:blip r:embed="rId6"/>
          <a:stretch>
            <a:fillRect/>
          </a:stretch>
        </p:blipFill>
        <p:spPr>
          <a:xfrm>
            <a:off x="4384040" y="4728845"/>
            <a:ext cx="3908425" cy="2061210"/>
          </a:xfrm>
          <a:prstGeom prst="rect">
            <a:avLst/>
          </a:prstGeom>
        </p:spPr>
      </p:pic>
      <p:pic>
        <p:nvPicPr>
          <p:cNvPr id="53" name="图片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3375" y="4800600"/>
            <a:ext cx="1163955" cy="1918335"/>
          </a:xfrm>
          <a:prstGeom prst="rect">
            <a:avLst/>
          </a:prstGeom>
        </p:spPr>
      </p:pic>
      <p:sp>
        <p:nvSpPr>
          <p:cNvPr id="11" name="MH_Number_1"/>
          <p:cNvSpPr/>
          <p:nvPr>
            <p:custDataLst>
              <p:tags r:id="rId1"/>
            </p:custDataLst>
          </p:nvPr>
        </p:nvSpPr>
        <p:spPr>
          <a:xfrm>
            <a:off x="5255240" y="866547"/>
            <a:ext cx="1681144" cy="1681144"/>
          </a:xfrm>
          <a:prstGeom prst="ellipse">
            <a:avLst/>
          </a:prstGeom>
          <a:solidFill>
            <a:srgbClr val="00B0F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01</a:t>
            </a:r>
            <a:endParaRPr lang="zh-CN" altLang="en-US" sz="6600"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12" name="MH_Entry_1"/>
          <p:cNvSpPr/>
          <p:nvPr>
            <p:custDataLst>
              <p:tags r:id="rId2"/>
            </p:custDataLst>
          </p:nvPr>
        </p:nvSpPr>
        <p:spPr>
          <a:xfrm>
            <a:off x="4887727" y="2876901"/>
            <a:ext cx="2416170" cy="8858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lnSpc>
                <a:spcPct val="90000"/>
              </a:lnSpc>
            </a:pPr>
            <a:r>
              <a:rPr lang="zh-CN" altLang="en-US" sz="5500" b="1" dirty="0">
                <a:ln>
                  <a:solidFill>
                    <a:schemeClr val="bg1"/>
                  </a:solidFill>
                </a:ln>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Arial" panose="020B0604020202020204" pitchFamily="34" charset="0"/>
              </a:rPr>
              <a:t>防火灾</a:t>
            </a:r>
          </a:p>
          <a:p>
            <a:pPr algn="ctr">
              <a:lnSpc>
                <a:spcPct val="90000"/>
              </a:lnSpc>
            </a:pPr>
            <a:r>
              <a:rPr lang="en-US" altLang="zh-CN" sz="900" dirty="0">
                <a:solidFill>
                  <a:srgbClr val="FF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Click on add related title words</a:t>
            </a:r>
          </a:p>
        </p:txBody>
      </p:sp>
      <p:grpSp>
        <p:nvGrpSpPr>
          <p:cNvPr id="13" name="组合 12"/>
          <p:cNvGrpSpPr/>
          <p:nvPr/>
        </p:nvGrpSpPr>
        <p:grpSpPr>
          <a:xfrm>
            <a:off x="4687065" y="2754712"/>
            <a:ext cx="2817495" cy="45720"/>
            <a:chOff x="4955994" y="3809489"/>
            <a:chExt cx="2817495" cy="45720"/>
          </a:xfrm>
        </p:grpSpPr>
        <p:cxnSp>
          <p:nvCxnSpPr>
            <p:cNvPr id="14" name="直接连接符 13"/>
            <p:cNvCxnSpPr/>
            <p:nvPr/>
          </p:nvCxnSpPr>
          <p:spPr>
            <a:xfrm>
              <a:off x="4989215" y="3832349"/>
              <a:ext cx="27614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7727769"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6" name="椭圆 15"/>
            <p:cNvSpPr/>
            <p:nvPr/>
          </p:nvSpPr>
          <p:spPr>
            <a:xfrm>
              <a:off x="4955994" y="3809489"/>
              <a:ext cx="45720" cy="45720"/>
            </a:xfrm>
            <a:prstGeom prst="ellipse">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02768">
            <a:off x="885916" y="954822"/>
            <a:ext cx="1978013" cy="2177198"/>
          </a:xfrm>
          <a:prstGeom prst="rect">
            <a:avLst/>
          </a:prstGeom>
        </p:spPr>
      </p:pic>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70041">
            <a:off x="9402297" y="1429709"/>
            <a:ext cx="1119146" cy="1454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 calcmode="lin" valueType="num">
                                      <p:cBhvr>
                                        <p:cTn id="9" dur="1000" fill="hold"/>
                                        <p:tgtEl>
                                          <p:spTgt spid="52"/>
                                        </p:tgtEl>
                                        <p:attrNameLst>
                                          <p:attrName>style.rotation</p:attrName>
                                        </p:attrNameLst>
                                      </p:cBhvr>
                                      <p:tavLst>
                                        <p:tav tm="0">
                                          <p:val>
                                            <p:fltVal val="90"/>
                                          </p:val>
                                        </p:tav>
                                        <p:tav tm="100000">
                                          <p:val>
                                            <p:fltVal val="0"/>
                                          </p:val>
                                        </p:tav>
                                      </p:tavLst>
                                    </p:anim>
                                    <p:animEffect transition="in" filter="fade">
                                      <p:cBhvr>
                                        <p:cTn id="10" dur="1000"/>
                                        <p:tgtEl>
                                          <p:spTgt spid="52"/>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1000"/>
                                        <p:tgtEl>
                                          <p:spTgt spid="53"/>
                                        </p:tgtEl>
                                      </p:cBhvr>
                                    </p:animEffect>
                                    <p:anim calcmode="lin" valueType="num">
                                      <p:cBhvr>
                                        <p:cTn id="15" dur="1000" fill="hold"/>
                                        <p:tgtEl>
                                          <p:spTgt spid="53"/>
                                        </p:tgtEl>
                                        <p:attrNameLst>
                                          <p:attrName>ppt_x</p:attrName>
                                        </p:attrNameLst>
                                      </p:cBhvr>
                                      <p:tavLst>
                                        <p:tav tm="0">
                                          <p:val>
                                            <p:strVal val="#ppt_x"/>
                                          </p:val>
                                        </p:tav>
                                        <p:tav tm="100000">
                                          <p:val>
                                            <p:strVal val="#ppt_x"/>
                                          </p:val>
                                        </p:tav>
                                      </p:tavLst>
                                    </p:anim>
                                    <p:anim calcmode="lin" valueType="num">
                                      <p:cBhvr>
                                        <p:cTn id="16" dur="1000" fill="hold"/>
                                        <p:tgtEl>
                                          <p:spTgt spid="5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19" dur="4000" fill="hold"/>
                                        <p:tgtEl>
                                          <p:spTgt spid="2"/>
                                        </p:tgtEl>
                                        <p:attrNameLst>
                                          <p:attrName>ppt_x</p:attrName>
                                          <p:attrName>ppt_y</p:attrName>
                                        </p:attrNameLst>
                                      </p:cBhvr>
                                    </p:animMotion>
                                  </p:childTnLst>
                                </p:cTn>
                              </p:par>
                            </p:childTnLst>
                          </p:cTn>
                        </p:par>
                        <p:par>
                          <p:cTn id="20" fill="hold">
                            <p:stCondLst>
                              <p:cond delay="6000"/>
                            </p:stCondLst>
                            <p:childTnLst>
                              <p:par>
                                <p:cTn id="21"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22" dur="4000" fill="hold"/>
                                        <p:tgtEl>
                                          <p:spTgt spid="40"/>
                                        </p:tgtEl>
                                        <p:attrNameLst>
                                          <p:attrName>ppt_x</p:attrName>
                                          <p:attrName>ppt_y</p:attrName>
                                        </p:attrNameLst>
                                      </p:cBhvr>
                                    </p:animMotion>
                                  </p:childTnLst>
                                </p:cTn>
                              </p:par>
                            </p:childTnLst>
                          </p:cTn>
                        </p:par>
                        <p:par>
                          <p:cTn id="23" fill="hold">
                            <p:stCondLst>
                              <p:cond delay="10000"/>
                            </p:stCondLst>
                            <p:childTnLst>
                              <p:par>
                                <p:cTn id="24" presetID="47"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100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11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9" name="组合 8"/>
          <p:cNvGrpSpPr/>
          <p:nvPr/>
        </p:nvGrpSpPr>
        <p:grpSpPr>
          <a:xfrm>
            <a:off x="1314815" y="1708572"/>
            <a:ext cx="4547235" cy="3862207"/>
            <a:chOff x="6738467" y="2412704"/>
            <a:chExt cx="4002131" cy="3399221"/>
          </a:xfrm>
        </p:grpSpPr>
        <p:sp>
          <p:nvSpPr>
            <p:cNvPr id="13" name="Rectangle 29"/>
            <p:cNvSpPr/>
            <p:nvPr/>
          </p:nvSpPr>
          <p:spPr>
            <a:xfrm>
              <a:off x="6864992" y="5081470"/>
              <a:ext cx="3655410" cy="730455"/>
            </a:xfrm>
            <a:prstGeom prst="rect">
              <a:avLst/>
            </a:prstGeom>
          </p:spPr>
          <p:txBody>
            <a:bodyPr wrap="square">
              <a:spAutoFit/>
            </a:bodyPr>
            <a:lstStyle/>
            <a:p>
              <a:pPr algn="ctr">
                <a:lnSpc>
                  <a:spcPct val="10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rPr>
                <a:t>,</a:t>
              </a: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点击添加文字， 点击添加文字，点击点击添加文字，点击添加文字点击添加文字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rPr>
                <a:t>,</a:t>
              </a: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点击添加文字， 点击添加文字，点击</a:t>
              </a:r>
              <a:endParaRPr lang="zh-CN" altLang="en-US" sz="1200" dirty="0">
                <a:solidFill>
                  <a:schemeClr val="tx1">
                    <a:lumMod val="75000"/>
                    <a:lumOff val="25000"/>
                  </a:schemeClr>
                </a:solidFill>
                <a:latin typeface="微软雅黑" panose="020B0503020204020204" charset="-122"/>
                <a:ea typeface="微软雅黑" panose="020B0503020204020204" charset="-122"/>
                <a:cs typeface="Lato Light" charset="0"/>
              </a:endParaRPr>
            </a:p>
            <a:p>
              <a:pPr lvl="0" algn="ctr">
                <a:lnSpc>
                  <a:spcPct val="100000"/>
                </a:lnSpc>
              </a:pPr>
              <a:endParaRPr lang="zh-CN" altLang="en-US" sz="1200" dirty="0">
                <a:solidFill>
                  <a:schemeClr val="tx1">
                    <a:lumMod val="75000"/>
                    <a:lumOff val="25000"/>
                  </a:schemeClr>
                </a:solidFill>
                <a:latin typeface="微软雅黑" panose="020B0503020204020204" charset="-122"/>
                <a:ea typeface="微软雅黑" panose="020B0503020204020204" charset="-122"/>
                <a:cs typeface="Lato Light" charset="0"/>
              </a:endParaRPr>
            </a:p>
          </p:txBody>
        </p:sp>
        <p:sp>
          <p:nvSpPr>
            <p:cNvPr id="14" name="Freeform 107"/>
            <p:cNvSpPr>
              <a:spLocks noEditPoints="1"/>
            </p:cNvSpPr>
            <p:nvPr/>
          </p:nvSpPr>
          <p:spPr bwMode="auto">
            <a:xfrm>
              <a:off x="8597101" y="5139260"/>
              <a:ext cx="191192" cy="192962"/>
            </a:xfrm>
            <a:custGeom>
              <a:avLst/>
              <a:gdLst>
                <a:gd name="T0" fmla="*/ 72 w 80"/>
                <a:gd name="T1" fmla="*/ 64 h 81"/>
                <a:gd name="T2" fmla="*/ 63 w 80"/>
                <a:gd name="T3" fmla="*/ 60 h 81"/>
                <a:gd name="T4" fmla="*/ 44 w 80"/>
                <a:gd name="T5" fmla="*/ 41 h 81"/>
                <a:gd name="T6" fmla="*/ 47 w 80"/>
                <a:gd name="T7" fmla="*/ 38 h 81"/>
                <a:gd name="T8" fmla="*/ 47 w 80"/>
                <a:gd name="T9" fmla="*/ 30 h 81"/>
                <a:gd name="T10" fmla="*/ 20 w 80"/>
                <a:gd name="T11" fmla="*/ 2 h 81"/>
                <a:gd name="T12" fmla="*/ 12 w 80"/>
                <a:gd name="T13" fmla="*/ 2 h 81"/>
                <a:gd name="T14" fmla="*/ 2 w 80"/>
                <a:gd name="T15" fmla="*/ 13 h 81"/>
                <a:gd name="T16" fmla="*/ 2 w 80"/>
                <a:gd name="T17" fmla="*/ 20 h 81"/>
                <a:gd name="T18" fmla="*/ 30 w 80"/>
                <a:gd name="T19" fmla="*/ 48 h 81"/>
                <a:gd name="T20" fmla="*/ 37 w 80"/>
                <a:gd name="T21" fmla="*/ 48 h 81"/>
                <a:gd name="T22" fmla="*/ 41 w 80"/>
                <a:gd name="T23" fmla="*/ 44 h 81"/>
                <a:gd name="T24" fmla="*/ 60 w 80"/>
                <a:gd name="T25" fmla="*/ 63 h 81"/>
                <a:gd name="T26" fmla="*/ 64 w 80"/>
                <a:gd name="T27" fmla="*/ 72 h 81"/>
                <a:gd name="T28" fmla="*/ 77 w 80"/>
                <a:gd name="T29" fmla="*/ 81 h 81"/>
                <a:gd name="T30" fmla="*/ 80 w 80"/>
                <a:gd name="T31" fmla="*/ 78 h 81"/>
                <a:gd name="T32" fmla="*/ 72 w 80"/>
                <a:gd name="T33" fmla="*/ 64 h 81"/>
                <a:gd name="T34" fmla="*/ 15 w 80"/>
                <a:gd name="T35" fmla="*/ 5 h 81"/>
                <a:gd name="T36" fmla="*/ 17 w 80"/>
                <a:gd name="T37" fmla="*/ 5 h 81"/>
                <a:gd name="T38" fmla="*/ 45 w 80"/>
                <a:gd name="T39" fmla="*/ 33 h 81"/>
                <a:gd name="T40" fmla="*/ 45 w 80"/>
                <a:gd name="T41" fmla="*/ 35 h 81"/>
                <a:gd name="T42" fmla="*/ 43 w 80"/>
                <a:gd name="T43" fmla="*/ 35 h 81"/>
                <a:gd name="T44" fmla="*/ 15 w 80"/>
                <a:gd name="T45" fmla="*/ 7 h 81"/>
                <a:gd name="T46" fmla="*/ 15 w 80"/>
                <a:gd name="T47" fmla="*/ 5 h 81"/>
                <a:gd name="T48" fmla="*/ 11 w 80"/>
                <a:gd name="T49" fmla="*/ 12 h 81"/>
                <a:gd name="T50" fmla="*/ 13 w 80"/>
                <a:gd name="T51" fmla="*/ 12 h 81"/>
                <a:gd name="T52" fmla="*/ 34 w 80"/>
                <a:gd name="T53" fmla="*/ 33 h 81"/>
                <a:gd name="T54" fmla="*/ 33 w 80"/>
                <a:gd name="T55" fmla="*/ 35 h 81"/>
                <a:gd name="T56" fmla="*/ 11 w 80"/>
                <a:gd name="T57" fmla="*/ 14 h 81"/>
                <a:gd name="T58" fmla="*/ 11 w 80"/>
                <a:gd name="T59" fmla="*/ 12 h 81"/>
                <a:gd name="T60" fmla="*/ 34 w 80"/>
                <a:gd name="T61" fmla="*/ 45 h 81"/>
                <a:gd name="T62" fmla="*/ 33 w 80"/>
                <a:gd name="T63" fmla="*/ 45 h 81"/>
                <a:gd name="T64" fmla="*/ 5 w 80"/>
                <a:gd name="T65" fmla="*/ 17 h 81"/>
                <a:gd name="T66" fmla="*/ 5 w 80"/>
                <a:gd name="T67" fmla="*/ 16 h 81"/>
                <a:gd name="T68" fmla="*/ 6 w 80"/>
                <a:gd name="T69" fmla="*/ 16 h 81"/>
                <a:gd name="T70" fmla="*/ 34 w 80"/>
                <a:gd name="T71" fmla="*/ 44 h 81"/>
                <a:gd name="T72" fmla="*/ 34 w 80"/>
                <a:gd name="T73"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val="window" lastClr="FFFFFF"/>
            </a:solidFill>
            <a:ln>
              <a:noFill/>
            </a:ln>
          </p:spPr>
          <p:txBody>
            <a:bodyPr vert="horz" wrap="square" lIns="91463" tIns="45731" rIns="91463" bIns="45731"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7" name="矩形 16"/>
            <p:cNvSpPr/>
            <p:nvPr/>
          </p:nvSpPr>
          <p:spPr>
            <a:xfrm>
              <a:off x="6738467" y="2412704"/>
              <a:ext cx="4002131" cy="2641261"/>
            </a:xfrm>
            <a:prstGeom prst="rect">
              <a:avLst/>
            </a:prstGeom>
            <a:blipFill dpi="0" rotWithShape="1">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
        <p:nvSpPr>
          <p:cNvPr id="18" name="TextBox 20"/>
          <p:cNvSpPr txBox="1"/>
          <p:nvPr/>
        </p:nvSpPr>
        <p:spPr>
          <a:xfrm>
            <a:off x="6522538" y="1963167"/>
            <a:ext cx="4365056" cy="2491740"/>
          </a:xfrm>
          <a:prstGeom prst="rect">
            <a:avLst/>
          </a:prstGeom>
          <a:noFill/>
        </p:spPr>
        <p:txBody>
          <a:bodyPr wrap="square" rtlCol="0">
            <a:spAutoFit/>
          </a:bodyPr>
          <a:lstStyle/>
          <a:p>
            <a:pPr>
              <a:lnSpc>
                <a:spcPct val="150000"/>
              </a:lnSpc>
            </a:pPr>
            <a:r>
              <a:rPr lang="zh-CN" altLang="en-US" sz="28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rPr>
              <a:t>防火灾要点</a:t>
            </a:r>
          </a:p>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sym typeface="+mn-ea"/>
              </a:rPr>
              <a:t>,</a:t>
            </a: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点击添加文字， 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sym typeface="+mn-ea"/>
              </a:rPr>
              <a:t>,</a:t>
            </a:r>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点击添加文字，</a:t>
            </a:r>
            <a:endParaRPr lang="zh-CN" altLang="en-US" sz="1200" dirty="0">
              <a:solidFill>
                <a:schemeClr val="tx1">
                  <a:lumMod val="75000"/>
                  <a:lumOff val="25000"/>
                </a:schemeClr>
              </a:solidFill>
              <a:latin typeface="微软雅黑" panose="020B0503020204020204" charset="-122"/>
              <a:ea typeface="微软雅黑" panose="020B0503020204020204" charset="-122"/>
              <a:cs typeface="Lato Light" charset="0"/>
            </a:endParaRPr>
          </a:p>
          <a:p>
            <a:pPr>
              <a:lnSpc>
                <a:spcPct val="150000"/>
              </a:lnSpc>
            </a:pPr>
            <a:endParaRPr lang="zh-CN" altLang="en-US" sz="2800" b="1" dirty="0">
              <a:solidFill>
                <a:schemeClr val="tx1">
                  <a:lumMod val="75000"/>
                  <a:lumOff val="25000"/>
                </a:schemeClr>
              </a:solidFill>
              <a:latin typeface="微软雅黑" panose="020B0503020204020204" charset="-122"/>
              <a:ea typeface="微软雅黑" panose="020B0503020204020204" charset="-122"/>
              <a:cs typeface="Open Sans" panose="020B0606030504020204" pitchFamily="34" charset="0"/>
            </a:endParaRPr>
          </a:p>
          <a:p>
            <a:pP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cs typeface="Lato Light" charset="0"/>
            </a:endParaRPr>
          </a:p>
          <a:p>
            <a:pPr>
              <a:lnSpc>
                <a:spcPct val="150000"/>
              </a:lnSpc>
            </a:pPr>
            <a:endParaRPr lang="zh-CN" altLang="en-US" sz="1200" dirty="0">
              <a:solidFill>
                <a:schemeClr val="tx1">
                  <a:lumMod val="75000"/>
                  <a:lumOff val="25000"/>
                </a:schemeClr>
              </a:solidFill>
              <a:latin typeface="微软雅黑" panose="020B0503020204020204" charset="-122"/>
              <a:ea typeface="微软雅黑" panose="020B0503020204020204" charset="-122"/>
              <a:cs typeface="Lato Light" charset="0"/>
            </a:endParaRPr>
          </a:p>
        </p:txBody>
      </p:sp>
      <p:sp>
        <p:nvSpPr>
          <p:cNvPr id="19" name="Oval 36"/>
          <p:cNvSpPr/>
          <p:nvPr/>
        </p:nvSpPr>
        <p:spPr>
          <a:xfrm>
            <a:off x="6644327" y="3345490"/>
            <a:ext cx="392148" cy="3921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微软雅黑" panose="020B0503020204020204" charset="-122"/>
                <a:ea typeface="微软雅黑" panose="020B0503020204020204" charset="-122"/>
              </a:rPr>
              <a:t>1</a:t>
            </a:r>
          </a:p>
        </p:txBody>
      </p:sp>
      <p:sp>
        <p:nvSpPr>
          <p:cNvPr id="20" name="Oval 37"/>
          <p:cNvSpPr/>
          <p:nvPr/>
        </p:nvSpPr>
        <p:spPr>
          <a:xfrm>
            <a:off x="6644327" y="4448359"/>
            <a:ext cx="392148" cy="3921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微软雅黑" panose="020B0503020204020204" charset="-122"/>
                <a:ea typeface="微软雅黑" panose="020B0503020204020204" charset="-122"/>
              </a:rPr>
              <a:t>2</a:t>
            </a:r>
          </a:p>
        </p:txBody>
      </p:sp>
      <p:sp>
        <p:nvSpPr>
          <p:cNvPr id="22" name="TextBox 24"/>
          <p:cNvSpPr txBox="1"/>
          <p:nvPr/>
        </p:nvSpPr>
        <p:spPr>
          <a:xfrm>
            <a:off x="7188835" y="3264535"/>
            <a:ext cx="3539490" cy="1134745"/>
          </a:xfrm>
          <a:prstGeom prst="rect">
            <a:avLst/>
          </a:prstGeom>
          <a:noFill/>
        </p:spPr>
        <p:txBody>
          <a:bodyPr wrap="square" rtlCol="0">
            <a:spAutoFit/>
          </a:bodyPr>
          <a:lstStyle/>
          <a:p>
            <a:pPr lvl="0">
              <a:lnSpc>
                <a:spcPts val="2035"/>
              </a:lnSpc>
            </a:pPr>
            <a:r>
              <a:rPr sz="1600" dirty="0">
                <a:solidFill>
                  <a:schemeClr val="tx1">
                    <a:lumMod val="75000"/>
                    <a:lumOff val="25000"/>
                  </a:schemeClr>
                </a:solidFill>
                <a:latin typeface="微软雅黑" panose="020B0503020204020204" charset="-122"/>
                <a:ea typeface="微软雅黑" panose="020B0503020204020204" charset="-122"/>
              </a:rPr>
              <a:t>不应乱拉乱接电线，使用电熨斗、电吹风、电热杯、电取暖等家用电热器具时，人不能离开，也不要用灯泡取暖或烘烤衣物。</a:t>
            </a:r>
          </a:p>
        </p:txBody>
      </p:sp>
      <p:sp>
        <p:nvSpPr>
          <p:cNvPr id="23" name="TextBox 25"/>
          <p:cNvSpPr txBox="1"/>
          <p:nvPr/>
        </p:nvSpPr>
        <p:spPr>
          <a:xfrm>
            <a:off x="7184390" y="4367530"/>
            <a:ext cx="3539490" cy="612775"/>
          </a:xfrm>
          <a:prstGeom prst="rect">
            <a:avLst/>
          </a:prstGeom>
          <a:noFill/>
        </p:spPr>
        <p:txBody>
          <a:bodyPr wrap="square" rtlCol="0">
            <a:spAutoFit/>
          </a:bodyPr>
          <a:lstStyle/>
          <a:p>
            <a:pPr lvl="0">
              <a:lnSpc>
                <a:spcPts val="2035"/>
              </a:lnSpc>
            </a:pPr>
            <a:r>
              <a:rPr sz="1600" dirty="0">
                <a:solidFill>
                  <a:schemeClr val="tx1">
                    <a:lumMod val="75000"/>
                    <a:lumOff val="25000"/>
                  </a:schemeClr>
                </a:solidFill>
                <a:latin typeface="微软雅黑" panose="020B0503020204020204" charset="-122"/>
                <a:ea typeface="微软雅黑" panose="020B0503020204020204" charset="-122"/>
              </a:rPr>
              <a:t>说明：插头及插座松动极易因接触不良而发热。 </a:t>
            </a: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ppt_x"/>
                                          </p:val>
                                        </p:tav>
                                        <p:tav tm="100000">
                                          <p:val>
                                            <p:strVal val="#ppt_x"/>
                                          </p:val>
                                        </p:tav>
                                      </p:tavLst>
                                    </p:anim>
                                    <p:anim calcmode="lin" valueType="num">
                                      <p:cBhvr additive="base">
                                        <p:cTn id="12" dur="25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ppt_x"/>
                                          </p:val>
                                        </p:tav>
                                        <p:tav tm="100000">
                                          <p:val>
                                            <p:strVal val="#ppt_x"/>
                                          </p:val>
                                        </p:tav>
                                      </p:tavLst>
                                    </p:anim>
                                    <p:anim calcmode="lin" valueType="num">
                                      <p:cBhvr additive="base">
                                        <p:cTn id="17" dur="250" fill="hold"/>
                                        <p:tgtEl>
                                          <p:spTgt spid="1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ppt_x"/>
                                          </p:val>
                                        </p:tav>
                                        <p:tav tm="100000">
                                          <p:val>
                                            <p:strVal val="#ppt_x"/>
                                          </p:val>
                                        </p:tav>
                                      </p:tavLst>
                                    </p:anim>
                                    <p:anim calcmode="lin" valueType="num">
                                      <p:cBhvr additive="base">
                                        <p:cTn id="22" dur="250" fill="hold"/>
                                        <p:tgtEl>
                                          <p:spTgt spid="2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250" fill="hold"/>
                                        <p:tgtEl>
                                          <p:spTgt spid="22"/>
                                        </p:tgtEl>
                                        <p:attrNameLst>
                                          <p:attrName>ppt_x</p:attrName>
                                        </p:attrNameLst>
                                      </p:cBhvr>
                                      <p:tavLst>
                                        <p:tav tm="0">
                                          <p:val>
                                            <p:strVal val="#ppt_x"/>
                                          </p:val>
                                        </p:tav>
                                        <p:tav tm="100000">
                                          <p:val>
                                            <p:strVal val="#ppt_x"/>
                                          </p:val>
                                        </p:tav>
                                      </p:tavLst>
                                    </p:anim>
                                    <p:anim calcmode="lin" valueType="num">
                                      <p:cBhvr additive="base">
                                        <p:cTn id="27" dur="25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ppt_x"/>
                                          </p:val>
                                        </p:tav>
                                        <p:tav tm="100000">
                                          <p:val>
                                            <p:strVal val="#ppt_x"/>
                                          </p:val>
                                        </p:tav>
                                      </p:tavLst>
                                    </p:anim>
                                    <p:anim calcmode="lin" valueType="num">
                                      <p:cBhvr additive="base">
                                        <p:cTn id="32"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P spid="20" grpId="0" bldLvl="0" animBg="1"/>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9" name="组合 8"/>
          <p:cNvGrpSpPr/>
          <p:nvPr/>
        </p:nvGrpSpPr>
        <p:grpSpPr>
          <a:xfrm>
            <a:off x="1767901" y="2344381"/>
            <a:ext cx="2935090" cy="2507523"/>
            <a:chOff x="7147155" y="1052695"/>
            <a:chExt cx="3810244" cy="3255190"/>
          </a:xfrm>
        </p:grpSpPr>
        <p:sp>
          <p:nvSpPr>
            <p:cNvPr id="2" name="Rounded Rectangle 94"/>
            <p:cNvSpPr/>
            <p:nvPr/>
          </p:nvSpPr>
          <p:spPr>
            <a:xfrm>
              <a:off x="7147155" y="2744067"/>
              <a:ext cx="67594" cy="67698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lumMod val="75000"/>
                    <a:lumOff val="25000"/>
                  </a:schemeClr>
                </a:solidFill>
                <a:latin typeface="微软雅黑" panose="020B0503020204020204" charset="-122"/>
                <a:ea typeface="微软雅黑" panose="020B0503020204020204" charset="-122"/>
              </a:endParaRPr>
            </a:p>
          </p:txBody>
        </p:sp>
        <p:sp>
          <p:nvSpPr>
            <p:cNvPr id="17" name="TextBox 95"/>
            <p:cNvSpPr txBox="1"/>
            <p:nvPr/>
          </p:nvSpPr>
          <p:spPr>
            <a:xfrm>
              <a:off x="7433670" y="2953498"/>
              <a:ext cx="3523729" cy="1354387"/>
            </a:xfrm>
            <a:prstGeom prst="rect">
              <a:avLst/>
            </a:prstGeom>
            <a:noFill/>
          </p:spPr>
          <p:txBody>
            <a:bodyPr wrap="square" lIns="0" tIns="0" rIns="0" bIns="0" rtlCol="0">
              <a:spAutoFit/>
            </a:bodyPr>
            <a:lstStyle/>
            <a:p>
              <a:pPr lvl="0">
                <a:lnSpc>
                  <a:spcPts val="2035"/>
                </a:lnSpc>
              </a:pPr>
              <a:r>
                <a:rPr dirty="0">
                  <a:solidFill>
                    <a:schemeClr val="tx1">
                      <a:lumMod val="75000"/>
                      <a:lumOff val="25000"/>
                    </a:schemeClr>
                  </a:solidFill>
                  <a:latin typeface="微软雅黑" panose="020B0503020204020204" charset="-122"/>
                  <a:ea typeface="微软雅黑" panose="020B0503020204020204" charset="-122"/>
                </a:rPr>
                <a:t>公共场所之营业者必须时常注意用火场所、用电设备之安全，并防范人为纵火案件。</a:t>
              </a:r>
            </a:p>
          </p:txBody>
        </p:sp>
        <p:sp>
          <p:nvSpPr>
            <p:cNvPr id="18" name="TextBox 96"/>
            <p:cNvSpPr txBox="1"/>
            <p:nvPr/>
          </p:nvSpPr>
          <p:spPr>
            <a:xfrm>
              <a:off x="7471363" y="2606919"/>
              <a:ext cx="366006" cy="288518"/>
            </a:xfrm>
            <a:prstGeom prst="rect">
              <a:avLst/>
            </a:prstGeom>
            <a:noFill/>
          </p:spPr>
          <p:txBody>
            <a:bodyPr wrap="none" lIns="0" tIns="0" rIns="0" bIns="0" rtlCol="0">
              <a:spAutoFit/>
            </a:bodyPr>
            <a:lstStyle/>
            <a:p>
              <a:pPr>
                <a:lnSpc>
                  <a:spcPts val="1735"/>
                </a:lnSpc>
                <a:spcAft>
                  <a:spcPts val="1600"/>
                </a:spcAft>
              </a:pPr>
              <a:r>
                <a:rPr lang="en-US" altLang="zh-CN" b="1" dirty="0">
                  <a:solidFill>
                    <a:srgbClr val="00B0F0"/>
                  </a:solidFill>
                  <a:latin typeface="微软雅黑" panose="020B0503020204020204" charset="-122"/>
                  <a:ea typeface="微软雅黑" panose="020B0503020204020204" charset="-122"/>
                  <a:cs typeface="Lato Bold" charset="0"/>
                </a:rPr>
                <a:t>02</a:t>
              </a:r>
            </a:p>
          </p:txBody>
        </p:sp>
        <p:sp>
          <p:nvSpPr>
            <p:cNvPr id="19" name="Rounded Rectangle 97"/>
            <p:cNvSpPr/>
            <p:nvPr/>
          </p:nvSpPr>
          <p:spPr>
            <a:xfrm>
              <a:off x="7147155" y="1189843"/>
              <a:ext cx="67594" cy="67698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lumMod val="75000"/>
                    <a:lumOff val="25000"/>
                  </a:schemeClr>
                </a:solidFill>
                <a:latin typeface="微软雅黑" panose="020B0503020204020204" charset="-122"/>
                <a:ea typeface="微软雅黑" panose="020B0503020204020204" charset="-122"/>
              </a:endParaRPr>
            </a:p>
          </p:txBody>
        </p:sp>
        <p:sp>
          <p:nvSpPr>
            <p:cNvPr id="20" name="TextBox 98"/>
            <p:cNvSpPr txBox="1"/>
            <p:nvPr/>
          </p:nvSpPr>
          <p:spPr>
            <a:xfrm>
              <a:off x="7433670" y="1399274"/>
              <a:ext cx="3523729" cy="1015584"/>
            </a:xfrm>
            <a:prstGeom prst="rect">
              <a:avLst/>
            </a:prstGeom>
            <a:noFill/>
          </p:spPr>
          <p:txBody>
            <a:bodyPr wrap="square" lIns="0" tIns="0" rIns="0" bIns="0" rtlCol="0">
              <a:spAutoFit/>
            </a:bodyPr>
            <a:lstStyle/>
            <a:p>
              <a:pPr>
                <a:lnSpc>
                  <a:spcPts val="2035"/>
                </a:lnSpc>
              </a:pPr>
              <a:r>
                <a:rPr dirty="0">
                  <a:solidFill>
                    <a:schemeClr val="tx1">
                      <a:lumMod val="75000"/>
                      <a:lumOff val="25000"/>
                    </a:schemeClr>
                  </a:solidFill>
                  <a:latin typeface="微软雅黑" panose="020B0503020204020204" charset="-122"/>
                  <a:ea typeface="微软雅黑" panose="020B0503020204020204" charset="-122"/>
                </a:rPr>
                <a:t>公共场所之营业者平时必须制定逃生计划，并时常进行实际之演练。</a:t>
              </a:r>
            </a:p>
          </p:txBody>
        </p:sp>
        <p:sp>
          <p:nvSpPr>
            <p:cNvPr id="21" name="TextBox 99"/>
            <p:cNvSpPr txBox="1"/>
            <p:nvPr/>
          </p:nvSpPr>
          <p:spPr>
            <a:xfrm>
              <a:off x="7471363" y="1052695"/>
              <a:ext cx="366006" cy="288518"/>
            </a:xfrm>
            <a:prstGeom prst="rect">
              <a:avLst/>
            </a:prstGeom>
            <a:noFill/>
          </p:spPr>
          <p:txBody>
            <a:bodyPr wrap="none" lIns="0" tIns="0" rIns="0" bIns="0" rtlCol="0">
              <a:spAutoFit/>
            </a:bodyPr>
            <a:lstStyle/>
            <a:p>
              <a:pPr>
                <a:lnSpc>
                  <a:spcPts val="1735"/>
                </a:lnSpc>
                <a:spcAft>
                  <a:spcPts val="1600"/>
                </a:spcAft>
              </a:pPr>
              <a:r>
                <a:rPr lang="en-US" altLang="zh-CN" b="1" dirty="0">
                  <a:solidFill>
                    <a:srgbClr val="00B0F0"/>
                  </a:solidFill>
                  <a:latin typeface="微软雅黑" panose="020B0503020204020204" charset="-122"/>
                  <a:ea typeface="微软雅黑" panose="020B0503020204020204" charset="-122"/>
                  <a:cs typeface="Lato Bold" charset="0"/>
                </a:rPr>
                <a:t>01</a:t>
              </a:r>
            </a:p>
          </p:txBody>
        </p:sp>
      </p:grpSp>
      <p:sp>
        <p:nvSpPr>
          <p:cNvPr id="22" name="Rectangle 30"/>
          <p:cNvSpPr/>
          <p:nvPr/>
        </p:nvSpPr>
        <p:spPr>
          <a:xfrm rot="20994151">
            <a:off x="6287052" y="1757912"/>
            <a:ext cx="4656822" cy="2861693"/>
          </a:xfrm>
          <a:prstGeom prst="rect">
            <a:avLst/>
          </a:prstGeom>
          <a:blipFill dpi="0" rotWithShape="1">
            <a:blip r:embed="rId5">
              <a:extLst>
                <a:ext uri="{BEBA8EAE-BF5A-486C-A8C5-ECC9F3942E4B}">
                  <a14:imgProps xmlns:a14="http://schemas.microsoft.com/office/drawing/2010/main">
                    <a14:imgLayer r:embed="rId6">
                      <a14:imgEffect>
                        <a14:sharpenSoften amount="20000"/>
                      </a14:imgEffect>
                    </a14:imgLayer>
                  </a14:imgProps>
                </a:ext>
              </a:extLst>
            </a:blip>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75000"/>
                  <a:lumOff val="25000"/>
                </a:schemeClr>
              </a:solidFill>
              <a:latin typeface="微软雅黑" panose="020B0503020204020204" charset="-122"/>
              <a:ea typeface="微软雅黑" panose="020B0503020204020204" charset="-122"/>
            </a:endParaRPr>
          </a:p>
        </p:txBody>
      </p:sp>
      <p:sp>
        <p:nvSpPr>
          <p:cNvPr id="23" name="Rectangle 30"/>
          <p:cNvSpPr/>
          <p:nvPr/>
        </p:nvSpPr>
        <p:spPr>
          <a:xfrm rot="445392">
            <a:off x="5546331" y="2633317"/>
            <a:ext cx="4656822" cy="2861693"/>
          </a:xfrm>
          <a:prstGeom prst="rect">
            <a:avLst/>
          </a:prstGeom>
          <a:blipFill dpi="0" rotWithShape="1">
            <a:blip r:embed="rId7"/>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9" name="组合 8"/>
          <p:cNvGrpSpPr/>
          <p:nvPr/>
        </p:nvGrpSpPr>
        <p:grpSpPr>
          <a:xfrm>
            <a:off x="5954980" y="1888125"/>
            <a:ext cx="4679248" cy="3464340"/>
            <a:chOff x="6220893" y="1742935"/>
            <a:chExt cx="4852269" cy="4093808"/>
          </a:xfrm>
        </p:grpSpPr>
        <p:sp>
          <p:nvSpPr>
            <p:cNvPr id="10" name="矩形 9"/>
            <p:cNvSpPr/>
            <p:nvPr/>
          </p:nvSpPr>
          <p:spPr>
            <a:xfrm>
              <a:off x="6220893" y="1742935"/>
              <a:ext cx="4852269" cy="40938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tx1">
                    <a:lumMod val="75000"/>
                    <a:lumOff val="25000"/>
                  </a:schemeClr>
                </a:solidFill>
                <a:latin typeface="微软雅黑" panose="020B0503020204020204" charset="-122"/>
                <a:ea typeface="微软雅黑" panose="020B0503020204020204" charset="-122"/>
              </a:endParaRPr>
            </a:p>
          </p:txBody>
        </p:sp>
        <p:sp>
          <p:nvSpPr>
            <p:cNvPr id="11" name="矩形 7"/>
            <p:cNvSpPr>
              <a:spLocks noChangeArrowheads="1"/>
            </p:cNvSpPr>
            <p:nvPr/>
          </p:nvSpPr>
          <p:spPr bwMode="auto">
            <a:xfrm>
              <a:off x="6507288" y="1886253"/>
              <a:ext cx="4279062" cy="380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5"/>
                </a:lnSpc>
              </a:pPr>
              <a:r>
                <a:rPr dirty="0">
                  <a:solidFill>
                    <a:schemeClr val="tx1">
                      <a:lumMod val="75000"/>
                      <a:lumOff val="25000"/>
                    </a:schemeClr>
                  </a:solidFill>
                  <a:latin typeface="微软雅黑" panose="020B0503020204020204" charset="-122"/>
                  <a:ea typeface="微软雅黑" panose="020B0503020204020204" charset="-122"/>
                </a:rPr>
                <a:t>三、各教学楼管理人员必须于楼层明显处悬挂（紧急逃生路线），并时常维护防火避难措施</a:t>
              </a:r>
            </a:p>
            <a:p>
              <a:pPr>
                <a:lnSpc>
                  <a:spcPts val="2035"/>
                </a:lnSpc>
              </a:pPr>
              <a:endParaRPr dirty="0">
                <a:solidFill>
                  <a:schemeClr val="tx1">
                    <a:lumMod val="75000"/>
                    <a:lumOff val="25000"/>
                  </a:schemeClr>
                </a:solidFill>
                <a:latin typeface="微软雅黑" panose="020B0503020204020204" charset="-122"/>
                <a:ea typeface="微软雅黑" panose="020B0503020204020204" charset="-122"/>
              </a:endParaRPr>
            </a:p>
            <a:p>
              <a:pPr>
                <a:lnSpc>
                  <a:spcPts val="2035"/>
                </a:lnSpc>
              </a:pPr>
              <a:r>
                <a:rPr dirty="0">
                  <a:solidFill>
                    <a:schemeClr val="tx1">
                      <a:lumMod val="75000"/>
                      <a:lumOff val="25000"/>
                    </a:schemeClr>
                  </a:solidFill>
                  <a:latin typeface="微软雅黑" panose="020B0503020204020204" charset="-122"/>
                  <a:ea typeface="微软雅黑" panose="020B0503020204020204" charset="-122"/>
                </a:rPr>
                <a:t>四、进入公共场所消费时应先观察安全门、楼梯及各种防火避难措施、消防设备之位置所在</a:t>
              </a:r>
            </a:p>
            <a:p>
              <a:pPr>
                <a:lnSpc>
                  <a:spcPts val="2035"/>
                </a:lnSpc>
              </a:pPr>
              <a:endParaRPr dirty="0">
                <a:solidFill>
                  <a:schemeClr val="tx1">
                    <a:lumMod val="75000"/>
                    <a:lumOff val="25000"/>
                  </a:schemeClr>
                </a:solidFill>
                <a:latin typeface="微软雅黑" panose="020B0503020204020204" charset="-122"/>
                <a:ea typeface="微软雅黑" panose="020B0503020204020204" charset="-122"/>
              </a:endParaRPr>
            </a:p>
            <a:p>
              <a:pPr>
                <a:lnSpc>
                  <a:spcPts val="2035"/>
                </a:lnSpc>
              </a:pPr>
              <a:r>
                <a:rPr dirty="0">
                  <a:solidFill>
                    <a:schemeClr val="tx1">
                      <a:lumMod val="75000"/>
                      <a:lumOff val="25000"/>
                    </a:schemeClr>
                  </a:solidFill>
                  <a:latin typeface="微软雅黑" panose="020B0503020204020204" charset="-122"/>
                  <a:ea typeface="微软雅黑" panose="020B0503020204020204" charset="-122"/>
                </a:rPr>
                <a:t>五、高楼安全门梯及通道，应经常保持畅通，不得任意封闭、加锁或堵塞，安全门装置自动锁并能自动关闭，室内梯道内不宜铺设易燃性地毯。</a:t>
              </a:r>
            </a:p>
          </p:txBody>
        </p:sp>
      </p:grpSp>
      <p:sp>
        <p:nvSpPr>
          <p:cNvPr id="13" name="矩形 12"/>
          <p:cNvSpPr/>
          <p:nvPr/>
        </p:nvSpPr>
        <p:spPr>
          <a:xfrm>
            <a:off x="1050930" y="1778184"/>
            <a:ext cx="4455261" cy="2717344"/>
          </a:xfrm>
          <a:prstGeom prst="rect">
            <a:avLst/>
          </a:prstGeom>
          <a:blipFill dpi="0" rotWithShape="1">
            <a:blip r:embed="rId5">
              <a:extLst>
                <a:ext uri="{BEBA8EAE-BF5A-486C-A8C5-ECC9F3942E4B}">
                  <a14:imgProps xmlns:a14="http://schemas.microsoft.com/office/drawing/2010/main">
                    <a14:imgLayer r:embed="rId6">
                      <a14:imgEffect>
                        <a14:brightnessContrast bright="22000"/>
                      </a14:imgEffect>
                    </a14:imgLayer>
                  </a14:imgProps>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anose="020B0503020204020204" charset="-122"/>
              <a:ea typeface="微软雅黑" panose="020B0503020204020204" charset="-122"/>
            </a:endParaRPr>
          </a:p>
        </p:txBody>
      </p:sp>
      <p:sp>
        <p:nvSpPr>
          <p:cNvPr id="14" name="TextBox 5"/>
          <p:cNvSpPr txBox="1"/>
          <p:nvPr/>
        </p:nvSpPr>
        <p:spPr>
          <a:xfrm>
            <a:off x="1006315" y="4685584"/>
            <a:ext cx="4499876" cy="873760"/>
          </a:xfrm>
          <a:prstGeom prst="rect">
            <a:avLst/>
          </a:prstGeom>
          <a:noFill/>
        </p:spPr>
        <p:txBody>
          <a:bodyPr wrap="square" rtlCol="0">
            <a:spAutoFit/>
          </a:bodyPr>
          <a:lstStyle/>
          <a:p>
            <a:pPr>
              <a:lnSpc>
                <a:spcPts val="2035"/>
              </a:lnSpc>
            </a:pPr>
            <a:r>
              <a:rPr lang="zh-CN" altLang="en-US" sz="1200" dirty="0">
                <a:solidFill>
                  <a:schemeClr val="tx1">
                    <a:lumMod val="75000"/>
                    <a:lumOff val="25000"/>
                  </a:schemeClr>
                </a:solidFill>
                <a:latin typeface="微软雅黑" panose="020B0503020204020204" charset="-122"/>
                <a:ea typeface="微软雅黑" panose="020B0503020204020204" charset="-122"/>
              </a:rPr>
              <a:t> 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rPr>
              <a:t>,</a:t>
            </a: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点击添加文字， 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rPr>
              <a:t>,</a:t>
            </a: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点击添加文字，点击添加文字，点击添加文字点击添加文字</a:t>
            </a:r>
            <a:r>
              <a:rPr lang="en-US" altLang="zh-CN" sz="1200" dirty="0">
                <a:solidFill>
                  <a:schemeClr val="tx1">
                    <a:lumMod val="75000"/>
                    <a:lumOff val="25000"/>
                  </a:schemeClr>
                </a:solidFill>
                <a:latin typeface="微软雅黑" panose="020B0503020204020204" charset="-122"/>
                <a:ea typeface="微软雅黑" panose="020B0503020204020204" charset="-122"/>
              </a:rPr>
              <a:t>,</a:t>
            </a:r>
            <a:r>
              <a:rPr lang="zh-CN" altLang="en-US" sz="1200" dirty="0">
                <a:solidFill>
                  <a:schemeClr val="tx1">
                    <a:lumMod val="75000"/>
                    <a:lumOff val="25000"/>
                  </a:schemeClr>
                </a:solidFill>
                <a:latin typeface="微软雅黑" panose="020B0503020204020204" charset="-122"/>
                <a:ea typeface="微软雅黑" panose="020B0503020204020204" charset="-122"/>
              </a:rPr>
              <a:t>点击添加文字，</a:t>
            </a:r>
            <a:endParaRPr lang="zh-CN" altLang="en-US" sz="1200" dirty="0">
              <a:solidFill>
                <a:schemeClr val="tx1">
                  <a:lumMod val="75000"/>
                  <a:lumOff val="25000"/>
                </a:schemeClr>
              </a:solidFill>
              <a:latin typeface="微软雅黑" panose="020B0503020204020204" charset="-122"/>
              <a:ea typeface="微软雅黑" panose="020B0503020204020204" charset="-122"/>
              <a:cs typeface="Lato Light"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750"/>
                                        <p:tgtEl>
                                          <p:spTgt spid="1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a:stretch>
            <a:fillRect/>
          </a:stretch>
        </p:blipFill>
        <p:spPr>
          <a:xfrm rot="5400000">
            <a:off x="1219157" y="-516887"/>
            <a:ext cx="813793" cy="2553607"/>
          </a:xfrm>
          <a:prstGeom prst="rect">
            <a:avLst/>
          </a:prstGeom>
        </p:spPr>
      </p:pic>
      <p:pic>
        <p:nvPicPr>
          <p:cNvPr id="6" name="图片 5"/>
          <p:cNvPicPr>
            <a:picLocks noChangeAspect="1"/>
          </p:cNvPicPr>
          <p:nvPr userDrawn="1"/>
        </p:nvPicPr>
        <p:blipFill>
          <a:blip r:embed="rId4"/>
          <a:stretch>
            <a:fillRect/>
          </a:stretch>
        </p:blipFill>
        <p:spPr>
          <a:xfrm>
            <a:off x="9243448" y="957263"/>
            <a:ext cx="596607" cy="311150"/>
          </a:xfrm>
          <a:prstGeom prst="rect">
            <a:avLst/>
          </a:prstGeom>
        </p:spPr>
      </p:pic>
      <p:sp>
        <p:nvSpPr>
          <p:cNvPr id="16" name="矩形 15"/>
          <p:cNvSpPr/>
          <p:nvPr/>
        </p:nvSpPr>
        <p:spPr>
          <a:xfrm>
            <a:off x="3476625" y="353365"/>
            <a:ext cx="5238750" cy="768350"/>
          </a:xfrm>
          <a:prstGeom prst="rect">
            <a:avLst/>
          </a:prstGeom>
        </p:spPr>
        <p:txBody>
          <a:bodyPr wrap="square">
            <a:spAutoFit/>
            <a:scene3d>
              <a:camera prst="orthographicFront"/>
              <a:lightRig rig="threePt" dir="t"/>
            </a:scene3d>
            <a:sp3d contourW="12700"/>
          </a:bodyPr>
          <a:lstStyle/>
          <a:p>
            <a:pPr algn="ctr"/>
            <a:r>
              <a:rPr lang="zh-CN" altLang="en-US" sz="4400" b="1" dirty="0">
                <a:ln w="15875">
                  <a:solidFill>
                    <a:schemeClr val="bg1"/>
                  </a:solidFill>
                </a:ln>
                <a:solidFill>
                  <a:srgbClr val="00B0F0"/>
                </a:solidFill>
                <a:effectLst>
                  <a:outerShdw blurRad="38100" dist="38100" dir="2700000" algn="tl">
                    <a:srgbClr val="000000">
                      <a:alpha val="43137"/>
                    </a:srgbClr>
                  </a:outerShdw>
                </a:effectLst>
                <a:latin typeface="方正大标宋简体" panose="02010601030101010101" charset="-122"/>
                <a:ea typeface="方正大标宋简体" panose="02010601030101010101" charset="-122"/>
              </a:rPr>
              <a:t>防火灾</a:t>
            </a:r>
          </a:p>
        </p:txBody>
      </p:sp>
      <p:grpSp>
        <p:nvGrpSpPr>
          <p:cNvPr id="7" name="组合 6"/>
          <p:cNvGrpSpPr/>
          <p:nvPr/>
        </p:nvGrpSpPr>
        <p:grpSpPr>
          <a:xfrm>
            <a:off x="4000450" y="1763970"/>
            <a:ext cx="1129195" cy="735467"/>
            <a:chOff x="1341549" y="971997"/>
            <a:chExt cx="1033906" cy="733425"/>
          </a:xfrm>
        </p:grpSpPr>
        <p:sp>
          <p:nvSpPr>
            <p:cNvPr id="18" name="椭圆 17"/>
            <p:cNvSpPr/>
            <p:nvPr/>
          </p:nvSpPr>
          <p:spPr>
            <a:xfrm>
              <a:off x="1341549" y="971997"/>
              <a:ext cx="733425" cy="733425"/>
            </a:xfrm>
            <a:prstGeom prst="ellipse">
              <a:avLst/>
            </a:prstGeom>
            <a:solidFill>
              <a:srgbClr val="FF0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9" name="TextBox 18"/>
            <p:cNvSpPr txBox="1"/>
            <p:nvPr/>
          </p:nvSpPr>
          <p:spPr>
            <a:xfrm flipH="1">
              <a:off x="1476401" y="1068240"/>
              <a:ext cx="899054" cy="612340"/>
            </a:xfrm>
            <a:prstGeom prst="rect">
              <a:avLst/>
            </a:prstGeom>
            <a:noFill/>
          </p:spPr>
          <p:txBody>
            <a:bodyPr wrap="square" rtlCol="0">
              <a:spAutoFit/>
            </a:bodyPr>
            <a:lstStyle/>
            <a:p>
              <a:r>
                <a:rPr lang="en-US" altLang="zh-CN" sz="3400" b="1" i="1" dirty="0">
                  <a:solidFill>
                    <a:schemeClr val="bg1"/>
                  </a:solidFill>
                  <a:latin typeface="微软雅黑" panose="020B0503020204020204" charset="-122"/>
                  <a:ea typeface="微软雅黑" panose="020B0503020204020204" charset="-122"/>
                </a:rPr>
                <a:t>1</a:t>
              </a:r>
              <a:endParaRPr lang="zh-CN" altLang="en-US" sz="3400" b="1" i="1" dirty="0">
                <a:solidFill>
                  <a:schemeClr val="bg1"/>
                </a:solidFill>
                <a:latin typeface="微软雅黑" panose="020B0503020204020204" charset="-122"/>
                <a:ea typeface="微软雅黑" panose="020B0503020204020204" charset="-122"/>
              </a:endParaRPr>
            </a:p>
          </p:txBody>
        </p:sp>
      </p:grpSp>
      <p:sp>
        <p:nvSpPr>
          <p:cNvPr id="3" name="TextBox 15"/>
          <p:cNvSpPr txBox="1"/>
          <p:nvPr/>
        </p:nvSpPr>
        <p:spPr>
          <a:xfrm>
            <a:off x="4105910" y="2499360"/>
            <a:ext cx="2629535" cy="927100"/>
          </a:xfrm>
          <a:prstGeom prst="rect">
            <a:avLst/>
          </a:prstGeom>
          <a:noFill/>
        </p:spPr>
        <p:txBody>
          <a:bodyPr wrap="square" lIns="96762" tIns="48381" rIns="96762" bIns="48381" rtlCol="0">
            <a:spAutoFit/>
          </a:bodyPr>
          <a:lstStyle/>
          <a:p>
            <a:pP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火灾袭来时要迅速逃生，不要贪恋财物</a:t>
            </a:r>
          </a:p>
        </p:txBody>
      </p:sp>
      <p:grpSp>
        <p:nvGrpSpPr>
          <p:cNvPr id="8" name="组合 7"/>
          <p:cNvGrpSpPr/>
          <p:nvPr/>
        </p:nvGrpSpPr>
        <p:grpSpPr>
          <a:xfrm>
            <a:off x="7084645" y="3016825"/>
            <a:ext cx="1129195" cy="735467"/>
            <a:chOff x="1341549" y="971997"/>
            <a:chExt cx="1033906" cy="733425"/>
          </a:xfrm>
        </p:grpSpPr>
        <p:sp>
          <p:nvSpPr>
            <p:cNvPr id="9" name="椭圆 8"/>
            <p:cNvSpPr/>
            <p:nvPr/>
          </p:nvSpPr>
          <p:spPr>
            <a:xfrm>
              <a:off x="1341549" y="971997"/>
              <a:ext cx="733425" cy="733425"/>
            </a:xfrm>
            <a:prstGeom prst="ellipse">
              <a:avLst/>
            </a:prstGeom>
            <a:solidFill>
              <a:srgbClr val="FFC0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0" name="TextBox 18"/>
            <p:cNvSpPr txBox="1"/>
            <p:nvPr/>
          </p:nvSpPr>
          <p:spPr>
            <a:xfrm flipH="1">
              <a:off x="1476401" y="1068240"/>
              <a:ext cx="899054" cy="612340"/>
            </a:xfrm>
            <a:prstGeom prst="rect">
              <a:avLst/>
            </a:prstGeom>
            <a:noFill/>
          </p:spPr>
          <p:txBody>
            <a:bodyPr wrap="square" rtlCol="0">
              <a:spAutoFit/>
            </a:bodyPr>
            <a:lstStyle/>
            <a:p>
              <a:r>
                <a:rPr lang="en-US" sz="3400" b="1" i="1" dirty="0">
                  <a:solidFill>
                    <a:schemeClr val="bg1"/>
                  </a:solidFill>
                  <a:latin typeface="微软雅黑" panose="020B0503020204020204" charset="-122"/>
                  <a:ea typeface="微软雅黑" panose="020B0503020204020204" charset="-122"/>
                </a:rPr>
                <a:t>2</a:t>
              </a:r>
            </a:p>
          </p:txBody>
        </p:sp>
      </p:grpSp>
      <p:sp>
        <p:nvSpPr>
          <p:cNvPr id="11" name="TextBox 15"/>
          <p:cNvSpPr txBox="1"/>
          <p:nvPr/>
        </p:nvSpPr>
        <p:spPr>
          <a:xfrm>
            <a:off x="3977640" y="3727450"/>
            <a:ext cx="4044315" cy="927100"/>
          </a:xfrm>
          <a:prstGeom prst="rect">
            <a:avLst/>
          </a:prstGeom>
          <a:noFill/>
        </p:spPr>
        <p:txBody>
          <a:bodyPr wrap="square" lIns="96762" tIns="48381" rIns="96762" bIns="48381" rtlCol="0">
            <a:spAutoFit/>
          </a:bodyPr>
          <a:lstStyle/>
          <a:p>
            <a:pPr algn="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rPr>
              <a:t>家庭成员平时就要了解掌握火灾逃生基本方法，熟悉几条逃生路线</a:t>
            </a:r>
          </a:p>
        </p:txBody>
      </p:sp>
      <p:sp>
        <p:nvSpPr>
          <p:cNvPr id="13" name="对角圆角矩形 12"/>
          <p:cNvSpPr/>
          <p:nvPr/>
        </p:nvSpPr>
        <p:spPr>
          <a:xfrm>
            <a:off x="1323340" y="1636395"/>
            <a:ext cx="2614295" cy="3054985"/>
          </a:xfrm>
          <a:prstGeom prst="round2DiagRect">
            <a:avLst/>
          </a:prstGeom>
          <a:blipFill rotWithShape="1">
            <a:blip r:embed="rId5"/>
            <a:stretch>
              <a:fillRect/>
            </a:stretch>
          </a:blipFill>
          <a:ln w="635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8213725" y="2346960"/>
            <a:ext cx="2614295" cy="3054985"/>
          </a:xfrm>
          <a:prstGeom prst="round2DiagRect">
            <a:avLst/>
          </a:prstGeom>
          <a:blipFill rotWithShape="1">
            <a:blip r:embed="rId6"/>
            <a:stretch>
              <a:fillRect/>
            </a:stretch>
          </a:blipFill>
          <a:ln w="635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up)">
                                      <p:cBhvr>
                                        <p:cTn id="24" dur="1000"/>
                                        <p:tgtEl>
                                          <p:spTgt spid="3">
                                            <p:txEl>
                                              <p:pRg st="0" end="0"/>
                                            </p:txEl>
                                          </p:spTgt>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up)">
                                      <p:cBhvr>
                                        <p:cTn id="3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P spid="13" grpId="0" bldLvl="0" animBg="1"/>
      <p:bldP spid="1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中小学生生命安全教育主题班会PPT模板"/>
</p:tagLst>
</file>

<file path=ppt/tags/tag10.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TIMING" val="|6.6|0.6"/>
</p:tagLst>
</file>

<file path=ppt/tags/tag20.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Pictur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910175125"/>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1217</Words>
  <PresentationFormat>宽屏</PresentationFormat>
  <Paragraphs>130</Paragraphs>
  <Slides>20</Slides>
  <Notes>20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 Unicode MS</vt:lpstr>
      <vt:lpstr>Lato Bold</vt:lpstr>
      <vt:lpstr>Lato Light</vt:lpstr>
      <vt:lpstr>Open Sans</vt:lpstr>
      <vt:lpstr>方正大标宋简体</vt:lpstr>
      <vt:lpstr>方正大黑简体</vt:lpstr>
      <vt:lpstr>方正少儿简体</vt:lpstr>
      <vt:lpstr>隶书</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2017-10-03T14:23:00Z</dcterms:created>
  <dcterms:modified xsi:type="dcterms:W3CDTF">2018-01-10T13:04:02Z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