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jFelyTn6OgpKgjnPeUa5tab+FG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DF313F-CCFD-41E8-8431-80140655A452}">
  <a:tblStyle styleId="{B1DF313F-CCFD-41E8-8431-80140655A45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5522171F-3CD3-4BDF-8FA0-43372AF7DA7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932CEE2-0432-4B66-9A19-2A55BFF33D62}" styleName="Table_2">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0"/>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0"/>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398" name="Google Shape;398;p10"/>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399" name="Google Shape;399;p10"/>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00" name="Google Shape;400;p10"/>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cxnSp>
        <p:nvCxnSpPr>
          <p:cNvPr id="401" name="Google Shape;401;p10"/>
          <p:cNvCxnSpPr>
            <a:stCxn id="397" idx="3"/>
            <a:endCxn id="398"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sp>
        <p:nvSpPr>
          <p:cNvPr id="402" name="Google Shape;402;p10"/>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03" name="Google Shape;403;p10"/>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0"/>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1"/>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11" name="Google Shape;411;p11"/>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412" name="Google Shape;412;p11"/>
          <p:cNvSpPr txBox="1"/>
          <p:nvPr/>
        </p:nvSpPr>
        <p:spPr>
          <a:xfrm>
            <a:off x="1466118" y="1063084"/>
            <a:ext cx="980364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Match the suggestions for improving the environment with their expected results.</a:t>
            </a:r>
            <a:endParaRPr/>
          </a:p>
        </p:txBody>
      </p:sp>
      <p:pic>
        <p:nvPicPr>
          <p:cNvPr id="413" name="Google Shape;413;p11"/>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14" name="Google Shape;414;p11"/>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graphicFrame>
        <p:nvGraphicFramePr>
          <p:cNvPr id="415" name="Google Shape;415;p11"/>
          <p:cNvGraphicFramePr/>
          <p:nvPr/>
        </p:nvGraphicFramePr>
        <p:xfrm>
          <a:off x="937120" y="2576600"/>
          <a:ext cx="3000000" cy="3000000"/>
        </p:xfrm>
        <a:graphic>
          <a:graphicData uri="http://schemas.openxmlformats.org/drawingml/2006/table">
            <a:tbl>
              <a:tblPr bandRow="1" firstRow="1">
                <a:noFill/>
                <a:tableStyleId>{B1DF313F-CCFD-41E8-8431-80140655A452}</a:tableStyleId>
              </a:tblPr>
              <a:tblGrid>
                <a:gridCol w="6295425"/>
                <a:gridCol w="3882675"/>
              </a:tblGrid>
              <a:tr h="370850">
                <a:tc>
                  <a:txBody>
                    <a:bodyPr/>
                    <a:lstStyle/>
                    <a:p>
                      <a:pPr indent="0" lvl="0" marL="0" marR="0" rtl="0" algn="ctr">
                        <a:spcBef>
                          <a:spcPts val="0"/>
                        </a:spcBef>
                        <a:spcAft>
                          <a:spcPts val="0"/>
                        </a:spcAft>
                        <a:buNone/>
                      </a:pPr>
                      <a:r>
                        <a:rPr lang="en-US" sz="2800" u="none" cap="none" strike="noStrike"/>
                        <a:t>Suggestions</a:t>
                      </a:r>
                      <a:endParaRPr sz="2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u="none" cap="none" strike="noStrike"/>
                        <a:t>Expected results</a:t>
                      </a:r>
                      <a:endParaRPr sz="2800" u="none" cap="none" strike="noStrike">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lang="en-US" sz="2400" u="none" cap="none" strike="noStrike"/>
                        <a:t>1. Cleaning up regularly (e.g. organizing clean-up activities at weekends)</a:t>
                      </a:r>
                      <a:endParaRPr sz="2400" u="none" cap="none" strike="noStrike">
                        <a:solidFill>
                          <a:schemeClr val="dk1"/>
                        </a:solidFill>
                      </a:endParaRPr>
                    </a:p>
                  </a:txBody>
                  <a:tcPr marT="45725" marB="45725" marR="91450" marL="91450" anchor="ctr"/>
                </a:tc>
                <a:tc>
                  <a:txBody>
                    <a:bodyPr/>
                    <a:lstStyle/>
                    <a:p>
                      <a:pPr indent="0" lvl="0" marL="0" marR="0" rtl="0" algn="l">
                        <a:spcBef>
                          <a:spcPts val="0"/>
                        </a:spcBef>
                        <a:spcAft>
                          <a:spcPts val="0"/>
                        </a:spcAft>
                        <a:buNone/>
                      </a:pPr>
                      <a:r>
                        <a:rPr lang="en-US" sz="2400" u="none" cap="none" strike="noStrike"/>
                        <a:t>a. This reduces CO2 and makes the air clean.</a:t>
                      </a:r>
                      <a:endParaRPr sz="2400" u="none" cap="none" strike="noStrike">
                        <a:solidFill>
                          <a:schemeClr val="dk1"/>
                        </a:solidFill>
                      </a:endParaRPr>
                    </a:p>
                  </a:txBody>
                  <a:tcPr marT="45725" marB="45725" marR="91450" marL="91450" anchor="ctr"/>
                </a:tc>
              </a:tr>
              <a:tr h="370850">
                <a:tc>
                  <a:txBody>
                    <a:bodyPr/>
                    <a:lstStyle/>
                    <a:p>
                      <a:pPr indent="0" lvl="0" marL="0" marR="0" rtl="0" algn="l">
                        <a:spcBef>
                          <a:spcPts val="0"/>
                        </a:spcBef>
                        <a:spcAft>
                          <a:spcPts val="0"/>
                        </a:spcAft>
                        <a:buNone/>
                      </a:pPr>
                      <a:r>
                        <a:rPr lang="en-US" sz="2400" u="none" cap="none" strike="noStrike"/>
                        <a:t>2. Planting more trees (e.g. encouraging students to plant trees or flowers in their school)</a:t>
                      </a:r>
                      <a:endParaRPr sz="2400" u="none" cap="none" strike="noStrike">
                        <a:solidFill>
                          <a:schemeClr val="dk1"/>
                        </a:solidFill>
                      </a:endParaRPr>
                    </a:p>
                  </a:txBody>
                  <a:tcPr marT="45725" marB="45725" marR="91450" marL="91450" anchor="ctr"/>
                </a:tc>
                <a:tc>
                  <a:txBody>
                    <a:bodyPr/>
                    <a:lstStyle/>
                    <a:p>
                      <a:pPr indent="0" lvl="0" marL="0" marR="0" rtl="0" algn="l">
                        <a:spcBef>
                          <a:spcPts val="0"/>
                        </a:spcBef>
                        <a:spcAft>
                          <a:spcPts val="0"/>
                        </a:spcAft>
                        <a:buNone/>
                      </a:pPr>
                      <a:r>
                        <a:rPr lang="en-US" sz="2400" u="none" cap="none" strike="noStrike"/>
                        <a:t>b. This makes the waste collection easier.</a:t>
                      </a:r>
                      <a:endParaRPr sz="2400" u="none" cap="none" strike="noStrike">
                        <a:solidFill>
                          <a:schemeClr val="dk1"/>
                        </a:solidFill>
                      </a:endParaRPr>
                    </a:p>
                  </a:txBody>
                  <a:tcPr marT="45725" marB="45725" marR="91450" marL="91450" anchor="ctr"/>
                </a:tc>
              </a:tr>
              <a:tr h="370850">
                <a:tc>
                  <a:txBody>
                    <a:bodyPr/>
                    <a:lstStyle/>
                    <a:p>
                      <a:pPr indent="0" lvl="0" marL="0" marR="0" rtl="0" algn="l">
                        <a:spcBef>
                          <a:spcPts val="0"/>
                        </a:spcBef>
                        <a:spcAft>
                          <a:spcPts val="0"/>
                        </a:spcAft>
                        <a:buNone/>
                      </a:pPr>
                      <a:r>
                        <a:rPr lang="en-US" sz="2400" u="none" cap="none" strike="noStrike"/>
                        <a:t>3. Setting up more rubbish bins (e.g. putting more rubbish bins in public places such as parks or bus stations)</a:t>
                      </a:r>
                      <a:endParaRPr sz="2400" u="none" cap="none" strike="noStrike">
                        <a:solidFill>
                          <a:schemeClr val="dk1"/>
                        </a:solidFill>
                      </a:endParaRPr>
                    </a:p>
                  </a:txBody>
                  <a:tcPr marT="45725" marB="45725" marR="91450" marL="91450" anchor="ctr"/>
                </a:tc>
                <a:tc>
                  <a:txBody>
                    <a:bodyPr/>
                    <a:lstStyle/>
                    <a:p>
                      <a:pPr indent="0" lvl="0" marL="0" marR="0" rtl="0" algn="l">
                        <a:spcBef>
                          <a:spcPts val="0"/>
                        </a:spcBef>
                        <a:spcAft>
                          <a:spcPts val="0"/>
                        </a:spcAft>
                        <a:buNone/>
                      </a:pPr>
                      <a:r>
                        <a:rPr lang="en-US" sz="2400" u="none" cap="none" strike="noStrike"/>
                        <a:t>c. This keeps the environment clean and makes it safe for everyone.</a:t>
                      </a:r>
                      <a:endParaRPr sz="2400" u="none" cap="none" strike="noStrike">
                        <a:solidFill>
                          <a:schemeClr val="dk1"/>
                        </a:solidFill>
                      </a:endParaRPr>
                    </a:p>
                  </a:txBody>
                  <a:tcPr marT="45725" marB="45725" marR="91450" marL="91450" anchor="ctr"/>
                </a:tc>
              </a:tr>
            </a:tbl>
          </a:graphicData>
        </a:graphic>
      </p:graphicFrame>
      <p:cxnSp>
        <p:nvCxnSpPr>
          <p:cNvPr id="416" name="Google Shape;416;p11"/>
          <p:cNvCxnSpPr/>
          <p:nvPr/>
        </p:nvCxnSpPr>
        <p:spPr>
          <a:xfrm>
            <a:off x="6682154" y="3587262"/>
            <a:ext cx="717452" cy="1336430"/>
          </a:xfrm>
          <a:prstGeom prst="straightConnector1">
            <a:avLst/>
          </a:prstGeom>
          <a:noFill/>
          <a:ln cap="flat" cmpd="sng" w="38100">
            <a:solidFill>
              <a:srgbClr val="FF0000"/>
            </a:solidFill>
            <a:prstDash val="solid"/>
            <a:miter lim="800000"/>
            <a:headEnd len="sm" w="sm" type="none"/>
            <a:tailEnd len="med" w="med" type="triangle"/>
          </a:ln>
        </p:spPr>
      </p:cxnSp>
      <p:cxnSp>
        <p:nvCxnSpPr>
          <p:cNvPr id="417" name="Google Shape;417;p11"/>
          <p:cNvCxnSpPr/>
          <p:nvPr/>
        </p:nvCxnSpPr>
        <p:spPr>
          <a:xfrm flipH="1" rot="10800000">
            <a:off x="6682154" y="3474720"/>
            <a:ext cx="717452" cy="952889"/>
          </a:xfrm>
          <a:prstGeom prst="straightConnector1">
            <a:avLst/>
          </a:prstGeom>
          <a:noFill/>
          <a:ln cap="flat" cmpd="sng" w="38100">
            <a:solidFill>
              <a:srgbClr val="FF0000"/>
            </a:solidFill>
            <a:prstDash val="solid"/>
            <a:miter lim="800000"/>
            <a:headEnd len="sm" w="sm" type="none"/>
            <a:tailEnd len="med" w="med" type="triangle"/>
          </a:ln>
        </p:spPr>
      </p:cxnSp>
      <p:cxnSp>
        <p:nvCxnSpPr>
          <p:cNvPr id="418" name="Google Shape;418;p11"/>
          <p:cNvCxnSpPr/>
          <p:nvPr/>
        </p:nvCxnSpPr>
        <p:spPr>
          <a:xfrm flipH="1" rot="10800000">
            <a:off x="6956474" y="4315134"/>
            <a:ext cx="443132" cy="721034"/>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500"/>
                                        <p:tgtEl>
                                          <p:spTgt spid="4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2"/>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12"/>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425" name="Google Shape;425;p12"/>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426" name="Google Shape;426;p12"/>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427" name="Google Shape;427;p12"/>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28" name="Google Shape;428;p12"/>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29" name="Google Shape;429;p12"/>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30" name="Google Shape;430;p12"/>
          <p:cNvCxnSpPr>
            <a:stCxn id="424" idx="3"/>
            <a:endCxn id="425"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431" name="Google Shape;431;p12"/>
          <p:cNvCxnSpPr>
            <a:stCxn id="425" idx="1"/>
            <a:endCxn id="426"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sp>
        <p:nvSpPr>
          <p:cNvPr id="432" name="Google Shape;432;p12"/>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33" name="Google Shape;433;p12"/>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12"/>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3"/>
          <p:cNvSpPr txBox="1"/>
          <p:nvPr/>
        </p:nvSpPr>
        <p:spPr>
          <a:xfrm>
            <a:off x="1382339" y="1009379"/>
            <a:ext cx="106680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Read the incomplete paragraph about ways to improve the environment. Fill in the blanks with the words and phrases from the box.</a:t>
            </a:r>
            <a:endParaRPr/>
          </a:p>
        </p:txBody>
      </p:sp>
      <p:pic>
        <p:nvPicPr>
          <p:cNvPr id="441" name="Google Shape;441;p13"/>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42" name="Google Shape;442;p13"/>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sp>
        <p:nvSpPr>
          <p:cNvPr id="443" name="Google Shape;443;p13"/>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44" name="Google Shape;444;p13"/>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445" name="Google Shape;445;p13"/>
          <p:cNvSpPr txBox="1"/>
          <p:nvPr/>
        </p:nvSpPr>
        <p:spPr>
          <a:xfrm>
            <a:off x="5462255" y="3221501"/>
            <a:ext cx="6231987"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There are three things we can do to improve the environment in our school. (1) _______, we should clean up all areas regularly. (2) ____________,we can organise clean up activities at weekends. By doing this, we can keep our environment clean, beautiful, and safe for everyone.</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(3) _______________, we can improve the environment in our school in many ways and even small actions can make a big difference.</a:t>
            </a:r>
            <a:endParaRPr sz="2000">
              <a:solidFill>
                <a:schemeClr val="dk1"/>
              </a:solidFill>
              <a:latin typeface="Calibri"/>
              <a:ea typeface="Calibri"/>
              <a:cs typeface="Calibri"/>
              <a:sym typeface="Calibri"/>
            </a:endParaRPr>
          </a:p>
        </p:txBody>
      </p:sp>
      <p:sp>
        <p:nvSpPr>
          <p:cNvPr id="446" name="Google Shape;446;p13"/>
          <p:cNvSpPr/>
          <p:nvPr/>
        </p:nvSpPr>
        <p:spPr>
          <a:xfrm>
            <a:off x="5472333" y="2349305"/>
            <a:ext cx="6093592" cy="647113"/>
          </a:xfrm>
          <a:prstGeom prst="roundRect">
            <a:avLst>
              <a:gd fmla="val 16667" name="adj"/>
            </a:avLst>
          </a:prstGeom>
          <a:solidFill>
            <a:srgbClr val="9CC2E5"/>
          </a:solidFill>
          <a:ln cap="flat" cmpd="sng" w="381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First            In conclusion            For example</a:t>
            </a:r>
            <a:endParaRPr sz="2400">
              <a:solidFill>
                <a:schemeClr val="dk1"/>
              </a:solidFill>
              <a:latin typeface="Calibri"/>
              <a:ea typeface="Calibri"/>
              <a:cs typeface="Calibri"/>
              <a:sym typeface="Calibri"/>
            </a:endParaRPr>
          </a:p>
        </p:txBody>
      </p:sp>
      <p:sp>
        <p:nvSpPr>
          <p:cNvPr id="447" name="Google Shape;447;p13"/>
          <p:cNvSpPr txBox="1"/>
          <p:nvPr/>
        </p:nvSpPr>
        <p:spPr>
          <a:xfrm>
            <a:off x="8838502" y="3534245"/>
            <a:ext cx="113948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First</a:t>
            </a:r>
            <a:endParaRPr/>
          </a:p>
        </p:txBody>
      </p:sp>
      <p:sp>
        <p:nvSpPr>
          <p:cNvPr id="448" name="Google Shape;448;p13"/>
          <p:cNvSpPr txBox="1"/>
          <p:nvPr/>
        </p:nvSpPr>
        <p:spPr>
          <a:xfrm>
            <a:off x="8247666" y="3825068"/>
            <a:ext cx="14911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For example</a:t>
            </a:r>
            <a:endParaRPr/>
          </a:p>
        </p:txBody>
      </p:sp>
      <p:sp>
        <p:nvSpPr>
          <p:cNvPr id="449" name="Google Shape;449;p13"/>
          <p:cNvSpPr txBox="1"/>
          <p:nvPr/>
        </p:nvSpPr>
        <p:spPr>
          <a:xfrm>
            <a:off x="6020273" y="5374768"/>
            <a:ext cx="1580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In conclusion</a:t>
            </a:r>
            <a:endParaRPr/>
          </a:p>
        </p:txBody>
      </p:sp>
      <p:pic>
        <p:nvPicPr>
          <p:cNvPr id="450" name="Google Shape;450;p13"/>
          <p:cNvPicPr preferRelativeResize="0"/>
          <p:nvPr/>
        </p:nvPicPr>
        <p:blipFill rotWithShape="1">
          <a:blip r:embed="rId4">
            <a:alphaModFix/>
          </a:blip>
          <a:srcRect b="0" l="0" r="0" t="0"/>
          <a:stretch/>
        </p:blipFill>
        <p:spPr>
          <a:xfrm>
            <a:off x="261029" y="2401446"/>
            <a:ext cx="4932294" cy="39028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4"/>
          <p:cNvSpPr txBox="1"/>
          <p:nvPr/>
        </p:nvSpPr>
        <p:spPr>
          <a:xfrm>
            <a:off x="1783976" y="8080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PRACTICE</a:t>
            </a:r>
            <a:endParaRPr/>
          </a:p>
        </p:txBody>
      </p:sp>
      <p:sp>
        <p:nvSpPr>
          <p:cNvPr id="457" name="Google Shape;457;p14"/>
          <p:cNvSpPr txBox="1"/>
          <p:nvPr/>
        </p:nvSpPr>
        <p:spPr>
          <a:xfrm>
            <a:off x="1588518" y="1017496"/>
            <a:ext cx="97391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Add two more suggestions to improve the environment in your school to the paragraph in 2. </a:t>
            </a:r>
            <a:endParaRPr/>
          </a:p>
        </p:txBody>
      </p:sp>
      <p:pic>
        <p:nvPicPr>
          <p:cNvPr id="458" name="Google Shape;458;p14"/>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59" name="Google Shape;459;p14"/>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sp>
        <p:nvSpPr>
          <p:cNvPr id="460" name="Google Shape;460;p14"/>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61" name="Google Shape;461;p14"/>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3</a:t>
            </a:r>
            <a:endParaRPr/>
          </a:p>
        </p:txBody>
      </p:sp>
      <p:sp>
        <p:nvSpPr>
          <p:cNvPr id="462" name="Google Shape;462;p14"/>
          <p:cNvSpPr txBox="1"/>
          <p:nvPr/>
        </p:nvSpPr>
        <p:spPr>
          <a:xfrm>
            <a:off x="1783976" y="2023692"/>
            <a:ext cx="821666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6673"/>
                </a:solidFill>
                <a:latin typeface="Calibri"/>
                <a:ea typeface="Calibri"/>
                <a:cs typeface="Calibri"/>
                <a:sym typeface="Calibri"/>
              </a:rPr>
              <a:t>CONNECTORS</a:t>
            </a:r>
            <a:endParaRPr/>
          </a:p>
        </p:txBody>
      </p:sp>
      <p:graphicFrame>
        <p:nvGraphicFramePr>
          <p:cNvPr id="463" name="Google Shape;463;p14"/>
          <p:cNvGraphicFramePr/>
          <p:nvPr/>
        </p:nvGraphicFramePr>
        <p:xfrm>
          <a:off x="1188422" y="2670340"/>
          <a:ext cx="3000000" cy="3000000"/>
        </p:xfrm>
        <a:graphic>
          <a:graphicData uri="http://schemas.openxmlformats.org/drawingml/2006/table">
            <a:tbl>
              <a:tblPr bandRow="1" firstRow="1">
                <a:noFill/>
                <a:tableStyleId>{5522171F-3CD3-4BDF-8FA0-43372AF7DA71}</a:tableStyleId>
              </a:tblPr>
              <a:tblGrid>
                <a:gridCol w="3173200"/>
                <a:gridCol w="3173200"/>
                <a:gridCol w="3173200"/>
              </a:tblGrid>
              <a:tr h="716700">
                <a:tc>
                  <a:txBody>
                    <a:bodyPr/>
                    <a:lstStyle/>
                    <a:p>
                      <a:pPr indent="0" lvl="0" marL="0" marR="0" rtl="0" algn="ctr">
                        <a:spcBef>
                          <a:spcPts val="0"/>
                        </a:spcBef>
                        <a:spcAft>
                          <a:spcPts val="0"/>
                        </a:spcAft>
                        <a:buNone/>
                      </a:pPr>
                      <a:r>
                        <a:rPr lang="en-US" sz="2400" u="none" cap="none" strike="noStrike"/>
                        <a:t>To list ideas</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To give an example</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To conclude</a:t>
                      </a:r>
                      <a:endParaRPr sz="2400" u="none" cap="none" strike="noStrike"/>
                    </a:p>
                  </a:txBody>
                  <a:tcPr marT="45725" marB="45725" marR="91450" marL="91450" anchor="ctr"/>
                </a:tc>
              </a:tr>
              <a:tr h="2961275">
                <a:tc>
                  <a:txBody>
                    <a:bodyPr/>
                    <a:lstStyle/>
                    <a:p>
                      <a:pPr indent="0" lvl="0" marL="0" marR="0" rtl="0" algn="l">
                        <a:spcBef>
                          <a:spcPts val="0"/>
                        </a:spcBef>
                        <a:spcAft>
                          <a:spcPts val="0"/>
                        </a:spcAft>
                        <a:buNone/>
                      </a:pPr>
                      <a:r>
                        <a:rPr lang="en-US" sz="2400" u="none" cap="none" strike="noStrike"/>
                        <a:t>First, Second, </a:t>
                      </a:r>
                      <a:endParaRPr sz="2400"/>
                    </a:p>
                    <a:p>
                      <a:pPr indent="0" lvl="0" marL="0" marR="0" rtl="0" algn="l">
                        <a:spcBef>
                          <a:spcPts val="0"/>
                        </a:spcBef>
                        <a:spcAft>
                          <a:spcPts val="0"/>
                        </a:spcAft>
                        <a:buNone/>
                      </a:pPr>
                      <a:r>
                        <a:rPr lang="en-US" sz="2400"/>
                        <a:t>In addition, Additionally, Moreover, Furthermore, Another idea worth noting is that,  Finally</a:t>
                      </a:r>
                      <a:endParaRPr sz="2400"/>
                    </a:p>
                  </a:txBody>
                  <a:tcPr marT="45725" marB="45725" marR="91450" marL="91450"/>
                </a:tc>
                <a:tc>
                  <a:txBody>
                    <a:bodyPr/>
                    <a:lstStyle/>
                    <a:p>
                      <a:pPr indent="0" lvl="0" marL="0" marR="0" rtl="0" algn="l">
                        <a:spcBef>
                          <a:spcPts val="0"/>
                        </a:spcBef>
                        <a:spcAft>
                          <a:spcPts val="0"/>
                        </a:spcAft>
                        <a:buNone/>
                      </a:pPr>
                      <a:r>
                        <a:rPr lang="en-US" sz="2400"/>
                        <a:t>For example/ </a:t>
                      </a:r>
                      <a:endParaRPr sz="2400"/>
                    </a:p>
                    <a:p>
                      <a:pPr indent="0" lvl="0" marL="0" marR="0" rtl="0" algn="l">
                        <a:spcBef>
                          <a:spcPts val="0"/>
                        </a:spcBef>
                        <a:spcAft>
                          <a:spcPts val="0"/>
                        </a:spcAft>
                        <a:buNone/>
                      </a:pPr>
                      <a:r>
                        <a:rPr lang="en-US" sz="2400"/>
                        <a:t>For instance, </a:t>
                      </a:r>
                      <a:endParaRPr sz="2400"/>
                    </a:p>
                    <a:p>
                      <a:pPr indent="0" lvl="0" marL="0" marR="0" rtl="0" algn="l">
                        <a:spcBef>
                          <a:spcPts val="0"/>
                        </a:spcBef>
                        <a:spcAft>
                          <a:spcPts val="0"/>
                        </a:spcAft>
                        <a:buNone/>
                      </a:pPr>
                      <a:r>
                        <a:rPr lang="en-US" sz="2400"/>
                        <a:t>To illustrate</a:t>
                      </a:r>
                      <a:endParaRPr sz="2400"/>
                    </a:p>
                  </a:txBody>
                  <a:tcPr marT="45725" marB="45725" marR="91450" marL="91450"/>
                </a:tc>
                <a:tc>
                  <a:txBody>
                    <a:bodyPr/>
                    <a:lstStyle/>
                    <a:p>
                      <a:pPr indent="0" lvl="0" marL="0" marR="0" rtl="0" algn="l">
                        <a:spcBef>
                          <a:spcPts val="0"/>
                        </a:spcBef>
                        <a:spcAft>
                          <a:spcPts val="0"/>
                        </a:spcAft>
                        <a:buNone/>
                      </a:pPr>
                      <a:r>
                        <a:rPr lang="en-US" sz="2400"/>
                        <a:t>In conclusion, In brief, In short</a:t>
                      </a:r>
                      <a:endParaRPr sz="2400"/>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5"/>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15"/>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470" name="Google Shape;470;p15"/>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471" name="Google Shape;471;p15"/>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472" name="Google Shape;472;p15"/>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73" name="Google Shape;473;p15"/>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74" name="Google Shape;474;p15"/>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75" name="Google Shape;475;p15"/>
          <p:cNvCxnSpPr>
            <a:stCxn id="469" idx="3"/>
            <a:endCxn id="470"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476" name="Google Shape;476;p15"/>
          <p:cNvCxnSpPr>
            <a:stCxn id="470" idx="1"/>
            <a:endCxn id="471"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cxnSp>
        <p:nvCxnSpPr>
          <p:cNvPr id="477" name="Google Shape;477;p15"/>
          <p:cNvCxnSpPr>
            <a:stCxn id="471" idx="3"/>
            <a:endCxn id="478" idx="0"/>
          </p:cNvCxnSpPr>
          <p:nvPr/>
        </p:nvCxnSpPr>
        <p:spPr>
          <a:xfrm>
            <a:off x="3372707" y="3873923"/>
            <a:ext cx="779100" cy="683400"/>
          </a:xfrm>
          <a:prstGeom prst="curvedConnector2">
            <a:avLst/>
          </a:prstGeom>
          <a:noFill/>
          <a:ln cap="flat" cmpd="sng" w="57150">
            <a:solidFill>
              <a:srgbClr val="006673"/>
            </a:solidFill>
            <a:prstDash val="solid"/>
            <a:miter lim="800000"/>
            <a:headEnd len="sm" w="sm" type="none"/>
            <a:tailEnd len="med" w="med" type="triangle"/>
          </a:ln>
        </p:spPr>
      </p:cxnSp>
      <p:sp>
        <p:nvSpPr>
          <p:cNvPr id="479" name="Google Shape;479;p15"/>
          <p:cNvSpPr/>
          <p:nvPr/>
        </p:nvSpPr>
        <p:spPr>
          <a:xfrm>
            <a:off x="6510740" y="4582604"/>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480" name="Google Shape;480;p15"/>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81" name="Google Shape;481;p15"/>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15"/>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
        <p:nvSpPr>
          <p:cNvPr id="478" name="Google Shape;478;p15"/>
          <p:cNvSpPr/>
          <p:nvPr/>
        </p:nvSpPr>
        <p:spPr>
          <a:xfrm>
            <a:off x="3176540" y="4557361"/>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POST-WRITING</a:t>
            </a:r>
            <a:endParaRPr b="1" sz="1800">
              <a:solidFill>
                <a:srgbClr val="00667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6"/>
          <p:cNvSpPr txBox="1"/>
          <p:nvPr/>
        </p:nvSpPr>
        <p:spPr>
          <a:xfrm>
            <a:off x="1466118" y="1138534"/>
            <a:ext cx="946573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26532"/>
                </a:solidFill>
                <a:latin typeface="Arial"/>
                <a:ea typeface="Arial"/>
                <a:cs typeface="Arial"/>
                <a:sym typeface="Arial"/>
              </a:rPr>
              <a:t>Peer correction</a:t>
            </a:r>
            <a:endParaRPr b="1" sz="2400">
              <a:solidFill>
                <a:srgbClr val="F26532"/>
              </a:solidFill>
              <a:latin typeface="Arial"/>
              <a:ea typeface="Arial"/>
              <a:cs typeface="Arial"/>
              <a:sym typeface="Arial"/>
            </a:endParaRPr>
          </a:p>
        </p:txBody>
      </p:sp>
      <p:sp>
        <p:nvSpPr>
          <p:cNvPr id="488" name="Google Shape;488;p16"/>
          <p:cNvSpPr txBox="1"/>
          <p:nvPr/>
        </p:nvSpPr>
        <p:spPr>
          <a:xfrm>
            <a:off x="1783976" y="8080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PRACTICE</a:t>
            </a:r>
            <a:endParaRPr/>
          </a:p>
        </p:txBody>
      </p:sp>
      <p:pic>
        <p:nvPicPr>
          <p:cNvPr id="489" name="Google Shape;489;p16"/>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90" name="Google Shape;490;p16"/>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POST-WRITING</a:t>
            </a:r>
            <a:endParaRPr b="1" sz="3600">
              <a:solidFill>
                <a:schemeClr val="lt1"/>
              </a:solidFill>
              <a:latin typeface="Arial"/>
              <a:ea typeface="Arial"/>
              <a:cs typeface="Arial"/>
              <a:sym typeface="Arial"/>
            </a:endParaRPr>
          </a:p>
        </p:txBody>
      </p:sp>
      <p:sp>
        <p:nvSpPr>
          <p:cNvPr id="491" name="Google Shape;491;p16"/>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92" name="Google Shape;492;p16"/>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a:p>
        </p:txBody>
      </p:sp>
      <p:graphicFrame>
        <p:nvGraphicFramePr>
          <p:cNvPr id="493" name="Google Shape;493;p16"/>
          <p:cNvGraphicFramePr/>
          <p:nvPr/>
        </p:nvGraphicFramePr>
        <p:xfrm>
          <a:off x="1647498" y="2217761"/>
          <a:ext cx="3000000" cy="3000000"/>
        </p:xfrm>
        <a:graphic>
          <a:graphicData uri="http://schemas.openxmlformats.org/drawingml/2006/table">
            <a:tbl>
              <a:tblPr bandRow="1" firstRow="1">
                <a:noFill/>
                <a:tableStyleId>{5932CEE2-0432-4B66-9A19-2A55BFF33D62}</a:tableStyleId>
              </a:tblPr>
              <a:tblGrid>
                <a:gridCol w="1601125"/>
                <a:gridCol w="2195675"/>
                <a:gridCol w="5351075"/>
              </a:tblGrid>
              <a:tr h="560775">
                <a:tc>
                  <a:txBody>
                    <a:bodyPr/>
                    <a:lstStyle/>
                    <a:p>
                      <a:pPr indent="0" lvl="0" marL="0" marR="0" rtl="0" algn="ctr">
                        <a:spcBef>
                          <a:spcPts val="0"/>
                        </a:spcBef>
                        <a:spcAft>
                          <a:spcPts val="0"/>
                        </a:spcAft>
                        <a:buNone/>
                      </a:pPr>
                      <a:r>
                        <a:rPr lang="en-US" sz="2400"/>
                        <a:t>Short form</a:t>
                      </a:r>
                      <a:endParaRPr sz="2400"/>
                    </a:p>
                  </a:txBody>
                  <a:tcPr marT="45725" marB="45725" marR="91450" marL="91450"/>
                </a:tc>
                <a:tc>
                  <a:txBody>
                    <a:bodyPr/>
                    <a:lstStyle/>
                    <a:p>
                      <a:pPr indent="0" lvl="0" marL="0" marR="0" rtl="0" algn="ctr">
                        <a:spcBef>
                          <a:spcPts val="0"/>
                        </a:spcBef>
                        <a:spcAft>
                          <a:spcPts val="0"/>
                        </a:spcAft>
                        <a:buNone/>
                      </a:pPr>
                      <a:r>
                        <a:rPr lang="en-US" sz="2400"/>
                        <a:t>Full form</a:t>
                      </a:r>
                      <a:endParaRPr sz="2400"/>
                    </a:p>
                  </a:txBody>
                  <a:tcPr marT="45725" marB="45725" marR="91450" marL="91450"/>
                </a:tc>
                <a:tc>
                  <a:txBody>
                    <a:bodyPr/>
                    <a:lstStyle/>
                    <a:p>
                      <a:pPr indent="0" lvl="0" marL="0" marR="0" rtl="0" algn="ctr">
                        <a:spcBef>
                          <a:spcPts val="0"/>
                        </a:spcBef>
                        <a:spcAft>
                          <a:spcPts val="0"/>
                        </a:spcAft>
                        <a:buNone/>
                      </a:pPr>
                      <a:r>
                        <a:rPr lang="en-US" sz="2400"/>
                        <a:t>Examples</a:t>
                      </a:r>
                      <a:endParaRPr sz="2400"/>
                    </a:p>
                  </a:txBody>
                  <a:tcPr marT="45725" marB="45725" marR="91450" marL="91450"/>
                </a:tc>
              </a:tr>
              <a:tr h="660300">
                <a:tc>
                  <a:txBody>
                    <a:bodyPr/>
                    <a:lstStyle/>
                    <a:p>
                      <a:pPr indent="0" lvl="0" marL="0" marR="0" rtl="0" algn="l">
                        <a:spcBef>
                          <a:spcPts val="0"/>
                        </a:spcBef>
                        <a:spcAft>
                          <a:spcPts val="0"/>
                        </a:spcAft>
                        <a:buNone/>
                      </a:pPr>
                      <a:r>
                        <a:rPr lang="en-US" sz="2400"/>
                        <a:t>sp</a:t>
                      </a:r>
                      <a:endParaRPr sz="2400"/>
                    </a:p>
                  </a:txBody>
                  <a:tcPr marT="45725" marB="45725" marR="91450" marL="91450"/>
                </a:tc>
                <a:tc>
                  <a:txBody>
                    <a:bodyPr/>
                    <a:lstStyle/>
                    <a:p>
                      <a:pPr indent="0" lvl="0" marL="0" marR="0" rtl="0" algn="l">
                        <a:spcBef>
                          <a:spcPts val="0"/>
                        </a:spcBef>
                        <a:spcAft>
                          <a:spcPts val="0"/>
                        </a:spcAft>
                        <a:buNone/>
                      </a:pPr>
                      <a:r>
                        <a:rPr lang="en-US" sz="2400"/>
                        <a:t>spelling</a:t>
                      </a:r>
                      <a:endParaRPr sz="2400"/>
                    </a:p>
                  </a:txBody>
                  <a:tcPr marT="45725" marB="45725" marR="91450" marL="91450"/>
                </a:tc>
                <a:tc>
                  <a:txBody>
                    <a:bodyPr/>
                    <a:lstStyle/>
                    <a:p>
                      <a:pPr indent="0" lvl="0" marL="0" marR="0" rtl="0" algn="l">
                        <a:spcBef>
                          <a:spcPts val="0"/>
                        </a:spcBef>
                        <a:spcAft>
                          <a:spcPts val="0"/>
                        </a:spcAft>
                        <a:buNone/>
                      </a:pPr>
                      <a:r>
                        <a:rPr lang="en-US" sz="2400"/>
                        <a:t>My mum dose</a:t>
                      </a:r>
                      <a:r>
                        <a:rPr lang="en-US" sz="2400"/>
                        <a:t> the laundry -&gt; sp</a:t>
                      </a:r>
                      <a:endParaRPr sz="2400"/>
                    </a:p>
                  </a:txBody>
                  <a:tcPr marT="45725" marB="45725" marR="91450" marL="91450"/>
                </a:tc>
              </a:tr>
              <a:tr h="660300">
                <a:tc>
                  <a:txBody>
                    <a:bodyPr/>
                    <a:lstStyle/>
                    <a:p>
                      <a:pPr indent="0" lvl="0" marL="0" marR="0" rtl="0" algn="l">
                        <a:spcBef>
                          <a:spcPts val="0"/>
                        </a:spcBef>
                        <a:spcAft>
                          <a:spcPts val="0"/>
                        </a:spcAft>
                        <a:buNone/>
                      </a:pPr>
                      <a:r>
                        <a:rPr lang="en-US" sz="2400"/>
                        <a:t>T</a:t>
                      </a:r>
                      <a:endParaRPr sz="2400"/>
                    </a:p>
                  </a:txBody>
                  <a:tcPr marT="45725" marB="45725" marR="91450" marL="91450"/>
                </a:tc>
                <a:tc>
                  <a:txBody>
                    <a:bodyPr/>
                    <a:lstStyle/>
                    <a:p>
                      <a:pPr indent="0" lvl="0" marL="0" marR="0" rtl="0" algn="l">
                        <a:spcBef>
                          <a:spcPts val="0"/>
                        </a:spcBef>
                        <a:spcAft>
                          <a:spcPts val="0"/>
                        </a:spcAft>
                        <a:buNone/>
                      </a:pPr>
                      <a:r>
                        <a:rPr lang="en-US" sz="2400"/>
                        <a:t>tense</a:t>
                      </a:r>
                      <a:endParaRPr sz="2400"/>
                    </a:p>
                  </a:txBody>
                  <a:tcPr marT="45725" marB="45725" marR="91450" marL="91450"/>
                </a:tc>
                <a:tc>
                  <a:txBody>
                    <a:bodyPr/>
                    <a:lstStyle/>
                    <a:p>
                      <a:pPr indent="0" lvl="0" marL="0" marR="0" rtl="0" algn="l">
                        <a:spcBef>
                          <a:spcPts val="0"/>
                        </a:spcBef>
                        <a:spcAft>
                          <a:spcPts val="0"/>
                        </a:spcAft>
                        <a:buNone/>
                      </a:pPr>
                      <a:r>
                        <a:rPr lang="en-US" sz="2400"/>
                        <a:t>I took</a:t>
                      </a:r>
                      <a:r>
                        <a:rPr lang="en-US" sz="2400"/>
                        <a:t> out the rubbish everyday -&gt; T</a:t>
                      </a:r>
                      <a:endParaRPr sz="2400"/>
                    </a:p>
                  </a:txBody>
                  <a:tcPr marT="45725" marB="45725" marR="91450" marL="91450"/>
                </a:tc>
              </a:tr>
              <a:tr h="660300">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en-US" sz="2400"/>
                        <a:t>word</a:t>
                      </a:r>
                      <a:r>
                        <a:rPr lang="en-US" sz="2400"/>
                        <a:t> order</a:t>
                      </a:r>
                      <a:endParaRPr sz="2400"/>
                    </a:p>
                  </a:txBody>
                  <a:tcPr marT="45725" marB="45725" marR="91450" marL="91450"/>
                </a:tc>
                <a:tc>
                  <a:txBody>
                    <a:bodyPr/>
                    <a:lstStyle/>
                    <a:p>
                      <a:pPr indent="0" lvl="0" marL="0" marR="0" rtl="0" algn="l">
                        <a:spcBef>
                          <a:spcPts val="0"/>
                        </a:spcBef>
                        <a:spcAft>
                          <a:spcPts val="0"/>
                        </a:spcAft>
                        <a:buNone/>
                      </a:pPr>
                      <a:r>
                        <a:rPr lang="en-US" sz="2400"/>
                        <a:t>My brother</a:t>
                      </a:r>
                      <a:r>
                        <a:rPr lang="en-US" sz="2400"/>
                        <a:t> is a boy responsible.</a:t>
                      </a:r>
                      <a:endParaRPr sz="2400"/>
                    </a:p>
                  </a:txBody>
                  <a:tcPr marT="45725" marB="45725" marR="91450" marL="91450"/>
                </a:tc>
              </a:tr>
              <a:tr h="660300">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en-US" sz="2400"/>
                        <a:t>missing</a:t>
                      </a:r>
                      <a:r>
                        <a:rPr lang="en-US" sz="2400"/>
                        <a:t> word</a:t>
                      </a:r>
                      <a:endParaRPr sz="2400"/>
                    </a:p>
                  </a:txBody>
                  <a:tcPr marT="45725" marB="45725" marR="91450" marL="91450"/>
                </a:tc>
                <a:tc>
                  <a:txBody>
                    <a:bodyPr/>
                    <a:lstStyle/>
                    <a:p>
                      <a:pPr indent="0" lvl="0" marL="0" marR="0" rtl="0" algn="l">
                        <a:spcBef>
                          <a:spcPts val="0"/>
                        </a:spcBef>
                        <a:spcAft>
                          <a:spcPts val="0"/>
                        </a:spcAft>
                        <a:buNone/>
                      </a:pPr>
                      <a:r>
                        <a:rPr lang="en-US" sz="2400"/>
                        <a:t>My mum does</a:t>
                      </a:r>
                      <a:r>
                        <a:rPr lang="en-US" sz="2400"/>
                        <a:t> most    the cooking.</a:t>
                      </a:r>
                      <a:endParaRPr sz="2400"/>
                    </a:p>
                  </a:txBody>
                  <a:tcPr marT="45725" marB="45725" marR="91450" marL="91450"/>
                </a:tc>
              </a:tr>
              <a:tr h="660300">
                <a:tc>
                  <a:txBody>
                    <a:bodyPr/>
                    <a:lstStyle/>
                    <a:p>
                      <a:pPr indent="0" lvl="0" marL="0" marR="0" rtl="0" algn="l">
                        <a:spcBef>
                          <a:spcPts val="0"/>
                        </a:spcBef>
                        <a:spcAft>
                          <a:spcPts val="0"/>
                        </a:spcAft>
                        <a:buNone/>
                      </a:pPr>
                      <a:r>
                        <a:rPr lang="en-US" sz="2400"/>
                        <a:t>a A</a:t>
                      </a:r>
                      <a:endParaRPr sz="2400"/>
                    </a:p>
                  </a:txBody>
                  <a:tcPr marT="45725" marB="45725" marR="91450" marL="91450"/>
                </a:tc>
                <a:tc>
                  <a:txBody>
                    <a:bodyPr/>
                    <a:lstStyle/>
                    <a:p>
                      <a:pPr indent="0" lvl="0" marL="0" marR="0" rtl="0" algn="l">
                        <a:spcBef>
                          <a:spcPts val="0"/>
                        </a:spcBef>
                        <a:spcAft>
                          <a:spcPts val="0"/>
                        </a:spcAft>
                        <a:buNone/>
                      </a:pPr>
                      <a:r>
                        <a:rPr lang="en-US" sz="2400"/>
                        <a:t>capital</a:t>
                      </a:r>
                      <a:r>
                        <a:rPr lang="en-US" sz="2400"/>
                        <a:t> letter</a:t>
                      </a:r>
                      <a:endParaRPr sz="2400"/>
                    </a:p>
                  </a:txBody>
                  <a:tcPr marT="45725" marB="45725" marR="91450" marL="91450"/>
                </a:tc>
                <a:tc>
                  <a:txBody>
                    <a:bodyPr/>
                    <a:lstStyle/>
                    <a:p>
                      <a:pPr indent="0" lvl="0" marL="0" marR="0" rtl="0" algn="l">
                        <a:spcBef>
                          <a:spcPts val="0"/>
                        </a:spcBef>
                        <a:spcAft>
                          <a:spcPts val="0"/>
                        </a:spcAft>
                        <a:buNone/>
                      </a:pPr>
                      <a:r>
                        <a:rPr lang="en-US" sz="2400"/>
                        <a:t>My sister</a:t>
                      </a:r>
                      <a:r>
                        <a:rPr lang="en-US" sz="2400"/>
                        <a:t> and i take turns feeding the cat. -&gt; a A</a:t>
                      </a:r>
                      <a:endParaRPr sz="2400"/>
                    </a:p>
                  </a:txBody>
                  <a:tcPr marT="45725" marB="45725" marR="91450" marL="91450"/>
                </a:tc>
              </a:tr>
            </a:tbl>
          </a:graphicData>
        </a:graphic>
      </p:graphicFrame>
      <p:sp>
        <p:nvSpPr>
          <p:cNvPr id="494" name="Google Shape;494;p16"/>
          <p:cNvSpPr/>
          <p:nvPr/>
        </p:nvSpPr>
        <p:spPr>
          <a:xfrm>
            <a:off x="1818885" y="4271749"/>
            <a:ext cx="251467" cy="300251"/>
          </a:xfrm>
          <a:prstGeom prst="curvedLeftArrow">
            <a:avLst>
              <a:gd fmla="val 25000" name="adj1"/>
              <a:gd fmla="val 5000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6"/>
          <p:cNvSpPr/>
          <p:nvPr/>
        </p:nvSpPr>
        <p:spPr>
          <a:xfrm>
            <a:off x="1818885" y="4872251"/>
            <a:ext cx="251467" cy="655093"/>
          </a:xfrm>
          <a:prstGeom prst="blockArc">
            <a:avLst>
              <a:gd fmla="val 10800000" name="adj1"/>
              <a:gd fmla="val 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16"/>
          <p:cNvSpPr/>
          <p:nvPr/>
        </p:nvSpPr>
        <p:spPr>
          <a:xfrm>
            <a:off x="9573087" y="4271748"/>
            <a:ext cx="251467" cy="300251"/>
          </a:xfrm>
          <a:prstGeom prst="curvedLeftArrow">
            <a:avLst>
              <a:gd fmla="val 25000" name="adj1"/>
              <a:gd fmla="val 5000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16"/>
          <p:cNvSpPr/>
          <p:nvPr/>
        </p:nvSpPr>
        <p:spPr>
          <a:xfrm>
            <a:off x="8003596" y="4872251"/>
            <a:ext cx="251467" cy="655093"/>
          </a:xfrm>
          <a:prstGeom prst="blockArc">
            <a:avLst>
              <a:gd fmla="val 10800000" name="adj1"/>
              <a:gd fmla="val 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7"/>
          <p:cNvSpPr txBox="1"/>
          <p:nvPr/>
        </p:nvSpPr>
        <p:spPr>
          <a:xfrm>
            <a:off x="1466118" y="1138534"/>
            <a:ext cx="946573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26532"/>
                </a:solidFill>
                <a:latin typeface="Arial"/>
                <a:ea typeface="Arial"/>
                <a:cs typeface="Arial"/>
                <a:sym typeface="Arial"/>
              </a:rPr>
              <a:t>Class correction</a:t>
            </a:r>
            <a:endParaRPr b="1" sz="2400">
              <a:solidFill>
                <a:srgbClr val="F26532"/>
              </a:solidFill>
              <a:latin typeface="Arial"/>
              <a:ea typeface="Arial"/>
              <a:cs typeface="Arial"/>
              <a:sym typeface="Arial"/>
            </a:endParaRPr>
          </a:p>
        </p:txBody>
      </p:sp>
      <p:sp>
        <p:nvSpPr>
          <p:cNvPr id="503" name="Google Shape;503;p17"/>
          <p:cNvSpPr txBox="1"/>
          <p:nvPr/>
        </p:nvSpPr>
        <p:spPr>
          <a:xfrm>
            <a:off x="1783976" y="8080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PRACTICE</a:t>
            </a:r>
            <a:endParaRPr/>
          </a:p>
        </p:txBody>
      </p:sp>
      <p:pic>
        <p:nvPicPr>
          <p:cNvPr id="504" name="Google Shape;504;p17"/>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505" name="Google Shape;505;p17"/>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POST WRITING</a:t>
            </a:r>
            <a:endParaRPr b="1" sz="3600">
              <a:solidFill>
                <a:schemeClr val="lt1"/>
              </a:solidFill>
              <a:latin typeface="Arial"/>
              <a:ea typeface="Arial"/>
              <a:cs typeface="Arial"/>
              <a:sym typeface="Arial"/>
            </a:endParaRPr>
          </a:p>
        </p:txBody>
      </p:sp>
      <p:sp>
        <p:nvSpPr>
          <p:cNvPr id="506" name="Google Shape;506;p17"/>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507" name="Google Shape;507;p17"/>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b="1" sz="4000">
              <a:solidFill>
                <a:schemeClr val="lt1"/>
              </a:solidFill>
              <a:latin typeface="Open Sans"/>
              <a:ea typeface="Open Sans"/>
              <a:cs typeface="Open Sans"/>
              <a:sym typeface="Open Sans"/>
            </a:endParaRPr>
          </a:p>
        </p:txBody>
      </p:sp>
      <p:sp>
        <p:nvSpPr>
          <p:cNvPr id="508" name="Google Shape;508;p17"/>
          <p:cNvSpPr/>
          <p:nvPr/>
        </p:nvSpPr>
        <p:spPr>
          <a:xfrm>
            <a:off x="963511" y="2078505"/>
            <a:ext cx="10432369"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a:solidFill>
                  <a:schemeClr val="dk1"/>
                </a:solidFill>
                <a:latin typeface="Calibri"/>
                <a:ea typeface="Calibri"/>
                <a:cs typeface="Calibri"/>
                <a:sym typeface="Calibri"/>
              </a:rPr>
              <a:t>Sample answer</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Another way would be to plant more trees. For example, we can plants more green trees around the school and in the schoolyard. It reduces CO2 and makes the air we breathe in cleaner. Finally, we can set up more rubbish bins. For instance, we can put more bins in public places such as parks or bus stations. This makes the waste collection easier.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8"/>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18"/>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515" name="Google Shape;515;p18"/>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516" name="Google Shape;516;p18"/>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517" name="Google Shape;517;p18"/>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518" name="Google Shape;518;p18"/>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519" name="Google Shape;519;p18"/>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520" name="Google Shape;520;p18"/>
          <p:cNvCxnSpPr>
            <a:stCxn id="514" idx="3"/>
            <a:endCxn id="515"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521" name="Google Shape;521;p18"/>
          <p:cNvCxnSpPr>
            <a:stCxn id="515" idx="1"/>
            <a:endCxn id="516"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cxnSp>
        <p:nvCxnSpPr>
          <p:cNvPr id="522" name="Google Shape;522;p18"/>
          <p:cNvCxnSpPr>
            <a:stCxn id="516" idx="3"/>
            <a:endCxn id="523" idx="0"/>
          </p:cNvCxnSpPr>
          <p:nvPr/>
        </p:nvCxnSpPr>
        <p:spPr>
          <a:xfrm>
            <a:off x="3372707" y="3873923"/>
            <a:ext cx="779100" cy="683400"/>
          </a:xfrm>
          <a:prstGeom prst="curvedConnector2">
            <a:avLst/>
          </a:prstGeom>
          <a:noFill/>
          <a:ln cap="flat" cmpd="sng" w="57150">
            <a:solidFill>
              <a:srgbClr val="006673"/>
            </a:solidFill>
            <a:prstDash val="solid"/>
            <a:miter lim="800000"/>
            <a:headEnd len="sm" w="sm" type="none"/>
            <a:tailEnd len="med" w="med" type="triangle"/>
          </a:ln>
        </p:spPr>
      </p:cxnSp>
      <p:sp>
        <p:nvSpPr>
          <p:cNvPr id="524" name="Google Shape;524;p18"/>
          <p:cNvSpPr/>
          <p:nvPr/>
        </p:nvSpPr>
        <p:spPr>
          <a:xfrm>
            <a:off x="1305840" y="5558167"/>
            <a:ext cx="2183000" cy="666149"/>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CONSOLIDATION</a:t>
            </a:r>
            <a:endParaRPr b="1" sz="1800">
              <a:solidFill>
                <a:srgbClr val="006673"/>
              </a:solidFill>
              <a:latin typeface="Calibri"/>
              <a:ea typeface="Calibri"/>
              <a:cs typeface="Calibri"/>
              <a:sym typeface="Calibri"/>
            </a:endParaRPr>
          </a:p>
        </p:txBody>
      </p:sp>
      <p:sp>
        <p:nvSpPr>
          <p:cNvPr id="525" name="Google Shape;525;p18"/>
          <p:cNvSpPr/>
          <p:nvPr/>
        </p:nvSpPr>
        <p:spPr>
          <a:xfrm>
            <a:off x="6510740" y="4582604"/>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526" name="Google Shape;526;p18"/>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527" name="Google Shape;527;p18"/>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18"/>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
        <p:nvSpPr>
          <p:cNvPr id="523" name="Google Shape;523;p18"/>
          <p:cNvSpPr/>
          <p:nvPr/>
        </p:nvSpPr>
        <p:spPr>
          <a:xfrm>
            <a:off x="3176540" y="4557361"/>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POST-WRITING</a:t>
            </a:r>
            <a:endParaRPr b="1" sz="1800">
              <a:solidFill>
                <a:srgbClr val="006673"/>
              </a:solidFill>
              <a:latin typeface="Calibri"/>
              <a:ea typeface="Calibri"/>
              <a:cs typeface="Calibri"/>
              <a:sym typeface="Calibri"/>
            </a:endParaRPr>
          </a:p>
        </p:txBody>
      </p:sp>
      <p:sp>
        <p:nvSpPr>
          <p:cNvPr id="529" name="Google Shape;529;p18"/>
          <p:cNvSpPr/>
          <p:nvPr/>
        </p:nvSpPr>
        <p:spPr>
          <a:xfrm>
            <a:off x="6510739" y="5547258"/>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530" name="Google Shape;530;p18"/>
          <p:cNvCxnSpPr>
            <a:stCxn id="523" idx="1"/>
            <a:endCxn id="524" idx="0"/>
          </p:cNvCxnSpPr>
          <p:nvPr/>
        </p:nvCxnSpPr>
        <p:spPr>
          <a:xfrm flipH="1">
            <a:off x="2397440" y="4912464"/>
            <a:ext cx="779100" cy="645600"/>
          </a:xfrm>
          <a:prstGeom prst="curvedConnector2">
            <a:avLst/>
          </a:prstGeom>
          <a:noFill/>
          <a:ln cap="flat" cmpd="sng" w="57150">
            <a:solidFill>
              <a:srgbClr val="006673"/>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19"/>
          <p:cNvPicPr preferRelativeResize="0"/>
          <p:nvPr/>
        </p:nvPicPr>
        <p:blipFill rotWithShape="1">
          <a:blip r:embed="rId3">
            <a:alphaModFix/>
          </a:blip>
          <a:srcRect b="0" l="0" r="0" t="0"/>
          <a:stretch/>
        </p:blipFill>
        <p:spPr>
          <a:xfrm>
            <a:off x="0" y="-6686"/>
            <a:ext cx="12192000" cy="880278"/>
          </a:xfrm>
          <a:prstGeom prst="rect">
            <a:avLst/>
          </a:prstGeom>
          <a:noFill/>
          <a:ln>
            <a:noFill/>
          </a:ln>
        </p:spPr>
      </p:pic>
      <p:sp>
        <p:nvSpPr>
          <p:cNvPr id="536" name="Google Shape;536;p19"/>
          <p:cNvSpPr/>
          <p:nvPr/>
        </p:nvSpPr>
        <p:spPr>
          <a:xfrm>
            <a:off x="702927" y="1107630"/>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537" name="Google Shape;537;p19"/>
          <p:cNvSpPr txBox="1"/>
          <p:nvPr/>
        </p:nvSpPr>
        <p:spPr>
          <a:xfrm>
            <a:off x="733099" y="1039279"/>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538" name="Google Shape;538;p19"/>
          <p:cNvSpPr txBox="1"/>
          <p:nvPr/>
        </p:nvSpPr>
        <p:spPr>
          <a:xfrm>
            <a:off x="432847" y="13718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
        <p:nvSpPr>
          <p:cNvPr id="539" name="Google Shape;539;p19"/>
          <p:cNvSpPr/>
          <p:nvPr/>
        </p:nvSpPr>
        <p:spPr>
          <a:xfrm>
            <a:off x="1358390" y="1107630"/>
            <a:ext cx="45720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F26532"/>
                </a:solidFill>
                <a:latin typeface="Arial"/>
                <a:ea typeface="Arial"/>
                <a:cs typeface="Arial"/>
                <a:sym typeface="Arial"/>
              </a:rPr>
              <a:t>Wrap-up</a:t>
            </a:r>
            <a:endParaRPr/>
          </a:p>
        </p:txBody>
      </p:sp>
      <p:sp>
        <p:nvSpPr>
          <p:cNvPr id="540" name="Google Shape;540;p19"/>
          <p:cNvSpPr txBox="1"/>
          <p:nvPr/>
        </p:nvSpPr>
        <p:spPr>
          <a:xfrm>
            <a:off x="1182920" y="1981203"/>
            <a:ext cx="10242207" cy="1754326"/>
          </a:xfrm>
          <a:prstGeom prst="rect">
            <a:avLst/>
          </a:prstGeom>
          <a:noFill/>
          <a:ln>
            <a:noFill/>
          </a:ln>
        </p:spPr>
        <p:txBody>
          <a:bodyPr anchorCtr="0" anchor="t" bIns="45700" lIns="91425" spcFirstLastPara="1" rIns="91425" wrap="square" tIns="45700">
            <a:spAutoFit/>
          </a:bodyPr>
          <a:lstStyle/>
          <a:p>
            <a:pPr indent="-457200" lvl="0" marL="5842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Use lexical items related to the topic “Humans and the environment”;</a:t>
            </a:r>
            <a:endParaRPr/>
          </a:p>
          <a:p>
            <a:pPr indent="-457200" lvl="0" marL="5842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about ways to improve the environment.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lt1"/>
                </a:solidFill>
                <a:latin typeface="Open Sans"/>
                <a:ea typeface="Open Sans"/>
                <a:cs typeface="Open Sans"/>
                <a:sym typeface="Open Sans"/>
              </a:rPr>
              <a:t>FAMILY LIFE</a:t>
            </a:r>
            <a:endParaRPr/>
          </a:p>
        </p:txBody>
      </p:sp>
      <p:sp>
        <p:nvSpPr>
          <p:cNvPr id="97" name="Google Shape;97;p2"/>
          <p:cNvSpPr txBox="1"/>
          <p:nvPr/>
        </p:nvSpPr>
        <p:spPr>
          <a:xfrm>
            <a:off x="2506472" y="3708890"/>
            <a:ext cx="78033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FB7BD"/>
                </a:solidFill>
                <a:latin typeface="Calibri"/>
                <a:ea typeface="Calibri"/>
                <a:cs typeface="Calibri"/>
                <a:sym typeface="Calibri"/>
              </a:rPr>
              <a:t>Writing about suggestions for improving the environment</a:t>
            </a:r>
            <a:endParaRPr b="1" sz="4000">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b="0" l="0" r="37480" t="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Unit</a:t>
            </a:r>
            <a:endParaRPr/>
          </a:p>
          <a:p>
            <a:pPr indent="0" lvl="0" marL="0" marR="0" rtl="0" algn="ctr">
              <a:spcBef>
                <a:spcPts val="0"/>
              </a:spcBef>
              <a:spcAft>
                <a:spcPts val="0"/>
              </a:spcAft>
              <a:buNone/>
            </a:pPr>
            <a:r>
              <a:rPr b="1" lang="en-US" sz="6600">
                <a:solidFill>
                  <a:schemeClr val="lt1"/>
                </a:solidFill>
                <a:latin typeface="Arial"/>
                <a:ea typeface="Arial"/>
                <a:cs typeface="Arial"/>
                <a:sym typeface="Arial"/>
              </a:rPr>
              <a:t>2</a:t>
            </a:r>
            <a:endParaRPr b="1" sz="6600">
              <a:solidFill>
                <a:schemeClr val="lt1"/>
              </a:solidFill>
              <a:latin typeface="Arial"/>
              <a:ea typeface="Arial"/>
              <a:cs typeface="Arial"/>
              <a:sym typeface="Arial"/>
            </a:endParaRPr>
          </a:p>
        </p:txBody>
      </p:sp>
      <p:sp>
        <p:nvSpPr>
          <p:cNvPr id="100" name="Google Shape;100;p2"/>
          <p:cNvSpPr txBox="1"/>
          <p:nvPr/>
        </p:nvSpPr>
        <p:spPr>
          <a:xfrm>
            <a:off x="3244104" y="716817"/>
            <a:ext cx="79115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HUMANS AND THE ENVIRONMENT</a:t>
            </a:r>
            <a:endParaRPr sz="3600">
              <a:solidFill>
                <a:schemeClr val="lt1"/>
              </a:solidFill>
              <a:latin typeface="Arial"/>
              <a:ea typeface="Arial"/>
              <a:cs typeface="Arial"/>
              <a:sym typeface="Arial"/>
            </a:endParaRPr>
          </a:p>
        </p:txBody>
      </p:sp>
      <p:sp>
        <p:nvSpPr>
          <p:cNvPr id="101" name="Google Shape;101;p2"/>
          <p:cNvSpPr txBox="1"/>
          <p:nvPr/>
        </p:nvSpPr>
        <p:spPr>
          <a:xfrm>
            <a:off x="5426503" y="2790736"/>
            <a:ext cx="41039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WRITING</a:t>
            </a:r>
            <a:endParaRPr b="1" sz="3200">
              <a:solidFill>
                <a:schemeClr val="lt1"/>
              </a:solidFill>
              <a:latin typeface="Arial"/>
              <a:ea typeface="Arial"/>
              <a:cs typeface="Arial"/>
              <a:sym typeface="Arial"/>
            </a:endParaRPr>
          </a:p>
        </p:txBody>
      </p:sp>
      <p:sp>
        <p:nvSpPr>
          <p:cNvPr id="102" name="Google Shape;102;p2"/>
          <p:cNvSpPr/>
          <p:nvPr/>
        </p:nvSpPr>
        <p:spPr>
          <a:xfrm>
            <a:off x="2167671" y="2805341"/>
            <a:ext cx="2878040" cy="627454"/>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sz="3600">
              <a:solidFill>
                <a:srgbClr val="048DA4"/>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0"/>
          <p:cNvSpPr txBox="1"/>
          <p:nvPr/>
        </p:nvSpPr>
        <p:spPr>
          <a:xfrm>
            <a:off x="1399333" y="2055511"/>
            <a:ext cx="9066786" cy="1754326"/>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the full paragraph into your notebooks</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Prepare for Communication and Culture lesson</a:t>
            </a:r>
            <a:endParaRPr/>
          </a:p>
        </p:txBody>
      </p:sp>
      <p:sp>
        <p:nvSpPr>
          <p:cNvPr id="546" name="Google Shape;546;p20"/>
          <p:cNvSpPr/>
          <p:nvPr/>
        </p:nvSpPr>
        <p:spPr>
          <a:xfrm>
            <a:off x="743871" y="1113110"/>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547" name="Google Shape;547;p20"/>
          <p:cNvSpPr txBox="1"/>
          <p:nvPr/>
        </p:nvSpPr>
        <p:spPr>
          <a:xfrm>
            <a:off x="774043" y="1017463"/>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548" name="Google Shape;548;p20"/>
          <p:cNvSpPr/>
          <p:nvPr/>
        </p:nvSpPr>
        <p:spPr>
          <a:xfrm>
            <a:off x="1399333" y="1093512"/>
            <a:ext cx="45720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F26532"/>
                </a:solidFill>
                <a:latin typeface="Arial"/>
                <a:ea typeface="Arial"/>
                <a:cs typeface="Arial"/>
                <a:sym typeface="Arial"/>
              </a:rPr>
              <a:t>Homework</a:t>
            </a:r>
            <a:endParaRPr/>
          </a:p>
        </p:txBody>
      </p:sp>
      <p:pic>
        <p:nvPicPr>
          <p:cNvPr id="549" name="Google Shape;549;p20"/>
          <p:cNvPicPr preferRelativeResize="0"/>
          <p:nvPr/>
        </p:nvPicPr>
        <p:blipFill rotWithShape="1">
          <a:blip r:embed="rId3">
            <a:alphaModFix/>
          </a:blip>
          <a:srcRect b="0" l="0" r="0" t="0"/>
          <a:stretch/>
        </p:blipFill>
        <p:spPr>
          <a:xfrm>
            <a:off x="0" y="-6686"/>
            <a:ext cx="12192000" cy="880278"/>
          </a:xfrm>
          <a:prstGeom prst="rect">
            <a:avLst/>
          </a:prstGeom>
          <a:noFill/>
          <a:ln>
            <a:noFill/>
          </a:ln>
        </p:spPr>
      </p:pic>
      <p:sp>
        <p:nvSpPr>
          <p:cNvPr id="550" name="Google Shape;550;p20"/>
          <p:cNvSpPr txBox="1"/>
          <p:nvPr/>
        </p:nvSpPr>
        <p:spPr>
          <a:xfrm>
            <a:off x="432847" y="13718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56" name="Google Shape;556;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57" name="Google Shape;557;p21"/>
          <p:cNvSpPr/>
          <p:nvPr/>
        </p:nvSpPr>
        <p:spPr>
          <a:xfrm>
            <a:off x="3157182" y="6121301"/>
            <a:ext cx="587763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Website: </a:t>
            </a:r>
            <a:r>
              <a:rPr b="1" i="1" lang="en-US" sz="1600">
                <a:solidFill>
                  <a:srgbClr val="FFFFFF"/>
                </a:solidFill>
                <a:latin typeface="Calibri"/>
                <a:ea typeface="Calibri"/>
                <a:cs typeface="Calibri"/>
                <a:sym typeface="Calibri"/>
              </a:rPr>
              <a:t>sachmem.vn</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rgbClr val="FFFFFF"/>
                </a:solidFill>
                <a:latin typeface="Calibri"/>
                <a:ea typeface="Calibri"/>
                <a:cs typeface="Calibri"/>
                <a:sym typeface="Calibri"/>
              </a:rPr>
              <a:t>Fanpage:</a:t>
            </a:r>
            <a:r>
              <a:rPr b="1" i="1" lang="en-US" sz="1600">
                <a:solidFill>
                  <a:srgbClr val="FFFFFF"/>
                </a:solidFill>
                <a:latin typeface="Calibri"/>
                <a:ea typeface="Calibri"/>
                <a:cs typeface="Calibri"/>
                <a:sym typeface="Calibri"/>
              </a:rPr>
              <a:t> facebook.com/sachmem.vn/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Unit</a:t>
            </a:r>
            <a:endParaRPr/>
          </a:p>
          <a:p>
            <a:pPr indent="0" lvl="0" marL="0" marR="0" rtl="0" algn="ctr">
              <a:spcBef>
                <a:spcPts val="0"/>
              </a:spcBef>
              <a:spcAft>
                <a:spcPts val="0"/>
              </a:spcAft>
              <a:buNone/>
            </a:pPr>
            <a:r>
              <a:rPr b="1" lang="en-US" sz="6600">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fmla="val 42661"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b="0" l="0" r="0" t="0"/>
            <a:stretch/>
          </p:blipFill>
          <p:spPr>
            <a:xfrm>
              <a:off x="144635" y="1191561"/>
              <a:ext cx="1096339" cy="1145834"/>
            </a:xfrm>
            <a:prstGeom prst="rect">
              <a:avLst/>
            </a:prstGeom>
            <a:noFill/>
            <a:ln>
              <a:noFill/>
            </a:ln>
          </p:spPr>
        </p:pic>
      </p:grpSp>
      <p:sp>
        <p:nvSpPr>
          <p:cNvPr id="117" name="Google Shape;117;p3"/>
          <p:cNvSpPr txBox="1"/>
          <p:nvPr/>
        </p:nvSpPr>
        <p:spPr>
          <a:xfrm>
            <a:off x="1332749" y="2456257"/>
            <a:ext cx="998019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By the end of this lesson, students will be able to:</a:t>
            </a:r>
            <a:endParaRPr sz="3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Use lexical items related to the topic </a:t>
            </a:r>
            <a:r>
              <a:rPr i="1" lang="en-US" sz="3600">
                <a:solidFill>
                  <a:schemeClr val="dk1"/>
                </a:solidFill>
                <a:latin typeface="Calibri"/>
                <a:ea typeface="Calibri"/>
                <a:cs typeface="Calibri"/>
                <a:sym typeface="Calibri"/>
              </a:rPr>
              <a:t>Humans and the environment</a:t>
            </a:r>
            <a:endParaRPr i="1" sz="3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Write about ways to improve the environment</a:t>
            </a: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124" name="Google Shape;124;p4"/>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125" name="Google Shape;125;p4"/>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126" name="Google Shape;126;p4"/>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27" name="Google Shape;127;p4"/>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128" name="Google Shape;128;p4"/>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129" name="Google Shape;129;p4"/>
          <p:cNvCxnSpPr>
            <a:stCxn id="123" idx="3"/>
            <a:endCxn id="124"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130" name="Google Shape;130;p4"/>
          <p:cNvCxnSpPr>
            <a:stCxn id="124" idx="1"/>
            <a:endCxn id="125"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cxnSp>
        <p:nvCxnSpPr>
          <p:cNvPr id="131" name="Google Shape;131;p4"/>
          <p:cNvCxnSpPr>
            <a:stCxn id="125" idx="3"/>
            <a:endCxn id="132" idx="0"/>
          </p:cNvCxnSpPr>
          <p:nvPr/>
        </p:nvCxnSpPr>
        <p:spPr>
          <a:xfrm>
            <a:off x="3372707" y="3873923"/>
            <a:ext cx="779100" cy="683400"/>
          </a:xfrm>
          <a:prstGeom prst="curvedConnector2">
            <a:avLst/>
          </a:prstGeom>
          <a:noFill/>
          <a:ln cap="flat" cmpd="sng" w="57150">
            <a:solidFill>
              <a:srgbClr val="006673"/>
            </a:solidFill>
            <a:prstDash val="solid"/>
            <a:miter lim="800000"/>
            <a:headEnd len="sm" w="sm" type="none"/>
            <a:tailEnd len="med" w="med" type="triangle"/>
          </a:ln>
        </p:spPr>
      </p:cxnSp>
      <p:sp>
        <p:nvSpPr>
          <p:cNvPr id="133" name="Google Shape;133;p4"/>
          <p:cNvSpPr/>
          <p:nvPr/>
        </p:nvSpPr>
        <p:spPr>
          <a:xfrm>
            <a:off x="1305840" y="5558167"/>
            <a:ext cx="2183000" cy="666149"/>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CONSOLIDATION</a:t>
            </a:r>
            <a:endParaRPr b="1" sz="1800">
              <a:solidFill>
                <a:srgbClr val="006673"/>
              </a:solidFill>
              <a:latin typeface="Calibri"/>
              <a:ea typeface="Calibri"/>
              <a:cs typeface="Calibri"/>
              <a:sym typeface="Calibri"/>
            </a:endParaRPr>
          </a:p>
        </p:txBody>
      </p:sp>
      <p:sp>
        <p:nvSpPr>
          <p:cNvPr id="134" name="Google Shape;134;p4"/>
          <p:cNvSpPr/>
          <p:nvPr/>
        </p:nvSpPr>
        <p:spPr>
          <a:xfrm>
            <a:off x="6510740" y="4582604"/>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4"/>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
        <p:nvSpPr>
          <p:cNvPr id="132" name="Google Shape;132;p4"/>
          <p:cNvSpPr/>
          <p:nvPr/>
        </p:nvSpPr>
        <p:spPr>
          <a:xfrm>
            <a:off x="3176540" y="4557361"/>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POST-WRITING</a:t>
            </a:r>
            <a:endParaRPr b="1" sz="1800">
              <a:solidFill>
                <a:srgbClr val="006673"/>
              </a:solidFill>
              <a:latin typeface="Calibri"/>
              <a:ea typeface="Calibri"/>
              <a:cs typeface="Calibri"/>
              <a:sym typeface="Calibri"/>
            </a:endParaRPr>
          </a:p>
        </p:txBody>
      </p:sp>
      <p:sp>
        <p:nvSpPr>
          <p:cNvPr id="138" name="Google Shape;138;p4"/>
          <p:cNvSpPr/>
          <p:nvPr/>
        </p:nvSpPr>
        <p:spPr>
          <a:xfrm>
            <a:off x="6510739" y="5547258"/>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139" name="Google Shape;139;p4"/>
          <p:cNvCxnSpPr>
            <a:stCxn id="132" idx="1"/>
            <a:endCxn id="133" idx="0"/>
          </p:cNvCxnSpPr>
          <p:nvPr/>
        </p:nvCxnSpPr>
        <p:spPr>
          <a:xfrm flipH="1">
            <a:off x="2397440" y="4912464"/>
            <a:ext cx="779100" cy="645600"/>
          </a:xfrm>
          <a:prstGeom prst="curvedConnector2">
            <a:avLst/>
          </a:prstGeom>
          <a:noFill/>
          <a:ln cap="flat" cmpd="sng" w="57150">
            <a:solidFill>
              <a:srgbClr val="006673"/>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5"/>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146" name="Google Shape;146;p5"/>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47" name="Google Shape;147;p5"/>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8" name="Google Shape;148;p5"/>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5"/>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6"/>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156" name="Google Shape;156;p6"/>
          <p:cNvSpPr txBox="1"/>
          <p:nvPr/>
        </p:nvSpPr>
        <p:spPr>
          <a:xfrm>
            <a:off x="3249637" y="1075280"/>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157" name="Google Shape;157;p6"/>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58" name="Google Shape;158;p6"/>
          <p:cNvSpPr/>
          <p:nvPr/>
        </p:nvSpPr>
        <p:spPr>
          <a:xfrm>
            <a:off x="342541" y="1916256"/>
            <a:ext cx="5533045" cy="310854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Two teams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Read the clues, spin the wheel, and guess the individual letters until you can guess the whole word</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You can guess the whole word at any time.</a:t>
            </a:r>
            <a:endParaRPr/>
          </a:p>
        </p:txBody>
      </p:sp>
      <p:grpSp>
        <p:nvGrpSpPr>
          <p:cNvPr id="159" name="Google Shape;159;p6"/>
          <p:cNvGrpSpPr/>
          <p:nvPr/>
        </p:nvGrpSpPr>
        <p:grpSpPr>
          <a:xfrm>
            <a:off x="6659589" y="2799471"/>
            <a:ext cx="4188718" cy="3905482"/>
            <a:chOff x="3884220" y="1997612"/>
            <a:chExt cx="4431578" cy="4408488"/>
          </a:xfrm>
        </p:grpSpPr>
        <p:grpSp>
          <p:nvGrpSpPr>
            <p:cNvPr id="160" name="Google Shape;160;p6"/>
            <p:cNvGrpSpPr/>
            <p:nvPr/>
          </p:nvGrpSpPr>
          <p:grpSpPr>
            <a:xfrm>
              <a:off x="3892872" y="1997612"/>
              <a:ext cx="4413250" cy="4408488"/>
              <a:chOff x="3889376" y="1914526"/>
              <a:chExt cx="4413250" cy="4408488"/>
            </a:xfrm>
          </p:grpSpPr>
          <p:sp>
            <p:nvSpPr>
              <p:cNvPr id="161" name="Google Shape;161;p6"/>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6"/>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6"/>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6"/>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6"/>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6"/>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6"/>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6"/>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6"/>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6"/>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6"/>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6"/>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6"/>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6"/>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6"/>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6"/>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7" name="Google Shape;177;p6"/>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178" name="Google Shape;178;p6"/>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179" name="Google Shape;179;p6"/>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180" name="Google Shape;180;p6"/>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181" name="Google Shape;181;p6"/>
            <p:cNvSpPr txBox="1"/>
            <p:nvPr/>
          </p:nvSpPr>
          <p:spPr>
            <a:xfrm rot="-4424757">
              <a:off x="4616772" y="2687687"/>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182" name="Google Shape;182;p6"/>
            <p:cNvSpPr txBox="1"/>
            <p:nvPr/>
          </p:nvSpPr>
          <p:spPr>
            <a:xfrm rot="-7007828">
              <a:off x="4571913" y="363922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183" name="Google Shape;183;p6"/>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184" name="Google Shape;184;p6"/>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185" name="Google Shape;185;p6"/>
          <p:cNvSpPr/>
          <p:nvPr/>
        </p:nvSpPr>
        <p:spPr>
          <a:xfrm>
            <a:off x="10782046" y="4365542"/>
            <a:ext cx="849298" cy="456528"/>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192" name="Google Shape;192;p7"/>
          <p:cNvSpPr txBox="1"/>
          <p:nvPr/>
        </p:nvSpPr>
        <p:spPr>
          <a:xfrm>
            <a:off x="3249637" y="1075280"/>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193" name="Google Shape;193;p7"/>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94" name="Google Shape;194;p7"/>
          <p:cNvSpPr/>
          <p:nvPr/>
        </p:nvSpPr>
        <p:spPr>
          <a:xfrm>
            <a:off x="365760" y="2025748"/>
            <a:ext cx="1730326" cy="633046"/>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ROUND 1</a:t>
            </a:r>
            <a:endParaRPr b="1" sz="2400">
              <a:solidFill>
                <a:schemeClr val="lt1"/>
              </a:solidFill>
              <a:latin typeface="Calibri"/>
              <a:ea typeface="Calibri"/>
              <a:cs typeface="Calibri"/>
              <a:sym typeface="Calibri"/>
            </a:endParaRPr>
          </a:p>
        </p:txBody>
      </p:sp>
      <p:sp>
        <p:nvSpPr>
          <p:cNvPr id="195" name="Google Shape;195;p7"/>
          <p:cNvSpPr/>
          <p:nvPr/>
        </p:nvSpPr>
        <p:spPr>
          <a:xfrm>
            <a:off x="239150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7"/>
          <p:cNvSpPr/>
          <p:nvPr/>
        </p:nvSpPr>
        <p:spPr>
          <a:xfrm>
            <a:off x="305269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7"/>
          <p:cNvSpPr/>
          <p:nvPr/>
        </p:nvSpPr>
        <p:spPr>
          <a:xfrm>
            <a:off x="372794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7"/>
          <p:cNvSpPr/>
          <p:nvPr/>
        </p:nvSpPr>
        <p:spPr>
          <a:xfrm>
            <a:off x="4389122"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7"/>
          <p:cNvSpPr/>
          <p:nvPr/>
        </p:nvSpPr>
        <p:spPr>
          <a:xfrm>
            <a:off x="5050304"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7"/>
          <p:cNvSpPr/>
          <p:nvPr/>
        </p:nvSpPr>
        <p:spPr>
          <a:xfrm>
            <a:off x="5711486"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7"/>
          <p:cNvSpPr/>
          <p:nvPr/>
        </p:nvSpPr>
        <p:spPr>
          <a:xfrm>
            <a:off x="637266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7"/>
          <p:cNvSpPr/>
          <p:nvPr/>
        </p:nvSpPr>
        <p:spPr>
          <a:xfrm>
            <a:off x="703385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7"/>
          <p:cNvSpPr/>
          <p:nvPr/>
        </p:nvSpPr>
        <p:spPr>
          <a:xfrm>
            <a:off x="7695033"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7"/>
          <p:cNvSpPr/>
          <p:nvPr/>
        </p:nvSpPr>
        <p:spPr>
          <a:xfrm>
            <a:off x="8356214"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7"/>
          <p:cNvSpPr/>
          <p:nvPr/>
        </p:nvSpPr>
        <p:spPr>
          <a:xfrm>
            <a:off x="9017396"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7"/>
          <p:cNvSpPr/>
          <p:nvPr/>
        </p:nvSpPr>
        <p:spPr>
          <a:xfrm>
            <a:off x="239150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07" name="Google Shape;207;p7"/>
          <p:cNvSpPr/>
          <p:nvPr/>
        </p:nvSpPr>
        <p:spPr>
          <a:xfrm>
            <a:off x="3066757"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08" name="Google Shape;208;p7"/>
          <p:cNvSpPr/>
          <p:nvPr/>
        </p:nvSpPr>
        <p:spPr>
          <a:xfrm>
            <a:off x="372793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V</a:t>
            </a:r>
            <a:endParaRPr b="1" sz="2400">
              <a:solidFill>
                <a:schemeClr val="dk1"/>
              </a:solidFill>
              <a:latin typeface="Calibri"/>
              <a:ea typeface="Calibri"/>
              <a:cs typeface="Calibri"/>
              <a:sym typeface="Calibri"/>
            </a:endParaRPr>
          </a:p>
        </p:txBody>
      </p:sp>
      <p:sp>
        <p:nvSpPr>
          <p:cNvPr id="209" name="Google Shape;209;p7"/>
          <p:cNvSpPr/>
          <p:nvPr/>
        </p:nvSpPr>
        <p:spPr>
          <a:xfrm>
            <a:off x="440319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a:t>
            </a:r>
            <a:endParaRPr b="1" sz="2400">
              <a:solidFill>
                <a:schemeClr val="dk1"/>
              </a:solidFill>
              <a:latin typeface="Calibri"/>
              <a:ea typeface="Calibri"/>
              <a:cs typeface="Calibri"/>
              <a:sym typeface="Calibri"/>
            </a:endParaRPr>
          </a:p>
        </p:txBody>
      </p:sp>
      <p:sp>
        <p:nvSpPr>
          <p:cNvPr id="210" name="Google Shape;210;p7"/>
          <p:cNvSpPr/>
          <p:nvPr/>
        </p:nvSpPr>
        <p:spPr>
          <a:xfrm>
            <a:off x="507844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R</a:t>
            </a:r>
            <a:endParaRPr b="1" sz="2400">
              <a:solidFill>
                <a:schemeClr val="dk1"/>
              </a:solidFill>
              <a:latin typeface="Calibri"/>
              <a:ea typeface="Calibri"/>
              <a:cs typeface="Calibri"/>
              <a:sym typeface="Calibri"/>
            </a:endParaRPr>
          </a:p>
        </p:txBody>
      </p:sp>
      <p:sp>
        <p:nvSpPr>
          <p:cNvPr id="211" name="Google Shape;211;p7"/>
          <p:cNvSpPr/>
          <p:nvPr/>
        </p:nvSpPr>
        <p:spPr>
          <a:xfrm>
            <a:off x="5739622"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O</a:t>
            </a:r>
            <a:endParaRPr b="1" sz="2400">
              <a:solidFill>
                <a:schemeClr val="dk1"/>
              </a:solidFill>
              <a:latin typeface="Calibri"/>
              <a:ea typeface="Calibri"/>
              <a:cs typeface="Calibri"/>
              <a:sym typeface="Calibri"/>
            </a:endParaRPr>
          </a:p>
        </p:txBody>
      </p:sp>
      <p:sp>
        <p:nvSpPr>
          <p:cNvPr id="212" name="Google Shape;212;p7"/>
          <p:cNvSpPr/>
          <p:nvPr/>
        </p:nvSpPr>
        <p:spPr>
          <a:xfrm>
            <a:off x="6400803"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13" name="Google Shape;213;p7"/>
          <p:cNvSpPr/>
          <p:nvPr/>
        </p:nvSpPr>
        <p:spPr>
          <a:xfrm>
            <a:off x="704791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M</a:t>
            </a:r>
            <a:endParaRPr b="1" sz="2400">
              <a:solidFill>
                <a:schemeClr val="dk1"/>
              </a:solidFill>
              <a:latin typeface="Calibri"/>
              <a:ea typeface="Calibri"/>
              <a:cs typeface="Calibri"/>
              <a:sym typeface="Calibri"/>
            </a:endParaRPr>
          </a:p>
        </p:txBody>
      </p:sp>
      <p:sp>
        <p:nvSpPr>
          <p:cNvPr id="214" name="Google Shape;214;p7"/>
          <p:cNvSpPr/>
          <p:nvPr/>
        </p:nvSpPr>
        <p:spPr>
          <a:xfrm>
            <a:off x="7695031"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15" name="Google Shape;215;p7"/>
          <p:cNvSpPr/>
          <p:nvPr/>
        </p:nvSpPr>
        <p:spPr>
          <a:xfrm>
            <a:off x="8356214"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16" name="Google Shape;216;p7"/>
          <p:cNvSpPr/>
          <p:nvPr/>
        </p:nvSpPr>
        <p:spPr>
          <a:xfrm>
            <a:off x="9017396"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a:t>
            </a:r>
            <a:endParaRPr b="1" sz="2400">
              <a:solidFill>
                <a:schemeClr val="dk1"/>
              </a:solidFill>
              <a:latin typeface="Calibri"/>
              <a:ea typeface="Calibri"/>
              <a:cs typeface="Calibri"/>
              <a:sym typeface="Calibri"/>
            </a:endParaRPr>
          </a:p>
        </p:txBody>
      </p:sp>
      <p:sp>
        <p:nvSpPr>
          <p:cNvPr id="217" name="Google Shape;217;p7"/>
          <p:cNvSpPr/>
          <p:nvPr/>
        </p:nvSpPr>
        <p:spPr>
          <a:xfrm>
            <a:off x="365760" y="2985474"/>
            <a:ext cx="537386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The conditions in which a person, animal or plant lives or operates or in which an activity takes place</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(11 letters)</a:t>
            </a:r>
            <a:endParaRPr sz="2800">
              <a:solidFill>
                <a:schemeClr val="dk1"/>
              </a:solidFill>
              <a:latin typeface="Calibri"/>
              <a:ea typeface="Calibri"/>
              <a:cs typeface="Calibri"/>
              <a:sym typeface="Calibri"/>
            </a:endParaRPr>
          </a:p>
        </p:txBody>
      </p:sp>
      <p:sp>
        <p:nvSpPr>
          <p:cNvPr id="218" name="Google Shape;218;p7"/>
          <p:cNvSpPr/>
          <p:nvPr/>
        </p:nvSpPr>
        <p:spPr>
          <a:xfrm>
            <a:off x="239150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7"/>
          <p:cNvSpPr/>
          <p:nvPr/>
        </p:nvSpPr>
        <p:spPr>
          <a:xfrm>
            <a:off x="305269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7"/>
          <p:cNvSpPr/>
          <p:nvPr/>
        </p:nvSpPr>
        <p:spPr>
          <a:xfrm>
            <a:off x="372794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7"/>
          <p:cNvSpPr/>
          <p:nvPr/>
        </p:nvSpPr>
        <p:spPr>
          <a:xfrm>
            <a:off x="4389122"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7"/>
          <p:cNvSpPr/>
          <p:nvPr/>
        </p:nvSpPr>
        <p:spPr>
          <a:xfrm>
            <a:off x="5050304"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7"/>
          <p:cNvSpPr/>
          <p:nvPr/>
        </p:nvSpPr>
        <p:spPr>
          <a:xfrm>
            <a:off x="5711486"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7"/>
          <p:cNvSpPr/>
          <p:nvPr/>
        </p:nvSpPr>
        <p:spPr>
          <a:xfrm>
            <a:off x="637266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7"/>
          <p:cNvSpPr/>
          <p:nvPr/>
        </p:nvSpPr>
        <p:spPr>
          <a:xfrm>
            <a:off x="703385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7"/>
          <p:cNvSpPr/>
          <p:nvPr/>
        </p:nvSpPr>
        <p:spPr>
          <a:xfrm>
            <a:off x="7695033"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7"/>
          <p:cNvSpPr/>
          <p:nvPr/>
        </p:nvSpPr>
        <p:spPr>
          <a:xfrm>
            <a:off x="8356214"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7"/>
          <p:cNvSpPr/>
          <p:nvPr/>
        </p:nvSpPr>
        <p:spPr>
          <a:xfrm>
            <a:off x="9017396"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7"/>
          <p:cNvSpPr/>
          <p:nvPr/>
        </p:nvSpPr>
        <p:spPr>
          <a:xfrm>
            <a:off x="239150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30" name="Google Shape;230;p7"/>
          <p:cNvSpPr/>
          <p:nvPr/>
        </p:nvSpPr>
        <p:spPr>
          <a:xfrm>
            <a:off x="3066757"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31" name="Google Shape;231;p7"/>
          <p:cNvSpPr/>
          <p:nvPr/>
        </p:nvSpPr>
        <p:spPr>
          <a:xfrm>
            <a:off x="372793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V</a:t>
            </a:r>
            <a:endParaRPr b="1" sz="2400">
              <a:solidFill>
                <a:schemeClr val="dk1"/>
              </a:solidFill>
              <a:latin typeface="Calibri"/>
              <a:ea typeface="Calibri"/>
              <a:cs typeface="Calibri"/>
              <a:sym typeface="Calibri"/>
            </a:endParaRPr>
          </a:p>
        </p:txBody>
      </p:sp>
      <p:sp>
        <p:nvSpPr>
          <p:cNvPr id="232" name="Google Shape;232;p7"/>
          <p:cNvSpPr/>
          <p:nvPr/>
        </p:nvSpPr>
        <p:spPr>
          <a:xfrm>
            <a:off x="440319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a:t>
            </a:r>
            <a:endParaRPr b="1" sz="2400">
              <a:solidFill>
                <a:schemeClr val="dk1"/>
              </a:solidFill>
              <a:latin typeface="Calibri"/>
              <a:ea typeface="Calibri"/>
              <a:cs typeface="Calibri"/>
              <a:sym typeface="Calibri"/>
            </a:endParaRPr>
          </a:p>
        </p:txBody>
      </p:sp>
      <p:sp>
        <p:nvSpPr>
          <p:cNvPr id="233" name="Google Shape;233;p7"/>
          <p:cNvSpPr/>
          <p:nvPr/>
        </p:nvSpPr>
        <p:spPr>
          <a:xfrm>
            <a:off x="507844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R</a:t>
            </a:r>
            <a:endParaRPr b="1" sz="2400">
              <a:solidFill>
                <a:schemeClr val="dk1"/>
              </a:solidFill>
              <a:latin typeface="Calibri"/>
              <a:ea typeface="Calibri"/>
              <a:cs typeface="Calibri"/>
              <a:sym typeface="Calibri"/>
            </a:endParaRPr>
          </a:p>
        </p:txBody>
      </p:sp>
      <p:sp>
        <p:nvSpPr>
          <p:cNvPr id="234" name="Google Shape;234;p7"/>
          <p:cNvSpPr/>
          <p:nvPr/>
        </p:nvSpPr>
        <p:spPr>
          <a:xfrm>
            <a:off x="5739622"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O</a:t>
            </a:r>
            <a:endParaRPr b="1" sz="2400">
              <a:solidFill>
                <a:schemeClr val="dk1"/>
              </a:solidFill>
              <a:latin typeface="Calibri"/>
              <a:ea typeface="Calibri"/>
              <a:cs typeface="Calibri"/>
              <a:sym typeface="Calibri"/>
            </a:endParaRPr>
          </a:p>
        </p:txBody>
      </p:sp>
      <p:sp>
        <p:nvSpPr>
          <p:cNvPr id="235" name="Google Shape;235;p7"/>
          <p:cNvSpPr/>
          <p:nvPr/>
        </p:nvSpPr>
        <p:spPr>
          <a:xfrm>
            <a:off x="6400803"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36" name="Google Shape;236;p7"/>
          <p:cNvSpPr/>
          <p:nvPr/>
        </p:nvSpPr>
        <p:spPr>
          <a:xfrm>
            <a:off x="706901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M</a:t>
            </a:r>
            <a:endParaRPr b="1" sz="2400">
              <a:solidFill>
                <a:schemeClr val="dk1"/>
              </a:solidFill>
              <a:latin typeface="Calibri"/>
              <a:ea typeface="Calibri"/>
              <a:cs typeface="Calibri"/>
              <a:sym typeface="Calibri"/>
            </a:endParaRPr>
          </a:p>
        </p:txBody>
      </p:sp>
      <p:sp>
        <p:nvSpPr>
          <p:cNvPr id="237" name="Google Shape;237;p7"/>
          <p:cNvSpPr/>
          <p:nvPr/>
        </p:nvSpPr>
        <p:spPr>
          <a:xfrm>
            <a:off x="7695031"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38" name="Google Shape;238;p7"/>
          <p:cNvSpPr/>
          <p:nvPr/>
        </p:nvSpPr>
        <p:spPr>
          <a:xfrm>
            <a:off x="8356214"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39" name="Google Shape;239;p7"/>
          <p:cNvSpPr/>
          <p:nvPr/>
        </p:nvSpPr>
        <p:spPr>
          <a:xfrm>
            <a:off x="9017396" y="20384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a:t>
            </a:r>
            <a:endParaRPr b="1" sz="2400">
              <a:solidFill>
                <a:schemeClr val="dk1"/>
              </a:solidFill>
              <a:latin typeface="Calibri"/>
              <a:ea typeface="Calibri"/>
              <a:cs typeface="Calibri"/>
              <a:sym typeface="Calibri"/>
            </a:endParaRPr>
          </a:p>
        </p:txBody>
      </p:sp>
      <p:grpSp>
        <p:nvGrpSpPr>
          <p:cNvPr id="240" name="Google Shape;240;p7"/>
          <p:cNvGrpSpPr/>
          <p:nvPr/>
        </p:nvGrpSpPr>
        <p:grpSpPr>
          <a:xfrm>
            <a:off x="6659589" y="2799471"/>
            <a:ext cx="4188718" cy="3905482"/>
            <a:chOff x="3884220" y="1997612"/>
            <a:chExt cx="4431578" cy="4408488"/>
          </a:xfrm>
        </p:grpSpPr>
        <p:grpSp>
          <p:nvGrpSpPr>
            <p:cNvPr id="241" name="Google Shape;241;p7"/>
            <p:cNvGrpSpPr/>
            <p:nvPr/>
          </p:nvGrpSpPr>
          <p:grpSpPr>
            <a:xfrm>
              <a:off x="3892872" y="1997612"/>
              <a:ext cx="4413250" cy="4408488"/>
              <a:chOff x="3889376" y="1914526"/>
              <a:chExt cx="4413250" cy="4408488"/>
            </a:xfrm>
          </p:grpSpPr>
          <p:sp>
            <p:nvSpPr>
              <p:cNvPr id="242" name="Google Shape;242;p7"/>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7"/>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7"/>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7"/>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7"/>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7"/>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7"/>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7"/>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7"/>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7"/>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7"/>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7"/>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7"/>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7"/>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7"/>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7"/>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8" name="Google Shape;258;p7"/>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259" name="Google Shape;259;p7"/>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260" name="Google Shape;260;p7"/>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261" name="Google Shape;261;p7"/>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262" name="Google Shape;262;p7"/>
            <p:cNvSpPr txBox="1"/>
            <p:nvPr/>
          </p:nvSpPr>
          <p:spPr>
            <a:xfrm rot="-4424757">
              <a:off x="4616772" y="2687687"/>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263" name="Google Shape;263;p7"/>
            <p:cNvSpPr txBox="1"/>
            <p:nvPr/>
          </p:nvSpPr>
          <p:spPr>
            <a:xfrm rot="-7007828">
              <a:off x="4571913" y="363922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264" name="Google Shape;264;p7"/>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265" name="Google Shape;265;p7"/>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266" name="Google Shape;266;p7"/>
          <p:cNvSpPr/>
          <p:nvPr/>
        </p:nvSpPr>
        <p:spPr>
          <a:xfrm>
            <a:off x="10782046" y="4365542"/>
            <a:ext cx="849298" cy="456528"/>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4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8"/>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273" name="Google Shape;273;p8"/>
          <p:cNvSpPr txBox="1"/>
          <p:nvPr/>
        </p:nvSpPr>
        <p:spPr>
          <a:xfrm>
            <a:off x="3259275" y="1047119"/>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274" name="Google Shape;274;p8"/>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275" name="Google Shape;275;p8"/>
          <p:cNvSpPr/>
          <p:nvPr/>
        </p:nvSpPr>
        <p:spPr>
          <a:xfrm>
            <a:off x="337625" y="1997612"/>
            <a:ext cx="1730326" cy="562708"/>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ROUND 2</a:t>
            </a:r>
            <a:endParaRPr b="1" sz="2800">
              <a:solidFill>
                <a:schemeClr val="lt1"/>
              </a:solidFill>
              <a:latin typeface="Calibri"/>
              <a:ea typeface="Calibri"/>
              <a:cs typeface="Calibri"/>
              <a:sym typeface="Calibri"/>
            </a:endParaRPr>
          </a:p>
        </p:txBody>
      </p:sp>
      <p:sp>
        <p:nvSpPr>
          <p:cNvPr id="276" name="Google Shape;276;p8"/>
          <p:cNvSpPr/>
          <p:nvPr/>
        </p:nvSpPr>
        <p:spPr>
          <a:xfrm>
            <a:off x="36576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8"/>
          <p:cNvSpPr/>
          <p:nvPr/>
        </p:nvSpPr>
        <p:spPr>
          <a:xfrm>
            <a:off x="42192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8"/>
          <p:cNvSpPr/>
          <p:nvPr/>
        </p:nvSpPr>
        <p:spPr>
          <a:xfrm>
            <a:off x="47808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8"/>
          <p:cNvSpPr/>
          <p:nvPr/>
        </p:nvSpPr>
        <p:spPr>
          <a:xfrm>
            <a:off x="53424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8"/>
          <p:cNvSpPr/>
          <p:nvPr/>
        </p:nvSpPr>
        <p:spPr>
          <a:xfrm>
            <a:off x="59040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8"/>
          <p:cNvSpPr/>
          <p:nvPr/>
        </p:nvSpPr>
        <p:spPr>
          <a:xfrm>
            <a:off x="64656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8"/>
          <p:cNvSpPr/>
          <p:nvPr/>
        </p:nvSpPr>
        <p:spPr>
          <a:xfrm>
            <a:off x="70272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8"/>
          <p:cNvSpPr/>
          <p:nvPr/>
        </p:nvSpPr>
        <p:spPr>
          <a:xfrm>
            <a:off x="3645397"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84" name="Google Shape;284;p8"/>
          <p:cNvSpPr/>
          <p:nvPr/>
        </p:nvSpPr>
        <p:spPr>
          <a:xfrm>
            <a:off x="281354" y="2853945"/>
            <a:ext cx="459869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make something or somebody</a:t>
            </a:r>
            <a:endParaRPr/>
          </a:p>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better than before</a:t>
            </a:r>
            <a:endParaRPr sz="2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(7 letters)</a:t>
            </a:r>
            <a:endParaRPr/>
          </a:p>
        </p:txBody>
      </p:sp>
      <p:sp>
        <p:nvSpPr>
          <p:cNvPr id="285" name="Google Shape;285;p8"/>
          <p:cNvSpPr/>
          <p:nvPr/>
        </p:nvSpPr>
        <p:spPr>
          <a:xfrm>
            <a:off x="4203650"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86" name="Google Shape;286;p8"/>
          <p:cNvSpPr/>
          <p:nvPr/>
        </p:nvSpPr>
        <p:spPr>
          <a:xfrm>
            <a:off x="4789143"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87" name="Google Shape;287;p8"/>
          <p:cNvSpPr/>
          <p:nvPr/>
        </p:nvSpPr>
        <p:spPr>
          <a:xfrm>
            <a:off x="5335003" y="19943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88" name="Google Shape;288;p8"/>
          <p:cNvSpPr/>
          <p:nvPr/>
        </p:nvSpPr>
        <p:spPr>
          <a:xfrm>
            <a:off x="5906415"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89" name="Google Shape;289;p8"/>
          <p:cNvSpPr/>
          <p:nvPr/>
        </p:nvSpPr>
        <p:spPr>
          <a:xfrm>
            <a:off x="6474085"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0" name="Google Shape;290;p8"/>
          <p:cNvSpPr/>
          <p:nvPr/>
        </p:nvSpPr>
        <p:spPr>
          <a:xfrm>
            <a:off x="7027201"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sp>
        <p:nvSpPr>
          <p:cNvPr id="291" name="Google Shape;291;p8"/>
          <p:cNvSpPr/>
          <p:nvPr/>
        </p:nvSpPr>
        <p:spPr>
          <a:xfrm>
            <a:off x="3645397" y="200538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92" name="Google Shape;292;p8"/>
          <p:cNvSpPr/>
          <p:nvPr/>
        </p:nvSpPr>
        <p:spPr>
          <a:xfrm>
            <a:off x="4206997" y="200538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93" name="Google Shape;293;p8"/>
          <p:cNvSpPr/>
          <p:nvPr/>
        </p:nvSpPr>
        <p:spPr>
          <a:xfrm>
            <a:off x="4776939" y="200538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94" name="Google Shape;294;p8"/>
          <p:cNvSpPr/>
          <p:nvPr/>
        </p:nvSpPr>
        <p:spPr>
          <a:xfrm>
            <a:off x="5350852" y="2001951"/>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95" name="Google Shape;295;p8"/>
          <p:cNvSpPr/>
          <p:nvPr/>
        </p:nvSpPr>
        <p:spPr>
          <a:xfrm>
            <a:off x="5920794" y="2001951"/>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96" name="Google Shape;296;p8"/>
          <p:cNvSpPr/>
          <p:nvPr/>
        </p:nvSpPr>
        <p:spPr>
          <a:xfrm>
            <a:off x="6494707" y="2001951"/>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7" name="Google Shape;297;p8"/>
          <p:cNvSpPr/>
          <p:nvPr/>
        </p:nvSpPr>
        <p:spPr>
          <a:xfrm>
            <a:off x="7071999" y="2010624"/>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grpSp>
        <p:nvGrpSpPr>
          <p:cNvPr id="298" name="Google Shape;298;p8"/>
          <p:cNvGrpSpPr/>
          <p:nvPr/>
        </p:nvGrpSpPr>
        <p:grpSpPr>
          <a:xfrm>
            <a:off x="6730461" y="2796327"/>
            <a:ext cx="4289224" cy="4061673"/>
            <a:chOff x="3853750" y="1997612"/>
            <a:chExt cx="4462048" cy="4408488"/>
          </a:xfrm>
        </p:grpSpPr>
        <p:grpSp>
          <p:nvGrpSpPr>
            <p:cNvPr id="299" name="Google Shape;299;p8"/>
            <p:cNvGrpSpPr/>
            <p:nvPr/>
          </p:nvGrpSpPr>
          <p:grpSpPr>
            <a:xfrm>
              <a:off x="3892872" y="1997612"/>
              <a:ext cx="4413250" cy="4408488"/>
              <a:chOff x="3889376" y="1914526"/>
              <a:chExt cx="4413250" cy="4408488"/>
            </a:xfrm>
          </p:grpSpPr>
          <p:sp>
            <p:nvSpPr>
              <p:cNvPr id="300" name="Google Shape;300;p8"/>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8"/>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8"/>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8"/>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8"/>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8"/>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8"/>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8"/>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8"/>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8"/>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8"/>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8"/>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8"/>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8"/>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8"/>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8"/>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6" name="Google Shape;316;p8"/>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317" name="Google Shape;317;p8"/>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318" name="Google Shape;318;p8"/>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319" name="Google Shape;319;p8"/>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320" name="Google Shape;320;p8"/>
            <p:cNvSpPr txBox="1"/>
            <p:nvPr/>
          </p:nvSpPr>
          <p:spPr>
            <a:xfrm rot="-4424757">
              <a:off x="4570526" y="2738023"/>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321" name="Google Shape;321;p8"/>
            <p:cNvSpPr txBox="1"/>
            <p:nvPr/>
          </p:nvSpPr>
          <p:spPr>
            <a:xfrm rot="-7007828">
              <a:off x="4541443" y="3702735"/>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322" name="Google Shape;322;p8"/>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323" name="Google Shape;323;p8"/>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324" name="Google Shape;324;p8"/>
          <p:cNvSpPr/>
          <p:nvPr/>
        </p:nvSpPr>
        <p:spPr>
          <a:xfrm>
            <a:off x="10895952" y="4367860"/>
            <a:ext cx="852281" cy="436762"/>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9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9"/>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331" name="Google Shape;331;p9"/>
          <p:cNvSpPr txBox="1"/>
          <p:nvPr/>
        </p:nvSpPr>
        <p:spPr>
          <a:xfrm>
            <a:off x="3259275" y="1047119"/>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332" name="Google Shape;332;p9"/>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333" name="Google Shape;333;p9"/>
          <p:cNvSpPr/>
          <p:nvPr/>
        </p:nvSpPr>
        <p:spPr>
          <a:xfrm>
            <a:off x="337624" y="1997612"/>
            <a:ext cx="1786597" cy="661182"/>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ROUND 3</a:t>
            </a:r>
            <a:endParaRPr b="1" sz="2800">
              <a:solidFill>
                <a:schemeClr val="lt1"/>
              </a:solidFill>
              <a:latin typeface="Calibri"/>
              <a:ea typeface="Calibri"/>
              <a:cs typeface="Calibri"/>
              <a:sym typeface="Calibri"/>
            </a:endParaRPr>
          </a:p>
        </p:txBody>
      </p:sp>
      <p:sp>
        <p:nvSpPr>
          <p:cNvPr id="334" name="Google Shape;334;p9"/>
          <p:cNvSpPr/>
          <p:nvPr/>
        </p:nvSpPr>
        <p:spPr>
          <a:xfrm>
            <a:off x="337623" y="3131792"/>
            <a:ext cx="566582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an idea or a plan that you mention for somebody else to think about</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(10 letters)</a:t>
            </a:r>
            <a:endParaRPr sz="2800">
              <a:solidFill>
                <a:schemeClr val="dk1"/>
              </a:solidFill>
              <a:latin typeface="Calibri"/>
              <a:ea typeface="Calibri"/>
              <a:cs typeface="Calibri"/>
              <a:sym typeface="Calibri"/>
            </a:endParaRPr>
          </a:p>
        </p:txBody>
      </p:sp>
      <p:sp>
        <p:nvSpPr>
          <p:cNvPr id="335" name="Google Shape;335;p9"/>
          <p:cNvSpPr/>
          <p:nvPr/>
        </p:nvSpPr>
        <p:spPr>
          <a:xfrm>
            <a:off x="28755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9"/>
          <p:cNvSpPr/>
          <p:nvPr/>
        </p:nvSpPr>
        <p:spPr>
          <a:xfrm>
            <a:off x="35379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9"/>
          <p:cNvSpPr/>
          <p:nvPr/>
        </p:nvSpPr>
        <p:spPr>
          <a:xfrm>
            <a:off x="42003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9"/>
          <p:cNvSpPr/>
          <p:nvPr/>
        </p:nvSpPr>
        <p:spPr>
          <a:xfrm>
            <a:off x="48627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9"/>
          <p:cNvSpPr/>
          <p:nvPr/>
        </p:nvSpPr>
        <p:spPr>
          <a:xfrm>
            <a:off x="55251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9"/>
          <p:cNvSpPr/>
          <p:nvPr/>
        </p:nvSpPr>
        <p:spPr>
          <a:xfrm>
            <a:off x="61875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9"/>
          <p:cNvSpPr/>
          <p:nvPr/>
        </p:nvSpPr>
        <p:spPr>
          <a:xfrm>
            <a:off x="68499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9"/>
          <p:cNvSpPr/>
          <p:nvPr/>
        </p:nvSpPr>
        <p:spPr>
          <a:xfrm>
            <a:off x="75123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9"/>
          <p:cNvSpPr/>
          <p:nvPr/>
        </p:nvSpPr>
        <p:spPr>
          <a:xfrm>
            <a:off x="81747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9"/>
          <p:cNvSpPr/>
          <p:nvPr/>
        </p:nvSpPr>
        <p:spPr>
          <a:xfrm>
            <a:off x="88371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9"/>
          <p:cNvSpPr/>
          <p:nvPr/>
        </p:nvSpPr>
        <p:spPr>
          <a:xfrm>
            <a:off x="28755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46" name="Google Shape;346;p9"/>
          <p:cNvSpPr/>
          <p:nvPr/>
        </p:nvSpPr>
        <p:spPr>
          <a:xfrm>
            <a:off x="35379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U</a:t>
            </a:r>
            <a:endParaRPr sz="3200">
              <a:solidFill>
                <a:schemeClr val="dk1"/>
              </a:solidFill>
              <a:latin typeface="Calibri"/>
              <a:ea typeface="Calibri"/>
              <a:cs typeface="Calibri"/>
              <a:sym typeface="Calibri"/>
            </a:endParaRPr>
          </a:p>
        </p:txBody>
      </p:sp>
      <p:sp>
        <p:nvSpPr>
          <p:cNvPr id="347" name="Google Shape;347;p9"/>
          <p:cNvSpPr/>
          <p:nvPr/>
        </p:nvSpPr>
        <p:spPr>
          <a:xfrm>
            <a:off x="42003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8" name="Google Shape;348;p9"/>
          <p:cNvSpPr/>
          <p:nvPr/>
        </p:nvSpPr>
        <p:spPr>
          <a:xfrm>
            <a:off x="48627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9" name="Google Shape;349;p9"/>
          <p:cNvSpPr/>
          <p:nvPr/>
        </p:nvSpPr>
        <p:spPr>
          <a:xfrm>
            <a:off x="5525148" y="2009884"/>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50" name="Google Shape;350;p9"/>
          <p:cNvSpPr/>
          <p:nvPr/>
        </p:nvSpPr>
        <p:spPr>
          <a:xfrm>
            <a:off x="6187548" y="2013341"/>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1" name="Google Shape;351;p9"/>
          <p:cNvSpPr/>
          <p:nvPr/>
        </p:nvSpPr>
        <p:spPr>
          <a:xfrm>
            <a:off x="6849948" y="2009884"/>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52" name="Google Shape;352;p9"/>
          <p:cNvSpPr/>
          <p:nvPr/>
        </p:nvSpPr>
        <p:spPr>
          <a:xfrm>
            <a:off x="7512348" y="2009968"/>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53" name="Google Shape;353;p9"/>
          <p:cNvSpPr/>
          <p:nvPr/>
        </p:nvSpPr>
        <p:spPr>
          <a:xfrm>
            <a:off x="8174748"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O</a:t>
            </a:r>
            <a:endParaRPr sz="3200">
              <a:solidFill>
                <a:schemeClr val="dk1"/>
              </a:solidFill>
              <a:latin typeface="Calibri"/>
              <a:ea typeface="Calibri"/>
              <a:cs typeface="Calibri"/>
              <a:sym typeface="Calibri"/>
            </a:endParaRPr>
          </a:p>
        </p:txBody>
      </p:sp>
      <p:sp>
        <p:nvSpPr>
          <p:cNvPr id="354" name="Google Shape;354;p9"/>
          <p:cNvSpPr/>
          <p:nvPr/>
        </p:nvSpPr>
        <p:spPr>
          <a:xfrm>
            <a:off x="8837148" y="2015104"/>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sp>
        <p:nvSpPr>
          <p:cNvPr id="355" name="Google Shape;355;p9"/>
          <p:cNvSpPr/>
          <p:nvPr/>
        </p:nvSpPr>
        <p:spPr>
          <a:xfrm>
            <a:off x="2875548"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6" name="Google Shape;356;p9"/>
          <p:cNvSpPr/>
          <p:nvPr/>
        </p:nvSpPr>
        <p:spPr>
          <a:xfrm>
            <a:off x="3547319"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U</a:t>
            </a:r>
            <a:endParaRPr/>
          </a:p>
        </p:txBody>
      </p:sp>
      <p:sp>
        <p:nvSpPr>
          <p:cNvPr id="357" name="Google Shape;357;p9"/>
          <p:cNvSpPr/>
          <p:nvPr/>
        </p:nvSpPr>
        <p:spPr>
          <a:xfrm>
            <a:off x="4219090"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8" name="Google Shape;358;p9"/>
          <p:cNvSpPr/>
          <p:nvPr/>
        </p:nvSpPr>
        <p:spPr>
          <a:xfrm>
            <a:off x="4890861"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9" name="Google Shape;359;p9"/>
          <p:cNvSpPr/>
          <p:nvPr/>
        </p:nvSpPr>
        <p:spPr>
          <a:xfrm>
            <a:off x="5562632"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60" name="Google Shape;360;p9"/>
          <p:cNvSpPr/>
          <p:nvPr/>
        </p:nvSpPr>
        <p:spPr>
          <a:xfrm>
            <a:off x="6234403"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61" name="Google Shape;361;p9"/>
          <p:cNvSpPr/>
          <p:nvPr/>
        </p:nvSpPr>
        <p:spPr>
          <a:xfrm>
            <a:off x="6915545"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62" name="Google Shape;362;p9"/>
          <p:cNvSpPr/>
          <p:nvPr/>
        </p:nvSpPr>
        <p:spPr>
          <a:xfrm>
            <a:off x="7596687"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63" name="Google Shape;363;p9"/>
          <p:cNvSpPr/>
          <p:nvPr/>
        </p:nvSpPr>
        <p:spPr>
          <a:xfrm>
            <a:off x="8268480"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O</a:t>
            </a:r>
            <a:endParaRPr/>
          </a:p>
        </p:txBody>
      </p:sp>
      <p:sp>
        <p:nvSpPr>
          <p:cNvPr id="364" name="Google Shape;364;p9"/>
          <p:cNvSpPr/>
          <p:nvPr/>
        </p:nvSpPr>
        <p:spPr>
          <a:xfrm>
            <a:off x="8930880"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grpSp>
        <p:nvGrpSpPr>
          <p:cNvPr id="365" name="Google Shape;365;p9"/>
          <p:cNvGrpSpPr/>
          <p:nvPr/>
        </p:nvGrpSpPr>
        <p:grpSpPr>
          <a:xfrm>
            <a:off x="7004114" y="2689832"/>
            <a:ext cx="4266086" cy="4070863"/>
            <a:chOff x="3884220" y="1997612"/>
            <a:chExt cx="4431578" cy="4408488"/>
          </a:xfrm>
        </p:grpSpPr>
        <p:grpSp>
          <p:nvGrpSpPr>
            <p:cNvPr id="366" name="Google Shape;366;p9"/>
            <p:cNvGrpSpPr/>
            <p:nvPr/>
          </p:nvGrpSpPr>
          <p:grpSpPr>
            <a:xfrm>
              <a:off x="3892872" y="1997612"/>
              <a:ext cx="4413250" cy="4408488"/>
              <a:chOff x="3889376" y="1914526"/>
              <a:chExt cx="4413250" cy="4408488"/>
            </a:xfrm>
          </p:grpSpPr>
          <p:sp>
            <p:nvSpPr>
              <p:cNvPr id="367" name="Google Shape;367;p9"/>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9"/>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9"/>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9"/>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9"/>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9"/>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9"/>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9"/>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9"/>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9"/>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9"/>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9"/>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9"/>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9"/>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9"/>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9"/>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3" name="Google Shape;383;p9"/>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384" name="Google Shape;384;p9"/>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385" name="Google Shape;385;p9"/>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386" name="Google Shape;386;p9"/>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387" name="Google Shape;387;p9"/>
            <p:cNvSpPr txBox="1"/>
            <p:nvPr/>
          </p:nvSpPr>
          <p:spPr>
            <a:xfrm rot="-4424757">
              <a:off x="4616772" y="2687687"/>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388" name="Google Shape;388;p9"/>
            <p:cNvSpPr txBox="1"/>
            <p:nvPr/>
          </p:nvSpPr>
          <p:spPr>
            <a:xfrm rot="-7007828">
              <a:off x="4571913" y="363922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389" name="Google Shape;389;p9"/>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390" name="Google Shape;390;p9"/>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391" name="Google Shape;391;p9"/>
          <p:cNvSpPr/>
          <p:nvPr/>
        </p:nvSpPr>
        <p:spPr>
          <a:xfrm>
            <a:off x="10946772" y="4413536"/>
            <a:ext cx="898540" cy="515327"/>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65"/>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cp:coreProperties>
</file>