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sldIdLst>
    <p:sldId id="275" r:id="rId2"/>
    <p:sldId id="268" r:id="rId3"/>
    <p:sldId id="276" r:id="rId4"/>
    <p:sldId id="277" r:id="rId5"/>
    <p:sldId id="292" r:id="rId6"/>
    <p:sldId id="293" r:id="rId7"/>
    <p:sldId id="294" r:id="rId8"/>
    <p:sldId id="413" r:id="rId9"/>
    <p:sldId id="295" r:id="rId10"/>
    <p:sldId id="278" r:id="rId11"/>
    <p:sldId id="263" r:id="rId12"/>
    <p:sldId id="304" r:id="rId13"/>
    <p:sldId id="266" r:id="rId14"/>
    <p:sldId id="405" r:id="rId15"/>
    <p:sldId id="280" r:id="rId16"/>
    <p:sldId id="296" r:id="rId17"/>
    <p:sldId id="396" r:id="rId18"/>
    <p:sldId id="297" r:id="rId19"/>
    <p:sldId id="416" r:id="rId20"/>
    <p:sldId id="397" r:id="rId21"/>
    <p:sldId id="391" r:id="rId22"/>
    <p:sldId id="417" r:id="rId23"/>
    <p:sldId id="399" r:id="rId24"/>
    <p:sldId id="392" r:id="rId25"/>
    <p:sldId id="393" r:id="rId26"/>
    <p:sldId id="394" r:id="rId27"/>
    <p:sldId id="395" r:id="rId28"/>
    <p:sldId id="400" r:id="rId29"/>
    <p:sldId id="401" r:id="rId30"/>
    <p:sldId id="403" r:id="rId31"/>
    <p:sldId id="402" r:id="rId32"/>
    <p:sldId id="415" r:id="rId33"/>
    <p:sldId id="404" r:id="rId34"/>
    <p:sldId id="291" r:id="rId35"/>
    <p:sldId id="406" r:id="rId36"/>
    <p:sldId id="407" r:id="rId37"/>
    <p:sldId id="408" r:id="rId38"/>
    <p:sldId id="409" r:id="rId39"/>
    <p:sldId id="410" r:id="rId40"/>
    <p:sldId id="411" r:id="rId41"/>
    <p:sldId id="285" r:id="rId42"/>
    <p:sldId id="412" r:id="rId43"/>
    <p:sldId id="286" r:id="rId44"/>
    <p:sldId id="287" r:id="rId45"/>
    <p:sldId id="288" r:id="rId46"/>
    <p:sldId id="284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4336"/>
    <a:srgbClr val="B131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512" autoAdjust="0"/>
  </p:normalViewPr>
  <p:slideViewPr>
    <p:cSldViewPr snapToGrid="0">
      <p:cViewPr varScale="1">
        <p:scale>
          <a:sx n="46" d="100"/>
          <a:sy n="46" d="100"/>
        </p:scale>
        <p:origin x="33" y="6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770EF-F83C-41A9-B963-CD28D652117F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767C-F4CB-437F-98CB-A6CB3F770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1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01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46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CC767C-F4CB-437F-98CB-A6CB3F77039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156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291F16-60D2-BE4D-8D42-1D2F1D7616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EC4D34-5C0D-A247-B0E6-0132545A151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C94F5CB0-068D-390B-938F-5B02817B3B50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5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2394E06D-F84F-C290-5D5A-0712EFBD032B}"/>
              </a:ext>
            </a:extLst>
          </p:cNvPr>
          <p:cNvSpPr txBox="1"/>
          <p:nvPr userDrawn="1"/>
        </p:nvSpPr>
        <p:spPr>
          <a:xfrm>
            <a:off x="11064875" y="-1"/>
            <a:ext cx="999441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516015129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AB79FA-3F64-CB4B-B48D-9BD1D031CD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05DC4D-802B-1E4E-92C3-EBCFD64330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7C1779EA-D06B-284E-9192-FBDDC8E474AA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5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62EC6A11-F290-F80A-8858-1B23D3D92E79}"/>
              </a:ext>
            </a:extLst>
          </p:cNvPr>
          <p:cNvSpPr txBox="1"/>
          <p:nvPr userDrawn="1"/>
        </p:nvSpPr>
        <p:spPr>
          <a:xfrm>
            <a:off x="11064875" y="-1"/>
            <a:ext cx="999441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176190522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2214D-F2BC-48EC-9124-E01968040E2B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F648D-0FFE-439B-9ECC-739C6400C5A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7B595F-7CA7-C9B1-1CFA-8D4D3BB389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9BB894-7AF3-14AF-A47D-9F482D515E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51748" y="6549866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1EC6731-B9A0-5EE9-AB0C-5597502956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43075" y="6325678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992D88-03E7-E62C-2A4A-A29E5C4CA0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795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227208E-9FF6-2A6A-F45D-FCDF4B655E6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558987" y="6586742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E0C0F5-57A8-5227-D69D-6FE38025827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3423" y="6421416"/>
            <a:ext cx="2941661" cy="522532"/>
          </a:xfrm>
          <a:prstGeom prst="rect">
            <a:avLst/>
          </a:prstGeom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A615752A-75F9-AC7F-B6AD-04719313A080}"/>
              </a:ext>
            </a:extLst>
          </p:cNvPr>
          <p:cNvSpPr txBox="1"/>
          <p:nvPr userDrawn="1"/>
        </p:nvSpPr>
        <p:spPr>
          <a:xfrm>
            <a:off x="153423" y="2"/>
            <a:ext cx="70083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Unit 5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C3BC5CCB-4392-A678-F651-E1A38F62A8D7}"/>
              </a:ext>
            </a:extLst>
          </p:cNvPr>
          <p:cNvSpPr txBox="1"/>
          <p:nvPr userDrawn="1"/>
        </p:nvSpPr>
        <p:spPr>
          <a:xfrm>
            <a:off x="11064875" y="-1"/>
            <a:ext cx="999441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prstClr val="white"/>
                </a:solidFill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2613335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7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3" Type="http://schemas.microsoft.com/office/2007/relationships/media" Target="../media/media2.mp3"/><Relationship Id="rId21" Type="http://schemas.openxmlformats.org/officeDocument/2006/relationships/image" Target="../media/image19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notesSlide" Target="../notesSlides/notesSlide2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19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9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1096" y="-236538"/>
            <a:ext cx="13054191" cy="73310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CA15701-A5A7-49BC-9449-C5C23784A3A1}"/>
              </a:ext>
            </a:extLst>
          </p:cNvPr>
          <p:cNvSpPr/>
          <p:nvPr/>
        </p:nvSpPr>
        <p:spPr>
          <a:xfrm>
            <a:off x="5620518" y="1905505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libri" pitchFamily="34" charset="0"/>
              </a:rPr>
              <a:t>Unit 5: London Was Great!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  <a:latin typeface="Calibri" pitchFamily="34" charset="0"/>
              </a:rPr>
              <a:t>Overview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  <a:latin typeface="Calibri" pitchFamily="34" charset="0"/>
              </a:rPr>
              <a:t>Pages 86 &amp; 87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662620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2537227547"/>
      </p:ext>
    </p:extLst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724" y="304801"/>
            <a:ext cx="9820275" cy="61265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520" y="80908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5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A19C5C-55C3-4030-827C-788762CAD9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050B592-B170-439D-86B7-4C4A94D63B20}"/>
              </a:ext>
            </a:extLst>
          </p:cNvPr>
          <p:cNvSpPr/>
          <p:nvPr/>
        </p:nvSpPr>
        <p:spPr>
          <a:xfrm>
            <a:off x="1902009" y="646504"/>
            <a:ext cx="6206660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>
                <a:solidFill>
                  <a:schemeClr val="bg1"/>
                </a:solidFill>
              </a:rPr>
              <a:t>actor, actress, </a:t>
            </a:r>
          </a:p>
          <a:p>
            <a:pPr algn="ctr"/>
            <a:r>
              <a:rPr lang="en-US" sz="3600" i="1" dirty="0">
                <a:solidFill>
                  <a:schemeClr val="bg1"/>
                </a:solidFill>
              </a:rPr>
              <a:t>painter, writer, physicist, stateswoman, singer, queen, princess 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930494"/>
      </p:ext>
    </p:extLst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rincess">
            <a:hlinkClick r:id="" action="ppaction://media"/>
            <a:extLst>
              <a:ext uri="{FF2B5EF4-FFF2-40B4-BE49-F238E27FC236}">
                <a16:creationId xmlns:a16="http://schemas.microsoft.com/office/drawing/2014/main" id="{7F024D2A-78F9-471F-986B-F84794D1D2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21817" y="293779"/>
            <a:ext cx="609600" cy="609600"/>
          </a:xfrm>
          <a:prstGeom prst="rect">
            <a:avLst/>
          </a:prstGeom>
        </p:spPr>
      </p:pic>
      <p:pic>
        <p:nvPicPr>
          <p:cNvPr id="10" name="queen">
            <a:hlinkClick r:id="" action="ppaction://media"/>
            <a:extLst>
              <a:ext uri="{FF2B5EF4-FFF2-40B4-BE49-F238E27FC236}">
                <a16:creationId xmlns:a16="http://schemas.microsoft.com/office/drawing/2014/main" id="{268BAE98-D164-4CC2-ACA5-F524450557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19953" y="293481"/>
            <a:ext cx="609600" cy="609600"/>
          </a:xfrm>
          <a:prstGeom prst="rect">
            <a:avLst/>
          </a:prstGeom>
        </p:spPr>
      </p:pic>
      <p:pic>
        <p:nvPicPr>
          <p:cNvPr id="9" name="singer">
            <a:hlinkClick r:id="" action="ppaction://media"/>
            <a:extLst>
              <a:ext uri="{FF2B5EF4-FFF2-40B4-BE49-F238E27FC236}">
                <a16:creationId xmlns:a16="http://schemas.microsoft.com/office/drawing/2014/main" id="{D6781800-04D2-4F9B-BAC3-4E1C7DB1D01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09943" y="314149"/>
            <a:ext cx="609600" cy="609600"/>
          </a:xfrm>
          <a:prstGeom prst="rect">
            <a:avLst/>
          </a:prstGeom>
        </p:spPr>
      </p:pic>
      <p:pic>
        <p:nvPicPr>
          <p:cNvPr id="8" name="physicist">
            <a:hlinkClick r:id="" action="ppaction://media"/>
            <a:extLst>
              <a:ext uri="{FF2B5EF4-FFF2-40B4-BE49-F238E27FC236}">
                <a16:creationId xmlns:a16="http://schemas.microsoft.com/office/drawing/2014/main" id="{70999AB9-4F56-4F0C-A6F5-E4921DC8A91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39154" y="290684"/>
            <a:ext cx="609600" cy="609600"/>
          </a:xfrm>
          <a:prstGeom prst="rect">
            <a:avLst/>
          </a:prstGeom>
        </p:spPr>
      </p:pic>
      <p:pic>
        <p:nvPicPr>
          <p:cNvPr id="7" name="stateswoman">
            <a:hlinkClick r:id="" action="ppaction://media"/>
            <a:extLst>
              <a:ext uri="{FF2B5EF4-FFF2-40B4-BE49-F238E27FC236}">
                <a16:creationId xmlns:a16="http://schemas.microsoft.com/office/drawing/2014/main" id="{6E8EB05E-9993-4EB3-B31F-BD3E9D3F7E2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39154" y="263790"/>
            <a:ext cx="609600" cy="609600"/>
          </a:xfrm>
          <a:prstGeom prst="rect">
            <a:avLst/>
          </a:prstGeom>
        </p:spPr>
      </p:pic>
      <p:pic>
        <p:nvPicPr>
          <p:cNvPr id="6" name="writer">
            <a:hlinkClick r:id="" action="ppaction://media"/>
            <a:extLst>
              <a:ext uri="{FF2B5EF4-FFF2-40B4-BE49-F238E27FC236}">
                <a16:creationId xmlns:a16="http://schemas.microsoft.com/office/drawing/2014/main" id="{8FA0C18A-08EB-4198-A80A-50E9B9A599F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63902" y="274181"/>
            <a:ext cx="609600" cy="609600"/>
          </a:xfrm>
          <a:prstGeom prst="rect">
            <a:avLst/>
          </a:prstGeom>
        </p:spPr>
      </p:pic>
      <p:pic>
        <p:nvPicPr>
          <p:cNvPr id="5" name="painter">
            <a:hlinkClick r:id="" action="ppaction://media"/>
            <a:extLst>
              <a:ext uri="{FF2B5EF4-FFF2-40B4-BE49-F238E27FC236}">
                <a16:creationId xmlns:a16="http://schemas.microsoft.com/office/drawing/2014/main" id="{4F6B7916-03F0-4902-933B-D087ADB6906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62039" y="220964"/>
            <a:ext cx="609600" cy="609600"/>
          </a:xfrm>
          <a:prstGeom prst="rect">
            <a:avLst/>
          </a:prstGeom>
        </p:spPr>
      </p:pic>
      <p:pic>
        <p:nvPicPr>
          <p:cNvPr id="4" name="actress">
            <a:hlinkClick r:id="" action="ppaction://media"/>
            <a:extLst>
              <a:ext uri="{FF2B5EF4-FFF2-40B4-BE49-F238E27FC236}">
                <a16:creationId xmlns:a16="http://schemas.microsoft.com/office/drawing/2014/main" id="{A90DACDE-0FA4-44D2-ABBE-BE3DCBCC1602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56491" y="270975"/>
            <a:ext cx="609600" cy="609600"/>
          </a:xfrm>
          <a:prstGeom prst="rect">
            <a:avLst/>
          </a:prstGeom>
        </p:spPr>
      </p:pic>
      <p:pic>
        <p:nvPicPr>
          <p:cNvPr id="3" name="actor">
            <a:hlinkClick r:id="" action="ppaction://media"/>
            <a:extLst>
              <a:ext uri="{FF2B5EF4-FFF2-40B4-BE49-F238E27FC236}">
                <a16:creationId xmlns:a16="http://schemas.microsoft.com/office/drawing/2014/main" id="{968042F7-38E4-44C3-99FA-D8F4170F45B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666811" y="220964"/>
            <a:ext cx="609600" cy="70141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EA87849-35FF-42A7-93FA-B8809EE2698E}"/>
              </a:ext>
            </a:extLst>
          </p:cNvPr>
          <p:cNvSpPr txBox="1"/>
          <p:nvPr/>
        </p:nvSpPr>
        <p:spPr>
          <a:xfrm>
            <a:off x="406039" y="3928342"/>
            <a:ext cx="11371227" cy="55399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</a:rPr>
              <a:t>stateswoman </a:t>
            </a:r>
            <a:r>
              <a:rPr lang="vi-VN" sz="3000" dirty="0">
                <a:solidFill>
                  <a:prstClr val="black"/>
                </a:solidFill>
              </a:rPr>
              <a:t>(</a:t>
            </a:r>
            <a:r>
              <a:rPr lang="en-US" sz="3000" dirty="0">
                <a:solidFill>
                  <a:prstClr val="black"/>
                </a:solidFill>
              </a:rPr>
              <a:t>n</a:t>
            </a:r>
            <a:r>
              <a:rPr lang="vi-VN" sz="3000" dirty="0">
                <a:solidFill>
                  <a:prstClr val="black"/>
                </a:solidFill>
              </a:rPr>
              <a:t>) </a:t>
            </a:r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ˈsteɪtswʊmən</a:t>
            </a:r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khách</a:t>
            </a:r>
            <a:endParaRPr lang="en-US" sz="30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4DA4FB-D3C8-44D1-9536-4473979F6685}"/>
              </a:ext>
            </a:extLst>
          </p:cNvPr>
          <p:cNvSpPr txBox="1"/>
          <p:nvPr/>
        </p:nvSpPr>
        <p:spPr>
          <a:xfrm>
            <a:off x="406040" y="2678395"/>
            <a:ext cx="11371226" cy="55399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</a:rPr>
              <a:t>writer </a:t>
            </a:r>
            <a:r>
              <a:rPr lang="en-US" sz="3000" dirty="0">
                <a:solidFill>
                  <a:prstClr val="black"/>
                </a:solidFill>
              </a:rPr>
              <a:t>(n) /</a:t>
            </a:r>
            <a:r>
              <a:rPr lang="en-US" sz="3000" dirty="0">
                <a:solidFill>
                  <a:srgbClr val="FF0000"/>
                </a:solidFill>
              </a:rPr>
              <a:t>ˈ</a:t>
            </a:r>
            <a:r>
              <a:rPr lang="en-US" sz="3000" dirty="0" err="1">
                <a:solidFill>
                  <a:srgbClr val="FF0000"/>
                </a:solidFill>
              </a:rPr>
              <a:t>raɪtə</a:t>
            </a:r>
            <a:r>
              <a:rPr lang="en-US" sz="3000" dirty="0">
                <a:solidFill>
                  <a:prstClr val="black"/>
                </a:solidFill>
              </a:rPr>
              <a:t>/ </a:t>
            </a:r>
            <a:r>
              <a:rPr lang="en-US" sz="3000" dirty="0" err="1">
                <a:solidFill>
                  <a:prstClr val="black"/>
                </a:solidFill>
              </a:rPr>
              <a:t>nhà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văn</a:t>
            </a:r>
            <a:endParaRPr lang="en-US" sz="3000" i="1" dirty="0">
              <a:solidFill>
                <a:srgbClr val="0070C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DCBA613-6C13-4FC1-A9D3-3B35DF8A1D26}"/>
              </a:ext>
            </a:extLst>
          </p:cNvPr>
          <p:cNvSpPr txBox="1"/>
          <p:nvPr/>
        </p:nvSpPr>
        <p:spPr>
          <a:xfrm>
            <a:off x="414733" y="2044695"/>
            <a:ext cx="11371227" cy="55399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</a:rPr>
              <a:t>painter </a:t>
            </a:r>
            <a:r>
              <a:rPr lang="en-US" sz="3000" dirty="0">
                <a:solidFill>
                  <a:prstClr val="black"/>
                </a:solidFill>
              </a:rPr>
              <a:t>(n) /</a:t>
            </a:r>
            <a:r>
              <a:rPr lang="en-US" sz="3000" dirty="0">
                <a:solidFill>
                  <a:srgbClr val="FF0000"/>
                </a:solidFill>
              </a:rPr>
              <a:t>ˈ</a:t>
            </a:r>
            <a:r>
              <a:rPr lang="en-US" sz="3000" dirty="0" err="1">
                <a:solidFill>
                  <a:srgbClr val="FF0000"/>
                </a:solidFill>
              </a:rPr>
              <a:t>peɪntə</a:t>
            </a:r>
            <a:r>
              <a:rPr lang="en-US" sz="3000" dirty="0">
                <a:solidFill>
                  <a:prstClr val="black"/>
                </a:solidFill>
              </a:rPr>
              <a:t>/ </a:t>
            </a:r>
            <a:r>
              <a:rPr lang="en-US" sz="3000" dirty="0" err="1">
                <a:solidFill>
                  <a:prstClr val="black"/>
                </a:solidFill>
              </a:rPr>
              <a:t>họa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sĩ</a:t>
            </a:r>
            <a:endParaRPr lang="en-US" sz="300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70AA52-DA64-4D33-9CA5-1DA28961B2FB}"/>
              </a:ext>
            </a:extLst>
          </p:cNvPr>
          <p:cNvSpPr txBox="1"/>
          <p:nvPr/>
        </p:nvSpPr>
        <p:spPr>
          <a:xfrm>
            <a:off x="406040" y="1410995"/>
            <a:ext cx="11371227" cy="55399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</a:rPr>
              <a:t>actress </a:t>
            </a:r>
            <a:r>
              <a:rPr lang="vi-VN" sz="3000" dirty="0">
                <a:solidFill>
                  <a:prstClr val="black"/>
                </a:solidFill>
              </a:rPr>
              <a:t>(</a:t>
            </a:r>
            <a:r>
              <a:rPr lang="en-US" sz="3000" dirty="0">
                <a:solidFill>
                  <a:prstClr val="black"/>
                </a:solidFill>
              </a:rPr>
              <a:t>n</a:t>
            </a:r>
            <a:r>
              <a:rPr lang="vi-VN" sz="3000" dirty="0">
                <a:solidFill>
                  <a:prstClr val="black"/>
                </a:solidFill>
              </a:rPr>
              <a:t>) </a:t>
            </a:r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ˈaktrəs</a:t>
            </a:r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000" dirty="0" err="1">
                <a:solidFill>
                  <a:prstClr val="black"/>
                </a:solidFill>
              </a:rPr>
              <a:t>diễn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viên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nữ</a:t>
            </a:r>
            <a:endParaRPr lang="en-US" sz="3000" i="1" dirty="0">
              <a:solidFill>
                <a:srgbClr val="0070C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12CAA8D-4D12-4B8E-8716-EA321E7F9849}"/>
              </a:ext>
            </a:extLst>
          </p:cNvPr>
          <p:cNvSpPr txBox="1"/>
          <p:nvPr/>
        </p:nvSpPr>
        <p:spPr>
          <a:xfrm>
            <a:off x="373540" y="927178"/>
            <a:ext cx="11362534" cy="55399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</a:rPr>
              <a:t>actor </a:t>
            </a:r>
            <a:r>
              <a:rPr lang="en-US" sz="3000" dirty="0">
                <a:solidFill>
                  <a:prstClr val="black"/>
                </a:solidFill>
              </a:rPr>
              <a:t>(n) </a:t>
            </a:r>
            <a:r>
              <a:rPr lang="en-US" sz="3000" dirty="0"/>
              <a:t>/</a:t>
            </a:r>
            <a:r>
              <a:rPr lang="en-US" sz="3000" dirty="0">
                <a:solidFill>
                  <a:srgbClr val="FF0000"/>
                </a:solidFill>
              </a:rPr>
              <a:t>ˈ</a:t>
            </a:r>
            <a:r>
              <a:rPr lang="en-US" sz="3000" dirty="0" err="1">
                <a:solidFill>
                  <a:srgbClr val="FF0000"/>
                </a:solidFill>
              </a:rPr>
              <a:t>æktə</a:t>
            </a:r>
            <a:r>
              <a:rPr lang="en-US" sz="3000" dirty="0"/>
              <a:t>/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diễn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viên</a:t>
            </a:r>
            <a:r>
              <a:rPr lang="en-US" sz="3000" dirty="0">
                <a:solidFill>
                  <a:prstClr val="black"/>
                </a:solidFill>
              </a:rPr>
              <a:t> </a:t>
            </a:r>
            <a:r>
              <a:rPr lang="en-US" sz="3000" dirty="0" err="1">
                <a:solidFill>
                  <a:prstClr val="black"/>
                </a:solidFill>
              </a:rPr>
              <a:t>nam</a:t>
            </a:r>
            <a:endParaRPr lang="en-US" sz="3000" i="1" dirty="0">
              <a:solidFill>
                <a:srgbClr val="0070C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DE2D1D7-68FD-4C93-AEFA-35C8850BF051}"/>
              </a:ext>
            </a:extLst>
          </p:cNvPr>
          <p:cNvSpPr txBox="1"/>
          <p:nvPr/>
        </p:nvSpPr>
        <p:spPr>
          <a:xfrm>
            <a:off x="414733" y="3312095"/>
            <a:ext cx="11371227" cy="55399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</a:rPr>
              <a:t>physicist </a:t>
            </a:r>
            <a:r>
              <a:rPr lang="vi-VN" sz="3000" dirty="0">
                <a:solidFill>
                  <a:prstClr val="black"/>
                </a:solidFill>
              </a:rPr>
              <a:t>(</a:t>
            </a:r>
            <a:r>
              <a:rPr lang="en-US" sz="3000" dirty="0">
                <a:solidFill>
                  <a:prstClr val="black"/>
                </a:solidFill>
              </a:rPr>
              <a:t>n</a:t>
            </a:r>
            <a:r>
              <a:rPr lang="vi-VN" sz="3000" dirty="0">
                <a:solidFill>
                  <a:prstClr val="black"/>
                </a:solidFill>
              </a:rPr>
              <a:t>) </a:t>
            </a:r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ˈfɪzɪsɪst</a:t>
            </a:r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0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0A1339-B164-4C7A-80C7-BFEA6BE49FEE}"/>
              </a:ext>
            </a:extLst>
          </p:cNvPr>
          <p:cNvSpPr txBox="1"/>
          <p:nvPr/>
        </p:nvSpPr>
        <p:spPr>
          <a:xfrm>
            <a:off x="414733" y="4562042"/>
            <a:ext cx="11371227" cy="55399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</a:rPr>
              <a:t>singer </a:t>
            </a:r>
            <a:r>
              <a:rPr lang="vi-VN" sz="3000" dirty="0">
                <a:solidFill>
                  <a:prstClr val="black"/>
                </a:solidFill>
              </a:rPr>
              <a:t>(</a:t>
            </a:r>
            <a:r>
              <a:rPr lang="en-US" sz="3000" dirty="0">
                <a:solidFill>
                  <a:prstClr val="black"/>
                </a:solidFill>
              </a:rPr>
              <a:t>n</a:t>
            </a:r>
            <a:r>
              <a:rPr lang="vi-VN" sz="3000" dirty="0">
                <a:solidFill>
                  <a:prstClr val="black"/>
                </a:solidFill>
              </a:rPr>
              <a:t>) </a:t>
            </a:r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ˈsɪŋə</a:t>
            </a:r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000" dirty="0">
                <a:solidFill>
                  <a:prstClr val="black"/>
                </a:solidFill>
              </a:rPr>
              <a:t> ca </a:t>
            </a:r>
            <a:r>
              <a:rPr lang="en-US" sz="3000" dirty="0" err="1">
                <a:solidFill>
                  <a:prstClr val="black"/>
                </a:solidFill>
              </a:rPr>
              <a:t>sĩ</a:t>
            </a:r>
            <a:endParaRPr lang="en-US" sz="30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1316FB9-6916-4EAF-AB2D-3E5501DBE181}"/>
              </a:ext>
            </a:extLst>
          </p:cNvPr>
          <p:cNvSpPr txBox="1"/>
          <p:nvPr/>
        </p:nvSpPr>
        <p:spPr>
          <a:xfrm>
            <a:off x="414733" y="5178289"/>
            <a:ext cx="11371227" cy="55399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</a:rPr>
              <a:t>queen </a:t>
            </a:r>
            <a:r>
              <a:rPr lang="vi-VN" sz="3000" dirty="0">
                <a:solidFill>
                  <a:prstClr val="black"/>
                </a:solidFill>
              </a:rPr>
              <a:t>(</a:t>
            </a:r>
            <a:r>
              <a:rPr lang="en-US" sz="3000" dirty="0">
                <a:solidFill>
                  <a:prstClr val="black"/>
                </a:solidFill>
              </a:rPr>
              <a:t>n</a:t>
            </a:r>
            <a:r>
              <a:rPr lang="vi-VN" sz="3000" dirty="0">
                <a:solidFill>
                  <a:prstClr val="black"/>
                </a:solidFill>
              </a:rPr>
              <a:t>) </a:t>
            </a:r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kwiːn</a:t>
            </a:r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hậu</a:t>
            </a:r>
            <a:endParaRPr lang="en-US" sz="30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2CC53A7-343D-40FB-954E-CAFCA984D53A}"/>
              </a:ext>
            </a:extLst>
          </p:cNvPr>
          <p:cNvSpPr/>
          <p:nvPr/>
        </p:nvSpPr>
        <p:spPr>
          <a:xfrm>
            <a:off x="373540" y="240656"/>
            <a:ext cx="1140372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</a:rPr>
              <a:t>Listen and repeat.</a:t>
            </a:r>
            <a:r>
              <a:rPr lang="en-US" sz="2400" b="1" i="1" dirty="0">
                <a:solidFill>
                  <a:srgbClr val="0070C0"/>
                </a:solidFill>
              </a:rPr>
              <a:t> (Click each word to hear the sound) 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40F4C8-1FD2-4EDC-A297-25DC5A674351}"/>
              </a:ext>
            </a:extLst>
          </p:cNvPr>
          <p:cNvSpPr txBox="1"/>
          <p:nvPr/>
        </p:nvSpPr>
        <p:spPr>
          <a:xfrm>
            <a:off x="414733" y="5797229"/>
            <a:ext cx="11371227" cy="55399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70C0"/>
                </a:solidFill>
              </a:rPr>
              <a:t>princess </a:t>
            </a:r>
            <a:r>
              <a:rPr lang="vi-VN" sz="3000" dirty="0">
                <a:solidFill>
                  <a:prstClr val="black"/>
                </a:solidFill>
              </a:rPr>
              <a:t>(</a:t>
            </a:r>
            <a:r>
              <a:rPr lang="en-US" sz="3000" dirty="0">
                <a:solidFill>
                  <a:prstClr val="black"/>
                </a:solidFill>
              </a:rPr>
              <a:t>n</a:t>
            </a:r>
            <a:r>
              <a:rPr lang="vi-VN" sz="3000" dirty="0">
                <a:solidFill>
                  <a:prstClr val="black"/>
                </a:solidFill>
              </a:rPr>
              <a:t>)</a:t>
            </a:r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prɪnˈses</a:t>
            </a:r>
            <a:r>
              <a:rPr lang="vi-VN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nương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chúa</a:t>
            </a:r>
            <a:endParaRPr lang="en-US" sz="30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51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0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1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15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1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9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1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0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47" grpId="0" animBg="1"/>
      <p:bldP spid="48" grpId="0" animBg="1"/>
      <p:bldP spid="4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FDF269-74EA-40EC-BE33-D7562A8D6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1" y="837196"/>
            <a:ext cx="6379399" cy="50423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F56640A-AE84-4120-843A-8EB4BC07A5A0}"/>
              </a:ext>
            </a:extLst>
          </p:cNvPr>
          <p:cNvSpPr/>
          <p:nvPr/>
        </p:nvSpPr>
        <p:spPr>
          <a:xfrm>
            <a:off x="11319" y="333440"/>
            <a:ext cx="3199781" cy="61098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Extra practice-WB p. 44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FF7787-47DB-45EF-B1C0-BEA732824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882" y="510085"/>
            <a:ext cx="5469246" cy="25813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FF5E8C-BC67-4CD6-8EC8-AE64AF3C6025}"/>
              </a:ext>
            </a:extLst>
          </p:cNvPr>
          <p:cNvSpPr txBox="1"/>
          <p:nvPr/>
        </p:nvSpPr>
        <p:spPr>
          <a:xfrm>
            <a:off x="7202905" y="2920425"/>
            <a:ext cx="5197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Answer: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C19AB5-2B2C-4FB4-97E6-BACECBDBE3A5}"/>
              </a:ext>
            </a:extLst>
          </p:cNvPr>
          <p:cNvSpPr txBox="1"/>
          <p:nvPr/>
        </p:nvSpPr>
        <p:spPr>
          <a:xfrm>
            <a:off x="9250936" y="3620147"/>
            <a:ext cx="29196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Down:</a:t>
            </a:r>
          </a:p>
          <a:p>
            <a:r>
              <a:rPr lang="en-US" sz="3000" dirty="0"/>
              <a:t>2. singer </a:t>
            </a:r>
          </a:p>
          <a:p>
            <a:r>
              <a:rPr lang="en-US" sz="3000" dirty="0"/>
              <a:t>3. actress </a:t>
            </a:r>
          </a:p>
          <a:p>
            <a:r>
              <a:rPr lang="en-US" sz="3000" dirty="0"/>
              <a:t>4. writer </a:t>
            </a:r>
          </a:p>
          <a:p>
            <a:r>
              <a:rPr lang="en-US" sz="3000" dirty="0"/>
              <a:t>6. stateswoman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D22032-35D1-4C1B-A611-A4A56E83FEBE}"/>
              </a:ext>
            </a:extLst>
          </p:cNvPr>
          <p:cNvSpPr txBox="1"/>
          <p:nvPr/>
        </p:nvSpPr>
        <p:spPr>
          <a:xfrm>
            <a:off x="6400800" y="3620147"/>
            <a:ext cx="29196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Across:</a:t>
            </a:r>
          </a:p>
          <a:p>
            <a:r>
              <a:rPr lang="en-US" sz="3000" dirty="0"/>
              <a:t>1. princess </a:t>
            </a:r>
          </a:p>
          <a:p>
            <a:r>
              <a:rPr lang="en-US" sz="3000" dirty="0"/>
              <a:t>5. physicist </a:t>
            </a:r>
          </a:p>
          <a:p>
            <a:r>
              <a:rPr lang="en-US" sz="3000" dirty="0"/>
              <a:t>7. actor</a:t>
            </a:r>
          </a:p>
          <a:p>
            <a:r>
              <a:rPr lang="en-US" sz="3000" dirty="0"/>
              <a:t>8. painter</a:t>
            </a:r>
          </a:p>
        </p:txBody>
      </p:sp>
    </p:spTree>
    <p:extLst>
      <p:ext uri="{BB962C8B-B14F-4D97-AF65-F5344CB8AC3E}">
        <p14:creationId xmlns:p14="http://schemas.microsoft.com/office/powerpoint/2010/main" val="299024719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07" y="561108"/>
            <a:ext cx="8839200" cy="57951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68964" y="3886913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42150"/>
      </p:ext>
    </p:extLst>
  </p:cSld>
  <p:clrMapOvr>
    <a:masterClrMapping/>
  </p:clrMapOvr>
  <p:transition spd="med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B463A6-7F85-4944-BE99-234D2A65D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4842" y="12423"/>
            <a:ext cx="6066674" cy="68455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EC7602E-D712-4447-B623-40AAFBFFE74E}"/>
              </a:ext>
            </a:extLst>
          </p:cNvPr>
          <p:cNvSpPr/>
          <p:nvPr/>
        </p:nvSpPr>
        <p:spPr>
          <a:xfrm>
            <a:off x="202223" y="624253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Pre-Listening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D6CC66-B324-4E47-8BA2-47A5C4BF6662}"/>
              </a:ext>
            </a:extLst>
          </p:cNvPr>
          <p:cNvSpPr txBox="1"/>
          <p:nvPr/>
        </p:nvSpPr>
        <p:spPr>
          <a:xfrm>
            <a:off x="202223" y="1716505"/>
            <a:ext cx="3038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Do you know who they are?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2809E1-DD29-4841-BE56-7B85FFEE2CB9}"/>
              </a:ext>
            </a:extLst>
          </p:cNvPr>
          <p:cNvSpPr/>
          <p:nvPr/>
        </p:nvSpPr>
        <p:spPr>
          <a:xfrm>
            <a:off x="6801853" y="1716505"/>
            <a:ext cx="1235242" cy="70585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B5963C-5693-496A-8124-B50429A07F58}"/>
              </a:ext>
            </a:extLst>
          </p:cNvPr>
          <p:cNvSpPr/>
          <p:nvPr/>
        </p:nvSpPr>
        <p:spPr>
          <a:xfrm>
            <a:off x="5799221" y="3773513"/>
            <a:ext cx="1235242" cy="70585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AB6830-A27B-4ADE-9399-DA7754BA30D9}"/>
              </a:ext>
            </a:extLst>
          </p:cNvPr>
          <p:cNvSpPr/>
          <p:nvPr/>
        </p:nvSpPr>
        <p:spPr>
          <a:xfrm>
            <a:off x="3970421" y="5783180"/>
            <a:ext cx="1355557" cy="6978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934E2D-BC33-4FB9-947B-05253C4F54B7}"/>
              </a:ext>
            </a:extLst>
          </p:cNvPr>
          <p:cNvSpPr/>
          <p:nvPr/>
        </p:nvSpPr>
        <p:spPr>
          <a:xfrm>
            <a:off x="7852611" y="4916905"/>
            <a:ext cx="1387642" cy="70585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9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3A1068-2E60-4661-8653-64B3E0452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645" y="40667"/>
            <a:ext cx="7943850" cy="630774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8ABEA2-DA0C-4EA1-A3D2-E054748B707D}"/>
              </a:ext>
            </a:extLst>
          </p:cNvPr>
          <p:cNvSpPr/>
          <p:nvPr/>
        </p:nvSpPr>
        <p:spPr>
          <a:xfrm>
            <a:off x="202223" y="624253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Pre-Listening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AFC62B-660F-4187-AB97-B76ACB235AF5}"/>
              </a:ext>
            </a:extLst>
          </p:cNvPr>
          <p:cNvSpPr txBox="1"/>
          <p:nvPr/>
        </p:nvSpPr>
        <p:spPr>
          <a:xfrm>
            <a:off x="202223" y="1716505"/>
            <a:ext cx="3038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Do you know who they are?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C62BAC-7A12-4806-AD30-52545591BA28}"/>
              </a:ext>
            </a:extLst>
          </p:cNvPr>
          <p:cNvSpPr/>
          <p:nvPr/>
        </p:nvSpPr>
        <p:spPr>
          <a:xfrm>
            <a:off x="5823284" y="1327638"/>
            <a:ext cx="1235242" cy="72575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8D4F6C-38C9-4AB4-8FBF-E1FC0133E572}"/>
              </a:ext>
            </a:extLst>
          </p:cNvPr>
          <p:cNvSpPr/>
          <p:nvPr/>
        </p:nvSpPr>
        <p:spPr>
          <a:xfrm>
            <a:off x="5011653" y="5402180"/>
            <a:ext cx="1405189" cy="7257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A2D059-61E8-4725-994F-A35252AA1E1C}"/>
              </a:ext>
            </a:extLst>
          </p:cNvPr>
          <p:cNvSpPr/>
          <p:nvPr/>
        </p:nvSpPr>
        <p:spPr>
          <a:xfrm>
            <a:off x="8078819" y="3086023"/>
            <a:ext cx="1235242" cy="70585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6AF8B2-FB15-4077-8CD7-AA1CB488BAA2}"/>
              </a:ext>
            </a:extLst>
          </p:cNvPr>
          <p:cNvSpPr/>
          <p:nvPr/>
        </p:nvSpPr>
        <p:spPr>
          <a:xfrm>
            <a:off x="7058525" y="4824509"/>
            <a:ext cx="1637915" cy="70585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249F11-BD53-4028-AECA-56A13096FC40}"/>
              </a:ext>
            </a:extLst>
          </p:cNvPr>
          <p:cNvSpPr/>
          <p:nvPr/>
        </p:nvSpPr>
        <p:spPr>
          <a:xfrm>
            <a:off x="9440779" y="3858126"/>
            <a:ext cx="1323474" cy="81012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589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348A33-CAAA-4CA6-A4A4-14C5632ECBAC}"/>
              </a:ext>
            </a:extLst>
          </p:cNvPr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Pre-Listening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EA19D1-8C03-4CBE-A3B8-F3021B4C6860}"/>
              </a:ext>
            </a:extLst>
          </p:cNvPr>
          <p:cNvSpPr/>
          <p:nvPr/>
        </p:nvSpPr>
        <p:spPr>
          <a:xfrm>
            <a:off x="2069431" y="17276"/>
            <a:ext cx="9178050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Listen and circle the correct year.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CD60FB-353F-468A-8DCA-792FB9886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143" y="1900988"/>
            <a:ext cx="3529593" cy="2104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50DEAA-3DB5-4B7C-AE31-6E2857693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156" y="1827875"/>
            <a:ext cx="3464844" cy="19931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220E3F-A223-4837-8FA7-5603A6C7B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145" y="4128444"/>
            <a:ext cx="3806433" cy="21544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3006E6-D728-45C4-A911-06D3AD9F2DE9}"/>
              </a:ext>
            </a:extLst>
          </p:cNvPr>
          <p:cNvCxnSpPr>
            <a:cxnSpLocks/>
          </p:cNvCxnSpPr>
          <p:nvPr/>
        </p:nvCxnSpPr>
        <p:spPr>
          <a:xfrm>
            <a:off x="2518064" y="3180667"/>
            <a:ext cx="15881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13E0CE5-1E07-4892-BFE3-7A52D355D6C7}"/>
              </a:ext>
            </a:extLst>
          </p:cNvPr>
          <p:cNvCxnSpPr>
            <a:cxnSpLocks/>
          </p:cNvCxnSpPr>
          <p:nvPr/>
        </p:nvCxnSpPr>
        <p:spPr>
          <a:xfrm>
            <a:off x="6816715" y="3096178"/>
            <a:ext cx="15320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B328E9-48F4-4DBF-BF9B-5F36013FF852}"/>
              </a:ext>
            </a:extLst>
          </p:cNvPr>
          <p:cNvCxnSpPr>
            <a:cxnSpLocks/>
          </p:cNvCxnSpPr>
          <p:nvPr/>
        </p:nvCxnSpPr>
        <p:spPr>
          <a:xfrm>
            <a:off x="3837858" y="5479688"/>
            <a:ext cx="16603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Striped Right 7">
            <a:extLst>
              <a:ext uri="{FF2B5EF4-FFF2-40B4-BE49-F238E27FC236}">
                <a16:creationId xmlns:a16="http://schemas.microsoft.com/office/drawing/2014/main" id="{5D1664B5-5CF0-4296-9B1F-081FB6651B51}"/>
              </a:ext>
            </a:extLst>
          </p:cNvPr>
          <p:cNvSpPr/>
          <p:nvPr/>
        </p:nvSpPr>
        <p:spPr>
          <a:xfrm>
            <a:off x="9304421" y="2953436"/>
            <a:ext cx="2646947" cy="2252229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Born or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Died?</a:t>
            </a:r>
          </a:p>
        </p:txBody>
      </p:sp>
    </p:spTree>
    <p:extLst>
      <p:ext uri="{BB962C8B-B14F-4D97-AF65-F5344CB8AC3E}">
        <p14:creationId xmlns:p14="http://schemas.microsoft.com/office/powerpoint/2010/main" val="197133835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348A33-CAAA-4CA6-A4A4-14C5632ECBAC}"/>
              </a:ext>
            </a:extLst>
          </p:cNvPr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Pre-Listening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EA19D1-8C03-4CBE-A3B8-F3021B4C6860}"/>
              </a:ext>
            </a:extLst>
          </p:cNvPr>
          <p:cNvSpPr/>
          <p:nvPr/>
        </p:nvSpPr>
        <p:spPr>
          <a:xfrm>
            <a:off x="2069431" y="17276"/>
            <a:ext cx="9178050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Listen and circle the correct year.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0DCD9E-7E0B-4A43-B9A3-F273EE02D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71" y="1887930"/>
            <a:ext cx="3806433" cy="211381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B579D2-DEE5-46EA-AB2B-CD3E402D2A0B}"/>
              </a:ext>
            </a:extLst>
          </p:cNvPr>
          <p:cNvCxnSpPr>
            <a:cxnSpLocks/>
          </p:cNvCxnSpPr>
          <p:nvPr/>
        </p:nvCxnSpPr>
        <p:spPr>
          <a:xfrm>
            <a:off x="1374498" y="3218650"/>
            <a:ext cx="17726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Striped Right 7">
            <a:extLst>
              <a:ext uri="{FF2B5EF4-FFF2-40B4-BE49-F238E27FC236}">
                <a16:creationId xmlns:a16="http://schemas.microsoft.com/office/drawing/2014/main" id="{5D1664B5-5CF0-4296-9B1F-081FB6651B51}"/>
              </a:ext>
            </a:extLst>
          </p:cNvPr>
          <p:cNvSpPr/>
          <p:nvPr/>
        </p:nvSpPr>
        <p:spPr>
          <a:xfrm>
            <a:off x="9304421" y="2953436"/>
            <a:ext cx="2646947" cy="2252229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Born or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Died?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C4E619-348B-D8B1-301B-90F555FF3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749" y="1969722"/>
            <a:ext cx="3790950" cy="215265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49E4451-C6AF-D1B1-C680-DE4CB7D684D6}"/>
              </a:ext>
            </a:extLst>
          </p:cNvPr>
          <p:cNvCxnSpPr>
            <a:cxnSpLocks/>
          </p:cNvCxnSpPr>
          <p:nvPr/>
        </p:nvCxnSpPr>
        <p:spPr>
          <a:xfrm flipV="1">
            <a:off x="6502347" y="3342372"/>
            <a:ext cx="159825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CB6D8E8-A2D0-8C0A-947B-99BE28428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4411" y="4118076"/>
            <a:ext cx="3876675" cy="22860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C79E652-1128-F294-BEC9-E16B4FAB8757}"/>
              </a:ext>
            </a:extLst>
          </p:cNvPr>
          <p:cNvCxnSpPr>
            <a:cxnSpLocks/>
          </p:cNvCxnSpPr>
          <p:nvPr/>
        </p:nvCxnSpPr>
        <p:spPr>
          <a:xfrm flipV="1">
            <a:off x="4563569" y="5490728"/>
            <a:ext cx="1893878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03860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83029" y="1774969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6137" y="2785783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89246" y="4692350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79913" y="5634747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79913" y="3749953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 </a:t>
            </a:r>
            <a:endParaRPr lang="en-US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204799" y="658404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384" y="480770"/>
            <a:ext cx="4174591" cy="58763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7037" y="484097"/>
            <a:ext cx="417459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0514702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060671-D7DE-4D87-AE58-244B12CFF178}"/>
              </a:ext>
            </a:extLst>
          </p:cNvPr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Pre-Listening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680222-DB06-4789-A964-8E934762AA8F}"/>
              </a:ext>
            </a:extLst>
          </p:cNvPr>
          <p:cNvSpPr/>
          <p:nvPr/>
        </p:nvSpPr>
        <p:spPr>
          <a:xfrm>
            <a:off x="2069431" y="17276"/>
            <a:ext cx="9178050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Listen and circle the correct year.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FFD269-BDFB-4403-9332-6C8AF860A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109" y="4208999"/>
            <a:ext cx="4117558" cy="2273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0CE8B9-3831-465D-8AD5-0AE56FB45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035" y="1898371"/>
            <a:ext cx="4669632" cy="2183858"/>
          </a:xfrm>
          <a:prstGeom prst="rect">
            <a:avLst/>
          </a:prstGeom>
        </p:spPr>
      </p:pic>
      <p:sp>
        <p:nvSpPr>
          <p:cNvPr id="9" name="Arrow: Striped Right 8">
            <a:extLst>
              <a:ext uri="{FF2B5EF4-FFF2-40B4-BE49-F238E27FC236}">
                <a16:creationId xmlns:a16="http://schemas.microsoft.com/office/drawing/2014/main" id="{08702BF5-3A5A-424C-91BF-1216E65E94A5}"/>
              </a:ext>
            </a:extLst>
          </p:cNvPr>
          <p:cNvSpPr/>
          <p:nvPr/>
        </p:nvSpPr>
        <p:spPr>
          <a:xfrm>
            <a:off x="9503568" y="2302885"/>
            <a:ext cx="2646947" cy="2252229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Born or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</a:rPr>
              <a:t>Died?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81DE36-A52A-442B-9ADA-2DEA43143753}"/>
              </a:ext>
            </a:extLst>
          </p:cNvPr>
          <p:cNvCxnSpPr>
            <a:cxnSpLocks/>
          </p:cNvCxnSpPr>
          <p:nvPr/>
        </p:nvCxnSpPr>
        <p:spPr>
          <a:xfrm>
            <a:off x="6838406" y="5651134"/>
            <a:ext cx="19257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732B73A-CF25-41DC-A5A7-E849B684E10E}"/>
              </a:ext>
            </a:extLst>
          </p:cNvPr>
          <p:cNvCxnSpPr>
            <a:cxnSpLocks/>
          </p:cNvCxnSpPr>
          <p:nvPr/>
        </p:nvCxnSpPr>
        <p:spPr>
          <a:xfrm flipV="1">
            <a:off x="5468380" y="3252765"/>
            <a:ext cx="1937946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0D17AAAA-379B-C0F8-BBA4-CA653BFFE9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088" y="2604052"/>
            <a:ext cx="4497806" cy="257962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D95EE55-06C0-6BDC-3BFE-EF306A75D0A2}"/>
              </a:ext>
            </a:extLst>
          </p:cNvPr>
          <p:cNvCxnSpPr>
            <a:cxnSpLocks/>
          </p:cNvCxnSpPr>
          <p:nvPr/>
        </p:nvCxnSpPr>
        <p:spPr>
          <a:xfrm>
            <a:off x="2069431" y="4208999"/>
            <a:ext cx="20851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6860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8416AD2-0B45-CCC0-DB53-D364B20AE80B}"/>
              </a:ext>
            </a:extLst>
          </p:cNvPr>
          <p:cNvSpPr/>
          <p:nvPr/>
        </p:nvSpPr>
        <p:spPr>
          <a:xfrm>
            <a:off x="974967" y="1143680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circle the correct answer.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5757DB-76F2-5338-BB2F-39D85A0EFB8F}"/>
              </a:ext>
            </a:extLst>
          </p:cNvPr>
          <p:cNvSpPr txBox="1"/>
          <p:nvPr/>
        </p:nvSpPr>
        <p:spPr>
          <a:xfrm>
            <a:off x="538397" y="2016862"/>
            <a:ext cx="349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B2BDDA-D238-0E67-980A-D5F881AD0990}"/>
              </a:ext>
            </a:extLst>
          </p:cNvPr>
          <p:cNvSpPr txBox="1"/>
          <p:nvPr/>
        </p:nvSpPr>
        <p:spPr>
          <a:xfrm>
            <a:off x="562759" y="5665921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WHY?</a:t>
            </a:r>
            <a:endParaRPr lang="en-US" sz="28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883CA3-0376-AE65-3321-3F2B87DBB7BE}"/>
              </a:ext>
            </a:extLst>
          </p:cNvPr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While-Listening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4026D8-FDE9-4DB1-8FE7-959531E56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307" y="4103026"/>
            <a:ext cx="3806433" cy="21544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15033D-863D-400B-9FD3-E2A0E6924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824" y="1997987"/>
            <a:ext cx="3529593" cy="2104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7D711B-0770-4702-B45B-BA84D17A7C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9041" y="1989312"/>
            <a:ext cx="3464844" cy="199317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DF859F2-ACA9-4BCD-BB4D-56E9BC2DA342}"/>
              </a:ext>
            </a:extLst>
          </p:cNvPr>
          <p:cNvSpPr/>
          <p:nvPr/>
        </p:nvSpPr>
        <p:spPr>
          <a:xfrm>
            <a:off x="4899991" y="2784304"/>
            <a:ext cx="882316" cy="5293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C0148A5-EE14-44EC-9EAB-48232927CF8D}"/>
              </a:ext>
            </a:extLst>
          </p:cNvPr>
          <p:cNvSpPr/>
          <p:nvPr/>
        </p:nvSpPr>
        <p:spPr>
          <a:xfrm>
            <a:off x="10586789" y="2752219"/>
            <a:ext cx="882316" cy="5293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0636B42-EA61-4A5F-B8E0-E8B9D769B741}"/>
              </a:ext>
            </a:extLst>
          </p:cNvPr>
          <p:cNvSpPr/>
          <p:nvPr/>
        </p:nvSpPr>
        <p:spPr>
          <a:xfrm>
            <a:off x="7345017" y="4973569"/>
            <a:ext cx="864705" cy="5293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D3-1">
            <a:hlinkClick r:id="" action="ppaction://media"/>
            <a:extLst>
              <a:ext uri="{FF2B5EF4-FFF2-40B4-BE49-F238E27FC236}">
                <a16:creationId xmlns:a16="http://schemas.microsoft.com/office/drawing/2014/main" id="{71D4DFF1-58F1-4526-BFAC-027ABAB4CB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803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6863" y="536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4573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/>
      <p:bldP spid="21" grpId="0"/>
      <p:bldP spid="2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8416AD2-0B45-CCC0-DB53-D364B20AE80B}"/>
              </a:ext>
            </a:extLst>
          </p:cNvPr>
          <p:cNvSpPr/>
          <p:nvPr/>
        </p:nvSpPr>
        <p:spPr>
          <a:xfrm>
            <a:off x="974967" y="1143680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circle the correct answer.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5757DB-76F2-5338-BB2F-39D85A0EFB8F}"/>
              </a:ext>
            </a:extLst>
          </p:cNvPr>
          <p:cNvSpPr txBox="1"/>
          <p:nvPr/>
        </p:nvSpPr>
        <p:spPr>
          <a:xfrm>
            <a:off x="538397" y="2016862"/>
            <a:ext cx="349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B2BDDA-D238-0E67-980A-D5F881AD0990}"/>
              </a:ext>
            </a:extLst>
          </p:cNvPr>
          <p:cNvSpPr txBox="1"/>
          <p:nvPr/>
        </p:nvSpPr>
        <p:spPr>
          <a:xfrm>
            <a:off x="562759" y="5665921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WHY?</a:t>
            </a:r>
            <a:endParaRPr lang="en-US" sz="28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883CA3-0376-AE65-3321-3F2B87DBB7BE}"/>
              </a:ext>
            </a:extLst>
          </p:cNvPr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While-Listening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27B24B-5A7D-4DD3-93BD-6A4081837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6980" y="2016862"/>
            <a:ext cx="3806433" cy="2113818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359322D4-856F-4017-A80B-35025F99B1AE}"/>
              </a:ext>
            </a:extLst>
          </p:cNvPr>
          <p:cNvSpPr/>
          <p:nvPr/>
        </p:nvSpPr>
        <p:spPr>
          <a:xfrm>
            <a:off x="4260224" y="2850047"/>
            <a:ext cx="938463" cy="5293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D3-1">
            <a:hlinkClick r:id="" action="ppaction://media"/>
            <a:extLst>
              <a:ext uri="{FF2B5EF4-FFF2-40B4-BE49-F238E27FC236}">
                <a16:creationId xmlns:a16="http://schemas.microsoft.com/office/drawing/2014/main" id="{71D4DFF1-58F1-4526-BFAC-027ABAB4CB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357" end="6373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6863" y="536304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FCE259-3420-2307-C4DD-78F7166A2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6657" y="1978030"/>
            <a:ext cx="3790950" cy="2152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0B932A-6D12-9FF0-5469-0A57274469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6487" y="4209369"/>
            <a:ext cx="3876675" cy="2286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64E3CED-5623-29AC-B5BA-CD560CA76AA6}"/>
              </a:ext>
            </a:extLst>
          </p:cNvPr>
          <p:cNvSpPr/>
          <p:nvPr/>
        </p:nvSpPr>
        <p:spPr>
          <a:xfrm>
            <a:off x="10481652" y="2789660"/>
            <a:ext cx="1022377" cy="56102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7F20D34-1F96-F8F3-3CFB-723367DBC450}"/>
              </a:ext>
            </a:extLst>
          </p:cNvPr>
          <p:cNvSpPr/>
          <p:nvPr/>
        </p:nvSpPr>
        <p:spPr>
          <a:xfrm>
            <a:off x="7513666" y="5087674"/>
            <a:ext cx="882316" cy="5293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986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3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8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FFD269-BDFB-4403-9332-6C8AF860A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852" y="4046894"/>
            <a:ext cx="4117558" cy="2273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0CE8B9-3831-465D-8AD5-0AE56FB45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8968" y="1759647"/>
            <a:ext cx="4669632" cy="218385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414EEE5-DA92-4BA9-BB37-A8A590204877}"/>
              </a:ext>
            </a:extLst>
          </p:cNvPr>
          <p:cNvSpPr/>
          <p:nvPr/>
        </p:nvSpPr>
        <p:spPr>
          <a:xfrm>
            <a:off x="75488" y="983986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circle the correct answer.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750707-4DF6-4094-9B6D-0D61C94FAEBD}"/>
              </a:ext>
            </a:extLst>
          </p:cNvPr>
          <p:cNvSpPr txBox="1"/>
          <p:nvPr/>
        </p:nvSpPr>
        <p:spPr>
          <a:xfrm>
            <a:off x="9424797" y="1739595"/>
            <a:ext cx="30488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ED49EC-61A9-4C59-BCA8-51301023C862}"/>
              </a:ext>
            </a:extLst>
          </p:cNvPr>
          <p:cNvSpPr txBox="1"/>
          <p:nvPr/>
        </p:nvSpPr>
        <p:spPr>
          <a:xfrm>
            <a:off x="9888579" y="4015068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WHY?</a:t>
            </a:r>
            <a:endParaRPr lang="en-US" sz="2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0FBFE9-791D-4F6A-91AE-4267376881D7}"/>
              </a:ext>
            </a:extLst>
          </p:cNvPr>
          <p:cNvSpPr/>
          <p:nvPr/>
        </p:nvSpPr>
        <p:spPr>
          <a:xfrm>
            <a:off x="-47217" y="346421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While-Listening</a:t>
            </a:r>
          </a:p>
        </p:txBody>
      </p:sp>
      <p:pic>
        <p:nvPicPr>
          <p:cNvPr id="19" name="CD3-1">
            <a:hlinkClick r:id="" action="ppaction://media"/>
            <a:extLst>
              <a:ext uri="{FF2B5EF4-FFF2-40B4-BE49-F238E27FC236}">
                <a16:creationId xmlns:a16="http://schemas.microsoft.com/office/drawing/2014/main" id="{D1D1C09F-C220-43F8-951A-0F2D3686CD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92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28031" y="445948"/>
            <a:ext cx="609600" cy="60960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6D369849-5CD4-4197-AD13-4971D2513F13}"/>
              </a:ext>
            </a:extLst>
          </p:cNvPr>
          <p:cNvSpPr/>
          <p:nvPr/>
        </p:nvSpPr>
        <p:spPr>
          <a:xfrm>
            <a:off x="6797514" y="2586881"/>
            <a:ext cx="924517" cy="60961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E9175D9-670A-4443-9582-2F831E60898B}"/>
              </a:ext>
            </a:extLst>
          </p:cNvPr>
          <p:cNvSpPr/>
          <p:nvPr/>
        </p:nvSpPr>
        <p:spPr>
          <a:xfrm>
            <a:off x="6933362" y="4963834"/>
            <a:ext cx="968973" cy="5293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C0905E-65EC-3F69-FC79-D54CB6EBEB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88" y="2604052"/>
            <a:ext cx="4497806" cy="257962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EA25738-B27B-249C-52CA-A4055C8EEA6B}"/>
              </a:ext>
            </a:extLst>
          </p:cNvPr>
          <p:cNvSpPr/>
          <p:nvPr/>
        </p:nvSpPr>
        <p:spPr>
          <a:xfrm>
            <a:off x="2032182" y="3567035"/>
            <a:ext cx="1082040" cy="6983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5453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313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2" grpId="0" animBg="1"/>
      <p:bldP spid="23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41343D-F617-AB31-2D76-66C1EEA2FAC3}"/>
              </a:ext>
            </a:extLst>
          </p:cNvPr>
          <p:cNvSpPr/>
          <p:nvPr/>
        </p:nvSpPr>
        <p:spPr>
          <a:xfrm>
            <a:off x="2407853" y="334089"/>
            <a:ext cx="955177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02BCC7-6CA7-B905-8C97-189A80611E77}"/>
              </a:ext>
            </a:extLst>
          </p:cNvPr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15B525-E098-8438-0B63-8525F715D849}"/>
              </a:ext>
            </a:extLst>
          </p:cNvPr>
          <p:cNvSpPr/>
          <p:nvPr/>
        </p:nvSpPr>
        <p:spPr>
          <a:xfrm>
            <a:off x="75447" y="1283441"/>
            <a:ext cx="8250406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/>
              <a:t>M1: ……, but when did she die? Was it in 1603 or 1604? Yes, Mark? </a:t>
            </a:r>
          </a:p>
          <a:p>
            <a:r>
              <a:rPr lang="en-US" sz="3200" dirty="0"/>
              <a:t>M2: She </a:t>
            </a:r>
            <a:r>
              <a:rPr lang="en-US" sz="3200" dirty="0">
                <a:solidFill>
                  <a:srgbClr val="FF0000"/>
                </a:solidFill>
              </a:rPr>
              <a:t>died in 1603</a:t>
            </a:r>
            <a:r>
              <a:rPr lang="en-US" sz="3200" dirty="0"/>
              <a:t>.</a:t>
            </a:r>
          </a:p>
          <a:p>
            <a:r>
              <a:rPr lang="en-US" sz="3200" dirty="0"/>
              <a:t>M1: That’s … correct!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FA5C7E-C736-40C5-801B-D9CC372F9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8526" y="3429000"/>
            <a:ext cx="4331368" cy="258255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5D4AC97-5043-4E34-BC2F-084844C2D1AD}"/>
              </a:ext>
            </a:extLst>
          </p:cNvPr>
          <p:cNvSpPr/>
          <p:nvPr/>
        </p:nvSpPr>
        <p:spPr>
          <a:xfrm>
            <a:off x="8526979" y="4439906"/>
            <a:ext cx="1082741" cy="5817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D3-1">
            <a:hlinkClick r:id="" action="ppaction://media"/>
            <a:extLst>
              <a:ext uri="{FF2B5EF4-FFF2-40B4-BE49-F238E27FC236}">
                <a16:creationId xmlns:a16="http://schemas.microsoft.com/office/drawing/2014/main" id="{C98576CD-6EE9-4C55-A929-2534334856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593" end="1575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63549" y="1829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419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9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41343D-F617-AB31-2D76-66C1EEA2FAC3}"/>
              </a:ext>
            </a:extLst>
          </p:cNvPr>
          <p:cNvSpPr/>
          <p:nvPr/>
        </p:nvSpPr>
        <p:spPr>
          <a:xfrm>
            <a:off x="2407853" y="334089"/>
            <a:ext cx="955177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02BCC7-6CA7-B905-8C97-189A80611E77}"/>
              </a:ext>
            </a:extLst>
          </p:cNvPr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15B525-E098-8438-0B63-8525F715D849}"/>
              </a:ext>
            </a:extLst>
          </p:cNvPr>
          <p:cNvSpPr/>
          <p:nvPr/>
        </p:nvSpPr>
        <p:spPr>
          <a:xfrm>
            <a:off x="75447" y="1283441"/>
            <a:ext cx="11884182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/>
              <a:t>M1: …… When did she die? 1979 or 1997? Mark? </a:t>
            </a:r>
          </a:p>
          <a:p>
            <a:r>
              <a:rPr lang="en-US" sz="3200" dirty="0"/>
              <a:t>M2: She </a:t>
            </a:r>
            <a:r>
              <a:rPr lang="en-US" sz="3200" dirty="0">
                <a:solidFill>
                  <a:srgbClr val="FF0000"/>
                </a:solidFill>
              </a:rPr>
              <a:t>died in 1997</a:t>
            </a:r>
            <a:r>
              <a:rPr lang="en-US" sz="3200" dirty="0"/>
              <a:t>. </a:t>
            </a:r>
          </a:p>
          <a:p>
            <a:r>
              <a:rPr lang="en-US" sz="3200" dirty="0"/>
              <a:t>M1: That’s correct!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49E8FF-0EC5-4F73-A8A2-7A207C81D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1370" y="2912719"/>
            <a:ext cx="4842651" cy="278577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925A33F-036A-4174-9299-CC356FDDCA0F}"/>
              </a:ext>
            </a:extLst>
          </p:cNvPr>
          <p:cNvSpPr/>
          <p:nvPr/>
        </p:nvSpPr>
        <p:spPr>
          <a:xfrm>
            <a:off x="8183911" y="4040910"/>
            <a:ext cx="1188689" cy="6594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D3-1">
            <a:hlinkClick r:id="" action="ppaction://media"/>
            <a:extLst>
              <a:ext uri="{FF2B5EF4-FFF2-40B4-BE49-F238E27FC236}">
                <a16:creationId xmlns:a16="http://schemas.microsoft.com/office/drawing/2014/main" id="{6CCAD7BD-3E13-4508-AF11-487FEAFBC4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353" end="1375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9221" y="17634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895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1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41343D-F617-AB31-2D76-66C1EEA2FAC3}"/>
              </a:ext>
            </a:extLst>
          </p:cNvPr>
          <p:cNvSpPr/>
          <p:nvPr/>
        </p:nvSpPr>
        <p:spPr>
          <a:xfrm>
            <a:off x="2407853" y="334089"/>
            <a:ext cx="955177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02BCC7-6CA7-B905-8C97-189A80611E77}"/>
              </a:ext>
            </a:extLst>
          </p:cNvPr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15B525-E098-8438-0B63-8525F715D849}"/>
              </a:ext>
            </a:extLst>
          </p:cNvPr>
          <p:cNvSpPr/>
          <p:nvPr/>
        </p:nvSpPr>
        <p:spPr>
          <a:xfrm>
            <a:off x="75447" y="1283441"/>
            <a:ext cx="11884182" cy="25545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/>
              <a:t>M1: Next, Vincent van Gogh, the Dutch </a:t>
            </a:r>
          </a:p>
          <a:p>
            <a:r>
              <a:rPr lang="en-US" sz="3200" dirty="0"/>
              <a:t>painter, died in 1890, but </a:t>
            </a:r>
            <a:r>
              <a:rPr lang="en-US" sz="3200" dirty="0">
                <a:solidFill>
                  <a:srgbClr val="FF0000"/>
                </a:solidFill>
              </a:rPr>
              <a:t>when was he born</a:t>
            </a:r>
            <a:r>
              <a:rPr lang="en-US" sz="3200" dirty="0"/>
              <a:t>? Was </a:t>
            </a:r>
          </a:p>
          <a:p>
            <a:r>
              <a:rPr lang="en-US" sz="3200" dirty="0"/>
              <a:t>it in 1815 or 1853? Fiona, what do you think? </a:t>
            </a:r>
          </a:p>
          <a:p>
            <a:r>
              <a:rPr lang="en-US" sz="3200" dirty="0"/>
              <a:t>F: It </a:t>
            </a:r>
            <a:r>
              <a:rPr lang="en-US" sz="3200" dirty="0">
                <a:solidFill>
                  <a:srgbClr val="FF0000"/>
                </a:solidFill>
              </a:rPr>
              <a:t>was in 1853.</a:t>
            </a:r>
          </a:p>
          <a:p>
            <a:r>
              <a:rPr lang="en-US" sz="3200" dirty="0"/>
              <a:t>M1: That’s right! </a:t>
            </a:r>
            <a:endParaRPr lang="en-US" sz="32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210874-5B0C-4831-8049-CA47BC339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997" y="3068697"/>
            <a:ext cx="5621546" cy="318179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1C61EDD-AFF4-46CA-BD84-7EBDB34DD176}"/>
              </a:ext>
            </a:extLst>
          </p:cNvPr>
          <p:cNvSpPr/>
          <p:nvPr/>
        </p:nvSpPr>
        <p:spPr>
          <a:xfrm>
            <a:off x="8450147" y="4380022"/>
            <a:ext cx="1299643" cy="7507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D3-1">
            <a:hlinkClick r:id="" action="ppaction://media"/>
            <a:extLst>
              <a:ext uri="{FF2B5EF4-FFF2-40B4-BE49-F238E27FC236}">
                <a16:creationId xmlns:a16="http://schemas.microsoft.com/office/drawing/2014/main" id="{A05A07E7-F423-421D-8B29-C8AA23B83B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600" end="12021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5050" y="14246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406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2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41343D-F617-AB31-2D76-66C1EEA2FAC3}"/>
              </a:ext>
            </a:extLst>
          </p:cNvPr>
          <p:cNvSpPr/>
          <p:nvPr/>
        </p:nvSpPr>
        <p:spPr>
          <a:xfrm>
            <a:off x="2407853" y="334089"/>
            <a:ext cx="955177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02BCC7-6CA7-B905-8C97-189A80611E77}"/>
              </a:ext>
            </a:extLst>
          </p:cNvPr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15B525-E098-8438-0B63-8525F715D849}"/>
              </a:ext>
            </a:extLst>
          </p:cNvPr>
          <p:cNvSpPr/>
          <p:nvPr/>
        </p:nvSpPr>
        <p:spPr>
          <a:xfrm>
            <a:off x="75447" y="1283441"/>
            <a:ext cx="11884182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/>
              <a:t>M1: Now, Charlie Chaplin, the English actor. He died in 1977, </a:t>
            </a:r>
          </a:p>
          <a:p>
            <a:r>
              <a:rPr lang="en-US" sz="3200" dirty="0"/>
              <a:t>but </a:t>
            </a:r>
            <a:r>
              <a:rPr lang="en-US" sz="3200" dirty="0">
                <a:solidFill>
                  <a:srgbClr val="FF0000"/>
                </a:solidFill>
              </a:rPr>
              <a:t>when was he born</a:t>
            </a:r>
            <a:r>
              <a:rPr lang="en-US" sz="3200" dirty="0"/>
              <a:t>? Was it in 1889 or 1890? Fiona again. </a:t>
            </a:r>
          </a:p>
          <a:p>
            <a:r>
              <a:rPr lang="en-US" sz="3200" dirty="0"/>
              <a:t>F: It was in 1890. </a:t>
            </a:r>
          </a:p>
          <a:p>
            <a:r>
              <a:rPr lang="en-US" sz="3200" dirty="0"/>
              <a:t>M1: That’s … wrong, I’m afraid. The correct answer is </a:t>
            </a:r>
            <a:r>
              <a:rPr lang="en-US" sz="3200" dirty="0">
                <a:solidFill>
                  <a:srgbClr val="FF0000"/>
                </a:solidFill>
              </a:rPr>
              <a:t>1889.</a:t>
            </a: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03E8A2-857E-4FD3-A1B7-72BCA0D9F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996" y="3512456"/>
            <a:ext cx="4673941" cy="2595569"/>
          </a:xfrm>
          <a:prstGeom prst="rect">
            <a:avLst/>
          </a:prstGeom>
        </p:spPr>
      </p:pic>
      <p:pic>
        <p:nvPicPr>
          <p:cNvPr id="10" name="CD3-1">
            <a:hlinkClick r:id="" action="ppaction://media"/>
            <a:extLst>
              <a:ext uri="{FF2B5EF4-FFF2-40B4-BE49-F238E27FC236}">
                <a16:creationId xmlns:a16="http://schemas.microsoft.com/office/drawing/2014/main" id="{0AC459B9-9B6B-43E7-9FB6-0530D5B6E9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540" end="969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8147" y="1513231"/>
            <a:ext cx="609600" cy="6096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5D4AC97-5043-4E34-BC2F-084844C2D1AD}"/>
              </a:ext>
            </a:extLst>
          </p:cNvPr>
          <p:cNvSpPr/>
          <p:nvPr/>
        </p:nvSpPr>
        <p:spPr>
          <a:xfrm>
            <a:off x="4312919" y="4555958"/>
            <a:ext cx="1093471" cy="6735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9698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5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41343D-F617-AB31-2D76-66C1EEA2FAC3}"/>
              </a:ext>
            </a:extLst>
          </p:cNvPr>
          <p:cNvSpPr/>
          <p:nvPr/>
        </p:nvSpPr>
        <p:spPr>
          <a:xfrm>
            <a:off x="2407853" y="334089"/>
            <a:ext cx="955177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02BCC7-6CA7-B905-8C97-189A80611E77}"/>
              </a:ext>
            </a:extLst>
          </p:cNvPr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15B525-E098-8438-0B63-8525F715D849}"/>
              </a:ext>
            </a:extLst>
          </p:cNvPr>
          <p:cNvSpPr/>
          <p:nvPr/>
        </p:nvSpPr>
        <p:spPr>
          <a:xfrm>
            <a:off x="75447" y="1283441"/>
            <a:ext cx="11884182" cy="20621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/>
              <a:t>M1: Question 5 is about Charles Dickens, the English writer.</a:t>
            </a:r>
          </a:p>
          <a:p>
            <a:r>
              <a:rPr lang="en-US" sz="3200" dirty="0"/>
              <a:t>He was born in 1812. </a:t>
            </a:r>
            <a:r>
              <a:rPr lang="en-US" sz="3200" dirty="0">
                <a:solidFill>
                  <a:srgbClr val="FF0000"/>
                </a:solidFill>
              </a:rPr>
              <a:t>When did he die </a:t>
            </a:r>
            <a:r>
              <a:rPr lang="en-US" sz="3200" dirty="0"/>
              <a:t>– 1850 or 1870? Yes, Mark? </a:t>
            </a:r>
          </a:p>
          <a:p>
            <a:r>
              <a:rPr lang="en-US" sz="3200" dirty="0"/>
              <a:t>M2: He </a:t>
            </a:r>
            <a:r>
              <a:rPr lang="en-US" sz="3200" dirty="0">
                <a:solidFill>
                  <a:srgbClr val="FF0000"/>
                </a:solidFill>
              </a:rPr>
              <a:t>died in 1870. </a:t>
            </a:r>
          </a:p>
          <a:p>
            <a:r>
              <a:rPr lang="en-US" sz="3200" dirty="0"/>
              <a:t>M1: Correct again, Mark!</a:t>
            </a:r>
            <a:endParaRPr lang="en-US" sz="3200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4EA009-931F-490C-995D-BF16611FA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309" y="3429000"/>
            <a:ext cx="5391268" cy="3061373"/>
          </a:xfrm>
          <a:prstGeom prst="rect">
            <a:avLst/>
          </a:prstGeom>
        </p:spPr>
      </p:pic>
      <p:pic>
        <p:nvPicPr>
          <p:cNvPr id="8" name="CD3-1">
            <a:hlinkClick r:id="" action="ppaction://media"/>
            <a:extLst>
              <a:ext uri="{FF2B5EF4-FFF2-40B4-BE49-F238E27FC236}">
                <a16:creationId xmlns:a16="http://schemas.microsoft.com/office/drawing/2014/main" id="{F0131D06-03E2-4CAA-A88D-60CEC2674E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400" end="8107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3366" y="2472872"/>
            <a:ext cx="609600" cy="6096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5D4AC97-5043-4E34-BC2F-084844C2D1AD}"/>
              </a:ext>
            </a:extLst>
          </p:cNvPr>
          <p:cNvSpPr/>
          <p:nvPr/>
        </p:nvSpPr>
        <p:spPr>
          <a:xfrm>
            <a:off x="8174956" y="4668801"/>
            <a:ext cx="1273844" cy="7213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17547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5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41343D-F617-AB31-2D76-66C1EEA2FAC3}"/>
              </a:ext>
            </a:extLst>
          </p:cNvPr>
          <p:cNvSpPr/>
          <p:nvPr/>
        </p:nvSpPr>
        <p:spPr>
          <a:xfrm>
            <a:off x="2407853" y="334089"/>
            <a:ext cx="955177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02BCC7-6CA7-B905-8C97-189A80611E77}"/>
              </a:ext>
            </a:extLst>
          </p:cNvPr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15B525-E098-8438-0B63-8525F715D849}"/>
              </a:ext>
            </a:extLst>
          </p:cNvPr>
          <p:cNvSpPr/>
          <p:nvPr/>
        </p:nvSpPr>
        <p:spPr>
          <a:xfrm>
            <a:off x="75447" y="1283440"/>
            <a:ext cx="11884182" cy="25545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/>
              <a:t>M1: Next is Audrey Hepburn, the  famous British actress.</a:t>
            </a:r>
          </a:p>
          <a:p>
            <a:r>
              <a:rPr lang="en-US" sz="3200" dirty="0"/>
              <a:t>She was born in 1929 but </a:t>
            </a:r>
            <a:r>
              <a:rPr lang="en-US" sz="3200" dirty="0">
                <a:solidFill>
                  <a:srgbClr val="FF0000"/>
                </a:solidFill>
              </a:rPr>
              <a:t>when did she die? </a:t>
            </a:r>
            <a:r>
              <a:rPr lang="en-US" sz="3200" dirty="0"/>
              <a:t>1993 or 1995?</a:t>
            </a:r>
          </a:p>
          <a:p>
            <a:r>
              <a:rPr lang="en-US" sz="3200" dirty="0"/>
              <a:t>Yes, Fiona? </a:t>
            </a:r>
          </a:p>
          <a:p>
            <a:r>
              <a:rPr lang="en-US" sz="3200" dirty="0"/>
              <a:t>F: </a:t>
            </a:r>
            <a:r>
              <a:rPr lang="en-US" sz="3200" dirty="0">
                <a:solidFill>
                  <a:srgbClr val="FF0000"/>
                </a:solidFill>
              </a:rPr>
              <a:t>1993 </a:t>
            </a:r>
          </a:p>
          <a:p>
            <a:r>
              <a:rPr lang="en-US" sz="3200" dirty="0"/>
              <a:t>M1: Correct Fiona.</a:t>
            </a:r>
            <a:endParaRPr lang="en-US" sz="3200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8D8C4F-49CE-49D3-9C3C-738A8E912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9516" y="3512456"/>
            <a:ext cx="4823159" cy="2844123"/>
          </a:xfrm>
          <a:prstGeom prst="rect">
            <a:avLst/>
          </a:prstGeom>
        </p:spPr>
      </p:pic>
      <p:pic>
        <p:nvPicPr>
          <p:cNvPr id="8" name="CD3-1">
            <a:hlinkClick r:id="" action="ppaction://media"/>
            <a:extLst>
              <a:ext uri="{FF2B5EF4-FFF2-40B4-BE49-F238E27FC236}">
                <a16:creationId xmlns:a16="http://schemas.microsoft.com/office/drawing/2014/main" id="{659A964C-424B-4139-AA76-2D62D28CE3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900" end="629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16168" y="1951113"/>
            <a:ext cx="609600" cy="6096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5D4AC97-5043-4E34-BC2F-084844C2D1AD}"/>
              </a:ext>
            </a:extLst>
          </p:cNvPr>
          <p:cNvSpPr/>
          <p:nvPr/>
        </p:nvSpPr>
        <p:spPr>
          <a:xfrm>
            <a:off x="7019724" y="4585322"/>
            <a:ext cx="1082741" cy="6983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446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13383" y="611513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F6C1C3-F5C0-4236-9A8F-8049439C23A1}"/>
              </a:ext>
            </a:extLst>
          </p:cNvPr>
          <p:cNvSpPr txBox="1"/>
          <p:nvPr/>
        </p:nvSpPr>
        <p:spPr>
          <a:xfrm>
            <a:off x="914405" y="2318919"/>
            <a:ext cx="111034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- learn vocabulary about famous people: </a:t>
            </a:r>
            <a:r>
              <a:rPr lang="en-US" sz="3600" b="1" i="1" dirty="0">
                <a:solidFill>
                  <a:srgbClr val="0070C0"/>
                </a:solidFill>
              </a:rPr>
              <a:t>actor, actress, painter, writer, physicist, stateswoman, singer, queen, princess</a:t>
            </a:r>
            <a:r>
              <a:rPr lang="en-US" sz="3600" i="1" dirty="0">
                <a:solidFill>
                  <a:srgbClr val="0070C0"/>
                </a:solidFill>
              </a:rPr>
              <a:t>. </a:t>
            </a:r>
          </a:p>
          <a:p>
            <a:pPr marL="285750" indent="-28575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listen for specific information.</a:t>
            </a:r>
          </a:p>
          <a:p>
            <a:pPr marL="285750" indent="-285750">
              <a:buFontTx/>
              <a:buChar char="-"/>
            </a:pPr>
            <a:r>
              <a:rPr lang="en-US" sz="3600" i="1" dirty="0" err="1">
                <a:solidFill>
                  <a:srgbClr val="0070C0"/>
                </a:solidFill>
              </a:rPr>
              <a:t>practise</a:t>
            </a:r>
            <a:r>
              <a:rPr lang="en-US" sz="3600" i="1" dirty="0">
                <a:solidFill>
                  <a:srgbClr val="0070C0"/>
                </a:solidFill>
              </a:rPr>
              <a:t> saying dates.</a:t>
            </a:r>
          </a:p>
          <a:p>
            <a:pPr marL="285750" indent="-28575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 about famous people.</a:t>
            </a:r>
          </a:p>
        </p:txBody>
      </p:sp>
    </p:spTree>
    <p:extLst>
      <p:ext uri="{BB962C8B-B14F-4D97-AF65-F5344CB8AC3E}">
        <p14:creationId xmlns:p14="http://schemas.microsoft.com/office/powerpoint/2010/main" val="383855474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41343D-F617-AB31-2D76-66C1EEA2FAC3}"/>
              </a:ext>
            </a:extLst>
          </p:cNvPr>
          <p:cNvSpPr/>
          <p:nvPr/>
        </p:nvSpPr>
        <p:spPr>
          <a:xfrm>
            <a:off x="2407853" y="334089"/>
            <a:ext cx="955177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02BCC7-6CA7-B905-8C97-189A80611E77}"/>
              </a:ext>
            </a:extLst>
          </p:cNvPr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15B525-E098-8438-0B63-8525F715D849}"/>
              </a:ext>
            </a:extLst>
          </p:cNvPr>
          <p:cNvSpPr/>
          <p:nvPr/>
        </p:nvSpPr>
        <p:spPr>
          <a:xfrm>
            <a:off x="75447" y="1283441"/>
            <a:ext cx="11884182" cy="25545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/>
              <a:t>M1: Next question, </a:t>
            </a:r>
            <a:r>
              <a:rPr lang="en-US" sz="3200" dirty="0">
                <a:solidFill>
                  <a:srgbClr val="FF0000"/>
                </a:solidFill>
              </a:rPr>
              <a:t>Margaret Thatcher</a:t>
            </a:r>
            <a:r>
              <a:rPr lang="en-US" sz="3200" dirty="0"/>
              <a:t>, the famous British stateswoman, was born in 1925. </a:t>
            </a:r>
            <a:r>
              <a:rPr lang="en-US" sz="3200" dirty="0">
                <a:solidFill>
                  <a:srgbClr val="FF0000"/>
                </a:solidFill>
              </a:rPr>
              <a:t>When did she die? </a:t>
            </a:r>
            <a:r>
              <a:rPr lang="en-US" sz="3200" dirty="0"/>
              <a:t>Was it</a:t>
            </a:r>
          </a:p>
          <a:p>
            <a:r>
              <a:rPr lang="en-US" sz="3200" dirty="0"/>
              <a:t>2013 or 2003? Yes, Mark. </a:t>
            </a:r>
          </a:p>
          <a:p>
            <a:r>
              <a:rPr lang="en-US" sz="3200" dirty="0"/>
              <a:t>M2: She died </a:t>
            </a:r>
            <a:r>
              <a:rPr lang="en-US" sz="3200" dirty="0">
                <a:solidFill>
                  <a:srgbClr val="FF0000"/>
                </a:solidFill>
              </a:rPr>
              <a:t>in 2013</a:t>
            </a:r>
            <a:r>
              <a:rPr lang="en-US" sz="3200" dirty="0"/>
              <a:t>. </a:t>
            </a:r>
          </a:p>
          <a:p>
            <a:r>
              <a:rPr lang="en-US" sz="3200" dirty="0"/>
              <a:t>M1: Correct again, Mark! </a:t>
            </a:r>
            <a:endParaRPr lang="en-US" sz="3200" i="1" dirty="0"/>
          </a:p>
        </p:txBody>
      </p:sp>
      <p:pic>
        <p:nvPicPr>
          <p:cNvPr id="8" name="CD3-1">
            <a:hlinkClick r:id="" action="ppaction://media"/>
            <a:extLst>
              <a:ext uri="{FF2B5EF4-FFF2-40B4-BE49-F238E27FC236}">
                <a16:creationId xmlns:a16="http://schemas.microsoft.com/office/drawing/2014/main" id="{1AF02D22-D793-443F-9BDE-5CF3BB4AA7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676" end="4486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22610" y="1565921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8B13AF-C8AC-4905-9620-EB650B627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5426" y="3429000"/>
            <a:ext cx="4497806" cy="257962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8485933-D67E-4DF7-BBE3-8F8C42BB1DA9}"/>
              </a:ext>
            </a:extLst>
          </p:cNvPr>
          <p:cNvSpPr/>
          <p:nvPr/>
        </p:nvSpPr>
        <p:spPr>
          <a:xfrm>
            <a:off x="6827520" y="4391983"/>
            <a:ext cx="1082040" cy="69838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883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5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41343D-F617-AB31-2D76-66C1EEA2FAC3}"/>
              </a:ext>
            </a:extLst>
          </p:cNvPr>
          <p:cNvSpPr/>
          <p:nvPr/>
        </p:nvSpPr>
        <p:spPr>
          <a:xfrm>
            <a:off x="2407853" y="334089"/>
            <a:ext cx="955177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02BCC7-6CA7-B905-8C97-189A80611E77}"/>
              </a:ext>
            </a:extLst>
          </p:cNvPr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15B525-E098-8438-0B63-8525F715D849}"/>
              </a:ext>
            </a:extLst>
          </p:cNvPr>
          <p:cNvSpPr/>
          <p:nvPr/>
        </p:nvSpPr>
        <p:spPr>
          <a:xfrm>
            <a:off x="75447" y="1283441"/>
            <a:ext cx="11884182" cy="25545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/>
              <a:t>M1: Next is Elvis Presley, the American singer and actor.</a:t>
            </a:r>
          </a:p>
          <a:p>
            <a:r>
              <a:rPr lang="en-US" sz="3200" dirty="0"/>
              <a:t>He died in 1977. </a:t>
            </a:r>
            <a:r>
              <a:rPr lang="en-US" sz="3200" dirty="0">
                <a:solidFill>
                  <a:srgbClr val="FF0000"/>
                </a:solidFill>
              </a:rPr>
              <a:t>When was he born? </a:t>
            </a:r>
            <a:r>
              <a:rPr lang="en-US" sz="3200" dirty="0"/>
              <a:t>Was it in 1913 or 1935?</a:t>
            </a:r>
          </a:p>
          <a:p>
            <a:r>
              <a:rPr lang="en-US" sz="3200" dirty="0"/>
              <a:t>Fiona, you were first. </a:t>
            </a:r>
          </a:p>
          <a:p>
            <a:r>
              <a:rPr lang="en-US" sz="3200" dirty="0"/>
              <a:t>F: It was in </a:t>
            </a:r>
            <a:r>
              <a:rPr lang="en-US" sz="3200" dirty="0">
                <a:solidFill>
                  <a:srgbClr val="FF0000"/>
                </a:solidFill>
              </a:rPr>
              <a:t>1935. </a:t>
            </a:r>
          </a:p>
          <a:p>
            <a:r>
              <a:rPr lang="en-US" sz="3200" dirty="0"/>
              <a:t>M1: Well done, Fiona.</a:t>
            </a:r>
            <a:endParaRPr lang="en-US" sz="3200" i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EFC6D9-1B47-4230-B771-24EC39776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220" y="3837986"/>
            <a:ext cx="5565560" cy="2602859"/>
          </a:xfrm>
          <a:prstGeom prst="rect">
            <a:avLst/>
          </a:prstGeom>
        </p:spPr>
      </p:pic>
      <p:pic>
        <p:nvPicPr>
          <p:cNvPr id="8" name="CD3-1">
            <a:hlinkClick r:id="" action="ppaction://media"/>
            <a:extLst>
              <a:ext uri="{FF2B5EF4-FFF2-40B4-BE49-F238E27FC236}">
                <a16:creationId xmlns:a16="http://schemas.microsoft.com/office/drawing/2014/main" id="{0B51910A-2353-45CB-B691-B963B65E41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000" end="240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4726" y="2502135"/>
            <a:ext cx="609600" cy="6096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5D4AC97-5043-4E34-BC2F-084844C2D1AD}"/>
              </a:ext>
            </a:extLst>
          </p:cNvPr>
          <p:cNvSpPr/>
          <p:nvPr/>
        </p:nvSpPr>
        <p:spPr>
          <a:xfrm>
            <a:off x="5554629" y="4848531"/>
            <a:ext cx="1247224" cy="7260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9519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1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41343D-F617-AB31-2D76-66C1EEA2FAC3}"/>
              </a:ext>
            </a:extLst>
          </p:cNvPr>
          <p:cNvSpPr/>
          <p:nvPr/>
        </p:nvSpPr>
        <p:spPr>
          <a:xfrm>
            <a:off x="2407853" y="334089"/>
            <a:ext cx="955177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02BCC7-6CA7-B905-8C97-189A80611E77}"/>
              </a:ext>
            </a:extLst>
          </p:cNvPr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15B525-E098-8438-0B63-8525F715D849}"/>
              </a:ext>
            </a:extLst>
          </p:cNvPr>
          <p:cNvSpPr/>
          <p:nvPr/>
        </p:nvSpPr>
        <p:spPr>
          <a:xfrm>
            <a:off x="153909" y="1283441"/>
            <a:ext cx="11884182" cy="25545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dirty="0"/>
              <a:t>M1: OK, last question of this part. Albert Einstein was a German </a:t>
            </a:r>
          </a:p>
          <a:p>
            <a:r>
              <a:rPr lang="en-US" sz="3200" dirty="0"/>
              <a:t>physicist. He was born in 1879, but </a:t>
            </a:r>
            <a:r>
              <a:rPr lang="en-US" sz="3200" dirty="0">
                <a:solidFill>
                  <a:srgbClr val="FF0000"/>
                </a:solidFill>
              </a:rPr>
              <a:t>when did he die? </a:t>
            </a:r>
            <a:r>
              <a:rPr lang="en-US" sz="3200" dirty="0"/>
              <a:t>1955 or 1965? Mark … </a:t>
            </a:r>
          </a:p>
          <a:p>
            <a:r>
              <a:rPr lang="en-US" sz="3200" dirty="0"/>
              <a:t>M2: I think it was 1965. </a:t>
            </a:r>
          </a:p>
          <a:p>
            <a:r>
              <a:rPr lang="en-US" sz="3200" dirty="0"/>
              <a:t>M1: Sorry, Mark, but that’s not correct. The </a:t>
            </a:r>
            <a:r>
              <a:rPr lang="en-US" sz="3200" dirty="0">
                <a:solidFill>
                  <a:srgbClr val="FF0000"/>
                </a:solidFill>
              </a:rPr>
              <a:t>answer is 1955.</a:t>
            </a: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64A367-50F2-441A-9068-9BB6700D9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718" y="3731559"/>
            <a:ext cx="4980230" cy="2749898"/>
          </a:xfrm>
          <a:prstGeom prst="rect">
            <a:avLst/>
          </a:prstGeom>
        </p:spPr>
      </p:pic>
      <p:pic>
        <p:nvPicPr>
          <p:cNvPr id="8" name="CD3-1">
            <a:hlinkClick r:id="" action="ppaction://media"/>
            <a:extLst>
              <a:ext uri="{FF2B5EF4-FFF2-40B4-BE49-F238E27FC236}">
                <a16:creationId xmlns:a16="http://schemas.microsoft.com/office/drawing/2014/main" id="{1AF02D22-D793-443F-9BDE-5CF3BB4AA7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6136" y="2560713"/>
            <a:ext cx="609600" cy="6096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5D4AC97-5043-4E34-BC2F-084844C2D1AD}"/>
              </a:ext>
            </a:extLst>
          </p:cNvPr>
          <p:cNvSpPr/>
          <p:nvPr/>
        </p:nvSpPr>
        <p:spPr>
          <a:xfrm>
            <a:off x="5643469" y="4755436"/>
            <a:ext cx="1153571" cy="8191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431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0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24E7CC-8225-4E9F-BD99-DCFAC5F0E9EB}"/>
              </a:ext>
            </a:extLst>
          </p:cNvPr>
          <p:cNvSpPr txBox="1"/>
          <p:nvPr/>
        </p:nvSpPr>
        <p:spPr>
          <a:xfrm>
            <a:off x="0" y="299209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Extra task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13903A-D3D4-425F-A150-CA334E9C1548}"/>
              </a:ext>
            </a:extLst>
          </p:cNvPr>
          <p:cNvSpPr/>
          <p:nvPr/>
        </p:nvSpPr>
        <p:spPr>
          <a:xfrm>
            <a:off x="2137876" y="40195"/>
            <a:ext cx="955177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Listen again and complete the answers.</a:t>
            </a:r>
            <a:endParaRPr lang="en-US" sz="36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FA0120-1507-4EA4-8161-69243B455355}"/>
              </a:ext>
            </a:extLst>
          </p:cNvPr>
          <p:cNvSpPr txBox="1"/>
          <p:nvPr/>
        </p:nvSpPr>
        <p:spPr>
          <a:xfrm>
            <a:off x="377284" y="829507"/>
            <a:ext cx="1095675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Who is Queen Elizabeth I?</a:t>
            </a:r>
          </a:p>
          <a:p>
            <a:r>
              <a:rPr lang="en-US" sz="2400" dirty="0">
                <a:sym typeface="Wingdings" panose="05000000000000000000" pitchFamily="2" charset="2"/>
              </a:rPr>
              <a:t></a:t>
            </a:r>
            <a:r>
              <a:rPr lang="en-US" sz="2400" dirty="0"/>
              <a:t> She is _______________________.</a:t>
            </a:r>
          </a:p>
          <a:p>
            <a:r>
              <a:rPr lang="en-US" sz="2400" dirty="0"/>
              <a:t>2. Who is Princess Diana?</a:t>
            </a:r>
          </a:p>
          <a:p>
            <a:r>
              <a:rPr lang="en-US" sz="2400" dirty="0">
                <a:sym typeface="Wingdings" panose="05000000000000000000" pitchFamily="2" charset="2"/>
              </a:rPr>
              <a:t></a:t>
            </a:r>
            <a:r>
              <a:rPr lang="en-US" sz="2400" dirty="0"/>
              <a:t> She  was a member of the _______________________ and mother of Prince William and Prince Harry.</a:t>
            </a:r>
          </a:p>
          <a:p>
            <a:r>
              <a:rPr lang="en-US" sz="2400" dirty="0"/>
              <a:t>3. How old was Vincent van Gogh when he died?</a:t>
            </a:r>
          </a:p>
          <a:p>
            <a:r>
              <a:rPr lang="en-US" sz="2400" dirty="0">
                <a:sym typeface="Wingdings" panose="05000000000000000000" pitchFamily="2" charset="2"/>
              </a:rPr>
              <a:t></a:t>
            </a:r>
            <a:r>
              <a:rPr lang="en-US" sz="2400" dirty="0"/>
              <a:t> He was _______________________.</a:t>
            </a:r>
          </a:p>
          <a:p>
            <a:r>
              <a:rPr lang="en-US" sz="2400" dirty="0"/>
              <a:t>4. When did Charlie Chaplin die?</a:t>
            </a:r>
          </a:p>
          <a:p>
            <a:r>
              <a:rPr lang="en-US" sz="2400" dirty="0">
                <a:sym typeface="Wingdings" panose="05000000000000000000" pitchFamily="2" charset="2"/>
              </a:rPr>
              <a:t></a:t>
            </a:r>
            <a:r>
              <a:rPr lang="en-US" sz="2400" dirty="0"/>
              <a:t> He did in _______________________.</a:t>
            </a:r>
          </a:p>
          <a:p>
            <a:r>
              <a:rPr lang="en-US" sz="2400" dirty="0"/>
              <a:t>5. When was Charles Dickens born?</a:t>
            </a:r>
          </a:p>
          <a:p>
            <a:r>
              <a:rPr lang="en-US" sz="2400" dirty="0">
                <a:sym typeface="Wingdings" panose="05000000000000000000" pitchFamily="2" charset="2"/>
              </a:rPr>
              <a:t></a:t>
            </a:r>
            <a:r>
              <a:rPr lang="en-US" sz="2400" dirty="0"/>
              <a:t> He was born in _______________________.</a:t>
            </a:r>
          </a:p>
          <a:p>
            <a:r>
              <a:rPr lang="en-US" sz="2400" dirty="0"/>
              <a:t>6. What job did Audrey Hepburn do?</a:t>
            </a:r>
          </a:p>
          <a:p>
            <a:r>
              <a:rPr lang="en-US" sz="2400" dirty="0">
                <a:sym typeface="Wingdings" panose="05000000000000000000" pitchFamily="2" charset="2"/>
              </a:rPr>
              <a:t></a:t>
            </a:r>
            <a:r>
              <a:rPr lang="en-US" sz="2400" dirty="0"/>
              <a:t> She was a/an _______________________.</a:t>
            </a:r>
          </a:p>
          <a:p>
            <a:r>
              <a:rPr lang="en-US" sz="2400" dirty="0"/>
              <a:t>7. How many points did Fiona and Mark get?</a:t>
            </a:r>
          </a:p>
          <a:p>
            <a:r>
              <a:rPr lang="en-US" sz="2400" dirty="0">
                <a:sym typeface="Wingdings" panose="05000000000000000000" pitchFamily="2" charset="2"/>
              </a:rPr>
              <a:t></a:t>
            </a:r>
            <a:r>
              <a:rPr lang="en-US" sz="2400" dirty="0"/>
              <a:t> They both got _______________________.</a:t>
            </a:r>
          </a:p>
        </p:txBody>
      </p:sp>
      <p:pic>
        <p:nvPicPr>
          <p:cNvPr id="5" name="CD3-1">
            <a:hlinkClick r:id="" action="ppaction://media"/>
            <a:extLst>
              <a:ext uri="{FF2B5EF4-FFF2-40B4-BE49-F238E27FC236}">
                <a16:creationId xmlns:a16="http://schemas.microsoft.com/office/drawing/2014/main" id="{E2226254-7D56-4F80-B7A0-EA98A6FB8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23106" y="34290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05A9EF-1AB7-4D16-A17A-B07A2A8790CC}"/>
              </a:ext>
            </a:extLst>
          </p:cNvPr>
          <p:cNvSpPr txBox="1"/>
          <p:nvPr/>
        </p:nvSpPr>
        <p:spPr>
          <a:xfrm>
            <a:off x="1748589" y="1138991"/>
            <a:ext cx="3818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the Queen of England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C40FEF-70CB-451D-BE45-8BCD726C2098}"/>
              </a:ext>
            </a:extLst>
          </p:cNvPr>
          <p:cNvSpPr txBox="1"/>
          <p:nvPr/>
        </p:nvSpPr>
        <p:spPr>
          <a:xfrm>
            <a:off x="4186989" y="1886174"/>
            <a:ext cx="3818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the British royal family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07CD4D-7161-4785-B3CF-CE375EBF606E}"/>
              </a:ext>
            </a:extLst>
          </p:cNvPr>
          <p:cNvSpPr txBox="1"/>
          <p:nvPr/>
        </p:nvSpPr>
        <p:spPr>
          <a:xfrm>
            <a:off x="2727358" y="2958887"/>
            <a:ext cx="1874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6F9F8C-BD9F-4054-9FB4-89C69EF838E3}"/>
              </a:ext>
            </a:extLst>
          </p:cNvPr>
          <p:cNvSpPr txBox="1"/>
          <p:nvPr/>
        </p:nvSpPr>
        <p:spPr>
          <a:xfrm>
            <a:off x="2664392" y="3726068"/>
            <a:ext cx="1516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1977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1DFB3D-84EC-46F9-94F1-D148EB7C61B0}"/>
              </a:ext>
            </a:extLst>
          </p:cNvPr>
          <p:cNvSpPr txBox="1"/>
          <p:nvPr/>
        </p:nvSpPr>
        <p:spPr>
          <a:xfrm>
            <a:off x="3657600" y="4444665"/>
            <a:ext cx="124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1812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FB2CB2-3F4E-4222-98DB-9414D0B60ECC}"/>
              </a:ext>
            </a:extLst>
          </p:cNvPr>
          <p:cNvSpPr txBox="1"/>
          <p:nvPr/>
        </p:nvSpPr>
        <p:spPr>
          <a:xfrm>
            <a:off x="3029951" y="5178563"/>
            <a:ext cx="1246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actress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BDCB0B-5F50-44E2-8542-EAA9BD99E0E0}"/>
              </a:ext>
            </a:extLst>
          </p:cNvPr>
          <p:cNvSpPr txBox="1"/>
          <p:nvPr/>
        </p:nvSpPr>
        <p:spPr>
          <a:xfrm>
            <a:off x="3343777" y="5921892"/>
            <a:ext cx="204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three points</a:t>
            </a:r>
          </a:p>
        </p:txBody>
      </p:sp>
    </p:spTree>
    <p:extLst>
      <p:ext uri="{BB962C8B-B14F-4D97-AF65-F5344CB8AC3E}">
        <p14:creationId xmlns:p14="http://schemas.microsoft.com/office/powerpoint/2010/main" val="39050116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12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D7D48D-F8A3-49C2-BFBA-210DEB243CA7}"/>
              </a:ext>
            </a:extLst>
          </p:cNvPr>
          <p:cNvSpPr/>
          <p:nvPr/>
        </p:nvSpPr>
        <p:spPr>
          <a:xfrm>
            <a:off x="160421" y="474345"/>
            <a:ext cx="5935579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M1: So the next part of our quiz is about famous people. Question 1: Queen Elizabeth I, the Queen of England, was born in 1533, but when did she die? Was it in 1603 or 1604? Yes, Mark? </a:t>
            </a:r>
          </a:p>
          <a:p>
            <a:r>
              <a:rPr lang="en-US" dirty="0"/>
              <a:t>M2: She died in 1603. </a:t>
            </a:r>
          </a:p>
          <a:p>
            <a:r>
              <a:rPr lang="en-US" dirty="0"/>
              <a:t>M1: That’s ... correct! Next, Princess Diana was a member of the British royal family and mother of Prince William and Prince Harry. She was born in 1961. When did she die? 1979 or 1997? Mark? </a:t>
            </a:r>
          </a:p>
          <a:p>
            <a:r>
              <a:rPr lang="en-US" dirty="0"/>
              <a:t>M2: She died in 1997. </a:t>
            </a:r>
          </a:p>
          <a:p>
            <a:r>
              <a:rPr lang="en-US" dirty="0"/>
              <a:t>M1: That’s correct! Next, Vincent van Gogh, the Dutch </a:t>
            </a:r>
          </a:p>
          <a:p>
            <a:r>
              <a:rPr lang="en-US" dirty="0"/>
              <a:t>painter, died in 1890, but when was he born? Was it in 1815 or 1853? Fiona, what do you think? </a:t>
            </a:r>
          </a:p>
          <a:p>
            <a:r>
              <a:rPr lang="en-US" dirty="0"/>
              <a:t>F: It was in 1853. </a:t>
            </a:r>
          </a:p>
          <a:p>
            <a:r>
              <a:rPr lang="en-US" dirty="0"/>
              <a:t>M1: That’s right! He was just 37 when he died. Now, </a:t>
            </a:r>
          </a:p>
          <a:p>
            <a:r>
              <a:rPr lang="en-US" dirty="0"/>
              <a:t>Charlie Chaplin, the English actor. He died in 1977, </a:t>
            </a:r>
          </a:p>
          <a:p>
            <a:r>
              <a:rPr lang="en-US" dirty="0"/>
              <a:t>but when was he born? Was it in 1889 or 1890? Fiona again. </a:t>
            </a:r>
          </a:p>
          <a:p>
            <a:r>
              <a:rPr lang="en-US" dirty="0"/>
              <a:t>F: It was in 1890. </a:t>
            </a:r>
          </a:p>
          <a:p>
            <a:r>
              <a:rPr lang="en-US" dirty="0"/>
              <a:t>M1: That’s … wrong, I’m afraid. The correct answer is 1889. Question 5 is about Charles Dickens, the English writer. He was born in 1812. When did he die – 1850 or 1870? Yes, Mark? </a:t>
            </a:r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8F7EB2-0054-4EC6-A80F-3F1D766EEC34}"/>
              </a:ext>
            </a:extLst>
          </p:cNvPr>
          <p:cNvSpPr/>
          <p:nvPr/>
        </p:nvSpPr>
        <p:spPr>
          <a:xfrm>
            <a:off x="5935578" y="474345"/>
            <a:ext cx="625642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M2: He died in 1870. </a:t>
            </a:r>
          </a:p>
          <a:p>
            <a:r>
              <a:rPr lang="en-US" dirty="0"/>
              <a:t>M1: Correct again, Mark! Next is Audrey Hepburn, the famous British actress. She was born in 1929 but when did she die? 1993 or 1995? Yes, Fiona? </a:t>
            </a:r>
          </a:p>
          <a:p>
            <a:r>
              <a:rPr lang="en-US" dirty="0"/>
              <a:t>F: 1993 </a:t>
            </a:r>
          </a:p>
          <a:p>
            <a:r>
              <a:rPr lang="en-US" dirty="0"/>
              <a:t>M1: Correct Fiona. Next question, Margaret Thatcher, the famous British stateswoman, was born in 1925. When did she die? Was it 2013 or 2003? Yes, Mark. </a:t>
            </a:r>
          </a:p>
          <a:p>
            <a:r>
              <a:rPr lang="en-US" dirty="0"/>
              <a:t>M2: She died in 2013. </a:t>
            </a:r>
          </a:p>
          <a:p>
            <a:r>
              <a:rPr lang="en-US" dirty="0"/>
              <a:t>M1: Correct again, Mark! Next is Elvis Presley, the American singer and actor. He died in 1977. When was he born? Was it in 1913 or 1935? Fiona, you were first. </a:t>
            </a:r>
          </a:p>
          <a:p>
            <a:r>
              <a:rPr lang="en-US" dirty="0"/>
              <a:t>F: It was in 1935. </a:t>
            </a:r>
          </a:p>
          <a:p>
            <a:r>
              <a:rPr lang="en-US" dirty="0"/>
              <a:t>M1: Well done, Fiona. You needed that point. OK, last question of this part. Albert Einstein was a German physicist. He was born in 1879, but when did he die? 1955 or 1965? Mark … </a:t>
            </a:r>
          </a:p>
          <a:p>
            <a:r>
              <a:rPr lang="en-US" dirty="0"/>
              <a:t>M2: I think it was 1965. </a:t>
            </a:r>
          </a:p>
          <a:p>
            <a:r>
              <a:rPr lang="en-US" dirty="0"/>
              <a:t>M1: Sorry, Mark, but that’s not correct. The answer is 1955. And that’s the end of this part. You both got three points there…</a:t>
            </a:r>
          </a:p>
        </p:txBody>
      </p:sp>
    </p:spTree>
    <p:extLst>
      <p:ext uri="{BB962C8B-B14F-4D97-AF65-F5344CB8AC3E}">
        <p14:creationId xmlns:p14="http://schemas.microsoft.com/office/powerpoint/2010/main" val="3435287513"/>
      </p:ext>
    </p:extLst>
  </p:cSld>
  <p:clrMapOvr>
    <a:masterClrMapping/>
  </p:clrMapOvr>
  <p:transition spd="med"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0F7A13-4BE4-4676-BC9E-51704E099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38" y="828174"/>
            <a:ext cx="10835189" cy="40470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ED2E1C-892B-4436-B6E8-F416247FC605}"/>
              </a:ext>
            </a:extLst>
          </p:cNvPr>
          <p:cNvSpPr txBox="1"/>
          <p:nvPr/>
        </p:nvSpPr>
        <p:spPr>
          <a:xfrm>
            <a:off x="0" y="299209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Post-listening:</a:t>
            </a:r>
          </a:p>
        </p:txBody>
      </p:sp>
    </p:spTree>
    <p:extLst>
      <p:ext uri="{BB962C8B-B14F-4D97-AF65-F5344CB8AC3E}">
        <p14:creationId xmlns:p14="http://schemas.microsoft.com/office/powerpoint/2010/main" val="4011835113"/>
      </p:ext>
    </p:extLst>
  </p:cSld>
  <p:clrMapOvr>
    <a:masterClrMapping/>
  </p:clrMapOvr>
  <p:transition spd="med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898785-BC9A-4424-808A-A02C2AC72D49}"/>
              </a:ext>
            </a:extLst>
          </p:cNvPr>
          <p:cNvSpPr/>
          <p:nvPr/>
        </p:nvSpPr>
        <p:spPr>
          <a:xfrm>
            <a:off x="898357" y="1010245"/>
            <a:ext cx="11293643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/>
              <a:t>3 Charlie Chaplin/American? </a:t>
            </a:r>
          </a:p>
          <a:p>
            <a:r>
              <a:rPr lang="en-US" sz="3400" dirty="0"/>
              <a:t>______________________________________</a:t>
            </a:r>
          </a:p>
          <a:p>
            <a:r>
              <a:rPr lang="en-US" sz="3400" dirty="0"/>
              <a:t>4 Charles Dickens/writer? </a:t>
            </a:r>
          </a:p>
          <a:p>
            <a:r>
              <a:rPr lang="en-US" sz="3400" dirty="0"/>
              <a:t>______________________________________</a:t>
            </a:r>
          </a:p>
          <a:p>
            <a:endParaRPr lang="en-US" sz="3400" dirty="0"/>
          </a:p>
          <a:p>
            <a:r>
              <a:rPr lang="en-US" sz="3400" dirty="0"/>
              <a:t>5 Vincent van Gogh/German painter?</a:t>
            </a:r>
          </a:p>
          <a:p>
            <a:r>
              <a:rPr lang="en-US" sz="3400" dirty="0"/>
              <a:t> ______________________________________</a:t>
            </a:r>
          </a:p>
          <a:p>
            <a:endParaRPr lang="en-US" sz="3400" dirty="0"/>
          </a:p>
          <a:p>
            <a:r>
              <a:rPr lang="en-US" sz="3400" dirty="0"/>
              <a:t>6 Margaret Thatcher/Queen of England?</a:t>
            </a:r>
          </a:p>
          <a:p>
            <a:r>
              <a:rPr lang="en-US" sz="3400" dirty="0"/>
              <a:t>______________________________________</a:t>
            </a:r>
          </a:p>
          <a:p>
            <a:endParaRPr lang="en-US" sz="3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B3FD47-24FC-4A27-896F-DF543734E20D}"/>
              </a:ext>
            </a:extLst>
          </p:cNvPr>
          <p:cNvSpPr txBox="1"/>
          <p:nvPr/>
        </p:nvSpPr>
        <p:spPr>
          <a:xfrm>
            <a:off x="0" y="57808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Post-listening: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17FA41-4ED1-463B-98FF-E00087298E50}"/>
              </a:ext>
            </a:extLst>
          </p:cNvPr>
          <p:cNvSpPr/>
          <p:nvPr/>
        </p:nvSpPr>
        <p:spPr>
          <a:xfrm>
            <a:off x="898357" y="1550328"/>
            <a:ext cx="878266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A: Was Charlie Chaplin American?       B: No, he wasn’t.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002E9D-E54A-490E-AACF-789D90C92EFC}"/>
              </a:ext>
            </a:extLst>
          </p:cNvPr>
          <p:cNvSpPr/>
          <p:nvPr/>
        </p:nvSpPr>
        <p:spPr>
          <a:xfrm>
            <a:off x="898357" y="2612909"/>
            <a:ext cx="807541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A: Was Charles Dicken a writer?       B: Yes, he was.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4BF023-4B33-4A22-981E-7D6E86E8CF78}"/>
              </a:ext>
            </a:extLst>
          </p:cNvPr>
          <p:cNvSpPr/>
          <p:nvPr/>
        </p:nvSpPr>
        <p:spPr>
          <a:xfrm>
            <a:off x="354527" y="4143283"/>
            <a:ext cx="107819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A: </a:t>
            </a:r>
            <a:r>
              <a:rPr lang="en-US" sz="3200" dirty="0">
                <a:solidFill>
                  <a:srgbClr val="FF0000"/>
                </a:solidFill>
              </a:rPr>
              <a:t>Was Vincent van Gogh a German painter?</a:t>
            </a:r>
            <a:r>
              <a:rPr lang="en-US" sz="3000" dirty="0">
                <a:solidFill>
                  <a:srgbClr val="FF0000"/>
                </a:solidFill>
              </a:rPr>
              <a:t>       B: No, he wasn’t.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F2C454-CC2E-4B70-848F-F465B363A293}"/>
              </a:ext>
            </a:extLst>
          </p:cNvPr>
          <p:cNvSpPr/>
          <p:nvPr/>
        </p:nvSpPr>
        <p:spPr>
          <a:xfrm>
            <a:off x="312819" y="5701087"/>
            <a:ext cx="115663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A: </a:t>
            </a:r>
            <a:r>
              <a:rPr lang="en-US" sz="3200" dirty="0">
                <a:solidFill>
                  <a:srgbClr val="FF0000"/>
                </a:solidFill>
              </a:rPr>
              <a:t>Was Margaret Thatcher the Queen of England? </a:t>
            </a:r>
            <a:r>
              <a:rPr lang="en-US" sz="3000" dirty="0">
                <a:solidFill>
                  <a:srgbClr val="FF0000"/>
                </a:solidFill>
              </a:rPr>
              <a:t>B: No, she wasn’t. </a:t>
            </a:r>
          </a:p>
        </p:txBody>
      </p:sp>
    </p:spTree>
    <p:extLst>
      <p:ext uri="{BB962C8B-B14F-4D97-AF65-F5344CB8AC3E}">
        <p14:creationId xmlns:p14="http://schemas.microsoft.com/office/powerpoint/2010/main" val="33130860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6CEB1D-D984-488A-90B1-E74BBC567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76" y="761247"/>
            <a:ext cx="11201149" cy="2534375"/>
          </a:xfrm>
          <a:prstGeom prst="rect">
            <a:avLst/>
          </a:prstGeom>
        </p:spPr>
      </p:pic>
      <p:pic>
        <p:nvPicPr>
          <p:cNvPr id="3" name="CD3-2">
            <a:hlinkClick r:id="" action="ppaction://media"/>
            <a:extLst>
              <a:ext uri="{FF2B5EF4-FFF2-40B4-BE49-F238E27FC236}">
                <a16:creationId xmlns:a16="http://schemas.microsoft.com/office/drawing/2014/main" id="{4BCD19DF-8352-4D66-BF6D-1CFAB1444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4166936"/>
            <a:ext cx="609600" cy="6096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10A7004-A229-40B4-87A2-34E8299163DE}"/>
              </a:ext>
            </a:extLst>
          </p:cNvPr>
          <p:cNvCxnSpPr/>
          <p:nvPr/>
        </p:nvCxnSpPr>
        <p:spPr>
          <a:xfrm>
            <a:off x="1411705" y="1780674"/>
            <a:ext cx="0" cy="497305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69F583A-AFFD-4A49-B4A2-BD4AEDA33E91}"/>
              </a:ext>
            </a:extLst>
          </p:cNvPr>
          <p:cNvCxnSpPr/>
          <p:nvPr/>
        </p:nvCxnSpPr>
        <p:spPr>
          <a:xfrm>
            <a:off x="1442184" y="2277979"/>
            <a:ext cx="0" cy="497305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D4A76B-E12E-42A0-91DA-EFE933786385}"/>
              </a:ext>
            </a:extLst>
          </p:cNvPr>
          <p:cNvCxnSpPr/>
          <p:nvPr/>
        </p:nvCxnSpPr>
        <p:spPr>
          <a:xfrm>
            <a:off x="1426143" y="2702293"/>
            <a:ext cx="0" cy="497305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D992A4-D4DE-421D-A23A-E920859FD061}"/>
              </a:ext>
            </a:extLst>
          </p:cNvPr>
          <p:cNvCxnSpPr/>
          <p:nvPr/>
        </p:nvCxnSpPr>
        <p:spPr>
          <a:xfrm>
            <a:off x="7082590" y="1780674"/>
            <a:ext cx="0" cy="497305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4B7B37-46D2-4E96-8AD1-C92D680D2988}"/>
              </a:ext>
            </a:extLst>
          </p:cNvPr>
          <p:cNvCxnSpPr>
            <a:cxnSpLocks/>
          </p:cNvCxnSpPr>
          <p:nvPr/>
        </p:nvCxnSpPr>
        <p:spPr>
          <a:xfrm flipH="1">
            <a:off x="6761748" y="2662188"/>
            <a:ext cx="633663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3E6DCC-0648-4BC4-85DC-814C1FB3EA52}"/>
              </a:ext>
            </a:extLst>
          </p:cNvPr>
          <p:cNvCxnSpPr>
            <a:cxnSpLocks/>
          </p:cNvCxnSpPr>
          <p:nvPr/>
        </p:nvCxnSpPr>
        <p:spPr>
          <a:xfrm flipH="1">
            <a:off x="6769769" y="3132222"/>
            <a:ext cx="625642" cy="0"/>
          </a:xfrm>
          <a:prstGeom prst="line">
            <a:avLst/>
          </a:prstGeom>
          <a:ln w="57150">
            <a:solidFill>
              <a:srgbClr val="BE43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45507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F78C10-361A-49B5-98D0-9F212E4EE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894" y="1167565"/>
            <a:ext cx="9279288" cy="199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19445"/>
      </p:ext>
    </p:extLst>
  </p:cSld>
  <p:clrMapOvr>
    <a:masterClrMapping/>
  </p:clrMapOvr>
  <p:transition spd="med"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1EFBBAE-8721-4E35-B260-C433E9C879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853291"/>
              </p:ext>
            </p:extLst>
          </p:nvPr>
        </p:nvGraphicFramePr>
        <p:xfrm>
          <a:off x="1636295" y="912487"/>
          <a:ext cx="9050880" cy="5303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7620">
                  <a:extLst>
                    <a:ext uri="{9D8B030D-6E8A-4147-A177-3AD203B41FA5}">
                      <a16:colId xmlns:a16="http://schemas.microsoft.com/office/drawing/2014/main" val="3250636894"/>
                    </a:ext>
                  </a:extLst>
                </a:gridCol>
                <a:gridCol w="4623260">
                  <a:extLst>
                    <a:ext uri="{9D8B030D-6E8A-4147-A177-3AD203B41FA5}">
                      <a16:colId xmlns:a16="http://schemas.microsoft.com/office/drawing/2014/main" val="1461437329"/>
                    </a:ext>
                  </a:extLst>
                </a:gridCol>
              </a:tblGrid>
              <a:tr h="5893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       </a:t>
                      </a:r>
                      <a:r>
                        <a:rPr lang="en-US" sz="3200" dirty="0"/>
                        <a:t>Who?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884292"/>
                  </a:ext>
                </a:extLst>
              </a:tr>
              <a:tr h="58931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Princess Diana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7868731"/>
                  </a:ext>
                </a:extLst>
              </a:tr>
              <a:tr h="58931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Charlie Chaplin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6053153"/>
                  </a:ext>
                </a:extLst>
              </a:tr>
              <a:tr h="58931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Vincent van Gogh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1647497"/>
                  </a:ext>
                </a:extLst>
              </a:tr>
              <a:tr h="58931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Charles Dickens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2320922"/>
                  </a:ext>
                </a:extLst>
              </a:tr>
              <a:tr h="58931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Margaret Thatcher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63026856"/>
                  </a:ext>
                </a:extLst>
              </a:tr>
              <a:tr h="58931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Albert Einstein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1765093"/>
                  </a:ext>
                </a:extLst>
              </a:tr>
              <a:tr h="58931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Elvis Presley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8332764"/>
                  </a:ext>
                </a:extLst>
              </a:tr>
              <a:tr h="589310">
                <a:tc>
                  <a:txBody>
                    <a:bodyPr/>
                    <a:lstStyle/>
                    <a:p>
                      <a:pPr algn="ctr"/>
                      <a:r>
                        <a:rPr lang="en-US" sz="2700" dirty="0"/>
                        <a:t>Audrey Hepburn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745217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783779A-0E67-46BD-B364-026F0E85923D}"/>
              </a:ext>
            </a:extLst>
          </p:cNvPr>
          <p:cNvSpPr txBox="1"/>
          <p:nvPr/>
        </p:nvSpPr>
        <p:spPr>
          <a:xfrm>
            <a:off x="0" y="404656"/>
            <a:ext cx="121278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</a:rPr>
              <a:t>Work in pairs. Practice the conversation and complete the information in the table</a:t>
            </a:r>
          </a:p>
        </p:txBody>
      </p:sp>
    </p:spTree>
    <p:extLst>
      <p:ext uri="{BB962C8B-B14F-4D97-AF65-F5344CB8AC3E}">
        <p14:creationId xmlns:p14="http://schemas.microsoft.com/office/powerpoint/2010/main" val="3279097452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1734573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77EFFE-C84B-4509-95A0-507BDB5CE75C}"/>
              </a:ext>
            </a:extLst>
          </p:cNvPr>
          <p:cNvSpPr txBox="1"/>
          <p:nvPr/>
        </p:nvSpPr>
        <p:spPr>
          <a:xfrm>
            <a:off x="713874" y="428962"/>
            <a:ext cx="10764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Work in pairs. Take turns to ask and answer about a famous person you know.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F61043E-55DF-417C-8B8A-0800F607335D}"/>
              </a:ext>
            </a:extLst>
          </p:cNvPr>
          <p:cNvSpPr/>
          <p:nvPr/>
        </p:nvSpPr>
        <p:spPr>
          <a:xfrm>
            <a:off x="342077" y="1420569"/>
            <a:ext cx="5389425" cy="924542"/>
          </a:xfrm>
          <a:prstGeom prst="wedgeRoundRectCallout">
            <a:avLst>
              <a:gd name="adj1" fmla="val -45425"/>
              <a:gd name="adj2" fmla="val 74926"/>
              <a:gd name="adj3" fmla="val 16667"/>
            </a:avLst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A: I’m thinking about ……..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E9C12AA-94B0-4EAB-B938-095876C50308}"/>
              </a:ext>
            </a:extLst>
          </p:cNvPr>
          <p:cNvSpPr/>
          <p:nvPr/>
        </p:nvSpPr>
        <p:spPr>
          <a:xfrm>
            <a:off x="6430581" y="1420569"/>
            <a:ext cx="5252016" cy="924542"/>
          </a:xfrm>
          <a:prstGeom prst="wedgeRoundRectCallout">
            <a:avLst>
              <a:gd name="adj1" fmla="val -45425"/>
              <a:gd name="adj2" fmla="val 74926"/>
              <a:gd name="adj3" fmla="val 16667"/>
            </a:avLst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B: Who was he/she?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94727D0-0B84-4A7E-99AC-1DA9F601E738}"/>
              </a:ext>
            </a:extLst>
          </p:cNvPr>
          <p:cNvSpPr/>
          <p:nvPr/>
        </p:nvSpPr>
        <p:spPr>
          <a:xfrm>
            <a:off x="6361877" y="2783780"/>
            <a:ext cx="5252016" cy="874795"/>
          </a:xfrm>
          <a:prstGeom prst="wedgeRoundRectCallout">
            <a:avLst>
              <a:gd name="adj1" fmla="val -45425"/>
              <a:gd name="adj2" fmla="val 74926"/>
              <a:gd name="adj3" fmla="val 16667"/>
            </a:avLst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B: When was he/she born?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3000C4F-331B-42C6-AE9C-C079751D211A}"/>
              </a:ext>
            </a:extLst>
          </p:cNvPr>
          <p:cNvSpPr/>
          <p:nvPr/>
        </p:nvSpPr>
        <p:spPr>
          <a:xfrm>
            <a:off x="192173" y="2602614"/>
            <a:ext cx="5389425" cy="941609"/>
          </a:xfrm>
          <a:prstGeom prst="wedgeRoundRectCallout">
            <a:avLst>
              <a:gd name="adj1" fmla="val -45425"/>
              <a:gd name="adj2" fmla="val 74926"/>
              <a:gd name="adj3" fmla="val 16667"/>
            </a:avLst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A: </a:t>
            </a:r>
            <a:r>
              <a:rPr lang="en-US" sz="3200" dirty="0" err="1">
                <a:solidFill>
                  <a:schemeClr val="tx1"/>
                </a:solidFill>
              </a:rPr>
              <a:t>He/She</a:t>
            </a:r>
            <a:r>
              <a:rPr lang="en-US" sz="3200" dirty="0">
                <a:solidFill>
                  <a:schemeClr val="tx1"/>
                </a:solidFill>
              </a:rPr>
              <a:t> was a/an……..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844CCE6-6863-4E20-9A5D-C7909C88E752}"/>
              </a:ext>
            </a:extLst>
          </p:cNvPr>
          <p:cNvSpPr/>
          <p:nvPr/>
        </p:nvSpPr>
        <p:spPr>
          <a:xfrm>
            <a:off x="342076" y="3840980"/>
            <a:ext cx="5389425" cy="924542"/>
          </a:xfrm>
          <a:prstGeom prst="wedgeRoundRectCallout">
            <a:avLst>
              <a:gd name="adj1" fmla="val -45425"/>
              <a:gd name="adj2" fmla="val 74926"/>
              <a:gd name="adj3" fmla="val 16667"/>
            </a:avLst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A: </a:t>
            </a:r>
            <a:r>
              <a:rPr lang="en-US" sz="3200" dirty="0" err="1">
                <a:solidFill>
                  <a:schemeClr val="tx1"/>
                </a:solidFill>
              </a:rPr>
              <a:t>He/She</a:t>
            </a:r>
            <a:r>
              <a:rPr lang="en-US" sz="3200" dirty="0">
                <a:solidFill>
                  <a:schemeClr val="tx1"/>
                </a:solidFill>
              </a:rPr>
              <a:t> was born in…..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5BA2E63-8CE5-4D50-A6C3-0526B815CA39}"/>
              </a:ext>
            </a:extLst>
          </p:cNvPr>
          <p:cNvSpPr/>
          <p:nvPr/>
        </p:nvSpPr>
        <p:spPr>
          <a:xfrm>
            <a:off x="6293172" y="4134744"/>
            <a:ext cx="5389425" cy="924542"/>
          </a:xfrm>
          <a:prstGeom prst="wedgeRoundRectCallout">
            <a:avLst>
              <a:gd name="adj1" fmla="val -45425"/>
              <a:gd name="adj2" fmla="val 74926"/>
              <a:gd name="adj3" fmla="val 16667"/>
            </a:avLst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B: When did he/she die?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3B99043-EFDD-4F18-A473-A7E61AE7DB2D}"/>
              </a:ext>
            </a:extLst>
          </p:cNvPr>
          <p:cNvSpPr/>
          <p:nvPr/>
        </p:nvSpPr>
        <p:spPr>
          <a:xfrm>
            <a:off x="192173" y="5103446"/>
            <a:ext cx="5389425" cy="924542"/>
          </a:xfrm>
          <a:prstGeom prst="wedgeRoundRectCallout">
            <a:avLst>
              <a:gd name="adj1" fmla="val -45425"/>
              <a:gd name="adj2" fmla="val 74926"/>
              <a:gd name="adj3" fmla="val 16667"/>
            </a:avLst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A: </a:t>
            </a:r>
            <a:r>
              <a:rPr lang="en-US" sz="3200" dirty="0" err="1">
                <a:solidFill>
                  <a:schemeClr val="tx1"/>
                </a:solidFill>
              </a:rPr>
              <a:t>He/She</a:t>
            </a:r>
            <a:r>
              <a:rPr lang="en-US" sz="3200" dirty="0">
                <a:solidFill>
                  <a:schemeClr val="tx1"/>
                </a:solidFill>
              </a:rPr>
              <a:t> died in…..</a:t>
            </a:r>
          </a:p>
        </p:txBody>
      </p:sp>
    </p:spTree>
    <p:extLst>
      <p:ext uri="{BB962C8B-B14F-4D97-AF65-F5344CB8AC3E}">
        <p14:creationId xmlns:p14="http://schemas.microsoft.com/office/powerpoint/2010/main" val="378026232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2927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524968534"/>
      </p:ext>
    </p:extLst>
  </p:cSld>
  <p:clrMapOvr>
    <a:masterClrMapping/>
  </p:clrMapOvr>
  <p:transition spd="med">
    <p:split orient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12B157-42B6-425C-877E-A2561287ACFB}"/>
              </a:ext>
            </a:extLst>
          </p:cNvPr>
          <p:cNvSpPr txBox="1"/>
          <p:nvPr/>
        </p:nvSpPr>
        <p:spPr>
          <a:xfrm>
            <a:off x="385011" y="885524"/>
            <a:ext cx="118069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Write some sentences about a famous person you remember from the lesson. Try to answer these questions:</a:t>
            </a:r>
          </a:p>
          <a:p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Who are you writing about?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Who was that person?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When was he/she born?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When did he/she die?</a:t>
            </a:r>
          </a:p>
        </p:txBody>
      </p:sp>
    </p:spTree>
    <p:extLst>
      <p:ext uri="{BB962C8B-B14F-4D97-AF65-F5344CB8AC3E}">
        <p14:creationId xmlns:p14="http://schemas.microsoft.com/office/powerpoint/2010/main" val="3387388150"/>
      </p:ext>
    </p:extLst>
  </p:cSld>
  <p:clrMapOvr>
    <a:masterClrMapping/>
  </p:clrMapOvr>
  <p:transition spd="med">
    <p:split orient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537788195"/>
      </p:ext>
    </p:extLst>
  </p:cSld>
  <p:clrMapOvr>
    <a:masterClrMapping/>
  </p:clrMapOvr>
  <p:transition spd="med">
    <p:split orient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3683" y="23452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73110" y="1157851"/>
            <a:ext cx="6243732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Vocabulary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actor                  actress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singer                painter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physicist           stateswomen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queen               princess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writer </a:t>
            </a:r>
          </a:p>
        </p:txBody>
      </p:sp>
      <p:sp>
        <p:nvSpPr>
          <p:cNvPr id="4" name="Rectangle 3"/>
          <p:cNvSpPr/>
          <p:nvPr/>
        </p:nvSpPr>
        <p:spPr>
          <a:xfrm>
            <a:off x="6630550" y="696186"/>
            <a:ext cx="525665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Listening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Listen </a:t>
            </a:r>
            <a:r>
              <a:rPr lang="en-US" sz="3600" i="1">
                <a:solidFill>
                  <a:srgbClr val="0070C0"/>
                </a:solidFill>
              </a:rPr>
              <a:t>for details.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2590D0-DF53-4166-B13B-281A8948CC59}"/>
              </a:ext>
            </a:extLst>
          </p:cNvPr>
          <p:cNvSpPr/>
          <p:nvPr/>
        </p:nvSpPr>
        <p:spPr>
          <a:xfrm>
            <a:off x="6630550" y="2542845"/>
            <a:ext cx="5388340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Speaking</a:t>
            </a:r>
          </a:p>
          <a:p>
            <a:r>
              <a:rPr lang="en-US" sz="3600" i="1" dirty="0" err="1">
                <a:solidFill>
                  <a:srgbClr val="0070C0"/>
                </a:solidFill>
              </a:rPr>
              <a:t>Practise</a:t>
            </a:r>
            <a:r>
              <a:rPr lang="en-US" sz="3600" i="1" dirty="0">
                <a:solidFill>
                  <a:srgbClr val="0070C0"/>
                </a:solidFill>
              </a:rPr>
              <a:t> saying dates.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Talking about famous people.</a:t>
            </a:r>
          </a:p>
        </p:txBody>
      </p:sp>
    </p:spTree>
    <p:extLst>
      <p:ext uri="{BB962C8B-B14F-4D97-AF65-F5344CB8AC3E}">
        <p14:creationId xmlns:p14="http://schemas.microsoft.com/office/powerpoint/2010/main" val="1512116417"/>
      </p:ext>
    </p:extLst>
  </p:cSld>
  <p:clrMapOvr>
    <a:masterClrMapping/>
  </p:clrMapOvr>
  <p:transition spd="med">
    <p:split orient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3" name="Rectangle 2"/>
          <p:cNvSpPr/>
          <p:nvPr/>
        </p:nvSpPr>
        <p:spPr>
          <a:xfrm>
            <a:off x="242595" y="1394107"/>
            <a:ext cx="1187202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 err="1">
                <a:solidFill>
                  <a:srgbClr val="0070C0"/>
                </a:solidFill>
              </a:rPr>
              <a:t>Practise</a:t>
            </a:r>
            <a:r>
              <a:rPr lang="en-US" sz="3600" i="1" dirty="0">
                <a:solidFill>
                  <a:srgbClr val="0070C0"/>
                </a:solidFill>
              </a:rPr>
              <a:t> the vocabulary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>
                <a:solidFill>
                  <a:srgbClr val="0070C0"/>
                </a:solidFill>
              </a:rPr>
              <a:t>TA 6 Right on WB </a:t>
            </a:r>
            <a:r>
              <a:rPr lang="en-US" sz="3600" i="1" dirty="0">
                <a:solidFill>
                  <a:srgbClr val="0070C0"/>
                </a:solidFill>
              </a:rPr>
              <a:t>(p. 44).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for the next lesson (p. 88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 in </a:t>
            </a:r>
            <a:r>
              <a:rPr lang="en-US" sz="3600" b="1" i="1" dirty="0">
                <a:solidFill>
                  <a:srgbClr val="0070C0"/>
                </a:solidFill>
              </a:rPr>
              <a:t>TA 6 Right on Notebook </a:t>
            </a:r>
            <a:r>
              <a:rPr lang="en-US" sz="3600" i="1" dirty="0">
                <a:solidFill>
                  <a:srgbClr val="0070C0"/>
                </a:solidFill>
              </a:rPr>
              <a:t>(pp. 44 &amp; 45).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528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08152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C80854-05D5-4AA4-A481-A630BDC1EF0B}"/>
              </a:ext>
            </a:extLst>
          </p:cNvPr>
          <p:cNvSpPr txBox="1"/>
          <p:nvPr/>
        </p:nvSpPr>
        <p:spPr>
          <a:xfrm>
            <a:off x="481263" y="721895"/>
            <a:ext cx="7042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Do you know it?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4E2449-2EEA-4DDC-BBA0-D32F73F02C0F}"/>
              </a:ext>
            </a:extLst>
          </p:cNvPr>
          <p:cNvSpPr txBox="1"/>
          <p:nvPr/>
        </p:nvSpPr>
        <p:spPr>
          <a:xfrm>
            <a:off x="1811063" y="3082061"/>
            <a:ext cx="7042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Big Ben tower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747" y="721895"/>
            <a:ext cx="3311292" cy="54897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03342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4E2449-2EEA-4DDC-BBA0-D32F73F02C0F}"/>
              </a:ext>
            </a:extLst>
          </p:cNvPr>
          <p:cNvSpPr txBox="1"/>
          <p:nvPr/>
        </p:nvSpPr>
        <p:spPr>
          <a:xfrm>
            <a:off x="822766" y="2780437"/>
            <a:ext cx="7042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Golden Bridge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61" y="1577591"/>
            <a:ext cx="6974672" cy="3821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3C01A6-D544-6A5A-2E79-F54EF9D7B8A9}"/>
              </a:ext>
            </a:extLst>
          </p:cNvPr>
          <p:cNvSpPr txBox="1"/>
          <p:nvPr/>
        </p:nvSpPr>
        <p:spPr>
          <a:xfrm>
            <a:off x="481263" y="721895"/>
            <a:ext cx="7042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Do you know it?</a:t>
            </a:r>
          </a:p>
        </p:txBody>
      </p:sp>
    </p:spTree>
    <p:extLst>
      <p:ext uri="{BB962C8B-B14F-4D97-AF65-F5344CB8AC3E}">
        <p14:creationId xmlns:p14="http://schemas.microsoft.com/office/powerpoint/2010/main" val="19001986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4E2449-2EEA-4DDC-BBA0-D32F73F02C0F}"/>
              </a:ext>
            </a:extLst>
          </p:cNvPr>
          <p:cNvSpPr txBox="1"/>
          <p:nvPr/>
        </p:nvSpPr>
        <p:spPr>
          <a:xfrm>
            <a:off x="712269" y="2475233"/>
            <a:ext cx="7042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Fish and chips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48" y="1045060"/>
            <a:ext cx="7038639" cy="46608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8A268B-9552-3E42-9929-2FAC8B43125C}"/>
              </a:ext>
            </a:extLst>
          </p:cNvPr>
          <p:cNvSpPr txBox="1"/>
          <p:nvPr/>
        </p:nvSpPr>
        <p:spPr>
          <a:xfrm>
            <a:off x="481263" y="721895"/>
            <a:ext cx="7042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Do you know it?</a:t>
            </a:r>
          </a:p>
        </p:txBody>
      </p:sp>
    </p:spTree>
    <p:extLst>
      <p:ext uri="{BB962C8B-B14F-4D97-AF65-F5344CB8AC3E}">
        <p14:creationId xmlns:p14="http://schemas.microsoft.com/office/powerpoint/2010/main" val="269512598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1F9F6C-05F8-46A1-A5AC-378A4557D56A}"/>
              </a:ext>
            </a:extLst>
          </p:cNvPr>
          <p:cNvSpPr txBox="1"/>
          <p:nvPr/>
        </p:nvSpPr>
        <p:spPr>
          <a:xfrm>
            <a:off x="617136" y="797493"/>
            <a:ext cx="74595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70C0"/>
                </a:solidFill>
              </a:rPr>
              <a:t>Which city are we talking about?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14" y="932614"/>
            <a:ext cx="5232050" cy="52320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48246" y="3617407"/>
            <a:ext cx="2341266" cy="49236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3405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A74C0D-9A20-40E2-9F8D-0476E3863BBD}"/>
              </a:ext>
            </a:extLst>
          </p:cNvPr>
          <p:cNvSpPr/>
          <p:nvPr/>
        </p:nvSpPr>
        <p:spPr>
          <a:xfrm>
            <a:off x="1112795" y="894032"/>
            <a:ext cx="387715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0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96AC848F-0CC4-4944-AF5D-D5E5B552B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756" y="761079"/>
            <a:ext cx="2871260" cy="183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D7B6ED-C3EE-43AC-A9C2-7B92E7F2CDE2}"/>
              </a:ext>
            </a:extLst>
          </p:cNvPr>
          <p:cNvSpPr txBox="1"/>
          <p:nvPr/>
        </p:nvSpPr>
        <p:spPr>
          <a:xfrm>
            <a:off x="1888557" y="3203828"/>
            <a:ext cx="9320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Do you know any famous people?</a:t>
            </a:r>
          </a:p>
          <a:p>
            <a:r>
              <a:rPr lang="en-US" sz="4000" dirty="0"/>
              <a:t>Where are they from?</a:t>
            </a:r>
          </a:p>
        </p:txBody>
      </p:sp>
    </p:spTree>
    <p:extLst>
      <p:ext uri="{BB962C8B-B14F-4D97-AF65-F5344CB8AC3E}">
        <p14:creationId xmlns:p14="http://schemas.microsoft.com/office/powerpoint/2010/main" val="1894892561"/>
      </p:ext>
    </p:extLst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643</TotalTime>
  <Words>1893</Words>
  <Application>Microsoft Office PowerPoint</Application>
  <PresentationFormat>Widescreen</PresentationFormat>
  <Paragraphs>249</Paragraphs>
  <Slides>46</Slides>
  <Notes>3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Le</dc:creator>
  <cp:lastModifiedBy>Hien Kim</cp:lastModifiedBy>
  <cp:revision>145</cp:revision>
  <dcterms:created xsi:type="dcterms:W3CDTF">2021-09-24T06:18:33Z</dcterms:created>
  <dcterms:modified xsi:type="dcterms:W3CDTF">2023-08-02T20:51:21Z</dcterms:modified>
</cp:coreProperties>
</file>