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71" r:id="rId2"/>
    <p:sldId id="256" r:id="rId3"/>
    <p:sldId id="275" r:id="rId4"/>
    <p:sldId id="302" r:id="rId5"/>
    <p:sldId id="350" r:id="rId6"/>
    <p:sldId id="279" r:id="rId7"/>
    <p:sldId id="351" r:id="rId8"/>
    <p:sldId id="281" r:id="rId9"/>
    <p:sldId id="358" r:id="rId10"/>
    <p:sldId id="276" r:id="rId11"/>
    <p:sldId id="353" r:id="rId12"/>
    <p:sldId id="354" r:id="rId13"/>
    <p:sldId id="335" r:id="rId14"/>
    <p:sldId id="326" r:id="rId15"/>
    <p:sldId id="355" r:id="rId16"/>
    <p:sldId id="356" r:id="rId17"/>
    <p:sldId id="332" r:id="rId18"/>
    <p:sldId id="313" r:id="rId19"/>
    <p:sldId id="359" r:id="rId20"/>
    <p:sldId id="314" r:id="rId21"/>
    <p:sldId id="330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FB7BD"/>
    <a:srgbClr val="048DA4"/>
    <a:srgbClr val="00A9A5"/>
    <a:srgbClr val="FFDAAB"/>
    <a:srgbClr val="CBEAF0"/>
    <a:srgbClr val="48C0B6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85F006-5926-49B1-A9B1-3E2CEC4571CF}" v="299" dt="2022-01-12T08:58:42.1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3F4C1F6-F84B-4029-8607-A06C4A959EA9}" type="presOf" srcId="{BB12BF44-DAD1-42BA-8CBC-89072BC83F28}" destId="{A2904627-634C-4E9A-8A65-04DD3ABB5862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F080F0E-5D61-4E55-953B-5E32357FE29D}" type="presOf" srcId="{BB12BF44-DAD1-42BA-8CBC-89072BC83F28}" destId="{A2904627-634C-4E9A-8A65-04DD3ABB5862}" srcOrd="0" destOrd="0" presId="urn:microsoft.com/office/officeart/2005/8/layout/arrow6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4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75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2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09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87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90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87377"/>
            <a:ext cx="108791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Tell your partner what the people in the pictures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are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doing.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50231"/>
          <a:stretch/>
        </p:blipFill>
        <p:spPr>
          <a:xfrm>
            <a:off x="738369" y="1962833"/>
            <a:ext cx="4327968" cy="30609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0631"/>
          <a:stretch/>
        </p:blipFill>
        <p:spPr>
          <a:xfrm>
            <a:off x="7281746" y="1957973"/>
            <a:ext cx="4293219" cy="3060970"/>
          </a:xfrm>
          <a:prstGeom prst="rect">
            <a:avLst/>
          </a:prstGeom>
        </p:spPr>
      </p:pic>
      <p:sp>
        <p:nvSpPr>
          <p:cNvPr id="11" name="Hộp Văn bản 9">
            <a:extLst>
              <a:ext uri="{FF2B5EF4-FFF2-40B4-BE49-F238E27FC236}">
                <a16:creationId xmlns:a16="http://schemas.microsoft.com/office/drawing/2014/main" id="{5A0C2DD4-762C-B4BE-9A19-081A6D86F02E}"/>
              </a:ext>
            </a:extLst>
          </p:cNvPr>
          <p:cNvSpPr txBox="1"/>
          <p:nvPr/>
        </p:nvSpPr>
        <p:spPr>
          <a:xfrm>
            <a:off x="936887" y="5137594"/>
            <a:ext cx="49599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GB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vi-VN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teaching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maths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writing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800" b="1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board</a:t>
            </a:r>
            <a:r>
              <a:rPr lang="vi-VN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vi-VN" sz="3200" dirty="0">
              <a:solidFill>
                <a:srgbClr val="0FB7BD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Hộp Văn bản 9">
            <a:extLst>
              <a:ext uri="{FF2B5EF4-FFF2-40B4-BE49-F238E27FC236}">
                <a16:creationId xmlns:a16="http://schemas.microsoft.com/office/drawing/2014/main" id="{5A0C2DD4-762C-B4BE-9A19-081A6D86F02E}"/>
              </a:ext>
            </a:extLst>
          </p:cNvPr>
          <p:cNvSpPr txBox="1"/>
          <p:nvPr/>
        </p:nvSpPr>
        <p:spPr>
          <a:xfrm>
            <a:off x="6903200" y="5353037"/>
            <a:ext cx="50503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en-GB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vi-VN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play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football</a:t>
            </a:r>
            <a:r>
              <a:rPr lang="vi-VN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GB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soccer.</a:t>
            </a:r>
            <a:endParaRPr lang="vi-VN" sz="3200" dirty="0">
              <a:solidFill>
                <a:srgbClr val="0FB7BD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87377"/>
            <a:ext cx="108791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Tell your partner what the people in the pictures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are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doing.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9">
            <a:extLst>
              <a:ext uri="{FF2B5EF4-FFF2-40B4-BE49-F238E27FC236}">
                <a16:creationId xmlns:a16="http://schemas.microsoft.com/office/drawing/2014/main" id="{5A0C2DD4-762C-B4BE-9A19-081A6D86F02E}"/>
              </a:ext>
            </a:extLst>
          </p:cNvPr>
          <p:cNvSpPr txBox="1"/>
          <p:nvPr/>
        </p:nvSpPr>
        <p:spPr>
          <a:xfrm>
            <a:off x="738369" y="5271408"/>
            <a:ext cx="4959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GB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vi-VN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She is riding her bike</a:t>
            </a:r>
            <a:r>
              <a:rPr lang="vi-VN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GB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bicycle</a:t>
            </a:r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3200" dirty="0">
              <a:solidFill>
                <a:srgbClr val="0FB7B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Hộp Văn bản 9">
            <a:extLst>
              <a:ext uri="{FF2B5EF4-FFF2-40B4-BE49-F238E27FC236}">
                <a16:creationId xmlns:a16="http://schemas.microsoft.com/office/drawing/2014/main" id="{5A0C2DD4-762C-B4BE-9A19-081A6D86F02E}"/>
              </a:ext>
            </a:extLst>
          </p:cNvPr>
          <p:cNvSpPr txBox="1"/>
          <p:nvPr/>
        </p:nvSpPr>
        <p:spPr>
          <a:xfrm>
            <a:off x="7917961" y="5271408"/>
            <a:ext cx="28541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n-GB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She is cooking.  </a:t>
            </a:r>
            <a:endParaRPr lang="vi-VN" sz="3200" dirty="0">
              <a:solidFill>
                <a:srgbClr val="0FB7B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87" y="2039753"/>
            <a:ext cx="4288588" cy="2944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4421" t="12757" r="3911" b="3570"/>
          <a:stretch/>
        </p:blipFill>
        <p:spPr>
          <a:xfrm>
            <a:off x="7034977" y="2153113"/>
            <a:ext cx="4204009" cy="285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7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87377"/>
            <a:ext cx="108791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Tell your partner what the people in the pictures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are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doing.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9">
            <a:extLst>
              <a:ext uri="{FF2B5EF4-FFF2-40B4-BE49-F238E27FC236}">
                <a16:creationId xmlns:a16="http://schemas.microsoft.com/office/drawing/2014/main" id="{5A0C2DD4-762C-B4BE-9A19-081A6D86F02E}"/>
              </a:ext>
            </a:extLst>
          </p:cNvPr>
          <p:cNvSpPr txBox="1"/>
          <p:nvPr/>
        </p:nvSpPr>
        <p:spPr>
          <a:xfrm>
            <a:off x="1327180" y="5226803"/>
            <a:ext cx="2798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e. She is singing. </a:t>
            </a:r>
          </a:p>
        </p:txBody>
      </p:sp>
      <p:sp>
        <p:nvSpPr>
          <p:cNvPr id="13" name="Hộp Văn bản 9">
            <a:extLst>
              <a:ext uri="{FF2B5EF4-FFF2-40B4-BE49-F238E27FC236}">
                <a16:creationId xmlns:a16="http://schemas.microsoft.com/office/drawing/2014/main" id="{5A0C2DD4-762C-B4BE-9A19-081A6D86F02E}"/>
              </a:ext>
            </a:extLst>
          </p:cNvPr>
          <p:cNvSpPr txBox="1"/>
          <p:nvPr/>
        </p:nvSpPr>
        <p:spPr>
          <a:xfrm>
            <a:off x="6708561" y="5127874"/>
            <a:ext cx="54395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</a:t>
            </a:r>
            <a:r>
              <a:rPr lang="en-GB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He is watering the flowers</a:t>
            </a:r>
            <a:r>
              <a:rPr lang="vi-VN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GB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plans</a:t>
            </a:r>
            <a:r>
              <a:rPr lang="en-GB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en-GB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 </a:t>
            </a:r>
            <a:r>
              <a:rPr lang="vi-VN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</a:t>
            </a:r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doing gardening. </a:t>
            </a:r>
            <a:endParaRPr lang="vi-VN" sz="2800" dirty="0">
              <a:solidFill>
                <a:srgbClr val="0FB7B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4650" r="50826" b="2651"/>
          <a:stretch/>
        </p:blipFill>
        <p:spPr>
          <a:xfrm>
            <a:off x="769619" y="2153113"/>
            <a:ext cx="4061296" cy="2793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9368" t="3184" b="3319"/>
          <a:stretch/>
        </p:blipFill>
        <p:spPr>
          <a:xfrm>
            <a:off x="7025268" y="2079629"/>
            <a:ext cx="4181707" cy="281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5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738369" y="2278055"/>
            <a:ext cx="1094045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Mai </a:t>
            </a:r>
            <a:r>
              <a:rPr lang="en-US" sz="240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(talk)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about types of energy sources now.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We </a:t>
            </a:r>
            <a:r>
              <a:rPr lang="en-US" sz="240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(use)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solar energy to replace energy from coal today.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Keep quiet! The students of Class 7C </a:t>
            </a:r>
            <a:r>
              <a:rPr lang="en-US" sz="240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(take)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a test.</a:t>
            </a:r>
            <a:endParaRPr lang="vi-VN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Scientists </a:t>
            </a:r>
            <a:r>
              <a:rPr lang="en-US" sz="240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(develop)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new energy sources to protect the environment.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We </a:t>
            </a:r>
            <a:r>
              <a:rPr lang="en-US" sz="240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(reduce)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the use of nuclear energy nowadays.</a:t>
            </a:r>
            <a:endParaRPr lang="en-GB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DDB6E341-CF2A-4BED-BD4B-B43BFF446731}"/>
              </a:ext>
            </a:extLst>
          </p:cNvPr>
          <p:cNvSpPr txBox="1"/>
          <p:nvPr/>
        </p:nvSpPr>
        <p:spPr>
          <a:xfrm>
            <a:off x="996874" y="1398528"/>
            <a:ext cx="1118397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sentences, using the present continuous form of the verbs in brackets.</a:t>
            </a:r>
          </a:p>
        </p:txBody>
      </p:sp>
      <p:sp>
        <p:nvSpPr>
          <p:cNvPr id="13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2553415" y="2512230"/>
            <a:ext cx="1307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7941E"/>
                </a:solidFill>
              </a:rPr>
              <a:t>is talking</a:t>
            </a:r>
            <a:endParaRPr lang="en-US" sz="2400" b="1" dirty="0">
              <a:solidFill>
                <a:srgbClr val="F7941E"/>
              </a:solidFill>
            </a:endParaRPr>
          </a:p>
        </p:txBody>
      </p:sp>
      <p:sp>
        <p:nvSpPr>
          <p:cNvPr id="19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2519962" y="3255529"/>
            <a:ext cx="13941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7941E"/>
                </a:solidFill>
              </a:rPr>
              <a:t>are using</a:t>
            </a:r>
            <a:endParaRPr lang="en-US" sz="2400" b="1" dirty="0">
              <a:solidFill>
                <a:srgbClr val="F7941E"/>
              </a:solidFill>
            </a:endParaRPr>
          </a:p>
        </p:txBody>
      </p:sp>
      <p:sp>
        <p:nvSpPr>
          <p:cNvPr id="20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6600012" y="3984652"/>
            <a:ext cx="17025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7941E"/>
                </a:solidFill>
              </a:rPr>
              <a:t>are taking</a:t>
            </a:r>
            <a:endParaRPr lang="en-US" sz="2400" b="1" dirty="0">
              <a:solidFill>
                <a:srgbClr val="F7941E"/>
              </a:solidFill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3493090" y="4730865"/>
            <a:ext cx="20936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7941E"/>
                </a:solidFill>
              </a:rPr>
              <a:t>are developing</a:t>
            </a:r>
            <a:endParaRPr lang="en-US" sz="2400" b="1" dirty="0">
              <a:solidFill>
                <a:srgbClr val="F7941E"/>
              </a:solidFill>
            </a:endParaRPr>
          </a:p>
        </p:txBody>
      </p:sp>
      <p:sp>
        <p:nvSpPr>
          <p:cNvPr id="22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2757114" y="5479519"/>
            <a:ext cx="20602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7941E"/>
                </a:solidFill>
              </a:rPr>
              <a:t>are reducing</a:t>
            </a:r>
            <a:endParaRPr lang="en-US" sz="2400" b="1" dirty="0">
              <a:solidFill>
                <a:srgbClr val="F794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827500" y="5216907"/>
            <a:ext cx="44782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Are you still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work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/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working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on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your project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now?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2905" y="1324161"/>
            <a:ext cx="693482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form of the verb in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754EA619-5A0B-2799-E41B-0382BF6BC89D}"/>
              </a:ext>
            </a:extLst>
          </p:cNvPr>
          <p:cNvSpPr/>
          <p:nvPr/>
        </p:nvSpPr>
        <p:spPr>
          <a:xfrm>
            <a:off x="3571693" y="5372912"/>
            <a:ext cx="1156423" cy="43068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385" y="2374151"/>
            <a:ext cx="4344312" cy="28545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1326" y="2273004"/>
            <a:ext cx="4594070" cy="3056891"/>
          </a:xfrm>
          <a:prstGeom prst="rect">
            <a:avLst/>
          </a:prstGeom>
        </p:spPr>
      </p:pic>
      <p:sp>
        <p:nvSpPr>
          <p:cNvPr id="18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6849223" y="5351022"/>
            <a:ext cx="44782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Nam and Lan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/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are doing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quite well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at school this year.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Hình Bầu dục 9">
            <a:extLst>
              <a:ext uri="{FF2B5EF4-FFF2-40B4-BE49-F238E27FC236}">
                <a16:creationId xmlns:a16="http://schemas.microsoft.com/office/drawing/2014/main" id="{754EA619-5A0B-2799-E41B-0382BF6BC89D}"/>
              </a:ext>
            </a:extLst>
          </p:cNvPr>
          <p:cNvSpPr/>
          <p:nvPr/>
        </p:nvSpPr>
        <p:spPr>
          <a:xfrm>
            <a:off x="9403780" y="5520502"/>
            <a:ext cx="1446357" cy="43068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827499" y="5216907"/>
            <a:ext cx="47035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3. </a:t>
            </a:r>
            <a:r>
              <a:rPr lang="en-US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Does she study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/ </a:t>
            </a:r>
            <a:r>
              <a:rPr lang="en-US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she studying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at the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school library at the moment?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2905" y="1324161"/>
            <a:ext cx="693482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form of the verb in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754EA619-5A0B-2799-E41B-0382BF6BC89D}"/>
              </a:ext>
            </a:extLst>
          </p:cNvPr>
          <p:cNvSpPr/>
          <p:nvPr/>
        </p:nvSpPr>
        <p:spPr>
          <a:xfrm>
            <a:off x="3270611" y="5315015"/>
            <a:ext cx="2137730" cy="5282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6732391" y="5216907"/>
            <a:ext cx="53427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Hoa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studies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/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studying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for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her exam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, so she can’t come to the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party right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now.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Hình Bầu dục 9">
            <a:extLst>
              <a:ext uri="{FF2B5EF4-FFF2-40B4-BE49-F238E27FC236}">
                <a16:creationId xmlns:a16="http://schemas.microsoft.com/office/drawing/2014/main" id="{754EA619-5A0B-2799-E41B-0382BF6BC89D}"/>
              </a:ext>
            </a:extLst>
          </p:cNvPr>
          <p:cNvSpPr/>
          <p:nvPr/>
        </p:nvSpPr>
        <p:spPr>
          <a:xfrm>
            <a:off x="8779312" y="5315015"/>
            <a:ext cx="1502112" cy="5282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00" y="2223634"/>
            <a:ext cx="4145944" cy="2763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0956" y="2223634"/>
            <a:ext cx="4161921" cy="276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5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3126856" y="5061337"/>
            <a:ext cx="44782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We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have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/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are having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English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three times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a week.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2905" y="1324161"/>
            <a:ext cx="693482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form of the verb in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754EA619-5A0B-2799-E41B-0382BF6BC89D}"/>
              </a:ext>
            </a:extLst>
          </p:cNvPr>
          <p:cNvSpPr/>
          <p:nvPr/>
        </p:nvSpPr>
        <p:spPr>
          <a:xfrm>
            <a:off x="3880624" y="5197364"/>
            <a:ext cx="836341" cy="43068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075" y="1985777"/>
            <a:ext cx="4494057" cy="307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9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628983" y="2214072"/>
            <a:ext cx="1144221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The students / do the project / now.</a:t>
            </a:r>
            <a:endParaRPr lang="en-GB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</a:t>
            </a:r>
          </a:p>
          <a:p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Mrs Lien / teach us about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solar energy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/ at the moment.</a:t>
            </a:r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</a:t>
            </a:r>
          </a:p>
          <a:p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They / learn about energy / this month.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</a:t>
            </a:r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She / not swim / in the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swimming pool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/ right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now.</a:t>
            </a:r>
          </a:p>
          <a:p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</a:t>
            </a:r>
          </a:p>
          <a:p>
            <a:r>
              <a:rPr lang="en-US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Nowadays, people in Iceland /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not use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energy from coal.</a:t>
            </a:r>
          </a:p>
          <a:p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E7C5F1F-43DC-A6EE-258B-3C2BADBAB50F}"/>
              </a:ext>
            </a:extLst>
          </p:cNvPr>
          <p:cNvSpPr txBox="1"/>
          <p:nvPr/>
        </p:nvSpPr>
        <p:spPr>
          <a:xfrm>
            <a:off x="1131589" y="1188331"/>
            <a:ext cx="82354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Write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sentences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about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people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doing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doing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using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suggestions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vi-VN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8983" y="2559310"/>
            <a:ext cx="5244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The students are doing the project now.</a:t>
            </a:r>
            <a:endParaRPr lang="en-GB" sz="2400">
              <a:solidFill>
                <a:srgbClr val="00A9A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8983" y="3301609"/>
            <a:ext cx="7427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Mrs Lien is teaching us about solar energy at the moment.</a:t>
            </a:r>
            <a:endParaRPr lang="en-GB" sz="2400">
              <a:solidFill>
                <a:srgbClr val="00A9A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8983" y="4053918"/>
            <a:ext cx="5580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They are learning about energy this month.</a:t>
            </a:r>
            <a:endParaRPr lang="en-GB" sz="2400">
              <a:solidFill>
                <a:srgbClr val="00A9A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8983" y="4746959"/>
            <a:ext cx="6890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She is not swimming in the swimming pool right now. </a:t>
            </a:r>
            <a:endParaRPr lang="en-GB" sz="2400">
              <a:solidFill>
                <a:srgbClr val="00A9A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8983" y="5496002"/>
            <a:ext cx="7699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Nowadays, people in Iceland are not using energy from coal.</a:t>
            </a:r>
            <a:endParaRPr lang="en-GB" sz="2400">
              <a:solidFill>
                <a:srgbClr val="00A9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1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3987" y="1309610"/>
            <a:ext cx="739209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Ask and answer the following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4CF79B28-B054-BFC6-6A2C-78DE7FED81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76" y="2720898"/>
            <a:ext cx="5097123" cy="3756474"/>
          </a:xfrm>
          <a:prstGeom prst="rect">
            <a:avLst/>
          </a:prstGeom>
        </p:spPr>
      </p:pic>
      <p:sp>
        <p:nvSpPr>
          <p:cNvPr id="9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827500" y="2470551"/>
            <a:ext cx="573836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What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book are you reading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now?</a:t>
            </a:r>
            <a:endParaRPr lang="en-GB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What sport are you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playing these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days?</a:t>
            </a:r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What courses are you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taking this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term?</a:t>
            </a:r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What are you doing to save energy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31275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6409" y="219773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833810"/>
            <a:ext cx="1883767" cy="6682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9950" y="1312753"/>
            <a:ext cx="6365268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Jumble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2197730"/>
            <a:ext cx="6383045" cy="62258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The present continuous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3013692"/>
            <a:ext cx="6379580" cy="230844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1: Work in pairs. Tell your partner what the people in the pictures are </a:t>
            </a:r>
            <a:r>
              <a:rPr lang="en-US" dirty="0" smtClean="0">
                <a:solidFill>
                  <a:schemeClr val="tx1"/>
                </a:solidFill>
              </a:rPr>
              <a:t>doing.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the </a:t>
            </a:r>
            <a:r>
              <a:rPr lang="en-US" dirty="0" smtClean="0">
                <a:solidFill>
                  <a:schemeClr val="tx1"/>
                </a:solidFill>
              </a:rPr>
              <a:t>sentences.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Circle the correct form of the verb in each sentence.</a:t>
            </a:r>
          </a:p>
          <a:p>
            <a:r>
              <a:rPr lang="en-US" dirty="0">
                <a:solidFill>
                  <a:schemeClr val="tx1"/>
                </a:solidFill>
              </a:rPr>
              <a:t>Task 4: Write sentences about what the people are doing or not doing, using the suggestions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Task 5: Work in pairs. Ask and answer the following questions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640290"/>
            <a:ext cx="1248986" cy="55744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30907" y="2525432"/>
            <a:ext cx="1215502" cy="130837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946408" y="5515803"/>
            <a:ext cx="1950733" cy="62852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8839" y="5541045"/>
            <a:ext cx="6383045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stCxn id="18" idx="3"/>
            <a:endCxn id="27" idx="0"/>
          </p:cNvCxnSpPr>
          <p:nvPr/>
        </p:nvCxnSpPr>
        <p:spPr>
          <a:xfrm>
            <a:off x="2672790" y="4167912"/>
            <a:ext cx="1248985" cy="134789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08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07147" y="2707652"/>
            <a:ext cx="5020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GRAMMAR: </a:t>
            </a:r>
          </a:p>
          <a:p>
            <a:r>
              <a:rPr lang="en-US" sz="3200" b="1" smtClean="0">
                <a:solidFill>
                  <a:srgbClr val="0FB7BD"/>
                </a:solidFill>
              </a:rPr>
              <a:t>THE PRESENT </a:t>
            </a:r>
            <a:r>
              <a:rPr lang="en-US" sz="3200" b="1" dirty="0">
                <a:solidFill>
                  <a:srgbClr val="0FB7BD"/>
                </a:solidFill>
              </a:rPr>
              <a:t>CONTINUOUS</a:t>
            </a:r>
          </a:p>
          <a:p>
            <a:endParaRPr lang="en-US" sz="3200" b="1" dirty="0">
              <a:solidFill>
                <a:srgbClr val="0FB7B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BC5C29BC-BBC1-4A8B-B76D-75CE42F3AC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14" y="2576757"/>
            <a:ext cx="4142070" cy="3722685"/>
          </a:xfrm>
          <a:prstGeom prst="rect">
            <a:avLst/>
          </a:prstGeom>
        </p:spPr>
      </p:pic>
      <p:sp>
        <p:nvSpPr>
          <p:cNvPr id="19" name="TextBox 17">
            <a:extLst>
              <a:ext uri="{FF2B5EF4-FFF2-40B4-BE49-F238E27FC236}">
                <a16:creationId xmlns:a16="http://schemas.microsoft.com/office/drawing/2014/main" id="{9E41C0B0-55D5-4E9F-2A3A-AA964DADB58D}"/>
              </a:ext>
            </a:extLst>
          </p:cNvPr>
          <p:cNvSpPr txBox="1"/>
          <p:nvPr/>
        </p:nvSpPr>
        <p:spPr>
          <a:xfrm>
            <a:off x="2103717" y="190029"/>
            <a:ext cx="98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7D885839-56AD-1440-C271-32C52790B832}"/>
              </a:ext>
            </a:extLst>
          </p:cNvPr>
          <p:cNvSpPr txBox="1"/>
          <p:nvPr/>
        </p:nvSpPr>
        <p:spPr>
          <a:xfrm>
            <a:off x="3372566" y="198522"/>
            <a:ext cx="8079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ENERGY SOURCES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146761417"/>
              </p:ext>
            </p:extLst>
          </p:nvPr>
        </p:nvGraphicFramePr>
        <p:xfrm>
          <a:off x="2026004" y="2649845"/>
          <a:ext cx="7767783" cy="3720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B319E90B-48AC-4DE1-B1D7-856D68F0F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1237250"/>
              </p:ext>
            </p:extLst>
          </p:nvPr>
        </p:nvGraphicFramePr>
        <p:xfrm>
          <a:off x="827500" y="2538582"/>
          <a:ext cx="4846320" cy="3028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8D0B7F9-455A-45E4-8C7F-2AD7C6507D77}"/>
              </a:ext>
            </a:extLst>
          </p:cNvPr>
          <p:cNvSpPr txBox="1"/>
          <p:nvPr/>
        </p:nvSpPr>
        <p:spPr>
          <a:xfrm>
            <a:off x="6219038" y="3021753"/>
            <a:ext cx="5020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GRAMMAR: </a:t>
            </a:r>
          </a:p>
          <a:p>
            <a:r>
              <a:rPr lang="en-US" sz="3200" b="1" dirty="0">
                <a:solidFill>
                  <a:srgbClr val="0FB7BD"/>
                </a:solidFill>
              </a:rPr>
              <a:t>THE PRESENT CONTINUOUS</a:t>
            </a:r>
          </a:p>
          <a:p>
            <a:endParaRPr lang="en-US" sz="3200" b="1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4049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smtClean="0"/>
              <a:t>Do exercises </a:t>
            </a:r>
            <a:r>
              <a:rPr lang="en-US" sz="2800" dirty="0"/>
              <a:t>in the workbook.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F4C67F-E3FF-1D4A-8347-8DE717642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77" y="3488877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E74F6D-24A3-2C42-ADA8-7FE227F95BC1}"/>
              </a:ext>
            </a:extLst>
          </p:cNvPr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err="1">
                <a:latin typeface="Calibri" panose="020F0502020204030204" pitchFamily="34" charset="0"/>
              </a:rPr>
              <a:t>facebook.com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r>
              <a:rPr lang="en-GB" b="1" i="1" err="1">
                <a:latin typeface="Calibri" panose="020F0502020204030204" pitchFamily="34" charset="0"/>
              </a:rPr>
              <a:t>www.tienganhglobalsuccess.vn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47521" y="2171130"/>
            <a:ext cx="8288938" cy="1695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</a:t>
            </a:r>
            <a:r>
              <a:rPr lang="en-US" sz="2800"/>
              <a:t>able </a:t>
            </a:r>
            <a:r>
              <a:rPr lang="en-US" sz="2800" smtClean="0"/>
              <a:t>to know </a:t>
            </a:r>
            <a:r>
              <a:rPr lang="en-US" sz="2800" dirty="0"/>
              <a:t>how </a:t>
            </a:r>
            <a:r>
              <a:rPr lang="en-US" sz="2800"/>
              <a:t>to </a:t>
            </a:r>
            <a:r>
              <a:rPr lang="en-US" sz="2800" smtClean="0"/>
              <a:t>use </a:t>
            </a:r>
            <a:r>
              <a:rPr lang="en-US" sz="2800" i="1" smtClean="0"/>
              <a:t>The present continuous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31275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6409" y="219773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833810"/>
            <a:ext cx="1883767" cy="6682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9950" y="1312753"/>
            <a:ext cx="6365268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Jumble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2197730"/>
            <a:ext cx="6383045" cy="62258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The present continuous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3013692"/>
            <a:ext cx="6379580" cy="230844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1: Work in pairs. Tell your partner what the people in the pictures are </a:t>
            </a:r>
            <a:r>
              <a:rPr lang="en-US" dirty="0" smtClean="0">
                <a:solidFill>
                  <a:schemeClr val="tx1"/>
                </a:solidFill>
              </a:rPr>
              <a:t>doing.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the </a:t>
            </a:r>
            <a:r>
              <a:rPr lang="en-US" dirty="0" smtClean="0">
                <a:solidFill>
                  <a:schemeClr val="tx1"/>
                </a:solidFill>
              </a:rPr>
              <a:t>sentences.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Circle the correct form of the verb in each sentence.</a:t>
            </a:r>
          </a:p>
          <a:p>
            <a:r>
              <a:rPr lang="en-US" dirty="0">
                <a:solidFill>
                  <a:schemeClr val="tx1"/>
                </a:solidFill>
              </a:rPr>
              <a:t>Task 4: Write sentences about what the people are doing or not doing, using the suggestions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Task 5: Work in pairs. Ask and answer the following questions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640290"/>
            <a:ext cx="1248986" cy="55744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30907" y="2525432"/>
            <a:ext cx="1215502" cy="130837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946408" y="5515803"/>
            <a:ext cx="1950733" cy="62852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8839" y="5541045"/>
            <a:ext cx="6383045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stCxn id="18" idx="3"/>
            <a:endCxn id="27" idx="0"/>
          </p:cNvCxnSpPr>
          <p:nvPr/>
        </p:nvCxnSpPr>
        <p:spPr>
          <a:xfrm>
            <a:off x="2672790" y="4167912"/>
            <a:ext cx="1248985" cy="134789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31275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9950" y="1312753"/>
            <a:ext cx="6365268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Jumble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90093" y="2991555"/>
            <a:ext cx="685512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To activate students’ knowledge on the targeted grammar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To enhance students’ skills of cooperating with team mates</a:t>
            </a:r>
          </a:p>
        </p:txBody>
      </p:sp>
      <p:pic>
        <p:nvPicPr>
          <p:cNvPr id="23" name="Hình ảnh 3">
            <a:extLst>
              <a:ext uri="{FF2B5EF4-FFF2-40B4-BE49-F238E27FC236}">
                <a16:creationId xmlns:a16="http://schemas.microsoft.com/office/drawing/2014/main" id="{8B8E5ADD-B7E7-484A-BC3D-313EA2969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37" y="1705377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45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8AE5039C-F052-4D02-8915-D61F7CC4F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545"/>
            <a:ext cx="4003288" cy="4003288"/>
          </a:xfrm>
          <a:prstGeom prst="rect">
            <a:avLst/>
          </a:prstGeom>
        </p:spPr>
      </p:pic>
      <p:sp>
        <p:nvSpPr>
          <p:cNvPr id="6" name="Hộp Văn bản 13">
            <a:extLst>
              <a:ext uri="{FF2B5EF4-FFF2-40B4-BE49-F238E27FC236}">
                <a16:creationId xmlns:a16="http://schemas.microsoft.com/office/drawing/2014/main" id="{90A7BC9C-B2E8-43CF-4539-35260440F32E}"/>
              </a:ext>
            </a:extLst>
          </p:cNvPr>
          <p:cNvSpPr txBox="1"/>
          <p:nvPr/>
        </p:nvSpPr>
        <p:spPr>
          <a:xfrm>
            <a:off x="4003288" y="1834074"/>
            <a:ext cx="783187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 </a:t>
            </a:r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 now / English / learning / </a:t>
            </a:r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/ .</a:t>
            </a:r>
          </a:p>
          <a:p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____________________________________________</a:t>
            </a:r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vi-VN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are / They / not / energy / using / solar / .</a:t>
            </a:r>
          </a:p>
          <a:p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   ____________________________________________</a:t>
            </a:r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project / you / on / working / are / your / ?</a:t>
            </a:r>
          </a:p>
          <a:p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   ____________________________________________</a:t>
            </a:r>
          </a:p>
          <a:p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</a:t>
            </a:r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studying / brother / Where / your / is / ?</a:t>
            </a:r>
          </a:p>
          <a:p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   ____________________________________________</a:t>
            </a:r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r>
              <a:rPr lang="vi-VN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basketball / She / yard / the /  in / playing / is / school / ?</a:t>
            </a:r>
          </a:p>
          <a:p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   ____________________________________________ </a:t>
            </a:r>
            <a:endParaRPr lang="vi-VN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27756" y="16392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293292" y="2182335"/>
            <a:ext cx="360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48DA4"/>
                </a:solidFill>
              </a:rPr>
              <a:t>She is learning English now.</a:t>
            </a:r>
            <a:endParaRPr lang="en-GB" sz="2400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3292" y="2922443"/>
            <a:ext cx="4144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48DA4"/>
                </a:solidFill>
              </a:rPr>
              <a:t>They are not using solar energy.</a:t>
            </a:r>
            <a:endParaRPr lang="en-GB" sz="2400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3291" y="3668351"/>
            <a:ext cx="4343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48DA4"/>
                </a:solidFill>
              </a:rPr>
              <a:t>Are you working on your Project?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93290" y="4379888"/>
            <a:ext cx="360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48DA4"/>
                </a:solidFill>
              </a:rPr>
              <a:t>She is learning English now.</a:t>
            </a:r>
            <a:endParaRPr lang="en-GB" sz="2400">
              <a:solidFill>
                <a:srgbClr val="048DA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93290" y="5116988"/>
            <a:ext cx="555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48DA4"/>
                </a:solidFill>
              </a:rPr>
              <a:t>She is playing basketball in the school yard.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31275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6409" y="219773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9950" y="1312753"/>
            <a:ext cx="6365268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Jumble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2197730"/>
            <a:ext cx="6383045" cy="62258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The present continuous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640290"/>
            <a:ext cx="1248986" cy="55744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146453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CD6C2C4-3AA5-4D20-9156-4044BF9F6839}"/>
              </a:ext>
            </a:extLst>
          </p:cNvPr>
          <p:cNvSpPr txBox="1"/>
          <p:nvPr/>
        </p:nvSpPr>
        <p:spPr>
          <a:xfrm>
            <a:off x="610303" y="1407429"/>
            <a:ext cx="54856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PRESENT CONTINUOUS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635" t="2580" r="5446"/>
          <a:stretch/>
        </p:blipFill>
        <p:spPr>
          <a:xfrm>
            <a:off x="278955" y="2326380"/>
            <a:ext cx="8050683" cy="355723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37CEE8B7-B562-4C84-A194-83BF57DDF0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361" y="2888166"/>
            <a:ext cx="3523408" cy="27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31275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6409" y="219773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833810"/>
            <a:ext cx="1883767" cy="6682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9950" y="1312753"/>
            <a:ext cx="6365268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Jumble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2197730"/>
            <a:ext cx="6383045" cy="62258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The present continuous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3013692"/>
            <a:ext cx="6379580" cy="230844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1: Work in pairs. Tell your partner what the people in the pictures are </a:t>
            </a:r>
            <a:r>
              <a:rPr lang="en-US" dirty="0" smtClean="0">
                <a:solidFill>
                  <a:schemeClr val="tx1"/>
                </a:solidFill>
              </a:rPr>
              <a:t>doing.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the </a:t>
            </a:r>
            <a:r>
              <a:rPr lang="en-US" dirty="0" smtClean="0">
                <a:solidFill>
                  <a:schemeClr val="tx1"/>
                </a:solidFill>
              </a:rPr>
              <a:t>sentences.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Circle the correct form of the verb in each sentence.</a:t>
            </a:r>
          </a:p>
          <a:p>
            <a:r>
              <a:rPr lang="en-US" dirty="0">
                <a:solidFill>
                  <a:schemeClr val="tx1"/>
                </a:solidFill>
              </a:rPr>
              <a:t>Task 4: Write sentences about what the people are doing or not doing, using the suggestions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Task 5: Work in pairs. Ask and answer the following questions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640290"/>
            <a:ext cx="1248986" cy="55744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30907" y="2525432"/>
            <a:ext cx="1215502" cy="130837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17093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3091</TotalTime>
  <Words>1045</Words>
  <PresentationFormat>Widescreen</PresentationFormat>
  <Paragraphs>176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Adobe Gothic Std B</vt:lpstr>
      <vt:lpstr>Arial</vt:lpstr>
      <vt:lpstr>Calibri</vt:lpstr>
      <vt:lpstr>Calibri (Body)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2023-04-19T04:37:45Z</dcterms:modified>
</cp:coreProperties>
</file>