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9" r:id="rId1"/>
  </p:sldMasterIdLst>
  <p:notesMasterIdLst>
    <p:notesMasterId r:id="rId20"/>
  </p:notesMasterIdLst>
  <p:sldIdLst>
    <p:sldId id="256" r:id="rId2"/>
    <p:sldId id="286" r:id="rId3"/>
    <p:sldId id="287" r:id="rId4"/>
    <p:sldId id="288" r:id="rId5"/>
    <p:sldId id="289" r:id="rId6"/>
    <p:sldId id="303" r:id="rId7"/>
    <p:sldId id="304" r:id="rId8"/>
    <p:sldId id="305" r:id="rId9"/>
    <p:sldId id="311" r:id="rId10"/>
    <p:sldId id="312" r:id="rId11"/>
    <p:sldId id="313" r:id="rId12"/>
    <p:sldId id="290" r:id="rId13"/>
    <p:sldId id="316" r:id="rId14"/>
    <p:sldId id="309" r:id="rId15"/>
    <p:sldId id="301" r:id="rId16"/>
    <p:sldId id="310" r:id="rId17"/>
    <p:sldId id="314" r:id="rId18"/>
    <p:sldId id="315" r:id="rId19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365330-29DC-480B-9E5E-8DA00C080907}">
  <a:tblStyle styleId="{43365330-29DC-480B-9E5E-8DA00C0809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61BEE-D59C-4AFE-B137-A6A1A8398D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71814-6843-491C-8370-CAE8075408A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1: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endParaRPr lang="en-US" sz="2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38E9F-C420-48AA-B39D-4622AA1FCC71}" type="parTrans" cxnId="{933418BF-83D0-4286-958A-58F844E94587}">
      <dgm:prSet/>
      <dgm:spPr/>
      <dgm:t>
        <a:bodyPr/>
        <a:lstStyle/>
        <a:p>
          <a:endParaRPr lang="en-US" sz="2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C79FC-42CA-40B6-9073-A24A99A2E171}" type="sibTrans" cxnId="{933418BF-83D0-4286-958A-58F844E94587}">
      <dgm:prSet/>
      <dgm:spPr/>
      <dgm:t>
        <a:bodyPr/>
        <a:lstStyle/>
        <a:p>
          <a:endParaRPr lang="en-US" sz="2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70BC5-F4C8-452E-9777-191C729930D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2: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phôi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pháp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phôi</a:t>
          </a:r>
          <a:endParaRPr lang="en-US" sz="2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F119D-A657-4AEF-9AD6-F54AC7E28234}" type="parTrans" cxnId="{E72E35B9-86A8-4D79-B60C-7EFEE0D211C9}">
      <dgm:prSet/>
      <dgm:spPr/>
      <dgm:t>
        <a:bodyPr/>
        <a:lstStyle/>
        <a:p>
          <a:endParaRPr lang="en-US" sz="2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E6384-C778-4A23-B172-DFC8BBF31146}" type="sibTrans" cxnId="{E72E35B9-86A8-4D79-B60C-7EFEE0D211C9}">
      <dgm:prSet/>
      <dgm:spPr/>
      <dgm:t>
        <a:bodyPr/>
        <a:lstStyle/>
        <a:p>
          <a:endParaRPr lang="en-US" sz="2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815B7-C890-4218-ADF5-49C22B8802E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3: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endParaRPr lang="en-US" sz="2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204EC-2D4D-480A-81C1-EF1EF0CC9419}" type="parTrans" cxnId="{6E35AE57-158C-4D5B-A29F-9CFB187C21D7}">
      <dgm:prSet/>
      <dgm:spPr/>
      <dgm:t>
        <a:bodyPr/>
        <a:lstStyle/>
        <a:p>
          <a:endParaRPr lang="en-US" sz="2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299A1-146C-4ECE-843E-106A4500CF0A}" type="sibTrans" cxnId="{6E35AE57-158C-4D5B-A29F-9CFB187C21D7}">
      <dgm:prSet/>
      <dgm:spPr/>
      <dgm:t>
        <a:bodyPr/>
        <a:lstStyle/>
        <a:p>
          <a:endParaRPr lang="en-US" sz="2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BA47C-FE10-4561-A27E-61EA9F8CD5CD}" type="pres">
      <dgm:prSet presAssocID="{85661BEE-D59C-4AFE-B137-A6A1A8398D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3042A-4AC7-4D14-89E6-29B8799B56FC}" type="pres">
      <dgm:prSet presAssocID="{5EC71814-6843-491C-8370-CAE8075408AD}" presName="parentLin" presStyleCnt="0"/>
      <dgm:spPr/>
    </dgm:pt>
    <dgm:pt modelId="{CB8191A4-5133-4945-8BF9-031C079BFA47}" type="pres">
      <dgm:prSet presAssocID="{5EC71814-6843-491C-8370-CAE8075408A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5AE958C-4FC8-4978-AA3E-C08C0DE1AA8D}" type="pres">
      <dgm:prSet presAssocID="{5EC71814-6843-491C-8370-CAE8075408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CB296-ECDF-4E25-9DFF-9BDB76A8C1F7}" type="pres">
      <dgm:prSet presAssocID="{5EC71814-6843-491C-8370-CAE8075408AD}" presName="negativeSpace" presStyleCnt="0"/>
      <dgm:spPr/>
    </dgm:pt>
    <dgm:pt modelId="{A2708818-71A3-40C3-903F-6BB131EA5D7C}" type="pres">
      <dgm:prSet presAssocID="{5EC71814-6843-491C-8370-CAE8075408AD}" presName="childText" presStyleLbl="conFgAcc1" presStyleIdx="0" presStyleCnt="3">
        <dgm:presLayoutVars>
          <dgm:bulletEnabled val="1"/>
        </dgm:presLayoutVars>
      </dgm:prSet>
      <dgm:spPr/>
    </dgm:pt>
    <dgm:pt modelId="{48789B81-5EB7-4AE9-B9D0-EC276F28E292}" type="pres">
      <dgm:prSet presAssocID="{1E7C79FC-42CA-40B6-9073-A24A99A2E171}" presName="spaceBetweenRectangles" presStyleCnt="0"/>
      <dgm:spPr/>
    </dgm:pt>
    <dgm:pt modelId="{8ED67C14-410F-4E0B-9C00-67626DF8A939}" type="pres">
      <dgm:prSet presAssocID="{20570BC5-F4C8-452E-9777-191C729930DA}" presName="parentLin" presStyleCnt="0"/>
      <dgm:spPr/>
    </dgm:pt>
    <dgm:pt modelId="{DC28B850-6EA1-4E27-8EC6-6E4D00079971}" type="pres">
      <dgm:prSet presAssocID="{20570BC5-F4C8-452E-9777-191C729930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5D9022-6675-4046-B675-4A439979E862}" type="pres">
      <dgm:prSet presAssocID="{20570BC5-F4C8-452E-9777-191C729930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C387A-816E-4A3F-95D2-0A5B33E2C413}" type="pres">
      <dgm:prSet presAssocID="{20570BC5-F4C8-452E-9777-191C729930DA}" presName="negativeSpace" presStyleCnt="0"/>
      <dgm:spPr/>
    </dgm:pt>
    <dgm:pt modelId="{97EA78E3-3767-4210-93BA-906AF420081F}" type="pres">
      <dgm:prSet presAssocID="{20570BC5-F4C8-452E-9777-191C729930DA}" presName="childText" presStyleLbl="conFgAcc1" presStyleIdx="1" presStyleCnt="3" custLinFactNeighborY="10504">
        <dgm:presLayoutVars>
          <dgm:bulletEnabled val="1"/>
        </dgm:presLayoutVars>
      </dgm:prSet>
      <dgm:spPr/>
    </dgm:pt>
    <dgm:pt modelId="{CA462E6B-70B9-429A-A488-B283F2CB24EA}" type="pres">
      <dgm:prSet presAssocID="{1A2E6384-C778-4A23-B172-DFC8BBF31146}" presName="spaceBetweenRectangles" presStyleCnt="0"/>
      <dgm:spPr/>
    </dgm:pt>
    <dgm:pt modelId="{2C6702AF-E8B1-45D3-B58F-DF7D20835894}" type="pres">
      <dgm:prSet presAssocID="{997815B7-C890-4218-ADF5-49C22B8802E2}" presName="parentLin" presStyleCnt="0"/>
      <dgm:spPr/>
    </dgm:pt>
    <dgm:pt modelId="{8B695304-EA9E-4523-91AD-E246FABBE83B}" type="pres">
      <dgm:prSet presAssocID="{997815B7-C890-4218-ADF5-49C22B8802E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FD469FC-00D2-4BA3-9386-3C5F51CB58F4}" type="pres">
      <dgm:prSet presAssocID="{997815B7-C890-4218-ADF5-49C22B8802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30C20-12DE-4B4D-AF34-1BEA2EEB5A44}" type="pres">
      <dgm:prSet presAssocID="{997815B7-C890-4218-ADF5-49C22B8802E2}" presName="negativeSpace" presStyleCnt="0"/>
      <dgm:spPr/>
    </dgm:pt>
    <dgm:pt modelId="{9CDBA1DC-D99A-4B99-A3FE-92C916E37FDD}" type="pres">
      <dgm:prSet presAssocID="{997815B7-C890-4218-ADF5-49C22B8802E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3418BF-83D0-4286-958A-58F844E94587}" srcId="{85661BEE-D59C-4AFE-B137-A6A1A8398D09}" destId="{5EC71814-6843-491C-8370-CAE8075408AD}" srcOrd="0" destOrd="0" parTransId="{E7738E9F-C420-48AA-B39D-4622AA1FCC71}" sibTransId="{1E7C79FC-42CA-40B6-9073-A24A99A2E171}"/>
    <dgm:cxn modelId="{6E35AE57-158C-4D5B-A29F-9CFB187C21D7}" srcId="{85661BEE-D59C-4AFE-B137-A6A1A8398D09}" destId="{997815B7-C890-4218-ADF5-49C22B8802E2}" srcOrd="2" destOrd="0" parTransId="{A11204EC-2D4D-480A-81C1-EF1EF0CC9419}" sibTransId="{781299A1-146C-4ECE-843E-106A4500CF0A}"/>
    <dgm:cxn modelId="{EAB33D59-A287-4190-A61E-3EAED97AEDE9}" type="presOf" srcId="{997815B7-C890-4218-ADF5-49C22B8802E2}" destId="{8B695304-EA9E-4523-91AD-E246FABBE83B}" srcOrd="0" destOrd="0" presId="urn:microsoft.com/office/officeart/2005/8/layout/list1"/>
    <dgm:cxn modelId="{39D3E1A8-24B2-4DD1-9DC0-FE5B6037965C}" type="presOf" srcId="{85661BEE-D59C-4AFE-B137-A6A1A8398D09}" destId="{B9FBA47C-FE10-4561-A27E-61EA9F8CD5CD}" srcOrd="0" destOrd="0" presId="urn:microsoft.com/office/officeart/2005/8/layout/list1"/>
    <dgm:cxn modelId="{E72E35B9-86A8-4D79-B60C-7EFEE0D211C9}" srcId="{85661BEE-D59C-4AFE-B137-A6A1A8398D09}" destId="{20570BC5-F4C8-452E-9777-191C729930DA}" srcOrd="1" destOrd="0" parTransId="{E74F119D-A657-4AEF-9AD6-F54AC7E28234}" sibTransId="{1A2E6384-C778-4A23-B172-DFC8BBF31146}"/>
    <dgm:cxn modelId="{06D6DAD1-1814-45D0-A742-BDC9DE58C8E2}" type="presOf" srcId="{5EC71814-6843-491C-8370-CAE8075408AD}" destId="{CB8191A4-5133-4945-8BF9-031C079BFA47}" srcOrd="0" destOrd="0" presId="urn:microsoft.com/office/officeart/2005/8/layout/list1"/>
    <dgm:cxn modelId="{AB8E4A3F-58B5-4DF7-9681-3E30F3CA199F}" type="presOf" srcId="{997815B7-C890-4218-ADF5-49C22B8802E2}" destId="{DFD469FC-00D2-4BA3-9386-3C5F51CB58F4}" srcOrd="1" destOrd="0" presId="urn:microsoft.com/office/officeart/2005/8/layout/list1"/>
    <dgm:cxn modelId="{24972761-7BDB-4E00-A6B8-2AD3531C3761}" type="presOf" srcId="{5EC71814-6843-491C-8370-CAE8075408AD}" destId="{85AE958C-4FC8-4978-AA3E-C08C0DE1AA8D}" srcOrd="1" destOrd="0" presId="urn:microsoft.com/office/officeart/2005/8/layout/list1"/>
    <dgm:cxn modelId="{588564A0-D027-459A-8885-AB8E4B7B185B}" type="presOf" srcId="{20570BC5-F4C8-452E-9777-191C729930DA}" destId="{2A5D9022-6675-4046-B675-4A439979E862}" srcOrd="1" destOrd="0" presId="urn:microsoft.com/office/officeart/2005/8/layout/list1"/>
    <dgm:cxn modelId="{E8959769-7681-4FFA-91DB-357986BA0DCB}" type="presOf" srcId="{20570BC5-F4C8-452E-9777-191C729930DA}" destId="{DC28B850-6EA1-4E27-8EC6-6E4D00079971}" srcOrd="0" destOrd="0" presId="urn:microsoft.com/office/officeart/2005/8/layout/list1"/>
    <dgm:cxn modelId="{8B4B14CE-32A4-483D-8EF7-E31885845EA5}" type="presParOf" srcId="{B9FBA47C-FE10-4561-A27E-61EA9F8CD5CD}" destId="{1F43042A-4AC7-4D14-89E6-29B8799B56FC}" srcOrd="0" destOrd="0" presId="urn:microsoft.com/office/officeart/2005/8/layout/list1"/>
    <dgm:cxn modelId="{ADF9167A-C75C-4BAF-9338-BB0BAA628FB8}" type="presParOf" srcId="{1F43042A-4AC7-4D14-89E6-29B8799B56FC}" destId="{CB8191A4-5133-4945-8BF9-031C079BFA47}" srcOrd="0" destOrd="0" presId="urn:microsoft.com/office/officeart/2005/8/layout/list1"/>
    <dgm:cxn modelId="{36F70006-545C-4B68-8584-B112A00F5F6A}" type="presParOf" srcId="{1F43042A-4AC7-4D14-89E6-29B8799B56FC}" destId="{85AE958C-4FC8-4978-AA3E-C08C0DE1AA8D}" srcOrd="1" destOrd="0" presId="urn:microsoft.com/office/officeart/2005/8/layout/list1"/>
    <dgm:cxn modelId="{627A743B-4504-40D4-ABBD-3E9C6356559E}" type="presParOf" srcId="{B9FBA47C-FE10-4561-A27E-61EA9F8CD5CD}" destId="{D96CB296-ECDF-4E25-9DFF-9BDB76A8C1F7}" srcOrd="1" destOrd="0" presId="urn:microsoft.com/office/officeart/2005/8/layout/list1"/>
    <dgm:cxn modelId="{5FE540B0-B0BC-49D1-9379-43BDA0E9C3BD}" type="presParOf" srcId="{B9FBA47C-FE10-4561-A27E-61EA9F8CD5CD}" destId="{A2708818-71A3-40C3-903F-6BB131EA5D7C}" srcOrd="2" destOrd="0" presId="urn:microsoft.com/office/officeart/2005/8/layout/list1"/>
    <dgm:cxn modelId="{C0E9BC58-C46B-47AE-B2C6-AF1ED74ECA50}" type="presParOf" srcId="{B9FBA47C-FE10-4561-A27E-61EA9F8CD5CD}" destId="{48789B81-5EB7-4AE9-B9D0-EC276F28E292}" srcOrd="3" destOrd="0" presId="urn:microsoft.com/office/officeart/2005/8/layout/list1"/>
    <dgm:cxn modelId="{6A4BE9FA-F983-4205-AB39-0776956DC21C}" type="presParOf" srcId="{B9FBA47C-FE10-4561-A27E-61EA9F8CD5CD}" destId="{8ED67C14-410F-4E0B-9C00-67626DF8A939}" srcOrd="4" destOrd="0" presId="urn:microsoft.com/office/officeart/2005/8/layout/list1"/>
    <dgm:cxn modelId="{397D7DBF-BACC-46B6-BA15-48BBDF4C9764}" type="presParOf" srcId="{8ED67C14-410F-4E0B-9C00-67626DF8A939}" destId="{DC28B850-6EA1-4E27-8EC6-6E4D00079971}" srcOrd="0" destOrd="0" presId="urn:microsoft.com/office/officeart/2005/8/layout/list1"/>
    <dgm:cxn modelId="{78073430-86A0-4785-B231-42B3542FB364}" type="presParOf" srcId="{8ED67C14-410F-4E0B-9C00-67626DF8A939}" destId="{2A5D9022-6675-4046-B675-4A439979E862}" srcOrd="1" destOrd="0" presId="urn:microsoft.com/office/officeart/2005/8/layout/list1"/>
    <dgm:cxn modelId="{F50C6334-9143-494A-825C-FDF2AF264BB5}" type="presParOf" srcId="{B9FBA47C-FE10-4561-A27E-61EA9F8CD5CD}" destId="{707C387A-816E-4A3F-95D2-0A5B33E2C413}" srcOrd="5" destOrd="0" presId="urn:microsoft.com/office/officeart/2005/8/layout/list1"/>
    <dgm:cxn modelId="{A0D1B13B-39A3-4B51-B74C-4B0E607D80B6}" type="presParOf" srcId="{B9FBA47C-FE10-4561-A27E-61EA9F8CD5CD}" destId="{97EA78E3-3767-4210-93BA-906AF420081F}" srcOrd="6" destOrd="0" presId="urn:microsoft.com/office/officeart/2005/8/layout/list1"/>
    <dgm:cxn modelId="{D6A7B029-CF93-49E8-86D6-5C63599C75CE}" type="presParOf" srcId="{B9FBA47C-FE10-4561-A27E-61EA9F8CD5CD}" destId="{CA462E6B-70B9-429A-A488-B283F2CB24EA}" srcOrd="7" destOrd="0" presId="urn:microsoft.com/office/officeart/2005/8/layout/list1"/>
    <dgm:cxn modelId="{753C2984-75D9-41E0-A98B-AB84E7C875F2}" type="presParOf" srcId="{B9FBA47C-FE10-4561-A27E-61EA9F8CD5CD}" destId="{2C6702AF-E8B1-45D3-B58F-DF7D20835894}" srcOrd="8" destOrd="0" presId="urn:microsoft.com/office/officeart/2005/8/layout/list1"/>
    <dgm:cxn modelId="{CA290B6F-15BD-4D90-B118-55927EB2B294}" type="presParOf" srcId="{2C6702AF-E8B1-45D3-B58F-DF7D20835894}" destId="{8B695304-EA9E-4523-91AD-E246FABBE83B}" srcOrd="0" destOrd="0" presId="urn:microsoft.com/office/officeart/2005/8/layout/list1"/>
    <dgm:cxn modelId="{67DABAEE-1750-4E7C-B1EF-D15B02DEAA70}" type="presParOf" srcId="{2C6702AF-E8B1-45D3-B58F-DF7D20835894}" destId="{DFD469FC-00D2-4BA3-9386-3C5F51CB58F4}" srcOrd="1" destOrd="0" presId="urn:microsoft.com/office/officeart/2005/8/layout/list1"/>
    <dgm:cxn modelId="{50649A2A-D342-4F00-804E-814ECC5D3169}" type="presParOf" srcId="{B9FBA47C-FE10-4561-A27E-61EA9F8CD5CD}" destId="{B2630C20-12DE-4B4D-AF34-1BEA2EEB5A44}" srcOrd="9" destOrd="0" presId="urn:microsoft.com/office/officeart/2005/8/layout/list1"/>
    <dgm:cxn modelId="{D4E9D4F5-AA53-4DFD-A39A-DEC7ED4A6360}" type="presParOf" srcId="{B9FBA47C-FE10-4561-A27E-61EA9F8CD5CD}" destId="{9CDBA1DC-D99A-4B99-A3FE-92C916E37F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08818-71A3-40C3-903F-6BB131EA5D7C}">
      <dsp:nvSpPr>
        <dsp:cNvPr id="0" name=""/>
        <dsp:cNvSpPr/>
      </dsp:nvSpPr>
      <dsp:spPr>
        <a:xfrm>
          <a:off x="0" y="415294"/>
          <a:ext cx="76839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E958C-4FC8-4978-AA3E-C08C0DE1AA8D}">
      <dsp:nvSpPr>
        <dsp:cNvPr id="0" name=""/>
        <dsp:cNvSpPr/>
      </dsp:nvSpPr>
      <dsp:spPr>
        <a:xfrm>
          <a:off x="384195" y="31534"/>
          <a:ext cx="5378737" cy="767520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03" tIns="0" rIns="20330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1: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endParaRPr lang="en-US" sz="2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662" y="69001"/>
        <a:ext cx="5303803" cy="692586"/>
      </dsp:txXfrm>
    </dsp:sp>
    <dsp:sp modelId="{97EA78E3-3767-4210-93BA-906AF420081F}">
      <dsp:nvSpPr>
        <dsp:cNvPr id="0" name=""/>
        <dsp:cNvSpPr/>
      </dsp:nvSpPr>
      <dsp:spPr>
        <a:xfrm>
          <a:off x="0" y="1609402"/>
          <a:ext cx="76839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D9022-6675-4046-B675-4A439979E862}">
      <dsp:nvSpPr>
        <dsp:cNvPr id="0" name=""/>
        <dsp:cNvSpPr/>
      </dsp:nvSpPr>
      <dsp:spPr>
        <a:xfrm>
          <a:off x="384195" y="1210894"/>
          <a:ext cx="5378737" cy="767520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03" tIns="0" rIns="20330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2: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phôi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pháp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phôi</a:t>
          </a:r>
          <a:endParaRPr lang="en-US" sz="2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662" y="1248361"/>
        <a:ext cx="5303803" cy="692586"/>
      </dsp:txXfrm>
    </dsp:sp>
    <dsp:sp modelId="{9CDBA1DC-D99A-4B99-A3FE-92C916E37FDD}">
      <dsp:nvSpPr>
        <dsp:cNvPr id="0" name=""/>
        <dsp:cNvSpPr/>
      </dsp:nvSpPr>
      <dsp:spPr>
        <a:xfrm>
          <a:off x="0" y="2774014"/>
          <a:ext cx="76839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469FC-00D2-4BA3-9386-3C5F51CB58F4}">
      <dsp:nvSpPr>
        <dsp:cNvPr id="0" name=""/>
        <dsp:cNvSpPr/>
      </dsp:nvSpPr>
      <dsp:spPr>
        <a:xfrm>
          <a:off x="384195" y="2390254"/>
          <a:ext cx="5378737" cy="767520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03" tIns="0" rIns="20330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3: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endParaRPr lang="en-US" sz="2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662" y="2427721"/>
        <a:ext cx="5303803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55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52553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618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07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8332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960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953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7072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383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18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C217E-19F3-4137-A1AC-17EA67A97B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37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54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99634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613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231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109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41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69608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058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AKqhoW7o_4g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quizizz.com/join?gc=804452&amp;source=liveDashboar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?gc=804452&amp;source=liveDashboard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486697" y="1915625"/>
            <a:ext cx="827384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9</a:t>
            </a:r>
            <a:br>
              <a:rPr lang="e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CÔNG NGHỆ GIA CÔNG CHI TIẾT</a:t>
            </a:r>
            <a:endParaRPr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QUY TRÌNH CÔNG NGHỆ GIA CÔNG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MẶT BÍCH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01821"/>
              </p:ext>
            </p:extLst>
          </p:nvPr>
        </p:nvGraphicFramePr>
        <p:xfrm>
          <a:off x="449825" y="1118898"/>
          <a:ext cx="8244347" cy="3689950"/>
        </p:xfrm>
        <a:graphic>
          <a:graphicData uri="http://schemas.openxmlformats.org/drawingml/2006/table">
            <a:tbl>
              <a:tblPr firstRow="1" bandRow="1">
                <a:tableStyleId>{43365330-29DC-480B-9E5E-8DA00C080907}</a:tableStyleId>
              </a:tblPr>
              <a:tblGrid>
                <a:gridCol w="1230708">
                  <a:extLst>
                    <a:ext uri="{9D8B030D-6E8A-4147-A177-3AD203B41FA5}">
                      <a16:colId xmlns:a16="http://schemas.microsoft.com/office/drawing/2014/main" val="4253284426"/>
                    </a:ext>
                  </a:extLst>
                </a:gridCol>
                <a:gridCol w="2449015">
                  <a:extLst>
                    <a:ext uri="{9D8B030D-6E8A-4147-A177-3AD203B41FA5}">
                      <a16:colId xmlns:a16="http://schemas.microsoft.com/office/drawing/2014/main" val="253802283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3740645940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367521311"/>
                    </a:ext>
                  </a:extLst>
                </a:gridCol>
                <a:gridCol w="2514598">
                  <a:extLst>
                    <a:ext uri="{9D8B030D-6E8A-4147-A177-3AD203B41FA5}">
                      <a16:colId xmlns:a16="http://schemas.microsoft.com/office/drawing/2014/main" val="548728060"/>
                    </a:ext>
                  </a:extLst>
                </a:gridCol>
              </a:tblGrid>
              <a:tr h="73339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MÁY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DAO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VẼ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3249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trụ</a:t>
                      </a:r>
                      <a:r>
                        <a:rPr lang="en-US" sz="2600" baseline="0" dirty="0" smtClean="0"/>
                        <a:t> 50 </a:t>
                      </a:r>
                      <a:r>
                        <a:rPr lang="en-US" sz="2600" baseline="0" dirty="0" err="1" smtClean="0"/>
                        <a:t>dài</a:t>
                      </a:r>
                      <a:r>
                        <a:rPr lang="en-US" sz="2600" baseline="0" dirty="0" smtClean="0"/>
                        <a:t> 20mm </a:t>
                      </a:r>
                      <a:r>
                        <a:rPr lang="en-US" sz="2600" baseline="0" dirty="0" err="1" smtClean="0"/>
                        <a:t>và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vai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bậc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vai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9.7</a:t>
                      </a:r>
                    </a:p>
                    <a:p>
                      <a:endParaRPr lang="en-US" sz="2600" baseline="0" dirty="0" smtClean="0"/>
                    </a:p>
                    <a:p>
                      <a:endParaRPr lang="en-US" sz="2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55783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aseline="0" dirty="0" err="1" smtClean="0"/>
                        <a:t>Vát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mép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hai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trụ</a:t>
                      </a:r>
                      <a:endParaRPr lang="en-US" sz="2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9.8</a:t>
                      </a:r>
                    </a:p>
                    <a:p>
                      <a:endParaRPr lang="en-US" sz="2600" baseline="0" dirty="0" smtClean="0"/>
                    </a:p>
                    <a:p>
                      <a:endParaRPr lang="en-US" sz="2600" baseline="0" dirty="0" smtClean="0"/>
                    </a:p>
                    <a:p>
                      <a:endParaRPr lang="en-US" sz="2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4502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03" y="1829341"/>
            <a:ext cx="932032" cy="1185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265" y="3163859"/>
            <a:ext cx="1055907" cy="13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QUY TRÌNH CÔNG NGHỆ GIA CÔNG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MẶT BÍCH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94842"/>
              </p:ext>
            </p:extLst>
          </p:nvPr>
        </p:nvGraphicFramePr>
        <p:xfrm>
          <a:off x="449825" y="1118898"/>
          <a:ext cx="8244347" cy="3689950"/>
        </p:xfrm>
        <a:graphic>
          <a:graphicData uri="http://schemas.openxmlformats.org/drawingml/2006/table">
            <a:tbl>
              <a:tblPr firstRow="1" bandRow="1">
                <a:tableStyleId>{43365330-29DC-480B-9E5E-8DA00C080907}</a:tableStyleId>
              </a:tblPr>
              <a:tblGrid>
                <a:gridCol w="1230708">
                  <a:extLst>
                    <a:ext uri="{9D8B030D-6E8A-4147-A177-3AD203B41FA5}">
                      <a16:colId xmlns:a16="http://schemas.microsoft.com/office/drawing/2014/main" val="4253284426"/>
                    </a:ext>
                  </a:extLst>
                </a:gridCol>
                <a:gridCol w="2087680">
                  <a:extLst>
                    <a:ext uri="{9D8B030D-6E8A-4147-A177-3AD203B41FA5}">
                      <a16:colId xmlns:a16="http://schemas.microsoft.com/office/drawing/2014/main" val="253802283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3740645940"/>
                    </a:ext>
                  </a:extLst>
                </a:gridCol>
                <a:gridCol w="1172497">
                  <a:extLst>
                    <a:ext uri="{9D8B030D-6E8A-4147-A177-3AD203B41FA5}">
                      <a16:colId xmlns:a16="http://schemas.microsoft.com/office/drawing/2014/main" val="367521311"/>
                    </a:ext>
                  </a:extLst>
                </a:gridCol>
                <a:gridCol w="2514598">
                  <a:extLst>
                    <a:ext uri="{9D8B030D-6E8A-4147-A177-3AD203B41FA5}">
                      <a16:colId xmlns:a16="http://schemas.microsoft.com/office/drawing/2014/main" val="548728060"/>
                    </a:ext>
                  </a:extLst>
                </a:gridCol>
              </a:tblGrid>
              <a:tr h="73339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MÁY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DAO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VẼ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3249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Lấy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dấu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và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khoan</a:t>
                      </a:r>
                      <a:r>
                        <a:rPr lang="en-US" sz="2600" baseline="0" dirty="0" smtClean="0"/>
                        <a:t> 4 </a:t>
                      </a:r>
                      <a:r>
                        <a:rPr lang="en-US" sz="2600" baseline="0" dirty="0" err="1" smtClean="0"/>
                        <a:t>lỗ</a:t>
                      </a:r>
                      <a:r>
                        <a:rPr lang="en-US" sz="2600" baseline="0" dirty="0" smtClean="0"/>
                        <a:t> Ø9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Khoan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Mũi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khoan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9.9</a:t>
                      </a:r>
                    </a:p>
                    <a:p>
                      <a:endParaRPr lang="en-US" sz="2600" baseline="0" dirty="0" smtClean="0"/>
                    </a:p>
                    <a:p>
                      <a:endParaRPr lang="en-US" sz="2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55783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Khoan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lỗ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bậc</a:t>
                      </a:r>
                      <a:r>
                        <a:rPr lang="en-US" sz="2600" baseline="0" dirty="0" smtClean="0"/>
                        <a:t> Ø14 </a:t>
                      </a:r>
                      <a:r>
                        <a:rPr lang="en-US" sz="2600" baseline="0" dirty="0" err="1" smtClean="0"/>
                        <a:t>sâu</a:t>
                      </a:r>
                      <a:r>
                        <a:rPr lang="en-US" sz="2600" baseline="0" dirty="0" smtClean="0"/>
                        <a:t> 9mm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Khoan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Mũi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khoan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bậc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9.10</a:t>
                      </a:r>
                    </a:p>
                    <a:p>
                      <a:endParaRPr lang="en-US" sz="2600" baseline="0" dirty="0" smtClean="0"/>
                    </a:p>
                    <a:p>
                      <a:endParaRPr lang="en-US" sz="2600" baseline="0" dirty="0" smtClean="0"/>
                    </a:p>
                    <a:p>
                      <a:endParaRPr lang="en-US" sz="2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4502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105" y="1872559"/>
            <a:ext cx="1025990" cy="121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795" y="3154439"/>
            <a:ext cx="947300" cy="1454782"/>
          </a:xfrm>
          <a:prstGeom prst="rect">
            <a:avLst/>
          </a:prstGeom>
        </p:spPr>
      </p:pic>
      <p:pic>
        <p:nvPicPr>
          <p:cNvPr id="8" name="Picture 4" descr="Mũi hạ bậc Bulong, mũi khoan lỗ bậc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07" y="3753431"/>
            <a:ext cx="1013155" cy="7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25809"/>
            <a:ext cx="9144000" cy="51435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3" name="TextBox 2"/>
          <p:cNvSpPr txBox="1"/>
          <p:nvPr/>
        </p:nvSpPr>
        <p:spPr>
          <a:xfrm>
            <a:off x="1" y="1"/>
            <a:ext cx="9143999" cy="584775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CHỨC NĂNG KHÁM PHÁ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474542" y="627424"/>
            <a:ext cx="20352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dao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tiện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dao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vai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dao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cong</a:t>
            </a: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48" y="604154"/>
            <a:ext cx="5828528" cy="1941954"/>
          </a:xfrm>
          <a:prstGeom prst="rect">
            <a:avLst/>
          </a:prstGeom>
        </p:spPr>
      </p:pic>
      <p:sp>
        <p:nvSpPr>
          <p:cNvPr id="9" name="AutoShape 10" descr="DAO TIỆN KHỎA MẶT ĐẦ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48" y="2545941"/>
            <a:ext cx="1620224" cy="1103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7444" y="3873572"/>
            <a:ext cx="34916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 err="1">
                <a:latin typeface="Arial" panose="020B0604020202020204" pitchFamily="34" charset="0"/>
              </a:rPr>
              <a:t>dao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tiện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khỏa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mặt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đầu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4630993" y="3855445"/>
            <a:ext cx="29338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 err="1">
                <a:latin typeface="Arial" panose="020B0604020202020204" pitchFamily="34" charset="0"/>
              </a:rPr>
              <a:t>dao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tiện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mặt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ngoài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827" y="2602391"/>
            <a:ext cx="1757209" cy="1030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0180" y="4289070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youtu.be/AKqhoW7o_4g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0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 descr="Mua Dao tiện vai trái hàn mảnh hợp kim HOLEX 296925 20 | 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64" y="563635"/>
            <a:ext cx="3143929" cy="3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282" y="3148445"/>
            <a:ext cx="1704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Dao </a:t>
            </a:r>
            <a:r>
              <a:rPr lang="en-US" dirty="0" err="1" smtClean="0"/>
              <a:t>vai</a:t>
            </a:r>
            <a:endParaRPr lang="en-US" dirty="0"/>
          </a:p>
        </p:txBody>
      </p:sp>
      <p:sp>
        <p:nvSpPr>
          <p:cNvPr id="5" name="AutoShape 2" descr="Các Loại Dụng Cụ Cắt Khi Gia Công Ti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Các Loại Dụng Cụ Cắt Khi Gia Công T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01" y="1225860"/>
            <a:ext cx="2701925" cy="18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1255" y="3302333"/>
            <a:ext cx="175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Dao </a:t>
            </a:r>
            <a:r>
              <a:rPr lang="en-US" dirty="0" err="1" smtClean="0"/>
              <a:t>tiện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4" name="TextBox 3"/>
          <p:cNvSpPr txBox="1"/>
          <p:nvPr/>
        </p:nvSpPr>
        <p:spPr>
          <a:xfrm>
            <a:off x="1" y="1"/>
            <a:ext cx="9143999" cy="584775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CHỨC NĂNG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29501"/>
              </p:ext>
            </p:extLst>
          </p:nvPr>
        </p:nvGraphicFramePr>
        <p:xfrm>
          <a:off x="468537" y="513877"/>
          <a:ext cx="8229599" cy="4297680"/>
        </p:xfrm>
        <a:graphic>
          <a:graphicData uri="http://schemas.openxmlformats.org/drawingml/2006/table">
            <a:tbl>
              <a:tblPr firstRow="1" bandRow="1">
                <a:tableStyleId>{43365330-29DC-480B-9E5E-8DA00C080907}</a:tableStyleId>
              </a:tblPr>
              <a:tblGrid>
                <a:gridCol w="1207880">
                  <a:extLst>
                    <a:ext uri="{9D8B030D-6E8A-4147-A177-3AD203B41FA5}">
                      <a16:colId xmlns:a16="http://schemas.microsoft.com/office/drawing/2014/main" val="270248165"/>
                    </a:ext>
                  </a:extLst>
                </a:gridCol>
                <a:gridCol w="3761616">
                  <a:extLst>
                    <a:ext uri="{9D8B030D-6E8A-4147-A177-3AD203B41FA5}">
                      <a16:colId xmlns:a16="http://schemas.microsoft.com/office/drawing/2014/main" val="701642648"/>
                    </a:ext>
                  </a:extLst>
                </a:gridCol>
                <a:gridCol w="916002">
                  <a:extLst>
                    <a:ext uri="{9D8B030D-6E8A-4147-A177-3AD203B41FA5}">
                      <a16:colId xmlns:a16="http://schemas.microsoft.com/office/drawing/2014/main" val="3935664159"/>
                    </a:ext>
                  </a:extLst>
                </a:gridCol>
                <a:gridCol w="2344101">
                  <a:extLst>
                    <a:ext uri="{9D8B030D-6E8A-4147-A177-3AD203B41FA5}">
                      <a16:colId xmlns:a16="http://schemas.microsoft.com/office/drawing/2014/main" val="2639580867"/>
                    </a:ext>
                  </a:extLst>
                </a:gridCol>
              </a:tblGrid>
              <a:tr h="486295">
                <a:tc>
                  <a:txBody>
                    <a:bodyPr/>
                    <a:lstStyle/>
                    <a:p>
                      <a:pPr algn="ctr"/>
                      <a:r>
                        <a:rPr lang="vi-VN" sz="2600" b="0" dirty="0" smtClean="0">
                          <a:solidFill>
                            <a:srgbClr val="C00000"/>
                          </a:solidFill>
                        </a:rPr>
                        <a:t>BƯỚ</a:t>
                      </a:r>
                      <a:r>
                        <a:rPr lang="en-US" sz="2600" b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en-US" sz="2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C00000"/>
                          </a:solidFill>
                        </a:rPr>
                        <a:t>TÊN</a:t>
                      </a:r>
                      <a:r>
                        <a:rPr lang="en-US" sz="2600" b="0" baseline="0" dirty="0" smtClean="0">
                          <a:solidFill>
                            <a:srgbClr val="C00000"/>
                          </a:solidFill>
                        </a:rPr>
                        <a:t> BƯỚC</a:t>
                      </a:r>
                      <a:endParaRPr lang="en-US" sz="2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C00000"/>
                          </a:solidFill>
                        </a:rPr>
                        <a:t>MÁY</a:t>
                      </a:r>
                      <a:endParaRPr lang="en-US" sz="2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C00000"/>
                          </a:solidFill>
                        </a:rPr>
                        <a:t>DAO</a:t>
                      </a:r>
                      <a:endParaRPr lang="en-US" sz="2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14888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khỏa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mặt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30303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trụ</a:t>
                      </a:r>
                      <a:r>
                        <a:rPr lang="en-US" sz="2600" baseline="0" dirty="0" smtClean="0"/>
                        <a:t> Ø25 </a:t>
                      </a:r>
                      <a:r>
                        <a:rPr lang="en-US" sz="2600" baseline="0" dirty="0" err="1" smtClean="0"/>
                        <a:t>dài</a:t>
                      </a:r>
                      <a:r>
                        <a:rPr lang="en-US" sz="2600" baseline="0" dirty="0" smtClean="0"/>
                        <a:t> 41mm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vai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1917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trụ</a:t>
                      </a:r>
                      <a:r>
                        <a:rPr lang="en-US" sz="2600" baseline="0" dirty="0" smtClean="0"/>
                        <a:t> Ø20 </a:t>
                      </a:r>
                      <a:r>
                        <a:rPr lang="en-US" sz="2600" baseline="0" dirty="0" err="1" smtClean="0"/>
                        <a:t>dài</a:t>
                      </a:r>
                      <a:r>
                        <a:rPr lang="en-US" sz="2600" baseline="0" dirty="0" smtClean="0"/>
                        <a:t> 25mm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vai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77697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Vát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mép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35417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Cắt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đứt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chiều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dài</a:t>
                      </a:r>
                      <a:r>
                        <a:rPr lang="en-US" sz="2600" baseline="0" dirty="0" smtClean="0"/>
                        <a:t> 41mm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cắt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đứt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13164"/>
                  </a:ext>
                </a:extLst>
              </a:tr>
              <a:tr h="881409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khỏa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mặt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còn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lại</a:t>
                      </a:r>
                      <a:r>
                        <a:rPr lang="en-US" sz="2600" baseline="0" dirty="0" smtClean="0"/>
                        <a:t>, </a:t>
                      </a:r>
                      <a:r>
                        <a:rPr lang="en-US" sz="2600" baseline="0" dirty="0" err="1" smtClean="0"/>
                        <a:t>kích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thước</a:t>
                      </a:r>
                      <a:r>
                        <a:rPr lang="en-US" sz="2600" baseline="0" dirty="0" smtClean="0"/>
                        <a:t> 40mm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309888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Vát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mép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mặt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còn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lại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8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9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144"/>
            <a:ext cx="9144000" cy="51435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0" name="TextBox 9"/>
          <p:cNvSpPr txBox="1"/>
          <p:nvPr/>
        </p:nvSpPr>
        <p:spPr>
          <a:xfrm>
            <a:off x="1" y="1"/>
            <a:ext cx="9143999" cy="553998"/>
          </a:xfrm>
          <a:prstGeom prst="rect">
            <a:avLst/>
          </a:prstGeom>
          <a:solidFill>
            <a:srgbClr val="7A0000">
              <a:alpha val="85882"/>
            </a:srgb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920941" y="5438775"/>
            <a:ext cx="4557979" cy="3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7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350" u="sng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https://quizizz.com/join?gc=804452&amp;source=liveDashboard</a:t>
            </a:r>
            <a:endParaRPr lang="en-US" altLang="en-US" sz="105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4" y="720895"/>
            <a:ext cx="7978876" cy="1811827"/>
          </a:xfrm>
          <a:prstGeom prst="rect">
            <a:avLst/>
          </a:prstGeom>
        </p:spPr>
      </p:pic>
      <p:pic>
        <p:nvPicPr>
          <p:cNvPr id="9218" name="Picture 2" descr="Khám phá hơn 73 hình ảnh ngôi nhà siêu hot - thtantai2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85" y="28159"/>
            <a:ext cx="463857" cy="49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144"/>
            <a:ext cx="9144000" cy="51435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920941" y="5438775"/>
            <a:ext cx="4557979" cy="3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7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350" u="sng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https://quizizz.com/join?gc=804452&amp;source=liveDashboard</a:t>
            </a:r>
            <a:endParaRPr lang="en-US" altLang="en-US" sz="105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275" y="1263699"/>
            <a:ext cx="64083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Chúc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em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chăm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ngoan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giỏi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AutoShape 2" descr="Mặt bích là gì? Tìm hiểu về cấu tạo các loại mặt bí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AutoShape 2" descr="Mặt bích là gì? Tìm hiểu về cấu tạo các loại mặt bí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76250"/>
            <a:ext cx="6553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074" name="Picture 2" descr="mat-bich-the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13" y="560576"/>
            <a:ext cx="6180860" cy="41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4"/>
          <p:cNvSpPr txBox="1">
            <a:spLocks noChangeArrowheads="1"/>
          </p:cNvSpPr>
          <p:nvPr/>
        </p:nvSpPr>
        <p:spPr bwMode="auto">
          <a:xfrm>
            <a:off x="2186731" y="3662425"/>
            <a:ext cx="4770534" cy="41549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1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altLang="en-US" sz="21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9</a:t>
            </a:r>
            <a:r>
              <a:rPr lang="en-US" altLang="en-US" sz="2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.1 </a:t>
            </a:r>
            <a:endParaRPr lang="en-US" altLang="en-US" sz="21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59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144"/>
            <a:ext cx="9144000" cy="51435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0" name="TextBox 9"/>
          <p:cNvSpPr txBox="1"/>
          <p:nvPr/>
        </p:nvSpPr>
        <p:spPr>
          <a:xfrm>
            <a:off x="0" y="-22123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32" y="631299"/>
            <a:ext cx="4770533" cy="2796782"/>
          </a:xfrm>
          <a:prstGeom prst="rect">
            <a:avLst/>
          </a:prstGeom>
        </p:spPr>
      </p:pic>
      <p:sp>
        <p:nvSpPr>
          <p:cNvPr id="8" name="Text Box 94"/>
          <p:cNvSpPr txBox="1">
            <a:spLocks noChangeArrowheads="1"/>
          </p:cNvSpPr>
          <p:nvPr/>
        </p:nvSpPr>
        <p:spPr bwMode="auto">
          <a:xfrm>
            <a:off x="759541" y="4107425"/>
            <a:ext cx="8096864" cy="49244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Em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hãy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cho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biết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bước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để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gia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công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chi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tiết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trên</a:t>
            </a:r>
            <a:r>
              <a:rPr lang="en-US" altLang="en-US" sz="2600" dirty="0" smtClean="0">
                <a:effectLst>
                  <a:outerShdw blurRad="50800" dist="38100" dir="2700000" algn="tl" rotWithShape="0">
                    <a:prstClr val="black">
                      <a:alpha val="59000"/>
                    </a:prstClr>
                  </a:outerShdw>
                </a:effectLst>
                <a:cs typeface="Arial" panose="020B0604020202020204" pitchFamily="34" charset="0"/>
              </a:rPr>
              <a:t>.</a:t>
            </a:r>
            <a:endParaRPr lang="en-US" altLang="en-US" sz="2600" dirty="0">
              <a:effectLst>
                <a:outerShdw blurRad="50800" dist="38100" dir="2700000" algn="tl" rotWithShape="0">
                  <a:prstClr val="black">
                    <a:alpha val="59000"/>
                  </a:prst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09" name="TextBox 108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VỀ LẬP QUY TRÌNH CÔNG NGHỆ GIA CÔNG CHI TIẾT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457199" y="1010262"/>
            <a:ext cx="824434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600" dirty="0" smtClean="0">
                <a:latin typeface="Arial" panose="020B0604020202020204" pitchFamily="34" charset="0"/>
              </a:rPr>
              <a:t>-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Lập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quy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trình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công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nghệ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gia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công</a:t>
            </a:r>
            <a:r>
              <a:rPr lang="en-US" altLang="en-US" sz="2600" dirty="0" smtClean="0">
                <a:latin typeface="Arial" panose="020B0604020202020204" pitchFamily="34" charset="0"/>
              </a:rPr>
              <a:t> chi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tiết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là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một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phần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của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quy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trình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chế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tạo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cơ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khí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sau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khi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đã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có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bản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vẽ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kĩ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thuật</a:t>
            </a:r>
            <a:r>
              <a:rPr lang="en-US" altLang="en-US" sz="2600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199" y="2184480"/>
            <a:ext cx="82443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 smtClean="0">
                <a:latin typeface="Arial" panose="020B0604020202020204" pitchFamily="34" charset="0"/>
              </a:rPr>
              <a:t>-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Mục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đích</a:t>
            </a:r>
            <a:r>
              <a:rPr lang="en-US" altLang="en-US" sz="26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+ </a:t>
            </a:r>
            <a:r>
              <a:rPr lang="en-US" altLang="en-US" sz="2600" dirty="0" err="1">
                <a:latin typeface="Arial" panose="020B0604020202020204" pitchFamily="34" charset="0"/>
              </a:rPr>
              <a:t>Là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phôi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liệu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phù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hợp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theo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điều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kiện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sản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xuất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đã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cho</a:t>
            </a:r>
            <a:endParaRPr lang="en-US" altLang="en-US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+ </a:t>
            </a:r>
            <a:r>
              <a:rPr lang="en-US" altLang="en-US" sz="2600" dirty="0" err="1">
                <a:latin typeface="Arial" panose="020B0604020202020204" pitchFamily="34" charset="0"/>
              </a:rPr>
              <a:t>Xác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định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trình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tự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gia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công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hợp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lí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các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bề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</a:rPr>
              <a:t>mặt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</a:rPr>
              <a:t>chi </a:t>
            </a:r>
            <a:r>
              <a:rPr lang="en-US" altLang="en-US" sz="2600" dirty="0" err="1">
                <a:latin typeface="Arial" panose="020B0604020202020204" pitchFamily="34" charset="0"/>
              </a:rPr>
              <a:t>tiết</a:t>
            </a:r>
            <a:endParaRPr lang="en-US" altLang="en-US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+ </a:t>
            </a:r>
            <a:r>
              <a:rPr lang="en-US" altLang="en-US" sz="2600" dirty="0" err="1"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thiết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bị</a:t>
            </a:r>
            <a:r>
              <a:rPr lang="en-US" altLang="en-US" sz="2600" dirty="0"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latin typeface="Arial" panose="020B0604020202020204" pitchFamily="34" charset="0"/>
              </a:rPr>
              <a:t>dụng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cụ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cắt</a:t>
            </a:r>
            <a:r>
              <a:rPr lang="en-US" altLang="en-US" sz="2600" dirty="0">
                <a:latin typeface="Arial" panose="020B0604020202020204" pitchFamily="34" charset="0"/>
              </a:rPr>
              <a:t>,… </a:t>
            </a:r>
            <a:r>
              <a:rPr lang="en-US" altLang="en-US" sz="2600" dirty="0" err="1">
                <a:latin typeface="Arial" panose="020B0604020202020204" pitchFamily="34" charset="0"/>
              </a:rPr>
              <a:t>phù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hợp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với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thiết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bị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và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điều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kiện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sản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xuất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đảm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bảo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chất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lượng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sản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phẩm</a:t>
            </a:r>
            <a:r>
              <a:rPr lang="en-US" altLang="en-US" sz="2600" dirty="0"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7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8" name="TextBox 7"/>
          <p:cNvSpPr txBox="1"/>
          <p:nvPr/>
        </p:nvSpPr>
        <p:spPr>
          <a:xfrm>
            <a:off x="14748" y="14748"/>
            <a:ext cx="9129252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BƯỚCLẬP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CÔNG NGHỆ GIA CÔNG CHI TIẾT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7726696"/>
              </p:ext>
            </p:extLst>
          </p:nvPr>
        </p:nvGraphicFramePr>
        <p:xfrm>
          <a:off x="722670" y="1165706"/>
          <a:ext cx="7683911" cy="346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5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QUY TRÌNH CÔNG NGHỆ GIA CÔNG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MẶT BÍCH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ổng hợp 95+ hình về mô hình hoạt động nhóm - daota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48" y="1278275"/>
            <a:ext cx="1260270" cy="7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6+ Hình ảnh làm việc nhóm chuyên nghiệp, độc đáo, đầy sức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13" y="1278275"/>
            <a:ext cx="1142285" cy="7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àm việc nhóm là gì? Ý nghĩa và cách làm việc nhóm hiệu quả - Đọc sách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61" y="3836533"/>
            <a:ext cx="1252012" cy="7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àm việc nhóm là gì? Ý nghĩa và cách làm việc nhóm hiệu quả - Đọc sách h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85" y="2435811"/>
            <a:ext cx="1372680" cy="7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1 Khó Khăn Khi Làm Việc Nhóm Và Cách Giải Quy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15697"/>
            <a:ext cx="1208441" cy="6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HẬN DIỆN KHÓ KHĂN KHI LÀM VIỆC NHÓM VÀ CÁCH GIẢI QUYẾ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13" y="2652314"/>
            <a:ext cx="1333583" cy="6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2891434" y="1892906"/>
            <a:ext cx="2705579" cy="1742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8267" y="1445628"/>
            <a:ext cx="25621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PHIẾU HT1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QUY TRÌNH CÔNG NGHỆ GIA CÔNG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MẶT BÍCH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flipV="1">
            <a:off x="3628103" y="1716713"/>
            <a:ext cx="12757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Rectangle 4"/>
          <p:cNvSpPr/>
          <p:nvPr/>
        </p:nvSpPr>
        <p:spPr>
          <a:xfrm>
            <a:off x="2271252" y="1592826"/>
            <a:ext cx="855406" cy="33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N1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5454443" y="1592826"/>
            <a:ext cx="855406" cy="33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N2</a:t>
            </a:r>
            <a:endParaRPr lang="en-US" sz="2600" dirty="0"/>
          </a:p>
        </p:txBody>
      </p:sp>
      <p:sp>
        <p:nvSpPr>
          <p:cNvPr id="13" name="Right Arrow 12"/>
          <p:cNvSpPr/>
          <p:nvPr/>
        </p:nvSpPr>
        <p:spPr>
          <a:xfrm rot="2791450">
            <a:off x="6491721" y="2259443"/>
            <a:ext cx="782830" cy="72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4" name="Rectangle 13"/>
          <p:cNvSpPr/>
          <p:nvPr/>
        </p:nvSpPr>
        <p:spPr>
          <a:xfrm>
            <a:off x="1280652" y="2748110"/>
            <a:ext cx="855406" cy="33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N3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6617098" y="2748110"/>
            <a:ext cx="855406" cy="33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N4</a:t>
            </a:r>
            <a:endParaRPr lang="en-US" sz="2600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3640397" y="4186072"/>
            <a:ext cx="1388803" cy="4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Rectangle 16"/>
          <p:cNvSpPr/>
          <p:nvPr/>
        </p:nvSpPr>
        <p:spPr>
          <a:xfrm>
            <a:off x="2283546" y="4016466"/>
            <a:ext cx="855406" cy="33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N5</a:t>
            </a:r>
            <a:endParaRPr lang="en-US" sz="2600" dirty="0"/>
          </a:p>
        </p:txBody>
      </p:sp>
      <p:sp>
        <p:nvSpPr>
          <p:cNvPr id="18" name="Rectangle 17"/>
          <p:cNvSpPr/>
          <p:nvPr/>
        </p:nvSpPr>
        <p:spPr>
          <a:xfrm>
            <a:off x="5466737" y="4016466"/>
            <a:ext cx="855406" cy="33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N6</a:t>
            </a:r>
            <a:endParaRPr lang="en-US" sz="2600" dirty="0"/>
          </a:p>
        </p:txBody>
      </p:sp>
      <p:sp>
        <p:nvSpPr>
          <p:cNvPr id="19" name="Right Arrow 18"/>
          <p:cNvSpPr/>
          <p:nvPr/>
        </p:nvSpPr>
        <p:spPr>
          <a:xfrm rot="7974199">
            <a:off x="6360224" y="3613836"/>
            <a:ext cx="782830" cy="72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0" name="Right Arrow 19"/>
          <p:cNvSpPr/>
          <p:nvPr/>
        </p:nvSpPr>
        <p:spPr>
          <a:xfrm rot="13706167">
            <a:off x="1592877" y="3502508"/>
            <a:ext cx="782830" cy="72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1" name="Right Arrow 20"/>
          <p:cNvSpPr/>
          <p:nvPr/>
        </p:nvSpPr>
        <p:spPr>
          <a:xfrm rot="18720369">
            <a:off x="1249937" y="2125696"/>
            <a:ext cx="782830" cy="72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8745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QUY TRÌNH CÔNG NGHỆ GIA CÔNG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MẶT BÍCH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79008"/>
              </p:ext>
            </p:extLst>
          </p:nvPr>
        </p:nvGraphicFramePr>
        <p:xfrm>
          <a:off x="445864" y="1112591"/>
          <a:ext cx="8229599" cy="3815910"/>
        </p:xfrm>
        <a:graphic>
          <a:graphicData uri="http://schemas.openxmlformats.org/drawingml/2006/table">
            <a:tbl>
              <a:tblPr firstRow="1" firstCol="1" bandRow="1">
                <a:tableStyleId>{43365330-29DC-480B-9E5E-8DA00C080907}</a:tableStyleId>
              </a:tblPr>
              <a:tblGrid>
                <a:gridCol w="776194">
                  <a:extLst>
                    <a:ext uri="{9D8B030D-6E8A-4147-A177-3AD203B41FA5}">
                      <a16:colId xmlns:a16="http://schemas.microsoft.com/office/drawing/2014/main" val="2683859216"/>
                    </a:ext>
                  </a:extLst>
                </a:gridCol>
                <a:gridCol w="5783304">
                  <a:extLst>
                    <a:ext uri="{9D8B030D-6E8A-4147-A177-3AD203B41FA5}">
                      <a16:colId xmlns:a16="http://schemas.microsoft.com/office/drawing/2014/main" val="858412540"/>
                    </a:ext>
                  </a:extLst>
                </a:gridCol>
                <a:gridCol w="340066">
                  <a:extLst>
                    <a:ext uri="{9D8B030D-6E8A-4147-A177-3AD203B41FA5}">
                      <a16:colId xmlns:a16="http://schemas.microsoft.com/office/drawing/2014/main" val="3017054730"/>
                    </a:ext>
                  </a:extLst>
                </a:gridCol>
                <a:gridCol w="317395">
                  <a:extLst>
                    <a:ext uri="{9D8B030D-6E8A-4147-A177-3AD203B41FA5}">
                      <a16:colId xmlns:a16="http://schemas.microsoft.com/office/drawing/2014/main" val="1839815465"/>
                    </a:ext>
                  </a:extLst>
                </a:gridCol>
                <a:gridCol w="324952">
                  <a:extLst>
                    <a:ext uri="{9D8B030D-6E8A-4147-A177-3AD203B41FA5}">
                      <a16:colId xmlns:a16="http://schemas.microsoft.com/office/drawing/2014/main" val="2221929795"/>
                    </a:ext>
                  </a:extLst>
                </a:gridCol>
                <a:gridCol w="362737">
                  <a:extLst>
                    <a:ext uri="{9D8B030D-6E8A-4147-A177-3AD203B41FA5}">
                      <a16:colId xmlns:a16="http://schemas.microsoft.com/office/drawing/2014/main" val="1024546287"/>
                    </a:ext>
                  </a:extLst>
                </a:gridCol>
                <a:gridCol w="324951">
                  <a:extLst>
                    <a:ext uri="{9D8B030D-6E8A-4147-A177-3AD203B41FA5}">
                      <a16:colId xmlns:a16="http://schemas.microsoft.com/office/drawing/2014/main" val="1021482337"/>
                    </a:ext>
                  </a:extLst>
                </a:gridCol>
              </a:tblGrid>
              <a:tr h="404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C00000"/>
                          </a:solidFill>
                          <a:effectLst/>
                        </a:rPr>
                        <a:t>STT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C00000"/>
                          </a:solidFill>
                          <a:effectLst/>
                        </a:rPr>
                        <a:t>Tiêu </a:t>
                      </a:r>
                      <a:r>
                        <a:rPr lang="vi-VN" sz="2600" dirty="0" smtClean="0">
                          <a:solidFill>
                            <a:srgbClr val="C00000"/>
                          </a:solidFill>
                          <a:effectLst/>
                        </a:rPr>
                        <a:t>chí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vi-VN" sz="2600" dirty="0" smtClean="0">
                          <a:solidFill>
                            <a:srgbClr val="C00000"/>
                          </a:solidFill>
                          <a:effectLst/>
                        </a:rPr>
                        <a:t>(mỗi </a:t>
                      </a:r>
                      <a:r>
                        <a:rPr lang="vi-VN" sz="2600" dirty="0">
                          <a:solidFill>
                            <a:srgbClr val="C00000"/>
                          </a:solidFill>
                          <a:effectLst/>
                        </a:rPr>
                        <a:t>tiêu chí tối đa 10 điểm)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164668451"/>
                  </a:ext>
                </a:extLst>
              </a:tr>
              <a:tr h="404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nhóm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tiêu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đề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1028168008"/>
                  </a:ext>
                </a:extLst>
              </a:tr>
              <a:tr h="404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Chữ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viết</a:t>
                      </a:r>
                      <a:r>
                        <a:rPr lang="en-US" sz="1400" dirty="0">
                          <a:effectLst/>
                        </a:rPr>
                        <a:t> to, </a:t>
                      </a:r>
                      <a:r>
                        <a:rPr lang="en-US" sz="1400" dirty="0" err="1">
                          <a:effectLst/>
                        </a:rPr>
                        <a:t>rõ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ràng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dễ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nhìn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nhỏ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hoặc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3056836955"/>
                  </a:ext>
                </a:extLst>
              </a:tr>
              <a:tr h="404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Trang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màu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chữ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viết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phù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hoặc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lòe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loẹt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3431297584"/>
                  </a:ext>
                </a:extLst>
              </a:tr>
              <a:tr h="383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Mức độ trình bày 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đủ</a:t>
                      </a:r>
                      <a:r>
                        <a:rPr lang="en-US" sz="1400" dirty="0">
                          <a:effectLst/>
                        </a:rPr>
                        <a:t> 8 </a:t>
                      </a:r>
                      <a:r>
                        <a:rPr lang="en-US" sz="1400" dirty="0" err="1">
                          <a:effectLst/>
                        </a:rPr>
                        <a:t>bước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công</a:t>
                      </a:r>
                      <a:r>
                        <a:rPr lang="en-US" sz="1400" dirty="0">
                          <a:effectLst/>
                        </a:rPr>
                        <a:t> chi </a:t>
                      </a:r>
                      <a:r>
                        <a:rPr lang="en-US" sz="1400" dirty="0" err="1">
                          <a:effectLst/>
                        </a:rPr>
                        <a:t>tiết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1715604675"/>
                  </a:ext>
                </a:extLst>
              </a:tr>
              <a:tr h="383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Mức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độ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đúng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loại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máy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công</a:t>
                      </a:r>
                      <a:r>
                        <a:rPr lang="en-US" sz="1400" dirty="0">
                          <a:effectLst/>
                        </a:rPr>
                        <a:t> ở </a:t>
                      </a:r>
                      <a:r>
                        <a:rPr lang="en-US" sz="1400" dirty="0" err="1">
                          <a:effectLst/>
                        </a:rPr>
                        <a:t>từng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bước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4212083719"/>
                  </a:ext>
                </a:extLst>
              </a:tr>
              <a:tr h="383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Mức độ </a:t>
                      </a: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đúng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loại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dao</a:t>
                      </a:r>
                      <a:r>
                        <a:rPr lang="en-US" sz="1400" dirty="0">
                          <a:effectLst/>
                        </a:rPr>
                        <a:t> ở </a:t>
                      </a:r>
                      <a:r>
                        <a:rPr lang="en-US" sz="1400" dirty="0" err="1">
                          <a:effectLst/>
                        </a:rPr>
                        <a:t>từng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bước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4157208685"/>
                  </a:ext>
                </a:extLst>
              </a:tr>
              <a:tr h="383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Mỗi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ảnh</a:t>
                      </a:r>
                      <a:r>
                        <a:rPr lang="en-US" sz="1400" baseline="0" dirty="0" smtClean="0">
                          <a:effectLst/>
                        </a:rPr>
                        <a:t> minh </a:t>
                      </a:r>
                      <a:r>
                        <a:rPr lang="en-US" sz="1400" baseline="0" dirty="0" err="1" smtClean="0">
                          <a:effectLst/>
                        </a:rPr>
                        <a:t>họa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tương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ứng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3131240035"/>
                  </a:ext>
                </a:extLst>
              </a:tr>
              <a:tr h="3837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Tổng điểm </a:t>
                      </a:r>
                      <a:r>
                        <a:rPr lang="en-US" sz="1400" dirty="0">
                          <a:effectLst/>
                        </a:rPr>
                        <a:t>7</a:t>
                      </a:r>
                      <a:r>
                        <a:rPr lang="vi-VN" sz="1400" dirty="0">
                          <a:effectLst/>
                        </a:rPr>
                        <a:t> tiêu chí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6" marR="50336" marT="0" marB="0"/>
                </a:tc>
                <a:extLst>
                  <a:ext uri="{0D108BD9-81ED-4DB2-BD59-A6C34878D82A}">
                    <a16:rowId xmlns:a16="http://schemas.microsoft.com/office/drawing/2014/main" val="3073376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QUY TRÌNH CÔNG NGHỆ GIA CÔNG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MẶT BÍCH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29225"/>
              </p:ext>
            </p:extLst>
          </p:nvPr>
        </p:nvGraphicFramePr>
        <p:xfrm>
          <a:off x="449825" y="1118898"/>
          <a:ext cx="8244347" cy="3689950"/>
        </p:xfrm>
        <a:graphic>
          <a:graphicData uri="http://schemas.openxmlformats.org/drawingml/2006/table">
            <a:tbl>
              <a:tblPr firstRow="1" bandRow="1">
                <a:tableStyleId>{43365330-29DC-480B-9E5E-8DA00C080907}</a:tableStyleId>
              </a:tblPr>
              <a:tblGrid>
                <a:gridCol w="1230708">
                  <a:extLst>
                    <a:ext uri="{9D8B030D-6E8A-4147-A177-3AD203B41FA5}">
                      <a16:colId xmlns:a16="http://schemas.microsoft.com/office/drawing/2014/main" val="4253284426"/>
                    </a:ext>
                  </a:extLst>
                </a:gridCol>
                <a:gridCol w="2124551">
                  <a:extLst>
                    <a:ext uri="{9D8B030D-6E8A-4147-A177-3AD203B41FA5}">
                      <a16:colId xmlns:a16="http://schemas.microsoft.com/office/drawing/2014/main" val="253802283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3740645940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367521311"/>
                    </a:ext>
                  </a:extLst>
                </a:gridCol>
                <a:gridCol w="2905430">
                  <a:extLst>
                    <a:ext uri="{9D8B030D-6E8A-4147-A177-3AD203B41FA5}">
                      <a16:colId xmlns:a16="http://schemas.microsoft.com/office/drawing/2014/main" val="548728060"/>
                    </a:ext>
                  </a:extLst>
                </a:gridCol>
              </a:tblGrid>
              <a:tr h="73339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MÁY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DAO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VẼ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3249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khỏa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mặt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 smtClean="0"/>
                    </a:p>
                    <a:p>
                      <a:endParaRPr lang="en-US" sz="2600" dirty="0" smtClean="0"/>
                    </a:p>
                    <a:p>
                      <a:endParaRPr lang="en-US" sz="2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9.3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55783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trụ</a:t>
                      </a:r>
                      <a:r>
                        <a:rPr lang="en-US" sz="2600" baseline="0" dirty="0" smtClean="0"/>
                        <a:t> 100 </a:t>
                      </a:r>
                      <a:r>
                        <a:rPr lang="en-US" sz="2600" baseline="0" dirty="0" err="1" smtClean="0"/>
                        <a:t>dài</a:t>
                      </a:r>
                      <a:r>
                        <a:rPr lang="en-US" sz="2600" baseline="0" dirty="0" smtClean="0"/>
                        <a:t> 20mm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 smtClean="0"/>
                    </a:p>
                    <a:p>
                      <a:endParaRPr lang="en-US" sz="2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vai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9.4</a:t>
                      </a:r>
                    </a:p>
                    <a:p>
                      <a:endParaRPr lang="en-US" sz="2600" dirty="0" smtClean="0"/>
                    </a:p>
                    <a:p>
                      <a:endParaRPr lang="en-US" sz="2600" dirty="0" smtClean="0"/>
                    </a:p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4502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82" y="1907624"/>
            <a:ext cx="966018" cy="1212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91" y="3176813"/>
            <a:ext cx="980767" cy="14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3999" cy="1077218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6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Harrington" panose="04040505050A02020702" pitchFamily="82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QUY TRÌNH CÔNG NGHỆ GIA CÔNG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MẶT BÍCH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29264"/>
              </p:ext>
            </p:extLst>
          </p:nvPr>
        </p:nvGraphicFramePr>
        <p:xfrm>
          <a:off x="449825" y="1118898"/>
          <a:ext cx="8244347" cy="3689950"/>
        </p:xfrm>
        <a:graphic>
          <a:graphicData uri="http://schemas.openxmlformats.org/drawingml/2006/table">
            <a:tbl>
              <a:tblPr firstRow="1" bandRow="1">
                <a:tableStyleId>{43365330-29DC-480B-9E5E-8DA00C080907}</a:tableStyleId>
              </a:tblPr>
              <a:tblGrid>
                <a:gridCol w="1230708">
                  <a:extLst>
                    <a:ext uri="{9D8B030D-6E8A-4147-A177-3AD203B41FA5}">
                      <a16:colId xmlns:a16="http://schemas.microsoft.com/office/drawing/2014/main" val="4253284426"/>
                    </a:ext>
                  </a:extLst>
                </a:gridCol>
                <a:gridCol w="2449015">
                  <a:extLst>
                    <a:ext uri="{9D8B030D-6E8A-4147-A177-3AD203B41FA5}">
                      <a16:colId xmlns:a16="http://schemas.microsoft.com/office/drawing/2014/main" val="253802283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3740645940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367521311"/>
                    </a:ext>
                  </a:extLst>
                </a:gridCol>
                <a:gridCol w="2514598">
                  <a:extLst>
                    <a:ext uri="{9D8B030D-6E8A-4147-A177-3AD203B41FA5}">
                      <a16:colId xmlns:a16="http://schemas.microsoft.com/office/drawing/2014/main" val="548728060"/>
                    </a:ext>
                  </a:extLst>
                </a:gridCol>
              </a:tblGrid>
              <a:tr h="73339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BƯỚC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MÁY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DAO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2600" b="1" baseline="0" dirty="0" smtClean="0">
                          <a:solidFill>
                            <a:srgbClr val="FF0000"/>
                          </a:solidFill>
                        </a:rPr>
                        <a:t> VẼ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3249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Vát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mép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9.5</a:t>
                      </a:r>
                    </a:p>
                    <a:p>
                      <a:endParaRPr lang="en-US" sz="2600" baseline="0" dirty="0" smtClean="0"/>
                    </a:p>
                    <a:p>
                      <a:endParaRPr lang="en-US" sz="2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55783"/>
                  </a:ext>
                </a:extLst>
              </a:tr>
              <a:tr h="73339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Đảo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r>
                        <a:rPr lang="en-US" sz="2600" baseline="0" dirty="0" smtClean="0"/>
                        <a:t>, </a:t>
                      </a:r>
                      <a:r>
                        <a:rPr lang="en-US" sz="2600" baseline="0" dirty="0" err="1" smtClean="0"/>
                        <a:t>tiện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khỏa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mặt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thứ</a:t>
                      </a:r>
                      <a:r>
                        <a:rPr lang="en-US" sz="2600" baseline="0" dirty="0" smtClean="0"/>
                        <a:t> 2 </a:t>
                      </a:r>
                      <a:r>
                        <a:rPr lang="en-US" sz="2600" baseline="0" dirty="0" err="1" smtClean="0"/>
                        <a:t>cách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bậc</a:t>
                      </a:r>
                      <a:r>
                        <a:rPr lang="en-US" sz="2600" baseline="0" dirty="0" smtClean="0"/>
                        <a:t> 20mm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Tiện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Dao </a:t>
                      </a:r>
                      <a:r>
                        <a:rPr lang="en-US" sz="2600" dirty="0" err="1" smtClean="0"/>
                        <a:t>đầu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cong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Hình</a:t>
                      </a:r>
                      <a:r>
                        <a:rPr lang="en-US" sz="2600" baseline="0" dirty="0" smtClean="0"/>
                        <a:t> 9.6</a:t>
                      </a:r>
                    </a:p>
                    <a:p>
                      <a:endParaRPr lang="en-US" sz="2600" baseline="0" dirty="0" smtClean="0"/>
                    </a:p>
                    <a:p>
                      <a:endParaRPr lang="en-US" sz="2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4502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296" y="1821425"/>
            <a:ext cx="970848" cy="1247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296" y="3192527"/>
            <a:ext cx="1165143" cy="13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630</Words>
  <PresentationFormat>On-screen Show (16:9)</PresentationFormat>
  <Paragraphs>180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Garamond</vt:lpstr>
      <vt:lpstr>Arial</vt:lpstr>
      <vt:lpstr>Times New Roman</vt:lpstr>
      <vt:lpstr>Calibri</vt:lpstr>
      <vt:lpstr>Organic</vt:lpstr>
      <vt:lpstr> BÀI 9 QUY TRÌNH CÔNG NGHỆ GIA CÔNG CHI TIẾT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2023-08-08T15:22:52Z</dcterms:modified>
</cp:coreProperties>
</file>