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90" r:id="rId3"/>
    <p:sldId id="319" r:id="rId4"/>
    <p:sldId id="320" r:id="rId5"/>
    <p:sldId id="355" r:id="rId6"/>
    <p:sldId id="356" r:id="rId7"/>
    <p:sldId id="357" r:id="rId8"/>
    <p:sldId id="363" r:id="rId9"/>
    <p:sldId id="364" r:id="rId10"/>
    <p:sldId id="365" r:id="rId11"/>
    <p:sldId id="366" r:id="rId12"/>
    <p:sldId id="367" r:id="rId13"/>
    <p:sldId id="358" r:id="rId14"/>
    <p:sldId id="359" r:id="rId15"/>
    <p:sldId id="360" r:id="rId16"/>
    <p:sldId id="361" r:id="rId17"/>
    <p:sldId id="362" r:id="rId18"/>
    <p:sldId id="336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32AC4-EE0B-4B33-9F8C-86F2F61ADF3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39819-2FF4-4710-A40A-B2E06753A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681313-5001-4F99-96D0-376090498B4C}" type="slidenum">
              <a:rPr lang="en-US"/>
              <a:pPr/>
              <a:t>19</a:t>
            </a:fld>
            <a:endParaRPr lang="en-US"/>
          </a:p>
        </p:txBody>
      </p:sp>
      <p:sp>
        <p:nvSpPr>
          <p:cNvPr id="706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D77EF96-435A-47EC-9CCE-4F7D5FC06491}" type="slidenum">
              <a:rPr lang="en-US" sz="1200" u="sng"/>
              <a:pPr algn="r"/>
              <a:t>19</a:t>
            </a:fld>
            <a:endParaRPr lang="en-US" sz="1200" u="sng"/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5FD4C-2A3B-48BF-87F3-9FCDCB75105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.gif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.gif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.gif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.gif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.gif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43252"/>
            <a:ext cx="8763000" cy="646234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XMASCA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86850" y="1382027"/>
            <a:ext cx="2743200" cy="83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683960" y="429527"/>
            <a:ext cx="715524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Good </a:t>
            </a:r>
            <a:r>
              <a:rPr lang="en-US" sz="6000" b="1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afternoon </a:t>
            </a:r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Everybody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</a:rPr>
              <a:t>  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3962400"/>
            <a:ext cx="7130995" cy="130719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VNtimes New Roman" pitchFamily="34" charset="0"/>
              </a:rPr>
              <a:t>WELCOME TO </a:t>
            </a:r>
            <a:r>
              <a:rPr lang="en-US" sz="5400" b="1" dirty="0" smtClean="0">
                <a:solidFill>
                  <a:srgbClr val="FF0000"/>
                </a:solidFill>
                <a:latin typeface="VNtimes New Roman" pitchFamily="34" charset="0"/>
              </a:rPr>
              <a:t/>
            </a:r>
            <a:br>
              <a:rPr lang="en-US" sz="5400" b="1" dirty="0" smtClean="0">
                <a:solidFill>
                  <a:srgbClr val="FF0000"/>
                </a:solidFill>
                <a:latin typeface="VNtimes New Roman" pitchFamily="34" charset="0"/>
              </a:rPr>
            </a:br>
            <a:r>
              <a:rPr lang="en-US" sz="5400" b="1" dirty="0" smtClean="0">
                <a:solidFill>
                  <a:srgbClr val="FF0000"/>
                </a:solidFill>
                <a:latin typeface="VNtimes New Roman" pitchFamily="34" charset="0"/>
              </a:rPr>
              <a:t>MY </a:t>
            </a:r>
            <a:r>
              <a:rPr lang="en-US" sz="5400" b="1" dirty="0">
                <a:solidFill>
                  <a:srgbClr val="FF0000"/>
                </a:solidFill>
                <a:latin typeface="VNtimes New Roman" pitchFamily="34" charset="0"/>
              </a:rPr>
              <a:t>CLASS</a:t>
            </a:r>
          </a:p>
        </p:txBody>
      </p:sp>
      <p:pic>
        <p:nvPicPr>
          <p:cNvPr id="14" name="Picture 7" descr="XMASCA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4450" y="1534427"/>
            <a:ext cx="2743200" cy="83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XMASCA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0" y="1866900"/>
            <a:ext cx="2743200" cy="83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XMASCA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01150" y="1534427"/>
            <a:ext cx="2743200" cy="83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XMASCA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42909" y="5067300"/>
            <a:ext cx="1828800" cy="83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XMASCA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95309" y="5219700"/>
            <a:ext cx="1828800" cy="83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XMASCA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95309" y="5088080"/>
            <a:ext cx="1828800" cy="83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XMASCA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76209" y="4838700"/>
            <a:ext cx="1828800" cy="83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5743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1219200"/>
            <a:ext cx="288925" cy="3294063"/>
            <a:chOff x="48" y="768"/>
            <a:chExt cx="182" cy="207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2432" name="Rectangle 4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33" name="Rectangle 5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366599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0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1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6" name="Oval 1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27" name="Oval 1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4" name="Oval 1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9" name="Oval 1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6" name="Oval 1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31" name="Oval 1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366609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0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1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17" name="Oval 2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18" name="Oval 2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4" name="Oval 2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0" name="Oval 2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6" name="Oval 2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2" name="Oval 2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066800" y="2209800"/>
            <a:ext cx="7543800" cy="833438"/>
            <a:chOff x="384" y="1344"/>
            <a:chExt cx="3072" cy="381"/>
          </a:xfrm>
        </p:grpSpPr>
        <p:sp>
          <p:nvSpPr>
            <p:cNvPr id="366619" name="AutoShape 27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8" name="Freeform 29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366624" name="AutoShape 32"/>
          <p:cNvSpPr>
            <a:spLocks noChangeArrowheads="1"/>
          </p:cNvSpPr>
          <p:nvPr/>
        </p:nvSpPr>
        <p:spPr bwMode="gray">
          <a:xfrm>
            <a:off x="990600" y="381000"/>
            <a:ext cx="7467600" cy="1219200"/>
          </a:xfrm>
          <a:prstGeom prst="roundRect">
            <a:avLst>
              <a:gd name="adj" fmla="val 50000"/>
            </a:avLst>
          </a:prstGeom>
          <a:solidFill>
            <a:srgbClr val="CCFFCC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400" dirty="0">
              <a:solidFill>
                <a:srgbClr val="FF33CC"/>
              </a:solidFill>
            </a:endParaRP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 rot="5400000">
            <a:off x="197643" y="2240757"/>
            <a:ext cx="992188" cy="930275"/>
            <a:chOff x="1872" y="1824"/>
            <a:chExt cx="2014" cy="1821"/>
          </a:xfrm>
        </p:grpSpPr>
        <p:sp>
          <p:nvSpPr>
            <p:cNvPr id="366626" name="AutoShape 3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7" name="AutoShape 3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8" name="AutoShape 3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0" name="Oval 3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401" name="Oval 3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31" name="Oval 3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3" name="Oval 4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33" name="Oval 4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5" name="Oval 4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 rot="5400000">
            <a:off x="197644" y="3383756"/>
            <a:ext cx="992187" cy="930275"/>
            <a:chOff x="1872" y="1824"/>
            <a:chExt cx="2014" cy="1821"/>
          </a:xfrm>
        </p:grpSpPr>
        <p:sp>
          <p:nvSpPr>
            <p:cNvPr id="366636" name="AutoShape 4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7" name="AutoShape 4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8" name="AutoShape 4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1" name="Oval 4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92" name="Oval 4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41" name="Oval 4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4" name="Oval 5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43" name="Oval 5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6" name="Oval 5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pic>
        <p:nvPicPr>
          <p:cNvPr id="366646" name="Picture 54" descr="tdongva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</a:blip>
          <a:srcRect/>
          <a:stretch>
            <a:fillRect/>
          </a:stretch>
        </p:blipFill>
        <p:spPr bwMode="auto">
          <a:xfrm>
            <a:off x="381000" y="304800"/>
            <a:ext cx="914400" cy="914400"/>
          </a:xfrm>
          <a:prstGeom prst="rect">
            <a:avLst/>
          </a:prstGeom>
          <a:noFill/>
          <a:effectLst>
            <a:outerShdw dist="35921" dir="2700000" algn="ctr" rotWithShape="0">
              <a:srgbClr val="5F5F5F"/>
            </a:outerShdw>
          </a:effectLst>
        </p:spPr>
      </p:pic>
      <p:grpSp>
        <p:nvGrpSpPr>
          <p:cNvPr id="9" name="Group 79"/>
          <p:cNvGrpSpPr>
            <a:grpSpLocks/>
          </p:cNvGrpSpPr>
          <p:nvPr/>
        </p:nvGrpSpPr>
        <p:grpSpPr bwMode="auto">
          <a:xfrm>
            <a:off x="1143000" y="4419600"/>
            <a:ext cx="7467600" cy="838200"/>
            <a:chOff x="384" y="1344"/>
            <a:chExt cx="3072" cy="381"/>
          </a:xfrm>
          <a:solidFill>
            <a:srgbClr val="002060"/>
          </a:solidFill>
        </p:grpSpPr>
        <p:sp>
          <p:nvSpPr>
            <p:cNvPr id="366672" name="AutoShape 80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61" name="AutoShape 81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62" name="Freeform 82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  <p:sp>
          <p:nvSpPr>
            <p:cNvPr id="12364" name="Text Box 84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16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vi-VN" b="1"/>
            </a:p>
          </p:txBody>
        </p:sp>
      </p:grpSp>
      <p:grpSp>
        <p:nvGrpSpPr>
          <p:cNvPr id="10" name="Group 101"/>
          <p:cNvGrpSpPr>
            <a:grpSpLocks/>
          </p:cNvGrpSpPr>
          <p:nvPr/>
        </p:nvGrpSpPr>
        <p:grpSpPr bwMode="auto">
          <a:xfrm rot="5400000">
            <a:off x="197643" y="4450557"/>
            <a:ext cx="992188" cy="930275"/>
            <a:chOff x="1872" y="1824"/>
            <a:chExt cx="2014" cy="1821"/>
          </a:xfrm>
        </p:grpSpPr>
        <p:sp>
          <p:nvSpPr>
            <p:cNvPr id="366694" name="AutoShape 102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5" name="AutoShape 103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6" name="AutoShape 104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0" name="Oval 10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41" name="Oval 10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99" name="Oval 107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3" name="Oval 108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701" name="Oval 109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5" name="Oval 110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11" name="Group 113"/>
          <p:cNvGrpSpPr>
            <a:grpSpLocks/>
          </p:cNvGrpSpPr>
          <p:nvPr/>
        </p:nvGrpSpPr>
        <p:grpSpPr bwMode="auto">
          <a:xfrm>
            <a:off x="1066800" y="3352800"/>
            <a:ext cx="7620000" cy="838200"/>
            <a:chOff x="384" y="1344"/>
            <a:chExt cx="3072" cy="381"/>
          </a:xfrm>
        </p:grpSpPr>
        <p:sp>
          <p:nvSpPr>
            <p:cNvPr id="366706" name="AutoShape 114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34" name="Freeform 116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133" name="Flowchart: Process 132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4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57395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7873122" y="55871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4901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7873122" y="5129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5587124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025523" y="52823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7873123" y="57395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" name="TextBox 142"/>
          <p:cNvSpPr txBox="1"/>
          <p:nvPr/>
        </p:nvSpPr>
        <p:spPr>
          <a:xfrm>
            <a:off x="1600200" y="4572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What legend did Duong recommend to Nick?</a:t>
            </a:r>
          </a:p>
        </p:txBody>
      </p:sp>
      <p:sp>
        <p:nvSpPr>
          <p:cNvPr id="149" name="AutoShape 81"/>
          <p:cNvSpPr>
            <a:spLocks noChangeArrowheads="1"/>
          </p:cNvSpPr>
          <p:nvPr/>
        </p:nvSpPr>
        <p:spPr bwMode="gray">
          <a:xfrm>
            <a:off x="1219200" y="3429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0" name="AutoShape 81"/>
          <p:cNvSpPr>
            <a:spLocks noChangeArrowheads="1"/>
          </p:cNvSpPr>
          <p:nvPr/>
        </p:nvSpPr>
        <p:spPr bwMode="gray">
          <a:xfrm>
            <a:off x="1295400" y="2286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1" name="Rectangle 150"/>
          <p:cNvSpPr/>
          <p:nvPr/>
        </p:nvSpPr>
        <p:spPr>
          <a:xfrm>
            <a:off x="1447800" y="45720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2667000" y="2438400"/>
            <a:ext cx="5791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legend about how Viet Nam began.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1371600" y="3505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2590800" y="3352800"/>
            <a:ext cx="61722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legend about Vietnamese people being original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1447800" y="2362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3048000" y="4495800"/>
            <a:ext cx="5410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legend that isn’t well </a:t>
            </a:r>
            <a:r>
              <a:rPr 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kno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62"/>
          <p:cNvGrpSpPr/>
          <p:nvPr/>
        </p:nvGrpSpPr>
        <p:grpSpPr>
          <a:xfrm>
            <a:off x="5924550" y="4191000"/>
            <a:ext cx="3219450" cy="990600"/>
            <a:chOff x="8286750" y="2362200"/>
            <a:chExt cx="3219450" cy="990600"/>
          </a:xfrm>
        </p:grpSpPr>
        <p:sp>
          <p:nvSpPr>
            <p:cNvPr id="160" name="Oval 159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WHAT A PITY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61" name="Picture 160" descr="000203DC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grpSp>
        <p:nvGrpSpPr>
          <p:cNvPr id="13" name="Group 166"/>
          <p:cNvGrpSpPr/>
          <p:nvPr/>
        </p:nvGrpSpPr>
        <p:grpSpPr>
          <a:xfrm>
            <a:off x="6400800" y="3352800"/>
            <a:ext cx="2743200" cy="762000"/>
            <a:chOff x="8458200" y="3657600"/>
            <a:chExt cx="2743200" cy="762000"/>
          </a:xfrm>
        </p:grpSpPr>
        <p:sp>
          <p:nvSpPr>
            <p:cNvPr id="165" name="Cloud 164"/>
            <p:cNvSpPr/>
            <p:nvPr/>
          </p:nvSpPr>
          <p:spPr>
            <a:xfrm>
              <a:off x="8610600" y="3886200"/>
              <a:ext cx="2590800" cy="533400"/>
            </a:xfrm>
            <a:prstGeom prst="clou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.VnMystical" pitchFamily="34" charset="0"/>
                </a:rPr>
                <a:t>Well - done</a:t>
              </a:r>
              <a:endParaRPr lang="en-US" sz="2400" b="1" dirty="0">
                <a:solidFill>
                  <a:srgbClr val="FF0000"/>
                </a:solidFill>
                <a:latin typeface=".VnMystical" pitchFamily="34" charset="0"/>
              </a:endParaRPr>
            </a:p>
          </p:txBody>
        </p:sp>
        <p:pic>
          <p:nvPicPr>
            <p:cNvPr id="166" name="Picture 165" descr="12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58200" y="36576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70"/>
          <p:cNvGrpSpPr/>
          <p:nvPr/>
        </p:nvGrpSpPr>
        <p:grpSpPr>
          <a:xfrm>
            <a:off x="5924550" y="1905000"/>
            <a:ext cx="3219450" cy="990600"/>
            <a:chOff x="8286750" y="2362200"/>
            <a:chExt cx="3219450" cy="990600"/>
          </a:xfrm>
        </p:grpSpPr>
        <p:sp>
          <p:nvSpPr>
            <p:cNvPr id="172" name="Oval 171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SORRY 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73" name="Picture 172" descr="000203DC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sp>
        <p:nvSpPr>
          <p:cNvPr id="145" name="TextBox 144"/>
          <p:cNvSpPr txBox="1"/>
          <p:nvPr/>
        </p:nvSpPr>
        <p:spPr>
          <a:xfrm>
            <a:off x="304800" y="304800"/>
            <a:ext cx="11430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EX. a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 / P. 59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1" grpId="0" animBg="1"/>
      <p:bldP spid="153" grpId="0"/>
      <p:bldP spid="154" grpId="0" animBg="1"/>
      <p:bldP spid="155" grpId="0"/>
      <p:bldP spid="156" grpId="0" animBg="1"/>
      <p:bldP spid="1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1219200"/>
            <a:ext cx="288925" cy="3294063"/>
            <a:chOff x="48" y="768"/>
            <a:chExt cx="182" cy="207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2432" name="Rectangle 4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33" name="Rectangle 5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366599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0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1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6" name="Oval 1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27" name="Oval 1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4" name="Oval 1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9" name="Oval 1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6" name="Oval 1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31" name="Oval 1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366609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0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1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17" name="Oval 2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18" name="Oval 2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4" name="Oval 2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0" name="Oval 2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6" name="Oval 2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2" name="Oval 2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066800" y="2209800"/>
            <a:ext cx="6477000" cy="833438"/>
            <a:chOff x="384" y="1344"/>
            <a:chExt cx="3072" cy="381"/>
          </a:xfrm>
        </p:grpSpPr>
        <p:sp>
          <p:nvSpPr>
            <p:cNvPr id="366619" name="AutoShape 27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8" name="Freeform 29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366624" name="AutoShape 32"/>
          <p:cNvSpPr>
            <a:spLocks noChangeArrowheads="1"/>
          </p:cNvSpPr>
          <p:nvPr/>
        </p:nvSpPr>
        <p:spPr bwMode="gray">
          <a:xfrm>
            <a:off x="990600" y="381000"/>
            <a:ext cx="7467600" cy="1219200"/>
          </a:xfrm>
          <a:prstGeom prst="roundRect">
            <a:avLst>
              <a:gd name="adj" fmla="val 50000"/>
            </a:avLst>
          </a:prstGeom>
          <a:solidFill>
            <a:srgbClr val="CCFFCC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400" dirty="0">
              <a:solidFill>
                <a:srgbClr val="FF33CC"/>
              </a:solidFill>
            </a:endParaRP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 rot="5400000">
            <a:off x="197643" y="2240757"/>
            <a:ext cx="992188" cy="930275"/>
            <a:chOff x="1872" y="1824"/>
            <a:chExt cx="2014" cy="1821"/>
          </a:xfrm>
        </p:grpSpPr>
        <p:sp>
          <p:nvSpPr>
            <p:cNvPr id="366626" name="AutoShape 3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7" name="AutoShape 3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8" name="AutoShape 3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0" name="Oval 3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401" name="Oval 3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31" name="Oval 3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3" name="Oval 4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33" name="Oval 4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5" name="Oval 4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 rot="5400000">
            <a:off x="197644" y="3383756"/>
            <a:ext cx="992187" cy="930275"/>
            <a:chOff x="1872" y="1824"/>
            <a:chExt cx="2014" cy="1821"/>
          </a:xfrm>
        </p:grpSpPr>
        <p:sp>
          <p:nvSpPr>
            <p:cNvPr id="366636" name="AutoShape 4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7" name="AutoShape 4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8" name="AutoShape 4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1" name="Oval 4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92" name="Oval 4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41" name="Oval 4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4" name="Oval 5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43" name="Oval 5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6" name="Oval 5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pic>
        <p:nvPicPr>
          <p:cNvPr id="366646" name="Picture 54" descr="tdongva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</a:blip>
          <a:srcRect/>
          <a:stretch>
            <a:fillRect/>
          </a:stretch>
        </p:blipFill>
        <p:spPr bwMode="auto">
          <a:xfrm>
            <a:off x="381000" y="304800"/>
            <a:ext cx="914400" cy="914400"/>
          </a:xfrm>
          <a:prstGeom prst="rect">
            <a:avLst/>
          </a:prstGeom>
          <a:noFill/>
          <a:effectLst>
            <a:outerShdw dist="35921" dir="2700000" algn="ctr" rotWithShape="0">
              <a:srgbClr val="5F5F5F"/>
            </a:outerShdw>
          </a:effectLst>
        </p:spPr>
      </p:pic>
      <p:grpSp>
        <p:nvGrpSpPr>
          <p:cNvPr id="9" name="Group 79"/>
          <p:cNvGrpSpPr>
            <a:grpSpLocks/>
          </p:cNvGrpSpPr>
          <p:nvPr/>
        </p:nvGrpSpPr>
        <p:grpSpPr bwMode="auto">
          <a:xfrm>
            <a:off x="1143000" y="4419600"/>
            <a:ext cx="6477000" cy="838200"/>
            <a:chOff x="384" y="1344"/>
            <a:chExt cx="3072" cy="381"/>
          </a:xfrm>
          <a:solidFill>
            <a:srgbClr val="002060"/>
          </a:solidFill>
        </p:grpSpPr>
        <p:sp>
          <p:nvSpPr>
            <p:cNvPr id="366672" name="AutoShape 80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61" name="AutoShape 81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62" name="Freeform 82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  <p:sp>
          <p:nvSpPr>
            <p:cNvPr id="12364" name="Text Box 84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16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vi-VN" b="1"/>
            </a:p>
          </p:txBody>
        </p:sp>
      </p:grpSp>
      <p:grpSp>
        <p:nvGrpSpPr>
          <p:cNvPr id="10" name="Group 101"/>
          <p:cNvGrpSpPr>
            <a:grpSpLocks/>
          </p:cNvGrpSpPr>
          <p:nvPr/>
        </p:nvGrpSpPr>
        <p:grpSpPr bwMode="auto">
          <a:xfrm rot="5400000">
            <a:off x="197643" y="4450557"/>
            <a:ext cx="992188" cy="930275"/>
            <a:chOff x="1872" y="1824"/>
            <a:chExt cx="2014" cy="1821"/>
          </a:xfrm>
        </p:grpSpPr>
        <p:sp>
          <p:nvSpPr>
            <p:cNvPr id="366694" name="AutoShape 102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5" name="AutoShape 103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6" name="AutoShape 104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0" name="Oval 10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41" name="Oval 10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99" name="Oval 107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3" name="Oval 108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701" name="Oval 109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5" name="Oval 110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11" name="Group 113"/>
          <p:cNvGrpSpPr>
            <a:grpSpLocks/>
          </p:cNvGrpSpPr>
          <p:nvPr/>
        </p:nvGrpSpPr>
        <p:grpSpPr bwMode="auto">
          <a:xfrm>
            <a:off x="1066800" y="3352800"/>
            <a:ext cx="6553200" cy="838200"/>
            <a:chOff x="384" y="1344"/>
            <a:chExt cx="3072" cy="381"/>
          </a:xfrm>
        </p:grpSpPr>
        <p:sp>
          <p:nvSpPr>
            <p:cNvPr id="366706" name="AutoShape 114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34" name="Freeform 116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133" name="Flowchart: Process 132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4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57395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7873122" y="55871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4901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7873122" y="5129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5587124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025523" y="52823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7873123" y="57395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" name="TextBox 142"/>
          <p:cNvSpPr txBox="1"/>
          <p:nvPr/>
        </p:nvSpPr>
        <p:spPr>
          <a:xfrm>
            <a:off x="1600200" y="6858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4. Who was Lac Long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9" name="AutoShape 81"/>
          <p:cNvSpPr>
            <a:spLocks noChangeArrowheads="1"/>
          </p:cNvSpPr>
          <p:nvPr/>
        </p:nvSpPr>
        <p:spPr bwMode="gray">
          <a:xfrm>
            <a:off x="1219200" y="3429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0" name="AutoShape 81"/>
          <p:cNvSpPr>
            <a:spLocks noChangeArrowheads="1"/>
          </p:cNvSpPr>
          <p:nvPr/>
        </p:nvSpPr>
        <p:spPr bwMode="gray">
          <a:xfrm>
            <a:off x="1295400" y="2286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1" name="Rectangle 150"/>
          <p:cNvSpPr/>
          <p:nvPr/>
        </p:nvSpPr>
        <p:spPr>
          <a:xfrm>
            <a:off x="1447800" y="2362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2514600" y="2362200"/>
            <a:ext cx="4876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fairy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1447800" y="45720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2514600" y="3429000"/>
            <a:ext cx="4876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 Co’s father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1371600" y="3505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2514600" y="4572000"/>
            <a:ext cx="4724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dragon king of the ocean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62"/>
          <p:cNvGrpSpPr/>
          <p:nvPr/>
        </p:nvGrpSpPr>
        <p:grpSpPr>
          <a:xfrm>
            <a:off x="5638800" y="2057400"/>
            <a:ext cx="3219450" cy="990600"/>
            <a:chOff x="8286750" y="2362200"/>
            <a:chExt cx="3219450" cy="990600"/>
          </a:xfrm>
        </p:grpSpPr>
        <p:sp>
          <p:nvSpPr>
            <p:cNvPr id="160" name="Oval 159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WHAT A PITY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61" name="Picture 160" descr="000203DC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grpSp>
        <p:nvGrpSpPr>
          <p:cNvPr id="13" name="Group 166"/>
          <p:cNvGrpSpPr/>
          <p:nvPr/>
        </p:nvGrpSpPr>
        <p:grpSpPr>
          <a:xfrm>
            <a:off x="5715000" y="4419600"/>
            <a:ext cx="2743200" cy="762000"/>
            <a:chOff x="8458200" y="3657600"/>
            <a:chExt cx="2743200" cy="762000"/>
          </a:xfrm>
        </p:grpSpPr>
        <p:sp>
          <p:nvSpPr>
            <p:cNvPr id="165" name="Cloud 164"/>
            <p:cNvSpPr/>
            <p:nvPr/>
          </p:nvSpPr>
          <p:spPr>
            <a:xfrm>
              <a:off x="8610600" y="3886200"/>
              <a:ext cx="2590800" cy="533400"/>
            </a:xfrm>
            <a:prstGeom prst="clou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.VnMystical" pitchFamily="34" charset="0"/>
                </a:rPr>
                <a:t>Well - done</a:t>
              </a:r>
              <a:endParaRPr lang="en-US" sz="2400" b="1" dirty="0">
                <a:solidFill>
                  <a:srgbClr val="FF0000"/>
                </a:solidFill>
                <a:latin typeface=".VnMystical" pitchFamily="34" charset="0"/>
              </a:endParaRPr>
            </a:p>
          </p:txBody>
        </p:sp>
        <p:pic>
          <p:nvPicPr>
            <p:cNvPr id="166" name="Picture 165" descr="12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58200" y="36576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70"/>
          <p:cNvGrpSpPr/>
          <p:nvPr/>
        </p:nvGrpSpPr>
        <p:grpSpPr>
          <a:xfrm>
            <a:off x="5257800" y="3048000"/>
            <a:ext cx="3219450" cy="990600"/>
            <a:chOff x="8286750" y="2362200"/>
            <a:chExt cx="3219450" cy="990600"/>
          </a:xfrm>
        </p:grpSpPr>
        <p:sp>
          <p:nvSpPr>
            <p:cNvPr id="172" name="Oval 171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SORRY 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73" name="Picture 172" descr="000203DC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sp>
        <p:nvSpPr>
          <p:cNvPr id="145" name="TextBox 144"/>
          <p:cNvSpPr txBox="1"/>
          <p:nvPr/>
        </p:nvSpPr>
        <p:spPr>
          <a:xfrm>
            <a:off x="304800" y="304800"/>
            <a:ext cx="11430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EX. a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 / P. 59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3" grpId="0"/>
      <p:bldP spid="151" grpId="0" animBg="1"/>
      <p:bldP spid="153" grpId="0"/>
      <p:bldP spid="154" grpId="0" animBg="1"/>
      <p:bldP spid="155" grpId="0"/>
      <p:bldP spid="156" grpId="0" animBg="1"/>
      <p:bldP spid="1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1219200"/>
            <a:ext cx="288925" cy="3294063"/>
            <a:chOff x="48" y="768"/>
            <a:chExt cx="182" cy="207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2432" name="Rectangle 4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33" name="Rectangle 5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366599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0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1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6" name="Oval 1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27" name="Oval 1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4" name="Oval 1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9" name="Oval 1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6" name="Oval 1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31" name="Oval 1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366609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0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1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17" name="Oval 2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18" name="Oval 2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4" name="Oval 2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0" name="Oval 2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6" name="Oval 2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2" name="Oval 2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066800" y="2209800"/>
            <a:ext cx="6477000" cy="833438"/>
            <a:chOff x="384" y="1344"/>
            <a:chExt cx="3072" cy="381"/>
          </a:xfrm>
        </p:grpSpPr>
        <p:sp>
          <p:nvSpPr>
            <p:cNvPr id="366619" name="AutoShape 27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8" name="Freeform 29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366624" name="AutoShape 32"/>
          <p:cNvSpPr>
            <a:spLocks noChangeArrowheads="1"/>
          </p:cNvSpPr>
          <p:nvPr/>
        </p:nvSpPr>
        <p:spPr bwMode="gray">
          <a:xfrm>
            <a:off x="990600" y="381000"/>
            <a:ext cx="7467600" cy="1219200"/>
          </a:xfrm>
          <a:prstGeom prst="roundRect">
            <a:avLst>
              <a:gd name="adj" fmla="val 50000"/>
            </a:avLst>
          </a:prstGeom>
          <a:solidFill>
            <a:srgbClr val="CCFFCC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400" dirty="0">
              <a:solidFill>
                <a:srgbClr val="FF33CC"/>
              </a:solidFill>
            </a:endParaRP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 rot="5400000">
            <a:off x="197643" y="2240757"/>
            <a:ext cx="992188" cy="930275"/>
            <a:chOff x="1872" y="1824"/>
            <a:chExt cx="2014" cy="1821"/>
          </a:xfrm>
        </p:grpSpPr>
        <p:sp>
          <p:nvSpPr>
            <p:cNvPr id="366626" name="AutoShape 3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7" name="AutoShape 3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8" name="AutoShape 3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0" name="Oval 3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401" name="Oval 3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31" name="Oval 3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3" name="Oval 4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33" name="Oval 4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5" name="Oval 4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 rot="5400000">
            <a:off x="197644" y="3383756"/>
            <a:ext cx="992187" cy="930275"/>
            <a:chOff x="1872" y="1824"/>
            <a:chExt cx="2014" cy="1821"/>
          </a:xfrm>
        </p:grpSpPr>
        <p:sp>
          <p:nvSpPr>
            <p:cNvPr id="366636" name="AutoShape 4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7" name="AutoShape 4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8" name="AutoShape 4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1" name="Oval 4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92" name="Oval 4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41" name="Oval 4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4" name="Oval 5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43" name="Oval 5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6" name="Oval 5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pic>
        <p:nvPicPr>
          <p:cNvPr id="366646" name="Picture 54" descr="tdongva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</a:blip>
          <a:srcRect/>
          <a:stretch>
            <a:fillRect/>
          </a:stretch>
        </p:blipFill>
        <p:spPr bwMode="auto">
          <a:xfrm>
            <a:off x="381000" y="304800"/>
            <a:ext cx="914400" cy="914400"/>
          </a:xfrm>
          <a:prstGeom prst="rect">
            <a:avLst/>
          </a:prstGeom>
          <a:noFill/>
          <a:effectLst>
            <a:outerShdw dist="35921" dir="2700000" algn="ctr" rotWithShape="0">
              <a:srgbClr val="5F5F5F"/>
            </a:outerShdw>
          </a:effectLst>
        </p:spPr>
      </p:pic>
      <p:grpSp>
        <p:nvGrpSpPr>
          <p:cNvPr id="9" name="Group 79"/>
          <p:cNvGrpSpPr>
            <a:grpSpLocks/>
          </p:cNvGrpSpPr>
          <p:nvPr/>
        </p:nvGrpSpPr>
        <p:grpSpPr bwMode="auto">
          <a:xfrm>
            <a:off x="1143000" y="4419600"/>
            <a:ext cx="6477000" cy="838200"/>
            <a:chOff x="384" y="1344"/>
            <a:chExt cx="3072" cy="381"/>
          </a:xfrm>
          <a:solidFill>
            <a:srgbClr val="002060"/>
          </a:solidFill>
        </p:grpSpPr>
        <p:sp>
          <p:nvSpPr>
            <p:cNvPr id="366672" name="AutoShape 80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61" name="AutoShape 81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62" name="Freeform 82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  <p:sp>
          <p:nvSpPr>
            <p:cNvPr id="12364" name="Text Box 84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16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vi-VN" b="1"/>
            </a:p>
          </p:txBody>
        </p:sp>
      </p:grpSp>
      <p:grpSp>
        <p:nvGrpSpPr>
          <p:cNvPr id="10" name="Group 101"/>
          <p:cNvGrpSpPr>
            <a:grpSpLocks/>
          </p:cNvGrpSpPr>
          <p:nvPr/>
        </p:nvGrpSpPr>
        <p:grpSpPr bwMode="auto">
          <a:xfrm rot="5400000">
            <a:off x="197643" y="4450557"/>
            <a:ext cx="992188" cy="930275"/>
            <a:chOff x="1872" y="1824"/>
            <a:chExt cx="2014" cy="1821"/>
          </a:xfrm>
        </p:grpSpPr>
        <p:sp>
          <p:nvSpPr>
            <p:cNvPr id="366694" name="AutoShape 102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5" name="AutoShape 103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6" name="AutoShape 104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0" name="Oval 10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41" name="Oval 10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99" name="Oval 107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3" name="Oval 108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701" name="Oval 109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5" name="Oval 110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11" name="Group 113"/>
          <p:cNvGrpSpPr>
            <a:grpSpLocks/>
          </p:cNvGrpSpPr>
          <p:nvPr/>
        </p:nvGrpSpPr>
        <p:grpSpPr bwMode="auto">
          <a:xfrm>
            <a:off x="1066800" y="3352800"/>
            <a:ext cx="6553200" cy="838200"/>
            <a:chOff x="384" y="1344"/>
            <a:chExt cx="3072" cy="381"/>
          </a:xfrm>
        </p:grpSpPr>
        <p:sp>
          <p:nvSpPr>
            <p:cNvPr id="366706" name="AutoShape 114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34" name="Freeform 116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133" name="Flowchart: Process 132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4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57395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7873122" y="55871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4901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7873122" y="5129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5587124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025523" y="52823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7873123" y="57395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" name="TextBox 142"/>
          <p:cNvSpPr txBox="1"/>
          <p:nvPr/>
        </p:nvSpPr>
        <p:spPr>
          <a:xfrm>
            <a:off x="1600200" y="3810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5. Where did Au Co take half of the sons?</a:t>
            </a:r>
          </a:p>
        </p:txBody>
      </p:sp>
      <p:sp>
        <p:nvSpPr>
          <p:cNvPr id="149" name="AutoShape 81"/>
          <p:cNvSpPr>
            <a:spLocks noChangeArrowheads="1"/>
          </p:cNvSpPr>
          <p:nvPr/>
        </p:nvSpPr>
        <p:spPr bwMode="gray">
          <a:xfrm>
            <a:off x="1219200" y="3429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0" name="AutoShape 81"/>
          <p:cNvSpPr>
            <a:spLocks noChangeArrowheads="1"/>
          </p:cNvSpPr>
          <p:nvPr/>
        </p:nvSpPr>
        <p:spPr bwMode="gray">
          <a:xfrm>
            <a:off x="1295400" y="2286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1" name="Rectangle 150"/>
          <p:cNvSpPr/>
          <p:nvPr/>
        </p:nvSpPr>
        <p:spPr>
          <a:xfrm>
            <a:off x="1371600" y="3505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2895600" y="2286000"/>
            <a:ext cx="3200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the mountains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1447800" y="2362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3352800" y="3429000"/>
            <a:ext cx="2286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the sea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1447800" y="45720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2590800" y="4495800"/>
            <a:ext cx="4800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Lac Long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Quan’s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land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62"/>
          <p:cNvGrpSpPr/>
          <p:nvPr/>
        </p:nvGrpSpPr>
        <p:grpSpPr>
          <a:xfrm>
            <a:off x="5410200" y="3124200"/>
            <a:ext cx="3219450" cy="990600"/>
            <a:chOff x="8286750" y="2362200"/>
            <a:chExt cx="3219450" cy="990600"/>
          </a:xfrm>
        </p:grpSpPr>
        <p:sp>
          <p:nvSpPr>
            <p:cNvPr id="160" name="Oval 159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WHAT A PITY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61" name="Picture 160" descr="000203DC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grpSp>
        <p:nvGrpSpPr>
          <p:cNvPr id="13" name="Group 166"/>
          <p:cNvGrpSpPr/>
          <p:nvPr/>
        </p:nvGrpSpPr>
        <p:grpSpPr>
          <a:xfrm>
            <a:off x="5486400" y="2209800"/>
            <a:ext cx="2743200" cy="762000"/>
            <a:chOff x="8458200" y="3657600"/>
            <a:chExt cx="2743200" cy="762000"/>
          </a:xfrm>
        </p:grpSpPr>
        <p:sp>
          <p:nvSpPr>
            <p:cNvPr id="165" name="Cloud 164"/>
            <p:cNvSpPr/>
            <p:nvPr/>
          </p:nvSpPr>
          <p:spPr>
            <a:xfrm>
              <a:off x="8610600" y="3886200"/>
              <a:ext cx="2590800" cy="533400"/>
            </a:xfrm>
            <a:prstGeom prst="clou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.VnMystical" pitchFamily="34" charset="0"/>
                </a:rPr>
                <a:t>PERFECT</a:t>
              </a:r>
              <a:endParaRPr lang="en-US" sz="2400" b="1" dirty="0">
                <a:solidFill>
                  <a:srgbClr val="FF0000"/>
                </a:solidFill>
                <a:latin typeface=".VnMystical" pitchFamily="34" charset="0"/>
              </a:endParaRPr>
            </a:p>
          </p:txBody>
        </p:sp>
        <p:pic>
          <p:nvPicPr>
            <p:cNvPr id="166" name="Picture 165" descr="12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58200" y="36576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67"/>
          <p:cNvGrpSpPr/>
          <p:nvPr/>
        </p:nvGrpSpPr>
        <p:grpSpPr>
          <a:xfrm>
            <a:off x="5486400" y="4191000"/>
            <a:ext cx="3219450" cy="990600"/>
            <a:chOff x="8286750" y="2362200"/>
            <a:chExt cx="3219450" cy="990600"/>
          </a:xfrm>
        </p:grpSpPr>
        <p:sp>
          <p:nvSpPr>
            <p:cNvPr id="146" name="Oval 145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SORRY 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47" name="Picture 146" descr="000203DC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sp>
        <p:nvSpPr>
          <p:cNvPr id="148" name="TextBox 147"/>
          <p:cNvSpPr txBox="1"/>
          <p:nvPr/>
        </p:nvSpPr>
        <p:spPr>
          <a:xfrm>
            <a:off x="304800" y="304800"/>
            <a:ext cx="11430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EX. a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 / P. 59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3" grpId="0"/>
      <p:bldP spid="151" grpId="0" animBg="1"/>
      <p:bldP spid="153" grpId="0"/>
      <p:bldP spid="154" grpId="0" animBg="1"/>
      <p:bldP spid="155" grpId="0"/>
      <p:bldP spid="157" grpId="0" animBg="1"/>
      <p:bldP spid="1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38200" y="3810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2. Match the words to their meanings. (Ex. b/ p. 59)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Right Arrow Callout 14"/>
          <p:cNvSpPr/>
          <p:nvPr/>
        </p:nvSpPr>
        <p:spPr>
          <a:xfrm>
            <a:off x="533400" y="1295400"/>
            <a:ext cx="3886200" cy="2819400"/>
          </a:xfrm>
          <a:prstGeom prst="rightArrowCallou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Callout 15"/>
          <p:cNvSpPr/>
          <p:nvPr/>
        </p:nvSpPr>
        <p:spPr>
          <a:xfrm>
            <a:off x="3276600" y="1981200"/>
            <a:ext cx="5410200" cy="38100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1998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5800" y="1371600"/>
            <a:ext cx="2819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1. title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2. Genre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3. main characters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4. plot</a:t>
            </a:r>
          </a:p>
          <a:p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9200" y="2133600"/>
            <a:ext cx="365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400" dirty="0" smtClean="0">
                <a:solidFill>
                  <a:srgbClr val="002060"/>
                </a:solidFill>
              </a:rPr>
              <a:t>the people the story is about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400" dirty="0" smtClean="0">
                <a:solidFill>
                  <a:srgbClr val="002060"/>
                </a:solidFill>
              </a:rPr>
              <a:t>b. the content of the story</a:t>
            </a:r>
          </a:p>
          <a:p>
            <a:pPr marL="342900" indent="-342900">
              <a:lnSpc>
                <a:spcPct val="150000"/>
              </a:lnSpc>
              <a:buFontTx/>
              <a:buAutoNum type="alphaLcPeriod"/>
            </a:pPr>
            <a:r>
              <a:rPr lang="en-US" sz="2400" dirty="0" smtClean="0">
                <a:solidFill>
                  <a:srgbClr val="002060"/>
                </a:solidFill>
              </a:rPr>
              <a:t>the name of the story</a:t>
            </a:r>
          </a:p>
          <a:p>
            <a:pPr marL="342900" indent="-342900">
              <a:lnSpc>
                <a:spcPct val="150000"/>
              </a:lnSpc>
              <a:buFontTx/>
              <a:buAutoNum type="alphaLcPeriod"/>
            </a:pPr>
            <a:r>
              <a:rPr lang="en-US" sz="2400" dirty="0" smtClean="0">
                <a:solidFill>
                  <a:srgbClr val="002060"/>
                </a:solidFill>
              </a:rPr>
              <a:t>d. the type of story it is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" y="4648200"/>
            <a:ext cx="762000" cy="5334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1. c</a:t>
            </a:r>
            <a:endParaRPr lang="en-US" sz="2800" b="1" dirty="0"/>
          </a:p>
        </p:txBody>
      </p:sp>
      <p:sp>
        <p:nvSpPr>
          <p:cNvPr id="20" name="Rectangle 19"/>
          <p:cNvSpPr/>
          <p:nvPr/>
        </p:nvSpPr>
        <p:spPr>
          <a:xfrm>
            <a:off x="1447800" y="4648200"/>
            <a:ext cx="762000" cy="5334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2. d</a:t>
            </a:r>
            <a:endParaRPr lang="en-US" sz="2800" b="1" dirty="0"/>
          </a:p>
        </p:txBody>
      </p:sp>
      <p:sp>
        <p:nvSpPr>
          <p:cNvPr id="21" name="Rectangle 20"/>
          <p:cNvSpPr/>
          <p:nvPr/>
        </p:nvSpPr>
        <p:spPr>
          <a:xfrm>
            <a:off x="2438400" y="4648200"/>
            <a:ext cx="762000" cy="5334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3. a</a:t>
            </a:r>
            <a:endParaRPr lang="en-US" sz="2800" b="1" dirty="0"/>
          </a:p>
        </p:txBody>
      </p:sp>
      <p:sp>
        <p:nvSpPr>
          <p:cNvPr id="22" name="Rectangle 21"/>
          <p:cNvSpPr/>
          <p:nvPr/>
        </p:nvSpPr>
        <p:spPr>
          <a:xfrm>
            <a:off x="3352800" y="4648200"/>
            <a:ext cx="762000" cy="5334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4. b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33400" y="3048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3. Find the information in the conversation to complete the table. (Ex. a/ p. 7)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066800" y="1676400"/>
          <a:ext cx="7315200" cy="39420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544417"/>
                <a:gridCol w="47707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Title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Lac Long </a:t>
                      </a:r>
                      <a:r>
                        <a:rPr lang="en-US" dirty="0" err="1" smtClean="0"/>
                        <a:t>Quan</a:t>
                      </a:r>
                      <a:r>
                        <a:rPr lang="en-US" baseline="0" dirty="0" smtClean="0"/>
                        <a:t> and Au Co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Genre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Main characters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Plot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en-US" dirty="0" smtClean="0"/>
                        <a:t> Lac Long </a:t>
                      </a:r>
                      <a:r>
                        <a:rPr lang="en-US" dirty="0" err="1" smtClean="0"/>
                        <a:t>Quan</a:t>
                      </a:r>
                      <a:r>
                        <a:rPr lang="en-US" dirty="0" smtClean="0"/>
                        <a:t> married Au Co.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en-US" dirty="0" smtClean="0"/>
                        <a:t>  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en-US" dirty="0" smtClean="0"/>
                        <a:t> </a:t>
                      </a:r>
                      <a:endParaRPr lang="en-US" baseline="0" dirty="0" smtClean="0"/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en-US" baseline="0" dirty="0" smtClean="0"/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Char char="§"/>
                      </a:pPr>
                      <a:r>
                        <a:rPr lang="en-US" baseline="0" dirty="0" smtClean="0"/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Wingdings" pitchFamily="2" charset="2"/>
                        <a:buNone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581400" y="2057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Legend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1400" y="2590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Lac Long </a:t>
            </a:r>
            <a:r>
              <a:rPr lang="en-US" b="1" dirty="0" err="1" smtClean="0">
                <a:solidFill>
                  <a:srgbClr val="FF0000"/>
                </a:solidFill>
              </a:rPr>
              <a:t>Quan</a:t>
            </a:r>
            <a:r>
              <a:rPr lang="en-US" b="1" dirty="0" smtClean="0">
                <a:solidFill>
                  <a:srgbClr val="FF0000"/>
                </a:solidFill>
              </a:rPr>
              <a:t>, Au Co and their sons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86200" y="3581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 Co gave birth to one hundred baby boys.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6200" y="396826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Lac Long </a:t>
            </a:r>
            <a:r>
              <a:rPr lang="en-US" b="1" dirty="0" err="1" smtClean="0">
                <a:solidFill>
                  <a:srgbClr val="FF0000"/>
                </a:solidFill>
              </a:rPr>
              <a:t>Quan</a:t>
            </a:r>
            <a:r>
              <a:rPr lang="en-US" b="1" dirty="0" smtClean="0">
                <a:solidFill>
                  <a:srgbClr val="FF0000"/>
                </a:solidFill>
              </a:rPr>
              <a:t> missed the sea.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6200" y="43434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Lac Long </a:t>
            </a:r>
            <a:r>
              <a:rPr lang="en-US" b="1" dirty="0" err="1" smtClean="0">
                <a:solidFill>
                  <a:srgbClr val="FF0000"/>
                </a:solidFill>
              </a:rPr>
              <a:t>Quan</a:t>
            </a:r>
            <a:r>
              <a:rPr lang="en-US" b="1" dirty="0" smtClean="0">
                <a:solidFill>
                  <a:srgbClr val="FF0000"/>
                </a:solidFill>
              </a:rPr>
              <a:t> took 50 their sons to the sea.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52204" y="4744328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 Co took the others to the mountains.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85800" y="3048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FF0000"/>
                </a:solidFill>
              </a:rPr>
              <a:t>4. What does this sentence from the conversation express? (Ex. d/ p. 59)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10668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</a:rPr>
              <a:t>Nick:  </a:t>
            </a:r>
            <a:r>
              <a:rPr lang="en-US" sz="2800" dirty="0" smtClean="0"/>
              <a:t>What an interesting legend it is!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1371600" y="381000"/>
            <a:ext cx="660591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It’s an exclamatory sentence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b="9231"/>
          <a:stretch>
            <a:fillRect/>
          </a:stretch>
        </p:blipFill>
        <p:spPr bwMode="auto">
          <a:xfrm>
            <a:off x="457200" y="1828800"/>
            <a:ext cx="8305800" cy="50292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066800" y="2050543"/>
            <a:ext cx="7162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</a:rPr>
              <a:t>  Exclamatory sentences are used to express surprise or strong feelings. We use </a:t>
            </a:r>
            <a:r>
              <a:rPr lang="en-US" sz="2000" b="1" i="1" dirty="0" smtClean="0">
                <a:solidFill>
                  <a:schemeClr val="bg1"/>
                </a:solidFill>
              </a:rPr>
              <a:t>what</a:t>
            </a:r>
            <a:r>
              <a:rPr lang="en-US" sz="2000" b="1" dirty="0" smtClean="0">
                <a:solidFill>
                  <a:schemeClr val="bg1"/>
                </a:solidFill>
              </a:rPr>
              <a:t> in exclamatory sentences:</a:t>
            </a:r>
          </a:p>
          <a:p>
            <a:pPr lvl="0"/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 What + a / an + adjective + N (singular countable) + S + V!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     </a:t>
            </a:r>
            <a:r>
              <a:rPr lang="en-US" sz="2000" b="1" i="1" dirty="0" smtClean="0">
                <a:solidFill>
                  <a:schemeClr val="bg1"/>
                </a:solidFill>
              </a:rPr>
              <a:t>Example: </a:t>
            </a:r>
            <a:r>
              <a:rPr lang="en-US" sz="2000" b="1" dirty="0" smtClean="0">
                <a:solidFill>
                  <a:schemeClr val="bg1"/>
                </a:solidFill>
              </a:rPr>
              <a:t>What a naughty boy he is!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 </a:t>
            </a:r>
            <a:r>
              <a:rPr lang="en-US" sz="2000" b="1" dirty="0" smtClean="0">
                <a:solidFill>
                  <a:schemeClr val="bg1"/>
                </a:solidFill>
              </a:rPr>
              <a:t>What + adjective + N (uncountable/ plural countable) + S + V!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    </a:t>
            </a:r>
            <a:r>
              <a:rPr lang="en-US" sz="2000" b="1" i="1" dirty="0" smtClean="0">
                <a:solidFill>
                  <a:schemeClr val="bg1"/>
                </a:solidFill>
              </a:rPr>
              <a:t>Example:    - </a:t>
            </a:r>
            <a:r>
              <a:rPr lang="en-US" sz="2000" b="1" dirty="0" smtClean="0">
                <a:solidFill>
                  <a:schemeClr val="bg1"/>
                </a:solidFill>
              </a:rPr>
              <a:t>What naughty boys they are!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                            -  What beautiful weather it is!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</a:rPr>
              <a:t>     We don’t always use an adjective or a subject and a verb in exclamatory sentences.</a:t>
            </a:r>
            <a:r>
              <a:rPr lang="en-US" sz="2000" dirty="0" smtClean="0">
                <a:solidFill>
                  <a:schemeClr val="bg1"/>
                </a:solidFill>
              </a:rPr>
              <a:t> </a:t>
            </a:r>
          </a:p>
          <a:p>
            <a:pPr>
              <a:buFont typeface="Wingdings" pitchFamily="2" charset="2"/>
              <a:buChar char="Ø"/>
            </a:pPr>
            <a:r>
              <a:rPr lang="en-US" sz="2000" b="1" i="1" dirty="0" smtClean="0">
                <a:solidFill>
                  <a:schemeClr val="bg1"/>
                </a:solidFill>
              </a:rPr>
              <a:t>    Example: </a:t>
            </a:r>
            <a:r>
              <a:rPr lang="en-US" sz="2000" b="1" dirty="0" smtClean="0">
                <a:solidFill>
                  <a:schemeClr val="bg1"/>
                </a:solidFill>
              </a:rPr>
              <a:t>What a day!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00" y="1524000"/>
            <a:ext cx="206017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REMEMBER!</a:t>
            </a:r>
            <a:endParaRPr lang="en-US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66800" y="2895600"/>
            <a:ext cx="6553200" cy="6096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14400" y="4114800"/>
            <a:ext cx="7010400" cy="6096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0" y="0"/>
            <a:ext cx="8839200" cy="6553200"/>
          </a:xfrm>
          <a:prstGeom prst="flowChartProcess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3" y="5510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8" y="57395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9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219200" y="228600"/>
            <a:ext cx="5943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II. PRACTICE</a:t>
            </a:r>
            <a:endParaRPr lang="en-US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838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1. Match the words with their definitions. Then listen, check and repeat. (Ex. 2/ p. 59)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752600"/>
            <a:ext cx="7543800" cy="43434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848600" y="23622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14400" y="1828800"/>
            <a:ext cx="10336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A</a:t>
            </a:r>
          </a:p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LEGEND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8200" y="2895600"/>
            <a:ext cx="12767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B</a:t>
            </a:r>
          </a:p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FOLK TALE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0600" y="3962400"/>
            <a:ext cx="8852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C</a:t>
            </a:r>
          </a:p>
          <a:p>
            <a:pPr algn="ctr"/>
            <a:r>
              <a:rPr lang="en-US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FABLE</a:t>
            </a:r>
            <a:endParaRPr lang="en-US" sz="2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400" y="5105400"/>
            <a:ext cx="1337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D</a:t>
            </a:r>
          </a:p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FAIRY TALE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62200" y="2057400"/>
            <a:ext cx="5715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1. traditional, imaginary short story that legend teaches a moral lesson; typically using  animal characters.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86000" y="2971800"/>
            <a:ext cx="5715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2. an imaginary story typically involving magic or fairies, usually for children.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0" y="4114800"/>
            <a:ext cx="5715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3. a  very  old,  traditional  story  from  a particular  place  that  was  originally passed on to people in a spoken form.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62200" y="5257800"/>
            <a:ext cx="5715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4. an ancient story about brave people or fairy tale magical events that are probably not true.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4624E-7 L -0.00416 0.308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855 L 0.00834 -0.149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3.23699E-6 L -0.0125 -0.4686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990600" y="3048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2. GAME: GUESS THE STORY. (Ex. 3/ p. 59)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1524000"/>
            <a:ext cx="7391400" cy="40934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 </a:t>
            </a:r>
          </a:p>
          <a:p>
            <a:r>
              <a:rPr lang="en-US" sz="2000" i="1" dirty="0" smtClean="0"/>
              <a:t>Example:</a:t>
            </a:r>
            <a:endParaRPr lang="en-US" sz="2000" dirty="0" smtClean="0"/>
          </a:p>
          <a:p>
            <a:r>
              <a:rPr lang="en-US" sz="2000" dirty="0" smtClean="0"/>
              <a:t> </a:t>
            </a:r>
          </a:p>
          <a:p>
            <a:pPr lvl="0">
              <a:buFont typeface="Wingdings" pitchFamily="2" charset="2"/>
              <a:buChar char="q"/>
            </a:pPr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FF0000"/>
                </a:solidFill>
              </a:rPr>
              <a:t>What kind of story is it?</a:t>
            </a:r>
          </a:p>
          <a:p>
            <a:pPr lvl="0"/>
            <a:r>
              <a:rPr lang="en-US" sz="2000" dirty="0" smtClean="0"/>
              <a:t>      It’s a fairy tale.</a:t>
            </a:r>
          </a:p>
          <a:p>
            <a:pPr lvl="0">
              <a:buFont typeface="Wingdings" pitchFamily="2" charset="2"/>
              <a:buChar char="q"/>
            </a:pPr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FF0000"/>
                </a:solidFill>
              </a:rPr>
              <a:t>Who are the main characters?</a:t>
            </a:r>
          </a:p>
          <a:p>
            <a:pPr lvl="0"/>
            <a:r>
              <a:rPr lang="en-US" sz="2000" dirty="0" smtClean="0"/>
              <a:t>      Cinderella, her stepsisters, her stepmother, and a prince.</a:t>
            </a:r>
          </a:p>
          <a:p>
            <a:pPr lvl="0">
              <a:buFont typeface="Wingdings" pitchFamily="2" charset="2"/>
              <a:buChar char="q"/>
            </a:pPr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FF0000"/>
                </a:solidFill>
              </a:rPr>
              <a:t>What’s it about?</a:t>
            </a:r>
          </a:p>
          <a:p>
            <a:pPr lvl="0"/>
            <a:r>
              <a:rPr lang="en-US" sz="2000" dirty="0" smtClean="0"/>
              <a:t>      It’s about Cinderella, a kind and beautiful girl who finally gets</a:t>
            </a:r>
          </a:p>
          <a:p>
            <a:pPr lvl="0"/>
            <a:r>
              <a:rPr lang="en-US" sz="2000" dirty="0" smtClean="0"/>
              <a:t>       married to a prince.</a:t>
            </a:r>
          </a:p>
          <a:p>
            <a:pPr lvl="0">
              <a:buFont typeface="Wingdings" pitchFamily="2" charset="2"/>
              <a:buChar char="q"/>
            </a:pPr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FF0000"/>
                </a:solidFill>
              </a:rPr>
              <a:t>Is it </a:t>
            </a:r>
            <a:r>
              <a:rPr lang="en-US" sz="2000" i="1" dirty="0" smtClean="0">
                <a:solidFill>
                  <a:srgbClr val="FF0000"/>
                </a:solidFill>
              </a:rPr>
              <a:t>Cinderella</a:t>
            </a:r>
            <a:r>
              <a:rPr lang="en-US" sz="2000" dirty="0" smtClean="0">
                <a:solidFill>
                  <a:srgbClr val="FF0000"/>
                </a:solidFill>
              </a:rPr>
              <a:t>?</a:t>
            </a:r>
          </a:p>
          <a:p>
            <a:pPr lvl="0"/>
            <a:r>
              <a:rPr lang="en-US" sz="2000" dirty="0" smtClean="0"/>
              <a:t>      Yes!</a:t>
            </a:r>
          </a:p>
          <a:p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143000" y="7620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/>
              <a:t>* Work in pairs. Interview each other and try to guess the title of the story.</a:t>
            </a:r>
            <a:endParaRPr lang="en-US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2" y="4672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2" y="52823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339723" y="4748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219200" y="304800"/>
            <a:ext cx="5943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III. AT HOME</a:t>
            </a:r>
            <a:endParaRPr lang="en-US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1905000"/>
            <a:ext cx="7086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 smtClean="0"/>
              <a:t> Learn by heart new words and structures.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 smtClean="0"/>
              <a:t> Do Ex. 3a in your notebooks.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 smtClean="0"/>
              <a:t> Be ready for A CLOSER LOOK 1.  </a:t>
            </a:r>
            <a:endParaRPr lang="en-US" sz="3200" dirty="0"/>
          </a:p>
        </p:txBody>
      </p:sp>
      <p:sp>
        <p:nvSpPr>
          <p:cNvPr id="15" name="Up Arrow Callout 14"/>
          <p:cNvSpPr/>
          <p:nvPr/>
        </p:nvSpPr>
        <p:spPr>
          <a:xfrm>
            <a:off x="914400" y="1066800"/>
            <a:ext cx="7391400" cy="4648200"/>
          </a:xfrm>
          <a:prstGeom prst="upArrowCallout">
            <a:avLst>
              <a:gd name="adj1" fmla="val 13178"/>
              <a:gd name="adj2" fmla="val 25657"/>
              <a:gd name="adj3" fmla="val 10550"/>
              <a:gd name="adj4" fmla="val 850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6200" y="1981200"/>
            <a:ext cx="9220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7600" smtClean="0">
                <a:solidFill>
                  <a:srgbClr val="F8A6F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bye bye song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81200"/>
            <a:ext cx="8229600" cy="4525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sz="4800" smtClean="0">
              <a:solidFill>
                <a:srgbClr val="0000FF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sz="4800" smtClean="0">
              <a:solidFill>
                <a:srgbClr val="0000FF"/>
              </a:solidFill>
            </a:endParaRPr>
          </a:p>
        </p:txBody>
      </p:sp>
      <p:pic>
        <p:nvPicPr>
          <p:cNvPr id="66564" name="Picture 4" descr="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0" y="-203200"/>
            <a:ext cx="9144000" cy="71374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Bye, bye. 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See you tomorrow.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Bye, bye. 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See you tomorrow.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Bye, bye. 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See you tomorrow.</a:t>
            </a:r>
          </a:p>
          <a:p>
            <a:pPr algn="ctr"/>
            <a:r>
              <a:rPr lang="en-US" sz="6600" u="sng">
                <a:solidFill>
                  <a:schemeClr val="bg1"/>
                </a:solidFill>
                <a:cs typeface="Arial" charset="0"/>
              </a:rPr>
              <a:t>Bye, bye. Bye, bye.</a:t>
            </a:r>
          </a:p>
        </p:txBody>
      </p:sp>
      <p:pic>
        <p:nvPicPr>
          <p:cNvPr id="66566" name="Picture 6" descr="music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321021">
            <a:off x="0" y="0"/>
            <a:ext cx="1676400" cy="911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66567" name="Picture 7" descr="Guitar_not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510165">
            <a:off x="0" y="3200400"/>
            <a:ext cx="1252538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8" descr="Guitar_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10525" y="0"/>
            <a:ext cx="11334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7" name="WordArt 9"/>
          <p:cNvSpPr>
            <a:spLocks noChangeArrowheads="1" noChangeShapeType="1" noTextEdit="1"/>
          </p:cNvSpPr>
          <p:nvPr/>
        </p:nvSpPr>
        <p:spPr bwMode="auto">
          <a:xfrm>
            <a:off x="838200" y="1066800"/>
            <a:ext cx="7467600" cy="4495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>
              <a:defRPr/>
            </a:pPr>
            <a:r>
              <a:rPr lang="en-US" sz="3600" b="1" u="sng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520402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VNI-Baybuom"/>
              </a:rPr>
              <a:t>The bye bye</a:t>
            </a:r>
          </a:p>
          <a:p>
            <a:pPr algn="ctr">
              <a:defRPr/>
            </a:pPr>
            <a:r>
              <a:rPr lang="en-US" sz="3600" b="1" u="sng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520402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VNI-Baybuom"/>
              </a:rPr>
              <a:t>song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y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447800" y="457200"/>
            <a:ext cx="5943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* WARM UP: BRAINSTORMING</a:t>
            </a:r>
            <a:endParaRPr lang="en-US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2895600" y="2133600"/>
            <a:ext cx="3276600" cy="1600200"/>
          </a:xfrm>
          <a:prstGeom prst="irregularSeal1">
            <a:avLst/>
          </a:prstGeom>
          <a:solidFill>
            <a:srgbClr val="C6D9F1">
              <a:alpha val="99001"/>
            </a:srgb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FOLK TALES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13716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Crystal Pearl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3657600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Hundred-knot Bamboo Tree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6172200" y="26670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story of Tam and Cam</a:t>
            </a:r>
          </a:p>
          <a:p>
            <a:pPr algn="ctr"/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219200" y="304800"/>
            <a:ext cx="7010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Date</a:t>
            </a:r>
            <a:endParaRPr lang="en-US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>
            <a:off x="2514600" y="1371600"/>
            <a:ext cx="4572000" cy="685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UNIT </a:t>
            </a:r>
            <a:r>
              <a:rPr lang="en-US" sz="36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SIX</a:t>
            </a:r>
            <a:endParaRPr lang="en-US" sz="3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" y="2286000"/>
            <a:ext cx="716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FOLK TALES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WordArt 8"/>
          <p:cNvSpPr>
            <a:spLocks noChangeArrowheads="1" noChangeShapeType="1" noTextEdit="1"/>
          </p:cNvSpPr>
          <p:nvPr/>
        </p:nvSpPr>
        <p:spPr bwMode="auto">
          <a:xfrm>
            <a:off x="2286000" y="3276600"/>
            <a:ext cx="480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latin typeface="Arial Black"/>
              </a:rPr>
              <a:t>Period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latin typeface="Arial Black"/>
              </a:rPr>
              <a:t>44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FF"/>
              </a:solidFill>
              <a:latin typeface="Arial Black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3962400"/>
            <a:ext cx="914400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GETTING STARTED</a:t>
            </a:r>
          </a:p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 SUGGESTION FOR NICK’S PROJECT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lowchart: Process 4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8435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6600" y="5054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178800" y="5283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6600" y="5435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7950200" y="5664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356600" y="5892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7721600" y="5892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63" descr="FLOWR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9063">
            <a:off x="8102600" y="5816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Box 10"/>
          <p:cNvSpPr txBox="1">
            <a:spLocks noChangeArrowheads="1"/>
          </p:cNvSpPr>
          <p:nvPr/>
        </p:nvSpPr>
        <p:spPr bwMode="auto">
          <a:xfrm>
            <a:off x="539750" y="1511300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legend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4" name="TextBox 12"/>
          <p:cNvSpPr txBox="1">
            <a:spLocks noChangeArrowheads="1"/>
          </p:cNvSpPr>
          <p:nvPr/>
        </p:nvSpPr>
        <p:spPr bwMode="auto">
          <a:xfrm>
            <a:off x="4041775" y="1511300"/>
            <a:ext cx="4949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thuyết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5" name="TextBox 13"/>
          <p:cNvSpPr txBox="1">
            <a:spLocks noChangeArrowheads="1"/>
          </p:cNvSpPr>
          <p:nvPr/>
        </p:nvSpPr>
        <p:spPr bwMode="auto">
          <a:xfrm>
            <a:off x="539750" y="2295525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fable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6" name="TextBox 14"/>
          <p:cNvSpPr txBox="1">
            <a:spLocks noChangeArrowheads="1"/>
          </p:cNvSpPr>
          <p:nvPr/>
        </p:nvSpPr>
        <p:spPr bwMode="auto">
          <a:xfrm>
            <a:off x="4114800" y="2209800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7" name="TextBox 15"/>
          <p:cNvSpPr txBox="1">
            <a:spLocks noChangeArrowheads="1"/>
          </p:cNvSpPr>
          <p:nvPr/>
        </p:nvSpPr>
        <p:spPr bwMode="auto">
          <a:xfrm>
            <a:off x="539750" y="2971800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genre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8" name="TextBox 16"/>
          <p:cNvSpPr txBox="1">
            <a:spLocks noChangeArrowheads="1"/>
          </p:cNvSpPr>
          <p:nvPr/>
        </p:nvSpPr>
        <p:spPr bwMode="auto">
          <a:xfrm>
            <a:off x="539750" y="3573463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give birth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9" name="TextBox 17"/>
          <p:cNvSpPr txBox="1">
            <a:spLocks noChangeArrowheads="1"/>
          </p:cNvSpPr>
          <p:nvPr/>
        </p:nvSpPr>
        <p:spPr bwMode="auto">
          <a:xfrm>
            <a:off x="533400" y="4267200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research 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0" name="TextBox 18"/>
          <p:cNvSpPr txBox="1">
            <a:spLocks noChangeArrowheads="1"/>
          </p:cNvSpPr>
          <p:nvPr/>
        </p:nvSpPr>
        <p:spPr bwMode="auto">
          <a:xfrm>
            <a:off x="539750" y="4887913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Origin (n)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2" name="TextBox 20"/>
          <p:cNvSpPr txBox="1">
            <a:spLocks noChangeArrowheads="1"/>
          </p:cNvSpPr>
          <p:nvPr/>
        </p:nvSpPr>
        <p:spPr bwMode="auto">
          <a:xfrm>
            <a:off x="4041775" y="2958830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3" name="TextBox 21"/>
          <p:cNvSpPr txBox="1">
            <a:spLocks noChangeArrowheads="1"/>
          </p:cNvSpPr>
          <p:nvPr/>
        </p:nvSpPr>
        <p:spPr bwMode="auto">
          <a:xfrm>
            <a:off x="3940175" y="3646488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4" name="TextBox 22"/>
          <p:cNvSpPr txBox="1">
            <a:spLocks noChangeArrowheads="1"/>
          </p:cNvSpPr>
          <p:nvPr/>
        </p:nvSpPr>
        <p:spPr bwMode="auto">
          <a:xfrm>
            <a:off x="3943350" y="4248150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5" name="TextBox 23"/>
          <p:cNvSpPr txBox="1">
            <a:spLocks noChangeArrowheads="1"/>
          </p:cNvSpPr>
          <p:nvPr/>
        </p:nvSpPr>
        <p:spPr bwMode="auto">
          <a:xfrm>
            <a:off x="3962400" y="4876800"/>
            <a:ext cx="4392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gốc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00200" y="304800"/>
            <a:ext cx="5943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I. NEW WORDS</a:t>
            </a:r>
            <a:endParaRPr lang="en-US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295400" y="1600200"/>
            <a:ext cx="152400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39128" y="2362200"/>
            <a:ext cx="152400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752600" y="4343400"/>
            <a:ext cx="152400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14400" y="4933072"/>
            <a:ext cx="152400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utoUpdateAnimBg="0"/>
      <p:bldP spid="8204" grpId="0" autoUpdateAnimBg="0"/>
      <p:bldP spid="8205" grpId="0" autoUpdateAnimBg="0"/>
      <p:bldP spid="8206" grpId="0" autoUpdateAnimBg="0"/>
      <p:bldP spid="8207" grpId="0" autoUpdateAnimBg="0"/>
      <p:bldP spid="8208" grpId="0" autoUpdateAnimBg="0"/>
      <p:bldP spid="8209" grpId="0" autoUpdateAnimBg="0"/>
      <p:bldP spid="8210" grpId="0" autoUpdateAnimBg="0"/>
      <p:bldP spid="8212" grpId="0" autoUpdateAnimBg="0"/>
      <p:bldP spid="8213" grpId="0" autoUpdateAnimBg="0"/>
      <p:bldP spid="8214" grpId="0" autoUpdateAnimBg="0"/>
      <p:bldP spid="8215" grpId="0" autoUpdateAnimBg="0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219200" y="228600"/>
            <a:ext cx="5943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II. LISTEN AND READ</a:t>
            </a:r>
            <a:endParaRPr lang="en-US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" name="Picture 14" descr="image2"/>
          <p:cNvPicPr/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533400" y="1295400"/>
            <a:ext cx="4267200" cy="4267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TextBox 16"/>
          <p:cNvSpPr txBox="1"/>
          <p:nvPr/>
        </p:nvSpPr>
        <p:spPr>
          <a:xfrm>
            <a:off x="5181600" y="1447800"/>
            <a:ext cx="3657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1. Where are Duong and Nick?</a:t>
            </a:r>
          </a:p>
          <a:p>
            <a:r>
              <a:rPr lang="en-US" sz="3200" i="1" dirty="0" smtClean="0"/>
              <a:t>2. What are they doing?</a:t>
            </a:r>
          </a:p>
          <a:p>
            <a:r>
              <a:rPr lang="en-US" sz="3200" i="1" dirty="0" smtClean="0"/>
              <a:t>3. What are they talking about?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219200" y="228600"/>
            <a:ext cx="5943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II. LISTEN AND READ</a:t>
            </a:r>
            <a:endParaRPr lang="en-US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457" t="58038"/>
          <a:stretch>
            <a:fillRect/>
          </a:stretch>
        </p:blipFill>
        <p:spPr bwMode="auto">
          <a:xfrm>
            <a:off x="4572000" y="990600"/>
            <a:ext cx="4114800" cy="4876800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191" r="49543"/>
          <a:stretch>
            <a:fillRect/>
          </a:stretch>
        </p:blipFill>
        <p:spPr bwMode="auto">
          <a:xfrm>
            <a:off x="609600" y="1295400"/>
            <a:ext cx="3810000" cy="5334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85800" y="1752600"/>
            <a:ext cx="381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Duong:</a:t>
            </a:r>
            <a:r>
              <a:rPr lang="en-US" dirty="0" smtClean="0"/>
              <a:t>	I phoned you around 9 p.m. </a:t>
            </a:r>
          </a:p>
          <a:p>
            <a:r>
              <a:rPr lang="en-US" dirty="0" smtClean="0"/>
              <a:t>                  last night, but no reply.</a:t>
            </a:r>
          </a:p>
          <a:p>
            <a:r>
              <a:rPr lang="en-US" dirty="0" smtClean="0"/>
              <a:t> </a:t>
            </a:r>
            <a:r>
              <a:rPr lang="en-US" b="1" i="1" dirty="0" smtClean="0"/>
              <a:t>Nick:</a:t>
            </a:r>
            <a:r>
              <a:rPr lang="en-US" dirty="0" smtClean="0"/>
              <a:t>	Oh, I was doing some </a:t>
            </a:r>
          </a:p>
          <a:p>
            <a:r>
              <a:rPr lang="en-US" dirty="0" smtClean="0"/>
              <a:t>                  Internet research on </a:t>
            </a:r>
          </a:p>
          <a:p>
            <a:r>
              <a:rPr lang="en-US" dirty="0" smtClean="0"/>
              <a:t>                   Vietnamese legends for my</a:t>
            </a:r>
          </a:p>
          <a:p>
            <a:r>
              <a:rPr lang="en-US" dirty="0" smtClean="0"/>
              <a:t>                 project. </a:t>
            </a:r>
          </a:p>
          <a:p>
            <a:r>
              <a:rPr lang="en-US" b="1" i="1" dirty="0" smtClean="0"/>
              <a:t>Duong:   </a:t>
            </a:r>
            <a:r>
              <a:rPr lang="en-US" dirty="0" smtClean="0"/>
              <a:t>Have you found one you like</a:t>
            </a:r>
          </a:p>
          <a:p>
            <a:r>
              <a:rPr lang="en-US" dirty="0" smtClean="0"/>
              <a:t>                yet? </a:t>
            </a:r>
          </a:p>
          <a:p>
            <a:r>
              <a:rPr lang="en-US" b="1" i="1" dirty="0" smtClean="0"/>
              <a:t>Nick:</a:t>
            </a:r>
            <a:r>
              <a:rPr lang="en-US" dirty="0" smtClean="0"/>
              <a:t>	Not really. Can you suggest </a:t>
            </a:r>
          </a:p>
          <a:p>
            <a:r>
              <a:rPr lang="en-US" dirty="0" smtClean="0"/>
              <a:t>                anything? </a:t>
            </a:r>
          </a:p>
          <a:p>
            <a:r>
              <a:rPr lang="en-US" b="1" i="1" dirty="0" smtClean="0"/>
              <a:t>Duong:</a:t>
            </a:r>
            <a:r>
              <a:rPr lang="en-US" dirty="0" smtClean="0"/>
              <a:t>	We have lots of legends, folk</a:t>
            </a:r>
          </a:p>
          <a:p>
            <a:r>
              <a:rPr lang="en-US" dirty="0" smtClean="0"/>
              <a:t>                 tales, and fables. A popular</a:t>
            </a:r>
          </a:p>
          <a:p>
            <a:r>
              <a:rPr lang="en-US" dirty="0" smtClean="0"/>
              <a:t>                one is the legend of  </a:t>
            </a:r>
            <a:r>
              <a:rPr lang="en-US" i="1" dirty="0" smtClean="0"/>
              <a:t>Lac Long</a:t>
            </a:r>
          </a:p>
          <a:p>
            <a:r>
              <a:rPr lang="en-US" i="1" dirty="0" smtClean="0"/>
              <a:t>                 </a:t>
            </a:r>
            <a:r>
              <a:rPr lang="en-US" i="1" dirty="0" err="1" smtClean="0"/>
              <a:t>Quan</a:t>
            </a:r>
            <a:r>
              <a:rPr lang="en-US" i="1" dirty="0" smtClean="0"/>
              <a:t> and Au Co.</a:t>
            </a:r>
            <a:r>
              <a:rPr lang="en-US" dirty="0" smtClean="0"/>
              <a:t> </a:t>
            </a:r>
          </a:p>
          <a:p>
            <a:r>
              <a:rPr lang="en-US" b="1" i="1" dirty="0" smtClean="0"/>
              <a:t>Nick:</a:t>
            </a:r>
            <a:r>
              <a:rPr lang="en-US" dirty="0" smtClean="0"/>
              <a:t>	Oh yeah? What’s it about?</a:t>
            </a: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0" y="1066800"/>
            <a:ext cx="457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Duong: </a:t>
            </a:r>
            <a:r>
              <a:rPr lang="en-US" dirty="0" smtClean="0"/>
              <a:t>Well, it’s about the origins of the </a:t>
            </a:r>
          </a:p>
          <a:p>
            <a:r>
              <a:rPr lang="en-US" dirty="0" smtClean="0"/>
              <a:t>               Vietnamese</a:t>
            </a:r>
            <a:r>
              <a:rPr lang="en-US" b="1" i="1" dirty="0" smtClean="0"/>
              <a:t> </a:t>
            </a:r>
            <a:r>
              <a:rPr lang="en-US" dirty="0" smtClean="0"/>
              <a:t>people. </a:t>
            </a:r>
          </a:p>
          <a:p>
            <a:r>
              <a:rPr lang="en-US" b="1" i="1" dirty="0" smtClean="0"/>
              <a:t>Nick:</a:t>
            </a:r>
            <a:r>
              <a:rPr lang="en-US" dirty="0" smtClean="0"/>
              <a:t>	Who are the main characters? </a:t>
            </a:r>
          </a:p>
          <a:p>
            <a:r>
              <a:rPr lang="en-US" b="1" i="1" dirty="0" smtClean="0"/>
              <a:t>Duong: </a:t>
            </a:r>
            <a:r>
              <a:rPr lang="en-US" dirty="0" smtClean="0"/>
              <a:t>Lac Long </a:t>
            </a:r>
            <a:r>
              <a:rPr lang="en-US" dirty="0" err="1" smtClean="0"/>
              <a:t>Quan</a:t>
            </a:r>
            <a:r>
              <a:rPr lang="en-US" dirty="0" smtClean="0"/>
              <a:t> – the dragon king </a:t>
            </a:r>
          </a:p>
          <a:p>
            <a:r>
              <a:rPr lang="en-US" dirty="0" smtClean="0"/>
              <a:t>               of the</a:t>
            </a:r>
            <a:r>
              <a:rPr lang="en-US" b="1" i="1" dirty="0" smtClean="0"/>
              <a:t> </a:t>
            </a:r>
            <a:r>
              <a:rPr lang="en-US" dirty="0" smtClean="0"/>
              <a:t>ocean, Au Co – a fairy, and</a:t>
            </a:r>
          </a:p>
          <a:p>
            <a:r>
              <a:rPr lang="en-US" dirty="0" smtClean="0"/>
              <a:t>              their sons. </a:t>
            </a:r>
          </a:p>
          <a:p>
            <a:r>
              <a:rPr lang="en-US" b="1" i="1" dirty="0" smtClean="0"/>
              <a:t>Nick:</a:t>
            </a:r>
            <a:r>
              <a:rPr lang="en-US" dirty="0" smtClean="0"/>
              <a:t>	And what’s the story? </a:t>
            </a:r>
          </a:p>
          <a:p>
            <a:r>
              <a:rPr lang="en-US" b="1" i="1" dirty="0" smtClean="0"/>
              <a:t>Duong: </a:t>
            </a:r>
            <a:r>
              <a:rPr lang="en-US" dirty="0" smtClean="0"/>
              <a:t>Let me see… Lac Long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        married Au Co.</a:t>
            </a:r>
            <a:r>
              <a:rPr lang="en-US" b="1" i="1" dirty="0" smtClean="0"/>
              <a:t> </a:t>
            </a:r>
            <a:r>
              <a:rPr lang="en-US" dirty="0" smtClean="0"/>
              <a:t>She gave birth to </a:t>
            </a:r>
          </a:p>
          <a:p>
            <a:r>
              <a:rPr lang="en-US" dirty="0" smtClean="0"/>
              <a:t>             a bag of one hundred eggs, which</a:t>
            </a:r>
          </a:p>
          <a:p>
            <a:r>
              <a:rPr lang="en-US" dirty="0" smtClean="0"/>
              <a:t>             produced one hundred baby boys. </a:t>
            </a:r>
          </a:p>
          <a:p>
            <a:r>
              <a:rPr lang="en-US" b="1" i="1" dirty="0" smtClean="0"/>
              <a:t>Nick: </a:t>
            </a:r>
            <a:r>
              <a:rPr lang="en-US" dirty="0" smtClean="0"/>
              <a:t>One hundred baby boys? That’s a lot.</a:t>
            </a:r>
          </a:p>
          <a:p>
            <a:r>
              <a:rPr lang="en-US" dirty="0" smtClean="0"/>
              <a:t> </a:t>
            </a:r>
            <a:r>
              <a:rPr lang="en-US" b="1" i="1" dirty="0" smtClean="0"/>
              <a:t>Duong: </a:t>
            </a:r>
            <a:r>
              <a:rPr lang="en-US" dirty="0" smtClean="0"/>
              <a:t>And some years later, Lac Long </a:t>
            </a:r>
          </a:p>
          <a:p>
            <a:r>
              <a:rPr lang="en-US" dirty="0" smtClean="0"/>
              <a:t>             </a:t>
            </a:r>
            <a:r>
              <a:rPr lang="en-US" dirty="0" err="1" smtClean="0"/>
              <a:t>Quan</a:t>
            </a:r>
            <a:r>
              <a:rPr lang="en-US" dirty="0" smtClean="0"/>
              <a:t> missed</a:t>
            </a:r>
            <a:r>
              <a:rPr lang="en-US" b="1" i="1" dirty="0" smtClean="0"/>
              <a:t> </a:t>
            </a:r>
            <a:r>
              <a:rPr lang="en-US" dirty="0" smtClean="0"/>
              <a:t>the sea so he took</a:t>
            </a:r>
          </a:p>
          <a:p>
            <a:r>
              <a:rPr lang="en-US" dirty="0" smtClean="0"/>
              <a:t>            fifty of their sons to the sea, and Au</a:t>
            </a:r>
          </a:p>
          <a:p>
            <a:r>
              <a:rPr lang="en-US" dirty="0" smtClean="0"/>
              <a:t>              Co took the others to the mountains.</a:t>
            </a:r>
          </a:p>
          <a:p>
            <a:r>
              <a:rPr lang="en-US" dirty="0" smtClean="0"/>
              <a:t>             Those boys were the ancestors of the</a:t>
            </a:r>
          </a:p>
          <a:p>
            <a:r>
              <a:rPr lang="en-US" dirty="0" smtClean="0"/>
              <a:t>             Vietnamese. </a:t>
            </a:r>
          </a:p>
          <a:p>
            <a:r>
              <a:rPr lang="en-US" b="1" i="1" dirty="0" smtClean="0"/>
              <a:t>Nick: </a:t>
            </a:r>
            <a:r>
              <a:rPr lang="en-US" dirty="0" smtClean="0"/>
              <a:t>What an interesting legend it is! I think </a:t>
            </a:r>
          </a:p>
          <a:p>
            <a:r>
              <a:rPr lang="en-US" dirty="0" smtClean="0"/>
              <a:t>          I’ve</a:t>
            </a:r>
            <a:r>
              <a:rPr lang="en-US" b="1" i="1" dirty="0" smtClean="0"/>
              <a:t> </a:t>
            </a:r>
            <a:r>
              <a:rPr lang="en-US" dirty="0" smtClean="0"/>
              <a:t>found the subject of my project!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524000" y="533400"/>
            <a:ext cx="5943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II. LISTEN AND READ</a:t>
            </a:r>
            <a:endParaRPr 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2438400"/>
            <a:ext cx="739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ctr">
              <a:buAutoNum type="arabicPeriod"/>
            </a:pPr>
            <a:r>
              <a:rPr lang="en-US" sz="3600" b="1" dirty="0" smtClean="0">
                <a:solidFill>
                  <a:srgbClr val="FF0000"/>
                </a:solidFill>
              </a:rPr>
              <a:t>Read the conversation again and choose the correct answers. </a:t>
            </a:r>
          </a:p>
          <a:p>
            <a:pPr marL="457200" lvl="0" indent="-457200" algn="ctr"/>
            <a:r>
              <a:rPr lang="en-US" sz="3600" b="1" dirty="0" smtClean="0">
                <a:solidFill>
                  <a:srgbClr val="FF0000"/>
                </a:solidFill>
              </a:rPr>
              <a:t>(Ex. a/ p. 59)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1219200"/>
            <a:ext cx="288925" cy="3294063"/>
            <a:chOff x="48" y="768"/>
            <a:chExt cx="182" cy="207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2432" name="Rectangle 4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33" name="Rectangle 5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366599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0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1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6" name="Oval 1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27" name="Oval 1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4" name="Oval 1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9" name="Oval 1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6" name="Oval 1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31" name="Oval 1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366609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0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1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17" name="Oval 2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18" name="Oval 2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4" name="Oval 2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0" name="Oval 2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6" name="Oval 2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2" name="Oval 2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066800" y="2209800"/>
            <a:ext cx="6477000" cy="833438"/>
            <a:chOff x="384" y="1344"/>
            <a:chExt cx="3072" cy="381"/>
          </a:xfrm>
        </p:grpSpPr>
        <p:sp>
          <p:nvSpPr>
            <p:cNvPr id="366619" name="AutoShape 27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8" name="Freeform 29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366624" name="AutoShape 32"/>
          <p:cNvSpPr>
            <a:spLocks noChangeArrowheads="1"/>
          </p:cNvSpPr>
          <p:nvPr/>
        </p:nvSpPr>
        <p:spPr bwMode="gray">
          <a:xfrm>
            <a:off x="990600" y="381000"/>
            <a:ext cx="7467600" cy="1219200"/>
          </a:xfrm>
          <a:prstGeom prst="roundRect">
            <a:avLst>
              <a:gd name="adj" fmla="val 50000"/>
            </a:avLst>
          </a:prstGeom>
          <a:solidFill>
            <a:srgbClr val="CCFFCC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400" dirty="0">
              <a:solidFill>
                <a:srgbClr val="FF33CC"/>
              </a:solidFill>
            </a:endParaRP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 rot="5400000">
            <a:off x="197643" y="2240757"/>
            <a:ext cx="992188" cy="930275"/>
            <a:chOff x="1872" y="1824"/>
            <a:chExt cx="2014" cy="1821"/>
          </a:xfrm>
        </p:grpSpPr>
        <p:sp>
          <p:nvSpPr>
            <p:cNvPr id="366626" name="AutoShape 3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7" name="AutoShape 3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8" name="AutoShape 3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0" name="Oval 3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401" name="Oval 3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31" name="Oval 3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3" name="Oval 4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33" name="Oval 4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5" name="Oval 4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 rot="5400000">
            <a:off x="197644" y="3383756"/>
            <a:ext cx="992187" cy="930275"/>
            <a:chOff x="1872" y="1824"/>
            <a:chExt cx="2014" cy="1821"/>
          </a:xfrm>
        </p:grpSpPr>
        <p:sp>
          <p:nvSpPr>
            <p:cNvPr id="366636" name="AutoShape 4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7" name="AutoShape 4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8" name="AutoShape 4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1" name="Oval 4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92" name="Oval 4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41" name="Oval 4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4" name="Oval 5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43" name="Oval 5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6" name="Oval 5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pic>
        <p:nvPicPr>
          <p:cNvPr id="366646" name="Picture 54" descr="tdongva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</a:blip>
          <a:srcRect/>
          <a:stretch>
            <a:fillRect/>
          </a:stretch>
        </p:blipFill>
        <p:spPr bwMode="auto">
          <a:xfrm>
            <a:off x="381000" y="304800"/>
            <a:ext cx="914400" cy="914400"/>
          </a:xfrm>
          <a:prstGeom prst="rect">
            <a:avLst/>
          </a:prstGeom>
          <a:noFill/>
          <a:effectLst>
            <a:outerShdw dist="35921" dir="2700000" algn="ctr" rotWithShape="0">
              <a:srgbClr val="5F5F5F"/>
            </a:outerShdw>
          </a:effectLst>
        </p:spPr>
      </p:pic>
      <p:grpSp>
        <p:nvGrpSpPr>
          <p:cNvPr id="9" name="Group 79"/>
          <p:cNvGrpSpPr>
            <a:grpSpLocks/>
          </p:cNvGrpSpPr>
          <p:nvPr/>
        </p:nvGrpSpPr>
        <p:grpSpPr bwMode="auto">
          <a:xfrm>
            <a:off x="1143000" y="4419600"/>
            <a:ext cx="6477000" cy="838200"/>
            <a:chOff x="384" y="1344"/>
            <a:chExt cx="3072" cy="381"/>
          </a:xfrm>
          <a:solidFill>
            <a:srgbClr val="002060"/>
          </a:solidFill>
        </p:grpSpPr>
        <p:sp>
          <p:nvSpPr>
            <p:cNvPr id="366672" name="AutoShape 80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61" name="AutoShape 81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62" name="Freeform 82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  <p:sp>
          <p:nvSpPr>
            <p:cNvPr id="12364" name="Text Box 84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16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vi-VN" b="1"/>
            </a:p>
          </p:txBody>
        </p:sp>
      </p:grpSp>
      <p:grpSp>
        <p:nvGrpSpPr>
          <p:cNvPr id="10" name="Group 101"/>
          <p:cNvGrpSpPr>
            <a:grpSpLocks/>
          </p:cNvGrpSpPr>
          <p:nvPr/>
        </p:nvGrpSpPr>
        <p:grpSpPr bwMode="auto">
          <a:xfrm rot="5400000">
            <a:off x="197643" y="4450557"/>
            <a:ext cx="992188" cy="930275"/>
            <a:chOff x="1872" y="1824"/>
            <a:chExt cx="2014" cy="1821"/>
          </a:xfrm>
        </p:grpSpPr>
        <p:sp>
          <p:nvSpPr>
            <p:cNvPr id="366694" name="AutoShape 102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5" name="AutoShape 103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6" name="AutoShape 104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0" name="Oval 10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41" name="Oval 10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99" name="Oval 107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3" name="Oval 108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701" name="Oval 109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5" name="Oval 110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11" name="Group 113"/>
          <p:cNvGrpSpPr>
            <a:grpSpLocks/>
          </p:cNvGrpSpPr>
          <p:nvPr/>
        </p:nvGrpSpPr>
        <p:grpSpPr bwMode="auto">
          <a:xfrm>
            <a:off x="1066800" y="3352800"/>
            <a:ext cx="6553200" cy="838200"/>
            <a:chOff x="384" y="1344"/>
            <a:chExt cx="3072" cy="381"/>
          </a:xfrm>
        </p:grpSpPr>
        <p:sp>
          <p:nvSpPr>
            <p:cNvPr id="366706" name="AutoShape 114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34" name="Freeform 116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133" name="Flowchart: Process 132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4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57395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7873122" y="55871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4901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7873122" y="5129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5587124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025523" y="52823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7873123" y="57395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" name="TextBox 142"/>
          <p:cNvSpPr txBox="1"/>
          <p:nvPr/>
        </p:nvSpPr>
        <p:spPr>
          <a:xfrm>
            <a:off x="1600200" y="6096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What was Duong doing at 9 p.m. last night?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AutoShape 81"/>
          <p:cNvSpPr>
            <a:spLocks noChangeArrowheads="1"/>
          </p:cNvSpPr>
          <p:nvPr/>
        </p:nvSpPr>
        <p:spPr bwMode="gray">
          <a:xfrm>
            <a:off x="1219200" y="3429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0" name="AutoShape 81"/>
          <p:cNvSpPr>
            <a:spLocks noChangeArrowheads="1"/>
          </p:cNvSpPr>
          <p:nvPr/>
        </p:nvSpPr>
        <p:spPr bwMode="gray">
          <a:xfrm>
            <a:off x="1295400" y="2286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1" name="Rectangle 150"/>
          <p:cNvSpPr/>
          <p:nvPr/>
        </p:nvSpPr>
        <p:spPr>
          <a:xfrm>
            <a:off x="1447800" y="2362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2590800" y="2438400"/>
            <a:ext cx="4648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was coming to Nick’s house.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1371600" y="3505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2971800" y="3505200"/>
            <a:ext cx="29370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was phoning Nick.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1447800" y="45720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2819400" y="4495800"/>
            <a:ext cx="30973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was talking to Nick.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62"/>
          <p:cNvGrpSpPr/>
          <p:nvPr/>
        </p:nvGrpSpPr>
        <p:grpSpPr>
          <a:xfrm>
            <a:off x="5029200" y="1981200"/>
            <a:ext cx="3219450" cy="990600"/>
            <a:chOff x="8286750" y="2362200"/>
            <a:chExt cx="3219450" cy="990600"/>
          </a:xfrm>
        </p:grpSpPr>
        <p:sp>
          <p:nvSpPr>
            <p:cNvPr id="160" name="Oval 159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WHAT A PITY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61" name="Picture 160" descr="000203DC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grpSp>
        <p:nvGrpSpPr>
          <p:cNvPr id="13" name="Group 166"/>
          <p:cNvGrpSpPr/>
          <p:nvPr/>
        </p:nvGrpSpPr>
        <p:grpSpPr>
          <a:xfrm>
            <a:off x="5867400" y="3352800"/>
            <a:ext cx="2743200" cy="762000"/>
            <a:chOff x="8458200" y="3657600"/>
            <a:chExt cx="2743200" cy="762000"/>
          </a:xfrm>
        </p:grpSpPr>
        <p:sp>
          <p:nvSpPr>
            <p:cNvPr id="165" name="Cloud 164"/>
            <p:cNvSpPr/>
            <p:nvPr/>
          </p:nvSpPr>
          <p:spPr>
            <a:xfrm>
              <a:off x="8610600" y="3886200"/>
              <a:ext cx="2590800" cy="533400"/>
            </a:xfrm>
            <a:prstGeom prst="clou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.VnMystical" pitchFamily="34" charset="0"/>
                </a:rPr>
                <a:t>PERFECT</a:t>
              </a:r>
              <a:endParaRPr lang="en-US" sz="2400" b="1" dirty="0">
                <a:solidFill>
                  <a:srgbClr val="FF0000"/>
                </a:solidFill>
                <a:latin typeface=".VnMystical" pitchFamily="34" charset="0"/>
              </a:endParaRPr>
            </a:p>
          </p:txBody>
        </p:sp>
        <p:pic>
          <p:nvPicPr>
            <p:cNvPr id="166" name="Picture 165" descr="12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58200" y="36576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67"/>
          <p:cNvGrpSpPr/>
          <p:nvPr/>
        </p:nvGrpSpPr>
        <p:grpSpPr>
          <a:xfrm>
            <a:off x="5486400" y="4191000"/>
            <a:ext cx="3219450" cy="990600"/>
            <a:chOff x="8286750" y="2362200"/>
            <a:chExt cx="3219450" cy="990600"/>
          </a:xfrm>
        </p:grpSpPr>
        <p:sp>
          <p:nvSpPr>
            <p:cNvPr id="169" name="Oval 168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SORRY 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70" name="Picture 169" descr="000203DC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sp>
        <p:nvSpPr>
          <p:cNvPr id="145" name="TextBox 144"/>
          <p:cNvSpPr txBox="1"/>
          <p:nvPr/>
        </p:nvSpPr>
        <p:spPr>
          <a:xfrm>
            <a:off x="304800" y="304800"/>
            <a:ext cx="11430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EX. a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 / P. 59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3" grpId="0"/>
      <p:bldP spid="151" grpId="0" animBg="1"/>
      <p:bldP spid="153" grpId="0"/>
      <p:bldP spid="154" grpId="0" animBg="1"/>
      <p:bldP spid="155" grpId="0"/>
      <p:bldP spid="156" grpId="0" animBg="1"/>
      <p:bldP spid="1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1219200"/>
            <a:ext cx="288925" cy="3294063"/>
            <a:chOff x="48" y="768"/>
            <a:chExt cx="182" cy="207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2432" name="Rectangle 4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33" name="Rectangle 5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366599" name="AutoShape 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0" name="AutoShape 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01" name="AutoShape 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6" name="Oval 1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27" name="Oval 1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4" name="Oval 1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9" name="Oval 1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06" name="Oval 1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31" name="Oval 1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366609" name="AutoShape 17"/>
              <p:cNvSpPr>
                <a:spLocks noChangeArrowheads="1"/>
              </p:cNvSpPr>
              <p:nvPr/>
            </p:nvSpPr>
            <p:spPr bwMode="gray">
              <a:xfrm rot="16200000" flipH="1">
                <a:off x="1824" y="2524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0" name="AutoShape 18"/>
              <p:cNvSpPr>
                <a:spLocks noChangeArrowheads="1"/>
              </p:cNvSpPr>
              <p:nvPr/>
            </p:nvSpPr>
            <p:spPr bwMode="gray">
              <a:xfrm rot="5400000" flipH="1">
                <a:off x="3629" y="2493"/>
                <a:ext cx="305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366611" name="AutoShape 19"/>
              <p:cNvSpPr>
                <a:spLocks noChangeArrowheads="1"/>
              </p:cNvSpPr>
              <p:nvPr/>
            </p:nvSpPr>
            <p:spPr bwMode="gray">
              <a:xfrm rot="10800000" flipH="1">
                <a:off x="2722" y="3319"/>
                <a:ext cx="314" cy="211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17" name="Oval 2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418" name="Oval 2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4" name="Oval 22"/>
              <p:cNvSpPr>
                <a:spLocks noChangeArrowheads="1"/>
              </p:cNvSpPr>
              <p:nvPr/>
            </p:nvSpPr>
            <p:spPr bwMode="gray">
              <a:xfrm>
                <a:off x="2256" y="1887"/>
                <a:ext cx="1257" cy="12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0" name="Oval 2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66616" name="Oval 24"/>
              <p:cNvSpPr>
                <a:spLocks noChangeArrowheads="1"/>
              </p:cNvSpPr>
              <p:nvPr/>
            </p:nvSpPr>
            <p:spPr bwMode="gray">
              <a:xfrm>
                <a:off x="2338" y="1971"/>
                <a:ext cx="1094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itchFamily="34" charset="0"/>
                </a:endParaRPr>
              </a:p>
            </p:txBody>
          </p:sp>
          <p:sp>
            <p:nvSpPr>
              <p:cNvPr id="12422" name="Oval 2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/>
              </a:p>
            </p:txBody>
          </p:sp>
        </p:grp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066800" y="2209800"/>
            <a:ext cx="6477000" cy="833438"/>
            <a:chOff x="384" y="1344"/>
            <a:chExt cx="3072" cy="381"/>
          </a:xfrm>
        </p:grpSpPr>
        <p:sp>
          <p:nvSpPr>
            <p:cNvPr id="366619" name="AutoShape 27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8" name="Freeform 29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366624" name="AutoShape 32"/>
          <p:cNvSpPr>
            <a:spLocks noChangeArrowheads="1"/>
          </p:cNvSpPr>
          <p:nvPr/>
        </p:nvSpPr>
        <p:spPr bwMode="gray">
          <a:xfrm>
            <a:off x="990600" y="381000"/>
            <a:ext cx="7467600" cy="1219200"/>
          </a:xfrm>
          <a:prstGeom prst="roundRect">
            <a:avLst>
              <a:gd name="adj" fmla="val 50000"/>
            </a:avLst>
          </a:prstGeom>
          <a:solidFill>
            <a:srgbClr val="CCFFCC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400" dirty="0">
              <a:solidFill>
                <a:srgbClr val="FF33CC"/>
              </a:solidFill>
            </a:endParaRP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 rot="5400000">
            <a:off x="197643" y="2240757"/>
            <a:ext cx="992188" cy="930275"/>
            <a:chOff x="1872" y="1824"/>
            <a:chExt cx="2014" cy="1821"/>
          </a:xfrm>
        </p:grpSpPr>
        <p:sp>
          <p:nvSpPr>
            <p:cNvPr id="366626" name="AutoShape 3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7" name="AutoShape 3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28" name="AutoShape 3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0" name="Oval 3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401" name="Oval 3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31" name="Oval 3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3" name="Oval 4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33" name="Oval 4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405" name="Oval 4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 rot="5400000">
            <a:off x="197644" y="3383756"/>
            <a:ext cx="992187" cy="930275"/>
            <a:chOff x="1872" y="1824"/>
            <a:chExt cx="2014" cy="1821"/>
          </a:xfrm>
        </p:grpSpPr>
        <p:sp>
          <p:nvSpPr>
            <p:cNvPr id="366636" name="AutoShape 44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7" name="AutoShape 45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38" name="AutoShape 46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1" name="Oval 47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92" name="Oval 48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41" name="Oval 49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4" name="Oval 50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643" name="Oval 51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96" name="Oval 52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pic>
        <p:nvPicPr>
          <p:cNvPr id="366646" name="Picture 54" descr="tdongva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</a:blip>
          <a:srcRect/>
          <a:stretch>
            <a:fillRect/>
          </a:stretch>
        </p:blipFill>
        <p:spPr bwMode="auto">
          <a:xfrm>
            <a:off x="381000" y="304800"/>
            <a:ext cx="914400" cy="914400"/>
          </a:xfrm>
          <a:prstGeom prst="rect">
            <a:avLst/>
          </a:prstGeom>
          <a:noFill/>
          <a:effectLst>
            <a:outerShdw dist="35921" dir="2700000" algn="ctr" rotWithShape="0">
              <a:srgbClr val="5F5F5F"/>
            </a:outerShdw>
          </a:effectLst>
        </p:spPr>
      </p:pic>
      <p:grpSp>
        <p:nvGrpSpPr>
          <p:cNvPr id="9" name="Group 79"/>
          <p:cNvGrpSpPr>
            <a:grpSpLocks/>
          </p:cNvGrpSpPr>
          <p:nvPr/>
        </p:nvGrpSpPr>
        <p:grpSpPr bwMode="auto">
          <a:xfrm>
            <a:off x="1143000" y="4419600"/>
            <a:ext cx="6477000" cy="838200"/>
            <a:chOff x="384" y="1344"/>
            <a:chExt cx="3072" cy="381"/>
          </a:xfrm>
          <a:solidFill>
            <a:srgbClr val="002060"/>
          </a:solidFill>
        </p:grpSpPr>
        <p:sp>
          <p:nvSpPr>
            <p:cNvPr id="366672" name="AutoShape 80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61" name="AutoShape 81"/>
            <p:cNvSpPr>
              <a:spLocks noChangeArrowheads="1"/>
            </p:cNvSpPr>
            <p:nvPr/>
          </p:nvSpPr>
          <p:spPr bwMode="gray">
            <a:xfrm>
              <a:off x="451" y="1379"/>
              <a:ext cx="592" cy="312"/>
            </a:xfrm>
            <a:prstGeom prst="roundRect">
              <a:avLst>
                <a:gd name="adj" fmla="val 11921"/>
              </a:avLst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62" name="Freeform 82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  <p:sp>
          <p:nvSpPr>
            <p:cNvPr id="12364" name="Text Box 84"/>
            <p:cNvSpPr txBox="1">
              <a:spLocks noChangeArrowheads="1"/>
            </p:cNvSpPr>
            <p:nvPr/>
          </p:nvSpPr>
          <p:spPr bwMode="gray">
            <a:xfrm>
              <a:off x="1124" y="1404"/>
              <a:ext cx="2258" cy="167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vi-VN" b="1"/>
            </a:p>
          </p:txBody>
        </p:sp>
      </p:grpSp>
      <p:grpSp>
        <p:nvGrpSpPr>
          <p:cNvPr id="10" name="Group 101"/>
          <p:cNvGrpSpPr>
            <a:grpSpLocks/>
          </p:cNvGrpSpPr>
          <p:nvPr/>
        </p:nvGrpSpPr>
        <p:grpSpPr bwMode="auto">
          <a:xfrm rot="5400000">
            <a:off x="197643" y="4450557"/>
            <a:ext cx="992188" cy="930275"/>
            <a:chOff x="1872" y="1824"/>
            <a:chExt cx="2014" cy="1821"/>
          </a:xfrm>
        </p:grpSpPr>
        <p:sp>
          <p:nvSpPr>
            <p:cNvPr id="366694" name="AutoShape 102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5" name="AutoShape 103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66696" name="AutoShape 104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0" name="Oval 10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341" name="Oval 10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6699" name="Oval 107"/>
            <p:cNvSpPr>
              <a:spLocks noChangeArrowheads="1"/>
            </p:cNvSpPr>
            <p:nvPr/>
          </p:nvSpPr>
          <p:spPr bwMode="gray">
            <a:xfrm>
              <a:off x="2255" y="2001"/>
              <a:ext cx="1260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3" name="Oval 108"/>
            <p:cNvSpPr>
              <a:spLocks noChangeArrowheads="1"/>
            </p:cNvSpPr>
            <p:nvPr/>
          </p:nvSpPr>
          <p:spPr bwMode="gray">
            <a:xfrm>
              <a:off x="2254" y="2000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vi-VN"/>
            </a:p>
          </p:txBody>
        </p:sp>
        <p:sp>
          <p:nvSpPr>
            <p:cNvPr id="366701" name="Oval 109"/>
            <p:cNvSpPr>
              <a:spLocks noChangeArrowheads="1"/>
            </p:cNvSpPr>
            <p:nvPr/>
          </p:nvSpPr>
          <p:spPr bwMode="gray">
            <a:xfrm>
              <a:off x="2336" y="2082"/>
              <a:ext cx="1096" cy="11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45" name="Oval 110"/>
            <p:cNvSpPr>
              <a:spLocks noChangeArrowheads="1"/>
            </p:cNvSpPr>
            <p:nvPr/>
          </p:nvSpPr>
          <p:spPr bwMode="gray">
            <a:xfrm>
              <a:off x="2337" y="2083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vi-VN"/>
            </a:p>
          </p:txBody>
        </p:sp>
      </p:grpSp>
      <p:grpSp>
        <p:nvGrpSpPr>
          <p:cNvPr id="11" name="Group 113"/>
          <p:cNvGrpSpPr>
            <a:grpSpLocks/>
          </p:cNvGrpSpPr>
          <p:nvPr/>
        </p:nvGrpSpPr>
        <p:grpSpPr bwMode="auto">
          <a:xfrm>
            <a:off x="1066800" y="3352800"/>
            <a:ext cx="6553200" cy="838200"/>
            <a:chOff x="384" y="1344"/>
            <a:chExt cx="3072" cy="381"/>
          </a:xfrm>
        </p:grpSpPr>
        <p:sp>
          <p:nvSpPr>
            <p:cNvPr id="366706" name="AutoShape 114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solidFill>
              <a:srgbClr val="002060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2334" name="Freeform 116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>
                <a:gd name="T0" fmla="*/ 0 w 596"/>
                <a:gd name="T1" fmla="*/ 0 h 598"/>
                <a:gd name="T2" fmla="*/ 0 w 596"/>
                <a:gd name="T3" fmla="*/ 0 h 598"/>
                <a:gd name="T4" fmla="*/ 0 w 596"/>
                <a:gd name="T5" fmla="*/ 0 h 598"/>
                <a:gd name="T6" fmla="*/ 0 w 596"/>
                <a:gd name="T7" fmla="*/ 0 h 598"/>
                <a:gd name="T8" fmla="*/ 0 w 596"/>
                <a:gd name="T9" fmla="*/ 0 h 598"/>
                <a:gd name="T10" fmla="*/ 0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00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vi-VN"/>
            </a:p>
          </p:txBody>
        </p:sp>
      </p:grpSp>
      <p:sp>
        <p:nvSpPr>
          <p:cNvPr id="133" name="Flowchart: Process 132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4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57395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7873122" y="55871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4901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7873122" y="5129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5587124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025523" y="52823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7873123" y="57395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63" descr="FLOWR0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0937">
            <a:off x="8357478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" name="TextBox 142"/>
          <p:cNvSpPr txBox="1"/>
          <p:nvPr/>
        </p:nvSpPr>
        <p:spPr>
          <a:xfrm>
            <a:off x="1600200" y="4572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What was Nick doing at 9 p.m. last night?</a:t>
            </a:r>
          </a:p>
        </p:txBody>
      </p:sp>
      <p:sp>
        <p:nvSpPr>
          <p:cNvPr id="149" name="AutoShape 81"/>
          <p:cNvSpPr>
            <a:spLocks noChangeArrowheads="1"/>
          </p:cNvSpPr>
          <p:nvPr/>
        </p:nvSpPr>
        <p:spPr bwMode="gray">
          <a:xfrm>
            <a:off x="1219200" y="3429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0" name="AutoShape 81"/>
          <p:cNvSpPr>
            <a:spLocks noChangeArrowheads="1"/>
          </p:cNvSpPr>
          <p:nvPr/>
        </p:nvSpPr>
        <p:spPr bwMode="gray">
          <a:xfrm>
            <a:off x="1295400" y="2286000"/>
            <a:ext cx="1248172" cy="686400"/>
          </a:xfrm>
          <a:prstGeom prst="roundRect">
            <a:avLst>
              <a:gd name="adj" fmla="val 11921"/>
            </a:avLst>
          </a:prstGeom>
          <a:solidFill>
            <a:srgbClr val="00206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/>
          </a:p>
        </p:txBody>
      </p:sp>
      <p:sp>
        <p:nvSpPr>
          <p:cNvPr id="151" name="Rectangle 150"/>
          <p:cNvSpPr/>
          <p:nvPr/>
        </p:nvSpPr>
        <p:spPr>
          <a:xfrm>
            <a:off x="1447800" y="2362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2514600" y="2362200"/>
            <a:ext cx="4876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was watching a TV show.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1447800" y="45720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2514600" y="3429000"/>
            <a:ext cx="4876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was talking about his project.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1371600" y="3505200"/>
            <a:ext cx="990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2514600" y="4343400"/>
            <a:ext cx="47244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was searching for information on the web.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62"/>
          <p:cNvGrpSpPr/>
          <p:nvPr/>
        </p:nvGrpSpPr>
        <p:grpSpPr>
          <a:xfrm>
            <a:off x="5638800" y="2057400"/>
            <a:ext cx="3219450" cy="990600"/>
            <a:chOff x="8286750" y="2362200"/>
            <a:chExt cx="3219450" cy="990600"/>
          </a:xfrm>
        </p:grpSpPr>
        <p:sp>
          <p:nvSpPr>
            <p:cNvPr id="160" name="Oval 159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WHAT A PITY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61" name="Picture 160" descr="000203DC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grpSp>
        <p:nvGrpSpPr>
          <p:cNvPr id="13" name="Group 166"/>
          <p:cNvGrpSpPr/>
          <p:nvPr/>
        </p:nvGrpSpPr>
        <p:grpSpPr>
          <a:xfrm>
            <a:off x="5715000" y="4419600"/>
            <a:ext cx="2743200" cy="762000"/>
            <a:chOff x="8458200" y="3657600"/>
            <a:chExt cx="2743200" cy="762000"/>
          </a:xfrm>
        </p:grpSpPr>
        <p:sp>
          <p:nvSpPr>
            <p:cNvPr id="165" name="Cloud 164"/>
            <p:cNvSpPr/>
            <p:nvPr/>
          </p:nvSpPr>
          <p:spPr>
            <a:xfrm>
              <a:off x="8610600" y="3886200"/>
              <a:ext cx="2590800" cy="533400"/>
            </a:xfrm>
            <a:prstGeom prst="clou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.VnMystical" pitchFamily="34" charset="0"/>
                </a:rPr>
                <a:t>PERFECT</a:t>
              </a:r>
              <a:endParaRPr lang="en-US" sz="2400" b="1" dirty="0">
                <a:solidFill>
                  <a:srgbClr val="FF0000"/>
                </a:solidFill>
                <a:latin typeface=".VnMystical" pitchFamily="34" charset="0"/>
              </a:endParaRPr>
            </a:p>
          </p:txBody>
        </p:sp>
        <p:pic>
          <p:nvPicPr>
            <p:cNvPr id="166" name="Picture 165" descr="12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58200" y="36576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70"/>
          <p:cNvGrpSpPr/>
          <p:nvPr/>
        </p:nvGrpSpPr>
        <p:grpSpPr>
          <a:xfrm>
            <a:off x="5257800" y="3048000"/>
            <a:ext cx="3219450" cy="990600"/>
            <a:chOff x="8286750" y="2362200"/>
            <a:chExt cx="3219450" cy="990600"/>
          </a:xfrm>
        </p:grpSpPr>
        <p:sp>
          <p:nvSpPr>
            <p:cNvPr id="172" name="Oval 171"/>
            <p:cNvSpPr/>
            <p:nvPr/>
          </p:nvSpPr>
          <p:spPr>
            <a:xfrm>
              <a:off x="8382000" y="2743200"/>
              <a:ext cx="3124200" cy="609600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.VnMystical" pitchFamily="34" charset="0"/>
                </a:rPr>
                <a:t>SORRY  !</a:t>
              </a:r>
              <a:endParaRPr lang="en-US" sz="2400" b="1" dirty="0">
                <a:latin typeface=".VnMystical" pitchFamily="34" charset="0"/>
              </a:endParaRPr>
            </a:p>
          </p:txBody>
        </p:sp>
        <p:pic>
          <p:nvPicPr>
            <p:cNvPr id="173" name="Picture 172" descr="000203DC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86750" y="2362200"/>
              <a:ext cx="857250" cy="857250"/>
            </a:xfrm>
            <a:prstGeom prst="rect">
              <a:avLst/>
            </a:prstGeom>
          </p:spPr>
        </p:pic>
      </p:grpSp>
      <p:sp>
        <p:nvSpPr>
          <p:cNvPr id="145" name="TextBox 144"/>
          <p:cNvSpPr txBox="1"/>
          <p:nvPr/>
        </p:nvSpPr>
        <p:spPr>
          <a:xfrm>
            <a:off x="304800" y="304800"/>
            <a:ext cx="11430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EX. a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 / P. 59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3" grpId="0"/>
      <p:bldP spid="151" grpId="0" animBg="1"/>
      <p:bldP spid="153" grpId="0"/>
      <p:bldP spid="154" grpId="0" animBg="1"/>
      <p:bldP spid="155" grpId="0"/>
      <p:bldP spid="156" grpId="0" animBg="1"/>
      <p:bldP spid="15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824</Words>
  <Application>Microsoft Office PowerPoint</Application>
  <PresentationFormat>On-screen Show (4:3)</PresentationFormat>
  <Paragraphs>219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WELCOME TO  MY CLASS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The bye bye song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MY CLASS</dc:title>
  <dc:creator>Mr</dc:creator>
  <cp:lastModifiedBy>Mr</cp:lastModifiedBy>
  <cp:revision>86</cp:revision>
  <dcterms:created xsi:type="dcterms:W3CDTF">2015-08-01T15:00:19Z</dcterms:created>
  <dcterms:modified xsi:type="dcterms:W3CDTF">2016-11-29T09:41:19Z</dcterms:modified>
</cp:coreProperties>
</file>