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271" r:id="rId3"/>
    <p:sldId id="270" r:id="rId4"/>
    <p:sldId id="269" r:id="rId5"/>
    <p:sldId id="347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34" r:id="rId15"/>
    <p:sldId id="336" r:id="rId16"/>
    <p:sldId id="337" r:id="rId17"/>
    <p:sldId id="335" r:id="rId18"/>
    <p:sldId id="338" r:id="rId19"/>
    <p:sldId id="358" r:id="rId20"/>
    <p:sldId id="325" r:id="rId21"/>
    <p:sldId id="317" r:id="rId22"/>
    <p:sldId id="27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61A"/>
    <a:srgbClr val="CB6CE6"/>
    <a:srgbClr val="608DFC"/>
    <a:srgbClr val="EDCAF6"/>
    <a:srgbClr val="0F52FB"/>
    <a:srgbClr val="D0DEEC"/>
    <a:srgbClr val="F7DADE"/>
    <a:srgbClr val="F52E18"/>
    <a:srgbClr val="A493C6"/>
    <a:srgbClr val="659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233" autoAdjust="0"/>
  </p:normalViewPr>
  <p:slideViewPr>
    <p:cSldViewPr snapToGrid="0" showGuides="1">
      <p:cViewPr varScale="1">
        <p:scale>
          <a:sx n="86" d="100"/>
          <a:sy n="86" d="100"/>
        </p:scale>
        <p:origin x="84" y="117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579526aad0_2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2579526aad0_2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579526aad0_2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2579526aad0_2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08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96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1292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215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73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78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29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54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06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9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6934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34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7846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7EEE3D-BD95-34D7-D406-1F80D97AD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777" y="122643"/>
            <a:ext cx="5406254" cy="10546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FA5EC0-BE9F-052D-D8B6-490E70F1EBAB}"/>
              </a:ext>
            </a:extLst>
          </p:cNvPr>
          <p:cNvSpPr/>
          <p:nvPr/>
        </p:nvSpPr>
        <p:spPr>
          <a:xfrm>
            <a:off x="997527" y="624264"/>
            <a:ext cx="7148945" cy="12403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6. </a:t>
            </a:r>
            <a:r>
              <a:rPr lang="en-US" sz="2800" b="1" dirty="0"/>
              <a:t>What should you include in the "Work Experience" section of your CV?</a:t>
            </a:r>
            <a:endParaRPr lang="en-US" sz="2700" b="1" dirty="0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27EC1F8B-BB32-ADE4-C83E-C528EF1276AE}"/>
              </a:ext>
            </a:extLst>
          </p:cNvPr>
          <p:cNvSpPr/>
          <p:nvPr/>
        </p:nvSpPr>
        <p:spPr>
          <a:xfrm>
            <a:off x="575292" y="2143724"/>
            <a:ext cx="3719384" cy="1239011"/>
          </a:xfrm>
          <a:prstGeom prst="flowChartAlternateProcess">
            <a:avLst/>
          </a:prstGeom>
          <a:solidFill>
            <a:srgbClr val="608D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Details about relevant jobs, internships, or volunteer experiences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7FFBCC1F-36C2-5A82-6392-63D129077DBB}"/>
              </a:ext>
            </a:extLst>
          </p:cNvPr>
          <p:cNvSpPr/>
          <p:nvPr/>
        </p:nvSpPr>
        <p:spPr>
          <a:xfrm>
            <a:off x="4849326" y="2143725"/>
            <a:ext cx="3719382" cy="123901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Your favorite food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C476B26A-3125-FB4F-01B9-1A12C5601035}"/>
              </a:ext>
            </a:extLst>
          </p:cNvPr>
          <p:cNvSpPr/>
          <p:nvPr/>
        </p:nvSpPr>
        <p:spPr>
          <a:xfrm>
            <a:off x="575292" y="3661875"/>
            <a:ext cx="3719383" cy="123901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Your favorite TV shows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1ECF6557-93F8-9B4E-BF03-35EBA6D37CB7}"/>
              </a:ext>
            </a:extLst>
          </p:cNvPr>
          <p:cNvSpPr/>
          <p:nvPr/>
        </p:nvSpPr>
        <p:spPr>
          <a:xfrm>
            <a:off x="4849326" y="3661875"/>
            <a:ext cx="3719382" cy="1239010"/>
          </a:xfrm>
          <a:prstGeom prst="flowChartAlternateProcess">
            <a:avLst/>
          </a:prstGeom>
          <a:solidFill>
            <a:srgbClr val="F9B6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 list of friends</a:t>
            </a:r>
            <a:endParaRPr lang="en-US" sz="24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7E232E-734F-EF63-3335-AE7072468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658" y="179632"/>
            <a:ext cx="5406254" cy="10546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30ECBF-F023-5443-4BB1-26D90548ED23}"/>
              </a:ext>
            </a:extLst>
          </p:cNvPr>
          <p:cNvSpPr/>
          <p:nvPr/>
        </p:nvSpPr>
        <p:spPr>
          <a:xfrm>
            <a:off x="900741" y="762157"/>
            <a:ext cx="7342518" cy="11917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it important to tailor your CV for each job application?</a:t>
            </a:r>
            <a:endParaRPr lang="en-US" sz="27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4696875C-CBCB-BDE0-B2FA-DA191592C4E1}"/>
              </a:ext>
            </a:extLst>
          </p:cNvPr>
          <p:cNvSpPr/>
          <p:nvPr/>
        </p:nvSpPr>
        <p:spPr>
          <a:xfrm>
            <a:off x="238369" y="2221343"/>
            <a:ext cx="4167874" cy="1161535"/>
          </a:xfrm>
          <a:prstGeom prst="flowChartAlternateProcess">
            <a:avLst/>
          </a:prstGeom>
          <a:solidFill>
            <a:srgbClr val="CB6C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It's not necessary; a generic CV works for all jobs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2EB8B94-BE35-5F20-F5DB-31F614D90AE7}"/>
              </a:ext>
            </a:extLst>
          </p:cNvPr>
          <p:cNvSpPr/>
          <p:nvPr/>
        </p:nvSpPr>
        <p:spPr>
          <a:xfrm>
            <a:off x="238369" y="3630441"/>
            <a:ext cx="4167874" cy="126187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save time in the application process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BD645D31-3C20-5EDA-9762-6E2636E99243}"/>
              </a:ext>
            </a:extLst>
          </p:cNvPr>
          <p:cNvSpPr/>
          <p:nvPr/>
        </p:nvSpPr>
        <p:spPr>
          <a:xfrm>
            <a:off x="4719039" y="2221344"/>
            <a:ext cx="4167873" cy="1161534"/>
          </a:xfrm>
          <a:prstGeom prst="flowChartAlternateProcess">
            <a:avLst/>
          </a:prstGeom>
          <a:solidFill>
            <a:srgbClr val="608D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include every detail about yourself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06C58AE4-4654-CF52-B3A3-C98119370B6A}"/>
              </a:ext>
            </a:extLst>
          </p:cNvPr>
          <p:cNvSpPr/>
          <p:nvPr/>
        </p:nvSpPr>
        <p:spPr>
          <a:xfrm>
            <a:off x="4719039" y="3630441"/>
            <a:ext cx="4167873" cy="1261871"/>
          </a:xfrm>
          <a:prstGeom prst="flowChartAlternateProcess">
            <a:avLst/>
          </a:prstGeom>
          <a:solidFill>
            <a:srgbClr val="F9B6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showcase specific skills and experiences relevant to the job</a:t>
            </a:r>
          </a:p>
        </p:txBody>
      </p:sp>
    </p:spTree>
    <p:extLst>
      <p:ext uri="{BB962C8B-B14F-4D97-AF65-F5344CB8AC3E}">
        <p14:creationId xmlns:p14="http://schemas.microsoft.com/office/powerpoint/2010/main" val="1551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6B44EE-3BEF-FB97-9725-2C828C63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944" y="120386"/>
            <a:ext cx="5406254" cy="10546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21ED23-6332-6089-7832-95F8515734ED}"/>
              </a:ext>
            </a:extLst>
          </p:cNvPr>
          <p:cNvSpPr/>
          <p:nvPr/>
        </p:nvSpPr>
        <p:spPr>
          <a:xfrm>
            <a:off x="1296015" y="647700"/>
            <a:ext cx="6793885" cy="14815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8. How far back in time should you go when listing work experience on a CV?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FF58F85-C7A7-1055-3B19-3EFD379CAF1A}"/>
              </a:ext>
            </a:extLst>
          </p:cNvPr>
          <p:cNvSpPr/>
          <p:nvPr/>
        </p:nvSpPr>
        <p:spPr>
          <a:xfrm>
            <a:off x="169869" y="2540128"/>
            <a:ext cx="4133087" cy="83615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include the most recent job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0BC94FD-5CC9-BD29-3DD7-84B7D7383DAA}"/>
              </a:ext>
            </a:extLst>
          </p:cNvPr>
          <p:cNvSpPr/>
          <p:nvPr/>
        </p:nvSpPr>
        <p:spPr>
          <a:xfrm>
            <a:off x="169868" y="3912491"/>
            <a:ext cx="4173532" cy="83615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Exclude all work experience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005F1F8E-98E9-D296-B24F-07929061F7FA}"/>
              </a:ext>
            </a:extLst>
          </p:cNvPr>
          <p:cNvSpPr/>
          <p:nvPr/>
        </p:nvSpPr>
        <p:spPr>
          <a:xfrm>
            <a:off x="4841045" y="2540129"/>
            <a:ext cx="4133086" cy="836154"/>
          </a:xfrm>
          <a:prstGeom prst="flowChartAlternateProcess">
            <a:avLst/>
          </a:prstGeom>
          <a:solidFill>
            <a:srgbClr val="CB6C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 to the last 10-15 years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10FC0705-0641-0020-A485-839C661914B8}"/>
              </a:ext>
            </a:extLst>
          </p:cNvPr>
          <p:cNvSpPr/>
          <p:nvPr/>
        </p:nvSpPr>
        <p:spPr>
          <a:xfrm>
            <a:off x="4800602" y="3912491"/>
            <a:ext cx="4173529" cy="836155"/>
          </a:xfrm>
          <a:prstGeom prst="flowChartAlternateProcess">
            <a:avLst/>
          </a:prstGeom>
          <a:solidFill>
            <a:srgbClr val="F9B6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every job, regardless of how long ago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157543" y="30984"/>
            <a:ext cx="4617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PRE-WRITING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7746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Look at the following job advert and the CV of a student applying for the job. Match the headings in the box to the correct sections.</a:t>
            </a:r>
            <a:endParaRPr lang="vi-VN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6" y="2191834"/>
            <a:ext cx="2356387" cy="1478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120" y="2054663"/>
            <a:ext cx="589077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183"/>
            <a:ext cx="4528196" cy="30993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223"/>
            <a:ext cx="2340567" cy="1386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50" t="478" r="1679"/>
          <a:stretch/>
        </p:blipFill>
        <p:spPr>
          <a:xfrm>
            <a:off x="4528196" y="646744"/>
            <a:ext cx="4615804" cy="4496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567" y="646742"/>
            <a:ext cx="2147381" cy="13974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171" y="3405607"/>
            <a:ext cx="4490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Education and Interests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85834" y="832510"/>
            <a:ext cx="1911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Work experience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5834" y="2618673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Skills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85834" y="3915669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Hobbies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209197-88B7-8883-5B00-E93AE12524AD}"/>
              </a:ext>
            </a:extLst>
          </p:cNvPr>
          <p:cNvSpPr txBox="1"/>
          <p:nvPr/>
        </p:nvSpPr>
        <p:spPr>
          <a:xfrm>
            <a:off x="157543" y="30984"/>
            <a:ext cx="4617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PRE-WRITING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5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42"/>
            <a:ext cx="4304714" cy="4465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714" y="886264"/>
            <a:ext cx="4536831" cy="422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AE121F-1FEB-C1A7-9459-3EA9282D10E5}"/>
              </a:ext>
            </a:extLst>
          </p:cNvPr>
          <p:cNvSpPr txBox="1"/>
          <p:nvPr/>
        </p:nvSpPr>
        <p:spPr>
          <a:xfrm>
            <a:off x="157543" y="30984"/>
            <a:ext cx="4617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PRE-WRITING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58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20;p26">
            <a:extLst>
              <a:ext uri="{FF2B5EF4-FFF2-40B4-BE49-F238E27FC236}">
                <a16:creationId xmlns:a16="http://schemas.microsoft.com/office/drawing/2014/main" id="{B7A65C25-E7C3-A815-BC4F-DE027E9DDB71}"/>
              </a:ext>
            </a:extLst>
          </p:cNvPr>
          <p:cNvSpPr/>
          <p:nvPr/>
        </p:nvSpPr>
        <p:spPr>
          <a:xfrm>
            <a:off x="7452833" y="-193084"/>
            <a:ext cx="2052257" cy="2057400"/>
          </a:xfrm>
          <a:custGeom>
            <a:avLst/>
            <a:gdLst/>
            <a:ahLst/>
            <a:cxnLst/>
            <a:rect l="l" t="t" r="r" b="b"/>
            <a:pathLst>
              <a:path w="4104513" h="4114800" extrusionOk="0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Google Shape;221;p26">
            <a:extLst>
              <a:ext uri="{FF2B5EF4-FFF2-40B4-BE49-F238E27FC236}">
                <a16:creationId xmlns:a16="http://schemas.microsoft.com/office/drawing/2014/main" id="{ACE9A708-C5FF-DDEC-47B4-5591C91A93ED}"/>
              </a:ext>
            </a:extLst>
          </p:cNvPr>
          <p:cNvSpPr/>
          <p:nvPr/>
        </p:nvSpPr>
        <p:spPr>
          <a:xfrm rot="10800000">
            <a:off x="8117871" y="561843"/>
            <a:ext cx="1026129" cy="2057400"/>
          </a:xfrm>
          <a:custGeom>
            <a:avLst/>
            <a:gdLst/>
            <a:ahLst/>
            <a:cxnLst/>
            <a:rect l="l" t="t" r="r" b="b"/>
            <a:pathLst>
              <a:path w="2052257" h="4114800" extrusionOk="0">
                <a:moveTo>
                  <a:pt x="0" y="0"/>
                </a:moveTo>
                <a:lnTo>
                  <a:pt x="2052256" y="0"/>
                </a:lnTo>
                <a:lnTo>
                  <a:pt x="20522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153313" y="33493"/>
            <a:ext cx="4550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WHILE-WRITING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806840"/>
            <a:ext cx="7984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Look at the job advert in 1 again. Imagine that you also want to apply for the job. Write your own CV.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276" y="1821727"/>
            <a:ext cx="4051448" cy="3214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778CCC-3B60-EC47-BC62-BEE4BFA5C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0" y="3552306"/>
            <a:ext cx="1591194" cy="1591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480ADB-4D66-C354-795A-CCF895117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614" y="3086100"/>
            <a:ext cx="205225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9" y="708710"/>
            <a:ext cx="4504573" cy="4434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264" y="1014926"/>
            <a:ext cx="4688736" cy="41285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E026F-712B-494F-355D-54128910DD20}"/>
              </a:ext>
            </a:extLst>
          </p:cNvPr>
          <p:cNvSpPr txBox="1"/>
          <p:nvPr/>
        </p:nvSpPr>
        <p:spPr>
          <a:xfrm>
            <a:off x="153313" y="33493"/>
            <a:ext cx="4550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WHILE-WRITING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01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80138" y="805443"/>
            <a:ext cx="8120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Cross-checking</a:t>
            </a:r>
            <a:endParaRPr lang="en-US" sz="3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A786A-D077-70DA-9242-0C977FBB15DC}"/>
              </a:ext>
            </a:extLst>
          </p:cNvPr>
          <p:cNvSpPr txBox="1"/>
          <p:nvPr/>
        </p:nvSpPr>
        <p:spPr>
          <a:xfrm>
            <a:off x="780696" y="1328663"/>
            <a:ext cx="44250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Suggested writing rubric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1. Organization: …/10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2. Legibility: …/10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3. Ideas: …/10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4. Word choice: …/10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5. Grammar use: …/10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             TOTAL: …/50</a:t>
            </a:r>
            <a:endParaRPr lang="en-US" sz="4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17;p26">
            <a:extLst>
              <a:ext uri="{FF2B5EF4-FFF2-40B4-BE49-F238E27FC236}">
                <a16:creationId xmlns:a16="http://schemas.microsoft.com/office/drawing/2014/main" id="{B4885DCD-4226-516E-AE36-9D75564CF658}"/>
              </a:ext>
            </a:extLst>
          </p:cNvPr>
          <p:cNvGrpSpPr/>
          <p:nvPr/>
        </p:nvGrpSpPr>
        <p:grpSpPr>
          <a:xfrm>
            <a:off x="0" y="4489369"/>
            <a:ext cx="9143998" cy="1615381"/>
            <a:chOff x="0" y="-38100"/>
            <a:chExt cx="4816592" cy="850900"/>
          </a:xfrm>
        </p:grpSpPr>
        <p:sp>
          <p:nvSpPr>
            <p:cNvPr id="23" name="Google Shape;218;p26">
              <a:extLst>
                <a:ext uri="{FF2B5EF4-FFF2-40B4-BE49-F238E27FC236}">
                  <a16:creationId xmlns:a16="http://schemas.microsoft.com/office/drawing/2014/main" id="{AEAFBCA6-5E71-F5C9-4B51-FA78B9DD8EEF}"/>
                </a:ext>
              </a:extLst>
            </p:cNvPr>
            <p:cNvSpPr/>
            <p:nvPr/>
          </p:nvSpPr>
          <p:spPr>
            <a:xfrm>
              <a:off x="0" y="0"/>
              <a:ext cx="4816592" cy="306463"/>
            </a:xfrm>
            <a:custGeom>
              <a:avLst/>
              <a:gdLst/>
              <a:ahLst/>
              <a:cxnLst/>
              <a:rect l="l" t="t" r="r" b="b"/>
              <a:pathLst>
                <a:path w="4816592" h="30646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306463"/>
                  </a:lnTo>
                  <a:lnTo>
                    <a:pt x="0" y="306463"/>
                  </a:lnTo>
                  <a:close/>
                </a:path>
              </a:pathLst>
            </a:custGeom>
            <a:solidFill>
              <a:srgbClr val="0F52FB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Google Shape;219;p26">
              <a:extLst>
                <a:ext uri="{FF2B5EF4-FFF2-40B4-BE49-F238E27FC236}">
                  <a16:creationId xmlns:a16="http://schemas.microsoft.com/office/drawing/2014/main" id="{253ACF67-49EF-6D3F-B065-F2CAF492604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20;p26">
            <a:extLst>
              <a:ext uri="{FF2B5EF4-FFF2-40B4-BE49-F238E27FC236}">
                <a16:creationId xmlns:a16="http://schemas.microsoft.com/office/drawing/2014/main" id="{D9C0E117-CEBD-8F36-99D2-5B1BB7331420}"/>
              </a:ext>
            </a:extLst>
          </p:cNvPr>
          <p:cNvSpPr/>
          <p:nvPr/>
        </p:nvSpPr>
        <p:spPr>
          <a:xfrm>
            <a:off x="7685698" y="-297312"/>
            <a:ext cx="2052257" cy="2057400"/>
          </a:xfrm>
          <a:custGeom>
            <a:avLst/>
            <a:gdLst/>
            <a:ahLst/>
            <a:cxnLst/>
            <a:rect l="l" t="t" r="r" b="b"/>
            <a:pathLst>
              <a:path w="4104513" h="4114800" extrusionOk="0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Google Shape;221;p26">
            <a:extLst>
              <a:ext uri="{FF2B5EF4-FFF2-40B4-BE49-F238E27FC236}">
                <a16:creationId xmlns:a16="http://schemas.microsoft.com/office/drawing/2014/main" id="{E709A1D8-475C-5B26-96FD-1C4C5E1259B3}"/>
              </a:ext>
            </a:extLst>
          </p:cNvPr>
          <p:cNvSpPr/>
          <p:nvPr/>
        </p:nvSpPr>
        <p:spPr>
          <a:xfrm rot="5400000">
            <a:off x="7399645" y="-220462"/>
            <a:ext cx="1026129" cy="2057400"/>
          </a:xfrm>
          <a:custGeom>
            <a:avLst/>
            <a:gdLst/>
            <a:ahLst/>
            <a:cxnLst/>
            <a:rect l="l" t="t" r="r" b="b"/>
            <a:pathLst>
              <a:path w="2052257" h="4114800" extrusionOk="0">
                <a:moveTo>
                  <a:pt x="0" y="0"/>
                </a:moveTo>
                <a:lnTo>
                  <a:pt x="2052256" y="0"/>
                </a:lnTo>
                <a:lnTo>
                  <a:pt x="20522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Google Shape;228;p26">
            <a:extLst>
              <a:ext uri="{FF2B5EF4-FFF2-40B4-BE49-F238E27FC236}">
                <a16:creationId xmlns:a16="http://schemas.microsoft.com/office/drawing/2014/main" id="{89DC8BF7-0858-95B3-145C-E9130FDD57A3}"/>
              </a:ext>
            </a:extLst>
          </p:cNvPr>
          <p:cNvSpPr/>
          <p:nvPr/>
        </p:nvSpPr>
        <p:spPr>
          <a:xfrm>
            <a:off x="0" y="4561699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Google Shape;232;p26">
            <a:extLst>
              <a:ext uri="{FF2B5EF4-FFF2-40B4-BE49-F238E27FC236}">
                <a16:creationId xmlns:a16="http://schemas.microsoft.com/office/drawing/2014/main" id="{E4625CF5-3950-EA0A-845B-2D2F8A78D24B}"/>
              </a:ext>
            </a:extLst>
          </p:cNvPr>
          <p:cNvSpPr/>
          <p:nvPr/>
        </p:nvSpPr>
        <p:spPr>
          <a:xfrm rot="416649">
            <a:off x="6474079" y="2714395"/>
            <a:ext cx="2491292" cy="2169156"/>
          </a:xfrm>
          <a:custGeom>
            <a:avLst/>
            <a:gdLst/>
            <a:ahLst/>
            <a:cxnLst/>
            <a:rect l="l" t="t" r="r" b="b"/>
            <a:pathLst>
              <a:path w="7114851" h="5594051" extrusionOk="0">
                <a:moveTo>
                  <a:pt x="0" y="0"/>
                </a:moveTo>
                <a:lnTo>
                  <a:pt x="7114851" y="0"/>
                </a:lnTo>
                <a:lnTo>
                  <a:pt x="7114851" y="5594052"/>
                </a:lnTo>
                <a:lnTo>
                  <a:pt x="0" y="5594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403741" y="1659033"/>
            <a:ext cx="75930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writing CV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Reading for specific information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7"/>
          <p:cNvSpPr txBox="1"/>
          <p:nvPr/>
        </p:nvSpPr>
        <p:spPr>
          <a:xfrm>
            <a:off x="1334339" y="2282142"/>
            <a:ext cx="64236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9B6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WRITING YOUR CV</a:t>
            </a:r>
          </a:p>
        </p:txBody>
      </p:sp>
      <p:grpSp>
        <p:nvGrpSpPr>
          <p:cNvPr id="463" name="Google Shape;463;p37"/>
          <p:cNvGrpSpPr/>
          <p:nvPr/>
        </p:nvGrpSpPr>
        <p:grpSpPr>
          <a:xfrm>
            <a:off x="0" y="4489369"/>
            <a:ext cx="9143998" cy="1615381"/>
            <a:chOff x="0" y="-38100"/>
            <a:chExt cx="4816592" cy="850900"/>
          </a:xfrm>
        </p:grpSpPr>
        <p:sp>
          <p:nvSpPr>
            <p:cNvPr id="464" name="Google Shape;464;p37"/>
            <p:cNvSpPr/>
            <p:nvPr/>
          </p:nvSpPr>
          <p:spPr>
            <a:xfrm>
              <a:off x="0" y="0"/>
              <a:ext cx="4816592" cy="306463"/>
            </a:xfrm>
            <a:custGeom>
              <a:avLst/>
              <a:gdLst/>
              <a:ahLst/>
              <a:cxnLst/>
              <a:rect l="l" t="t" r="r" b="b"/>
              <a:pathLst>
                <a:path w="4816592" h="30646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306463"/>
                  </a:lnTo>
                  <a:lnTo>
                    <a:pt x="0" y="306463"/>
                  </a:lnTo>
                  <a:close/>
                </a:path>
              </a:pathLst>
            </a:custGeom>
            <a:solidFill>
              <a:srgbClr val="0F52FB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Google Shape;465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37"/>
          <p:cNvSpPr/>
          <p:nvPr/>
        </p:nvSpPr>
        <p:spPr>
          <a:xfrm>
            <a:off x="0" y="4561699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67" name="Google Shape;467;p37"/>
          <p:cNvSpPr/>
          <p:nvPr/>
        </p:nvSpPr>
        <p:spPr>
          <a:xfrm>
            <a:off x="7888289" y="-592486"/>
            <a:ext cx="2052257" cy="2057400"/>
          </a:xfrm>
          <a:custGeom>
            <a:avLst/>
            <a:gdLst/>
            <a:ahLst/>
            <a:cxnLst/>
            <a:rect l="l" t="t" r="r" b="b"/>
            <a:pathLst>
              <a:path w="4104513" h="4114800" extrusionOk="0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68" name="Google Shape;468;p37"/>
          <p:cNvSpPr/>
          <p:nvPr/>
        </p:nvSpPr>
        <p:spPr>
          <a:xfrm rot="5400000">
            <a:off x="7602236" y="-515636"/>
            <a:ext cx="1026129" cy="2057400"/>
          </a:xfrm>
          <a:custGeom>
            <a:avLst/>
            <a:gdLst/>
            <a:ahLst/>
            <a:cxnLst/>
            <a:rect l="l" t="t" r="r" b="b"/>
            <a:pathLst>
              <a:path w="2052257" h="4114800" extrusionOk="0">
                <a:moveTo>
                  <a:pt x="0" y="0"/>
                </a:moveTo>
                <a:lnTo>
                  <a:pt x="2052256" y="0"/>
                </a:lnTo>
                <a:lnTo>
                  <a:pt x="20522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69" name="Google Shape;469;p37"/>
          <p:cNvSpPr/>
          <p:nvPr/>
        </p:nvSpPr>
        <p:spPr>
          <a:xfrm>
            <a:off x="-1" y="695082"/>
            <a:ext cx="2004014" cy="1959678"/>
          </a:xfrm>
          <a:custGeom>
            <a:avLst/>
            <a:gdLst/>
            <a:ahLst/>
            <a:cxnLst/>
            <a:rect l="l" t="t" r="r" b="b"/>
            <a:pathLst>
              <a:path w="2929828" h="2929828" extrusionOk="0">
                <a:moveTo>
                  <a:pt x="0" y="0"/>
                </a:moveTo>
                <a:lnTo>
                  <a:pt x="2929828" y="0"/>
                </a:lnTo>
                <a:lnTo>
                  <a:pt x="2929828" y="2929828"/>
                </a:lnTo>
                <a:lnTo>
                  <a:pt x="0" y="2929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5FD62A-9BBA-E6C2-D979-0599C68E0097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3B26B90-0816-A0FE-0463-BD5FA20628F1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F4025155-110A-BF2A-B9C7-0BC254D3BB81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FacebookK&amp;TBold"/>
                  <a:cs typeface="Times New Roman" panose="02020603050405020304" pitchFamily="18" charset="0"/>
                </a:rPr>
                <a:t>Unit 9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E57A75-C182-AC21-D568-7550C5084D36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</a:rPr>
              <a:t>CAREER PATHS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F7852-031C-A46A-D414-6FB6C0C4B204}"/>
              </a:ext>
            </a:extLst>
          </p:cNvPr>
          <p:cNvSpPr/>
          <p:nvPr/>
        </p:nvSpPr>
        <p:spPr>
          <a:xfrm>
            <a:off x="3460883" y="3297103"/>
            <a:ext cx="4506662" cy="462031"/>
          </a:xfrm>
          <a:prstGeom prst="rect">
            <a:avLst/>
          </a:prstGeom>
          <a:solidFill>
            <a:srgbClr val="CB6CE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WRITING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3C29F-21EA-21DB-4F47-AF13056723C2}"/>
              </a:ext>
            </a:extLst>
          </p:cNvPr>
          <p:cNvSpPr/>
          <p:nvPr/>
        </p:nvSpPr>
        <p:spPr>
          <a:xfrm>
            <a:off x="1235266" y="3312817"/>
            <a:ext cx="2082254" cy="44631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52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LESSON 6</a:t>
            </a:r>
          </a:p>
        </p:txBody>
      </p:sp>
      <p:sp>
        <p:nvSpPr>
          <p:cNvPr id="470" name="Google Shape;470;p37"/>
          <p:cNvSpPr/>
          <p:nvPr/>
        </p:nvSpPr>
        <p:spPr>
          <a:xfrm>
            <a:off x="7121221" y="2432776"/>
            <a:ext cx="2005679" cy="2190684"/>
          </a:xfrm>
          <a:custGeom>
            <a:avLst/>
            <a:gdLst/>
            <a:ahLst/>
            <a:cxnLst/>
            <a:rect l="l" t="t" r="r" b="b"/>
            <a:pathLst>
              <a:path w="4893563" h="5399794" extrusionOk="0">
                <a:moveTo>
                  <a:pt x="0" y="0"/>
                </a:moveTo>
                <a:lnTo>
                  <a:pt x="4893563" y="0"/>
                </a:lnTo>
                <a:lnTo>
                  <a:pt x="4893563" y="5399794"/>
                </a:lnTo>
                <a:lnTo>
                  <a:pt x="0" y="539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04;p30">
            <a:extLst>
              <a:ext uri="{FF2B5EF4-FFF2-40B4-BE49-F238E27FC236}">
                <a16:creationId xmlns:a16="http://schemas.microsoft.com/office/drawing/2014/main" id="{BA249FE0-A206-A5E8-5310-3B40565E68B9}"/>
              </a:ext>
            </a:extLst>
          </p:cNvPr>
          <p:cNvGrpSpPr/>
          <p:nvPr/>
        </p:nvGrpSpPr>
        <p:grpSpPr>
          <a:xfrm>
            <a:off x="0" y="4489369"/>
            <a:ext cx="9143998" cy="1615381"/>
            <a:chOff x="0" y="-38100"/>
            <a:chExt cx="4816592" cy="850900"/>
          </a:xfrm>
        </p:grpSpPr>
        <p:sp>
          <p:nvSpPr>
            <p:cNvPr id="10" name="Google Shape;305;p30">
              <a:extLst>
                <a:ext uri="{FF2B5EF4-FFF2-40B4-BE49-F238E27FC236}">
                  <a16:creationId xmlns:a16="http://schemas.microsoft.com/office/drawing/2014/main" id="{B3674F37-FE97-E0D9-4C2A-908882C5AC9D}"/>
                </a:ext>
              </a:extLst>
            </p:cNvPr>
            <p:cNvSpPr/>
            <p:nvPr/>
          </p:nvSpPr>
          <p:spPr>
            <a:xfrm>
              <a:off x="0" y="0"/>
              <a:ext cx="4816592" cy="306463"/>
            </a:xfrm>
            <a:custGeom>
              <a:avLst/>
              <a:gdLst/>
              <a:ahLst/>
              <a:cxnLst/>
              <a:rect l="l" t="t" r="r" b="b"/>
              <a:pathLst>
                <a:path w="4816592" h="30646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306463"/>
                  </a:lnTo>
                  <a:lnTo>
                    <a:pt x="0" y="306463"/>
                  </a:lnTo>
                  <a:close/>
                </a:path>
              </a:pathLst>
            </a:custGeom>
            <a:solidFill>
              <a:srgbClr val="0F52FB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306;p30">
              <a:extLst>
                <a:ext uri="{FF2B5EF4-FFF2-40B4-BE49-F238E27FC236}">
                  <a16:creationId xmlns:a16="http://schemas.microsoft.com/office/drawing/2014/main" id="{3BD955FC-56FD-1D3F-F358-43B991DDE31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307;p30">
            <a:extLst>
              <a:ext uri="{FF2B5EF4-FFF2-40B4-BE49-F238E27FC236}">
                <a16:creationId xmlns:a16="http://schemas.microsoft.com/office/drawing/2014/main" id="{D910D723-98D9-437B-7773-9D2D0207B82F}"/>
              </a:ext>
            </a:extLst>
          </p:cNvPr>
          <p:cNvSpPr/>
          <p:nvPr/>
        </p:nvSpPr>
        <p:spPr>
          <a:xfrm>
            <a:off x="0" y="4561699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Google Shape;308;p30">
            <a:extLst>
              <a:ext uri="{FF2B5EF4-FFF2-40B4-BE49-F238E27FC236}">
                <a16:creationId xmlns:a16="http://schemas.microsoft.com/office/drawing/2014/main" id="{0B613E8C-CE85-371E-229C-11178BA4BA11}"/>
              </a:ext>
            </a:extLst>
          </p:cNvPr>
          <p:cNvSpPr/>
          <p:nvPr/>
        </p:nvSpPr>
        <p:spPr>
          <a:xfrm>
            <a:off x="4845600" y="-895615"/>
            <a:ext cx="2630064" cy="2636655"/>
          </a:xfrm>
          <a:custGeom>
            <a:avLst/>
            <a:gdLst/>
            <a:ahLst/>
            <a:cxnLst/>
            <a:rect l="l" t="t" r="r" b="b"/>
            <a:pathLst>
              <a:path w="5260127" h="5273310" extrusionOk="0">
                <a:moveTo>
                  <a:pt x="0" y="0"/>
                </a:moveTo>
                <a:lnTo>
                  <a:pt x="5260126" y="0"/>
                </a:lnTo>
                <a:lnTo>
                  <a:pt x="5260126" y="5273310"/>
                </a:lnTo>
                <a:lnTo>
                  <a:pt x="0" y="5273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604" y="1783817"/>
            <a:ext cx="543633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Learn new words by heart.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Prepare Lesson 7 – Unit 9.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9CD65-B51F-5F52-AB33-A0D093477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616" y="1872603"/>
            <a:ext cx="2056700" cy="32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36"/>
          <p:cNvGrpSpPr/>
          <p:nvPr/>
        </p:nvGrpSpPr>
        <p:grpSpPr>
          <a:xfrm>
            <a:off x="0" y="4489369"/>
            <a:ext cx="9143998" cy="1615381"/>
            <a:chOff x="0" y="-38100"/>
            <a:chExt cx="4816592" cy="850900"/>
          </a:xfrm>
        </p:grpSpPr>
        <p:sp>
          <p:nvSpPr>
            <p:cNvPr id="437" name="Google Shape;437;p36"/>
            <p:cNvSpPr/>
            <p:nvPr/>
          </p:nvSpPr>
          <p:spPr>
            <a:xfrm>
              <a:off x="0" y="0"/>
              <a:ext cx="4816592" cy="306463"/>
            </a:xfrm>
            <a:custGeom>
              <a:avLst/>
              <a:gdLst/>
              <a:ahLst/>
              <a:cxnLst/>
              <a:rect l="l" t="t" r="r" b="b"/>
              <a:pathLst>
                <a:path w="4816592" h="30646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306463"/>
                  </a:lnTo>
                  <a:lnTo>
                    <a:pt x="0" y="306463"/>
                  </a:lnTo>
                  <a:close/>
                </a:path>
              </a:pathLst>
            </a:custGeom>
            <a:solidFill>
              <a:srgbClr val="0F52FB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Google Shape;438;p3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36"/>
          <p:cNvSpPr/>
          <p:nvPr/>
        </p:nvSpPr>
        <p:spPr>
          <a:xfrm>
            <a:off x="0" y="4561699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55" name="Google Shape;455;p36"/>
          <p:cNvSpPr/>
          <p:nvPr/>
        </p:nvSpPr>
        <p:spPr>
          <a:xfrm>
            <a:off x="7277441" y="-1318327"/>
            <a:ext cx="2630064" cy="2636655"/>
          </a:xfrm>
          <a:custGeom>
            <a:avLst/>
            <a:gdLst/>
            <a:ahLst/>
            <a:cxnLst/>
            <a:rect l="l" t="t" r="r" b="b"/>
            <a:pathLst>
              <a:path w="5260127" h="5273310" extrusionOk="0">
                <a:moveTo>
                  <a:pt x="0" y="0"/>
                </a:moveTo>
                <a:lnTo>
                  <a:pt x="5260127" y="0"/>
                </a:lnTo>
                <a:lnTo>
                  <a:pt x="5260127" y="5273310"/>
                </a:lnTo>
                <a:lnTo>
                  <a:pt x="0" y="5273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994285-65EB-1785-47CC-8BED07C6B894}"/>
              </a:ext>
            </a:extLst>
          </p:cNvPr>
          <p:cNvSpPr/>
          <p:nvPr/>
        </p:nvSpPr>
        <p:spPr>
          <a:xfrm>
            <a:off x="4505767" y="872414"/>
            <a:ext cx="3659537" cy="49816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tx1"/>
                </a:solidFill>
              </a:rPr>
              <a:t>Warm-up: </a:t>
            </a:r>
            <a:r>
              <a:rPr lang="en-US" sz="1350" b="1" i="1" dirty="0">
                <a:solidFill>
                  <a:schemeClr val="tx1"/>
                </a:solidFill>
              </a:rPr>
              <a:t>Quiz</a:t>
            </a:r>
            <a:endParaRPr lang="en-GB" sz="1350" b="1" i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F8F2B0-0CEB-C9C0-D5BD-6972856F2A31}"/>
              </a:ext>
            </a:extLst>
          </p:cNvPr>
          <p:cNvSpPr/>
          <p:nvPr/>
        </p:nvSpPr>
        <p:spPr>
          <a:xfrm>
            <a:off x="4505766" y="1631967"/>
            <a:ext cx="3659538" cy="631857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tx1"/>
                </a:solidFill>
              </a:rPr>
              <a:t>Task 1: </a:t>
            </a:r>
            <a:r>
              <a:rPr lang="en-US" sz="1350" dirty="0">
                <a:solidFill>
                  <a:schemeClr val="tx1"/>
                </a:solidFill>
                <a:cs typeface="Arial" panose="020B0604020202020204" pitchFamily="34" charset="0"/>
              </a:rPr>
              <a:t>Work in pairs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EC8EB0-B561-1D33-4087-3BCD66DC529C}"/>
              </a:ext>
            </a:extLst>
          </p:cNvPr>
          <p:cNvSpPr/>
          <p:nvPr/>
        </p:nvSpPr>
        <p:spPr>
          <a:xfrm>
            <a:off x="4505766" y="2511675"/>
            <a:ext cx="3659539" cy="581801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tx1"/>
                </a:solidFill>
              </a:rPr>
              <a:t>Task 2: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Write your own CV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6C1452-6798-5F43-8B28-2A80D70A6EB2}"/>
              </a:ext>
            </a:extLst>
          </p:cNvPr>
          <p:cNvSpPr/>
          <p:nvPr/>
        </p:nvSpPr>
        <p:spPr>
          <a:xfrm>
            <a:off x="4505766" y="3536687"/>
            <a:ext cx="3659537" cy="581800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tx1"/>
                </a:solidFill>
              </a:rPr>
              <a:t>Homework</a:t>
            </a:r>
            <a:endParaRPr lang="en-GB" sz="135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935E60-6F1E-C673-6C5A-D2F5DF0EC90E}"/>
              </a:ext>
            </a:extLst>
          </p:cNvPr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CB6CE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WRITING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27A6BA-A5BB-234E-5EB1-9A4AB1C6D2E8}"/>
              </a:ext>
            </a:extLst>
          </p:cNvPr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EDC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Bookman Old Style" pitchFamily="18" charset="0"/>
              </a:rPr>
              <a:t>LESSON 6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3BD6CFC-D7DC-94A1-0EF6-227874DC0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6" y="153120"/>
            <a:ext cx="1344516" cy="1160862"/>
          </a:xfrm>
          <a:prstGeom prst="rect">
            <a:avLst/>
          </a:prstGeom>
        </p:spPr>
      </p:pic>
      <p:sp>
        <p:nvSpPr>
          <p:cNvPr id="440" name="Google Shape;440;p36"/>
          <p:cNvSpPr/>
          <p:nvPr/>
        </p:nvSpPr>
        <p:spPr>
          <a:xfrm>
            <a:off x="7719250" y="3182014"/>
            <a:ext cx="1301460" cy="1379685"/>
          </a:xfrm>
          <a:custGeom>
            <a:avLst/>
            <a:gdLst/>
            <a:ahLst/>
            <a:cxnLst/>
            <a:rect l="l" t="t" r="r" b="b"/>
            <a:pathLst>
              <a:path w="6899086" h="7665652" extrusionOk="0">
                <a:moveTo>
                  <a:pt x="0" y="0"/>
                </a:moveTo>
                <a:lnTo>
                  <a:pt x="6899087" y="0"/>
                </a:lnTo>
                <a:lnTo>
                  <a:pt x="6899087" y="7665651"/>
                </a:lnTo>
                <a:lnTo>
                  <a:pt x="0" y="7665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913A8798-3619-28CF-C344-6236C18DAEA5}"/>
              </a:ext>
            </a:extLst>
          </p:cNvPr>
          <p:cNvSpPr/>
          <p:nvPr/>
        </p:nvSpPr>
        <p:spPr>
          <a:xfrm>
            <a:off x="1055364" y="440570"/>
            <a:ext cx="1412825" cy="491552"/>
          </a:xfrm>
          <a:prstGeom prst="roundRect">
            <a:avLst/>
          </a:prstGeom>
          <a:solidFill>
            <a:srgbClr val="F9B61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Rounded Rectangle 22">
            <a:extLst>
              <a:ext uri="{FF2B5EF4-FFF2-40B4-BE49-F238E27FC236}">
                <a16:creationId xmlns:a16="http://schemas.microsoft.com/office/drawing/2014/main" id="{DB79B807-6D3D-5DC2-B964-A48B90B7D2A6}"/>
              </a:ext>
            </a:extLst>
          </p:cNvPr>
          <p:cNvSpPr/>
          <p:nvPr/>
        </p:nvSpPr>
        <p:spPr>
          <a:xfrm>
            <a:off x="2360052" y="1352486"/>
            <a:ext cx="1463050" cy="560323"/>
          </a:xfrm>
          <a:prstGeom prst="roundRect">
            <a:avLst/>
          </a:prstGeom>
          <a:solidFill>
            <a:srgbClr val="F9B61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47848CAB-E03D-877F-2421-6F5DFBF446C0}"/>
              </a:ext>
            </a:extLst>
          </p:cNvPr>
          <p:cNvSpPr/>
          <p:nvPr/>
        </p:nvSpPr>
        <p:spPr>
          <a:xfrm>
            <a:off x="761373" y="2387754"/>
            <a:ext cx="1706816" cy="597395"/>
          </a:xfrm>
          <a:prstGeom prst="roundRect">
            <a:avLst/>
          </a:prstGeom>
          <a:solidFill>
            <a:srgbClr val="F9B61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2" name="Curved Connector 27">
            <a:extLst>
              <a:ext uri="{FF2B5EF4-FFF2-40B4-BE49-F238E27FC236}">
                <a16:creationId xmlns:a16="http://schemas.microsoft.com/office/drawing/2014/main" id="{6C25E812-47E3-4B78-EC3B-39CA4B13C5BF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>
            <a:off x="2468189" y="686346"/>
            <a:ext cx="623388" cy="666140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urved Connector 28">
            <a:extLst>
              <a:ext uri="{FF2B5EF4-FFF2-40B4-BE49-F238E27FC236}">
                <a16:creationId xmlns:a16="http://schemas.microsoft.com/office/drawing/2014/main" id="{281A2768-DCDE-B27F-2AFC-F674D38C7DEC}"/>
              </a:ext>
            </a:extLst>
          </p:cNvPr>
          <p:cNvCxnSpPr>
            <a:cxnSpLocks/>
            <a:stCxn id="10" idx="1"/>
            <a:endCxn id="11" idx="0"/>
          </p:cNvCxnSpPr>
          <p:nvPr/>
        </p:nvCxnSpPr>
        <p:spPr>
          <a:xfrm rot="10800000" flipV="1">
            <a:off x="1614782" y="1632648"/>
            <a:ext cx="745271" cy="755106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1BF0B547-ACBB-F35A-D295-B316CB88D870}"/>
              </a:ext>
            </a:extLst>
          </p:cNvPr>
          <p:cNvSpPr/>
          <p:nvPr/>
        </p:nvSpPr>
        <p:spPr>
          <a:xfrm>
            <a:off x="2272952" y="3176321"/>
            <a:ext cx="1637250" cy="560322"/>
          </a:xfrm>
          <a:prstGeom prst="roundRect">
            <a:avLst/>
          </a:prstGeom>
          <a:solidFill>
            <a:srgbClr val="F9B61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POST-WRITING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Curved Connector 32">
            <a:extLst>
              <a:ext uri="{FF2B5EF4-FFF2-40B4-BE49-F238E27FC236}">
                <a16:creationId xmlns:a16="http://schemas.microsoft.com/office/drawing/2014/main" id="{5AA3F618-12A1-72F7-8529-57CEF7497DB8}"/>
              </a:ext>
            </a:extLst>
          </p:cNvPr>
          <p:cNvCxnSpPr>
            <a:cxnSpLocks/>
            <a:stCxn id="14" idx="1"/>
            <a:endCxn id="16" idx="0"/>
          </p:cNvCxnSpPr>
          <p:nvPr/>
        </p:nvCxnSpPr>
        <p:spPr>
          <a:xfrm rot="10800000" flipV="1">
            <a:off x="1761778" y="3456481"/>
            <a:ext cx="511175" cy="552509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DAEE735C-A393-7C6E-B449-9BB011D92970}"/>
              </a:ext>
            </a:extLst>
          </p:cNvPr>
          <p:cNvSpPr/>
          <p:nvPr/>
        </p:nvSpPr>
        <p:spPr>
          <a:xfrm>
            <a:off x="852263" y="4008991"/>
            <a:ext cx="1819028" cy="499612"/>
          </a:xfrm>
          <a:prstGeom prst="roundRect">
            <a:avLst/>
          </a:prstGeom>
          <a:solidFill>
            <a:srgbClr val="F9B61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7" name="Curved Connector 34">
            <a:extLst>
              <a:ext uri="{FF2B5EF4-FFF2-40B4-BE49-F238E27FC236}">
                <a16:creationId xmlns:a16="http://schemas.microsoft.com/office/drawing/2014/main" id="{F71FEF9A-46D1-F93C-51F3-996962E1799F}"/>
              </a:ext>
            </a:extLst>
          </p:cNvPr>
          <p:cNvCxnSpPr>
            <a:cxnSpLocks/>
            <a:stCxn id="11" idx="3"/>
            <a:endCxn id="14" idx="0"/>
          </p:cNvCxnSpPr>
          <p:nvPr/>
        </p:nvCxnSpPr>
        <p:spPr>
          <a:xfrm>
            <a:off x="2468189" y="2686452"/>
            <a:ext cx="623388" cy="489869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55CCAC-3F80-E31C-7C4D-59319D50FE2A}"/>
              </a:ext>
            </a:extLst>
          </p:cNvPr>
          <p:cNvSpPr/>
          <p:nvPr/>
        </p:nvSpPr>
        <p:spPr>
          <a:xfrm>
            <a:off x="6531459" y="421844"/>
            <a:ext cx="2562305" cy="4882106"/>
          </a:xfrm>
          <a:prstGeom prst="rect">
            <a:avLst/>
          </a:prstGeom>
          <a:noFill/>
        </p:spPr>
        <p:txBody>
          <a:bodyPr wrap="none" lIns="34290" tIns="17145" rIns="34290" bIns="17145">
            <a:spAutoFit/>
          </a:bodyPr>
          <a:lstStyle/>
          <a:p>
            <a:pPr defTabSz="342900">
              <a:lnSpc>
                <a:spcPct val="150000"/>
              </a:lnSpc>
              <a:buClr>
                <a:srgbClr val="000000"/>
              </a:buClr>
            </a:pPr>
            <a:r>
              <a:rPr lang="en-US" sz="3000" b="1" i="1" kern="0" spc="19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CHOOSE</a:t>
            </a:r>
          </a:p>
          <a:p>
            <a:pPr defTabSz="342900">
              <a:lnSpc>
                <a:spcPct val="150000"/>
              </a:lnSpc>
              <a:buClr>
                <a:srgbClr val="000000"/>
              </a:buClr>
            </a:pPr>
            <a:r>
              <a:rPr lang="en-US" sz="3000" b="1" i="1" kern="0" spc="19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THE</a:t>
            </a:r>
          </a:p>
          <a:p>
            <a:pPr defTabSz="342900">
              <a:lnSpc>
                <a:spcPct val="150000"/>
              </a:lnSpc>
              <a:buClr>
                <a:srgbClr val="000000"/>
              </a:buClr>
            </a:pPr>
            <a:r>
              <a:rPr lang="en-US" sz="3000" b="1" i="1" kern="0" spc="19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CORRECT</a:t>
            </a:r>
          </a:p>
          <a:p>
            <a:pPr defTabSz="342900">
              <a:lnSpc>
                <a:spcPct val="150000"/>
              </a:lnSpc>
              <a:buClr>
                <a:srgbClr val="000000"/>
              </a:buClr>
            </a:pPr>
            <a:r>
              <a:rPr lang="en-US" sz="3000" b="1" i="1" kern="0" spc="19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INFORMATION </a:t>
            </a:r>
          </a:p>
          <a:p>
            <a:pPr defTabSz="342900">
              <a:lnSpc>
                <a:spcPct val="150000"/>
              </a:lnSpc>
              <a:buClr>
                <a:srgbClr val="000000"/>
              </a:buClr>
            </a:pPr>
            <a:r>
              <a:rPr lang="en-US" sz="3000" b="1" i="1" kern="0" spc="19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ABOUT</a:t>
            </a:r>
            <a:br>
              <a:rPr lang="en-US" sz="3000" b="1" i="1" kern="0" spc="19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</a:br>
            <a:r>
              <a:rPr lang="en-US" sz="3000" b="1" i="1" kern="0" spc="19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WRITING</a:t>
            </a:r>
            <a:br>
              <a:rPr lang="en-US" sz="3000" b="1" i="1" kern="0" spc="19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</a:br>
            <a:r>
              <a:rPr lang="en-US" sz="3000" b="1" i="1" kern="0" spc="19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 YOUR CV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-1828" y="-2059"/>
            <a:ext cx="9144000" cy="671959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225982" y="114630"/>
            <a:ext cx="2800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Hướng dẫn từ A đến Z cách viết CV xin việc Tiếng Anh 2023 - Hallo 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900"/>
            <a:ext cx="6395445" cy="44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0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6B44EE-3BEF-FB97-9725-2C828C63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88" y="233608"/>
            <a:ext cx="5406254" cy="10546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21ED23-6332-6089-7832-95F8515734ED}"/>
              </a:ext>
            </a:extLst>
          </p:cNvPr>
          <p:cNvSpPr/>
          <p:nvPr/>
        </p:nvSpPr>
        <p:spPr>
          <a:xfrm>
            <a:off x="1296015" y="667265"/>
            <a:ext cx="6793885" cy="14620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1" dirty="0"/>
              <a:t>What does CV stand for?</a:t>
            </a:r>
            <a:endParaRPr lang="en-US" sz="2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FF58F85-C7A7-1055-3B19-3EFD379CAF1A}"/>
              </a:ext>
            </a:extLst>
          </p:cNvPr>
          <p:cNvSpPr/>
          <p:nvPr/>
        </p:nvSpPr>
        <p:spPr>
          <a:xfrm>
            <a:off x="592282" y="2707146"/>
            <a:ext cx="3751118" cy="836155"/>
          </a:xfrm>
          <a:prstGeom prst="flowChartAlternateProcess">
            <a:avLst/>
          </a:prstGeom>
          <a:solidFill>
            <a:srgbClr val="CB6C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Vision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0BC94FD-5CC9-BD29-3DD7-84B7D7383DAA}"/>
              </a:ext>
            </a:extLst>
          </p:cNvPr>
          <p:cNvSpPr/>
          <p:nvPr/>
        </p:nvSpPr>
        <p:spPr>
          <a:xfrm>
            <a:off x="592282" y="3912491"/>
            <a:ext cx="3751118" cy="836155"/>
          </a:xfrm>
          <a:prstGeom prst="flowChartAlternateProcess">
            <a:avLst/>
          </a:prstGeom>
          <a:solidFill>
            <a:srgbClr val="F9B6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Venture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005F1F8E-98E9-D296-B24F-07929061F7FA}"/>
              </a:ext>
            </a:extLst>
          </p:cNvPr>
          <p:cNvSpPr/>
          <p:nvPr/>
        </p:nvSpPr>
        <p:spPr>
          <a:xfrm>
            <a:off x="4800600" y="2707146"/>
            <a:ext cx="3751118" cy="836154"/>
          </a:xfrm>
          <a:prstGeom prst="flowChartAlternateProcess">
            <a:avLst/>
          </a:prstGeom>
          <a:solidFill>
            <a:srgbClr val="608D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Curriculum Vitae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10FC0705-0641-0020-A485-839C661914B8}"/>
              </a:ext>
            </a:extLst>
          </p:cNvPr>
          <p:cNvSpPr/>
          <p:nvPr/>
        </p:nvSpPr>
        <p:spPr>
          <a:xfrm>
            <a:off x="4800600" y="3912490"/>
            <a:ext cx="3751118" cy="83615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Validation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EC4786-CFFE-002D-D66F-115F0A223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01" y="435618"/>
            <a:ext cx="5406254" cy="10546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6F2E6E-13D9-8AF7-1AC0-678A0F78A117}"/>
              </a:ext>
            </a:extLst>
          </p:cNvPr>
          <p:cNvSpPr/>
          <p:nvPr/>
        </p:nvSpPr>
        <p:spPr>
          <a:xfrm>
            <a:off x="1009885" y="926687"/>
            <a:ext cx="7148945" cy="117200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of the following is NOT typically included in a CV?</a:t>
            </a:r>
            <a:endParaRPr lang="en-US" sz="2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B12FFF11-23C4-A73F-A598-C0F2C97F0566}"/>
              </a:ext>
            </a:extLst>
          </p:cNvPr>
          <p:cNvSpPr/>
          <p:nvPr/>
        </p:nvSpPr>
        <p:spPr>
          <a:xfrm>
            <a:off x="501769" y="2707144"/>
            <a:ext cx="3867029" cy="83615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statement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E4438E74-5B86-466B-1100-30C1803EA787}"/>
              </a:ext>
            </a:extLst>
          </p:cNvPr>
          <p:cNvSpPr/>
          <p:nvPr/>
        </p:nvSpPr>
        <p:spPr>
          <a:xfrm>
            <a:off x="501768" y="3912492"/>
            <a:ext cx="3867030" cy="836155"/>
          </a:xfrm>
          <a:prstGeom prst="flowChartAlternateProcess">
            <a:avLst/>
          </a:prstGeom>
          <a:solidFill>
            <a:srgbClr val="608D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History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4C0261B-6948-3C4A-82E0-D98EBAC32CCF}"/>
              </a:ext>
            </a:extLst>
          </p:cNvPr>
          <p:cNvSpPr/>
          <p:nvPr/>
        </p:nvSpPr>
        <p:spPr>
          <a:xfrm>
            <a:off x="4775203" y="2707144"/>
            <a:ext cx="3817566" cy="836155"/>
          </a:xfrm>
          <a:prstGeom prst="flowChartAlternateProcess">
            <a:avLst/>
          </a:prstGeom>
          <a:solidFill>
            <a:srgbClr val="CB6C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Hobbies and interests</a:t>
            </a: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7749AD6D-B80E-208E-E9C5-5EE37806F795}"/>
              </a:ext>
            </a:extLst>
          </p:cNvPr>
          <p:cNvSpPr/>
          <p:nvPr/>
        </p:nvSpPr>
        <p:spPr>
          <a:xfrm>
            <a:off x="4775202" y="3912492"/>
            <a:ext cx="3817567" cy="836155"/>
          </a:xfrm>
          <a:prstGeom prst="flowChartAlternateProcess">
            <a:avLst/>
          </a:prstGeom>
          <a:solidFill>
            <a:srgbClr val="F9B6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media passwords</a:t>
            </a:r>
          </a:p>
        </p:txBody>
      </p:sp>
    </p:spTree>
    <p:extLst>
      <p:ext uri="{BB962C8B-B14F-4D97-AF65-F5344CB8AC3E}">
        <p14:creationId xmlns:p14="http://schemas.microsoft.com/office/powerpoint/2010/main" val="106831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5212CF-89BC-B50C-2325-5B6BEE607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096" y="24787"/>
            <a:ext cx="5406254" cy="10546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B6B1F7-6109-A110-F1EA-6675AB74C58B}"/>
              </a:ext>
            </a:extLst>
          </p:cNvPr>
          <p:cNvSpPr/>
          <p:nvPr/>
        </p:nvSpPr>
        <p:spPr>
          <a:xfrm>
            <a:off x="1162050" y="407773"/>
            <a:ext cx="6515100" cy="125531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purpose of a personal statement on a CV?</a:t>
            </a:r>
            <a:endParaRPr lang="en-US" sz="2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49793DBA-CCAF-FAE9-092A-58A85C369043}"/>
              </a:ext>
            </a:extLst>
          </p:cNvPr>
          <p:cNvSpPr/>
          <p:nvPr/>
        </p:nvSpPr>
        <p:spPr>
          <a:xfrm>
            <a:off x="424994" y="2289067"/>
            <a:ext cx="3958297" cy="1040247"/>
          </a:xfrm>
          <a:prstGeom prst="flowChartAlternateProcess">
            <a:avLst/>
          </a:prstGeom>
          <a:solidFill>
            <a:srgbClr val="F9B6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list educational achievements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17E9A24F-2BEE-8099-F818-EA341DED3179}"/>
              </a:ext>
            </a:extLst>
          </p:cNvPr>
          <p:cNvSpPr/>
          <p:nvPr/>
        </p:nvSpPr>
        <p:spPr>
          <a:xfrm>
            <a:off x="424993" y="3619445"/>
            <a:ext cx="3958298" cy="1040247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provide a brief summary of skills and goals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D550FF1D-00D3-13E2-2ECA-8380FC3B34C5}"/>
              </a:ext>
            </a:extLst>
          </p:cNvPr>
          <p:cNvSpPr/>
          <p:nvPr/>
        </p:nvSpPr>
        <p:spPr>
          <a:xfrm>
            <a:off x="4760710" y="2289068"/>
            <a:ext cx="3958296" cy="104024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include contact information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C7B5B3C1-D715-95FC-78E4-D189618B4141}"/>
              </a:ext>
            </a:extLst>
          </p:cNvPr>
          <p:cNvSpPr/>
          <p:nvPr/>
        </p:nvSpPr>
        <p:spPr>
          <a:xfrm>
            <a:off x="4760710" y="3619444"/>
            <a:ext cx="3958296" cy="1040247"/>
          </a:xfrm>
          <a:prstGeom prst="flowChartAlternateProcess">
            <a:avLst/>
          </a:prstGeom>
          <a:solidFill>
            <a:srgbClr val="608D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showcase professional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42388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7E232E-734F-EF63-3335-AE7072468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01" y="462673"/>
            <a:ext cx="5406254" cy="10546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30ECBF-F023-5443-4BB1-26D90548ED23}"/>
              </a:ext>
            </a:extLst>
          </p:cNvPr>
          <p:cNvSpPr/>
          <p:nvPr/>
        </p:nvSpPr>
        <p:spPr>
          <a:xfrm>
            <a:off x="888384" y="942006"/>
            <a:ext cx="7342518" cy="11917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4. </a:t>
            </a:r>
            <a:r>
              <a:rPr lang="en-US" sz="2800" b="1" dirty="0">
                <a:solidFill>
                  <a:schemeClr val="tx1"/>
                </a:solidFill>
              </a:rPr>
              <a:t>How should you format your CV to make it visual appealing and easy to read?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4696875C-CBCB-BDE0-B2FA-DA191592C4E1}"/>
              </a:ext>
            </a:extLst>
          </p:cNvPr>
          <p:cNvSpPr/>
          <p:nvPr/>
        </p:nvSpPr>
        <p:spPr>
          <a:xfrm>
            <a:off x="153314" y="2651450"/>
            <a:ext cx="4184096" cy="95189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Use a tiny font to fit more information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2EB8B94-BE35-5F20-F5DB-31F614D90AE7}"/>
              </a:ext>
            </a:extLst>
          </p:cNvPr>
          <p:cNvSpPr/>
          <p:nvPr/>
        </p:nvSpPr>
        <p:spPr>
          <a:xfrm>
            <a:off x="153313" y="3844671"/>
            <a:ext cx="4262288" cy="951895"/>
          </a:xfrm>
          <a:prstGeom prst="flowChartAlternateProcess">
            <a:avLst/>
          </a:prstGeom>
          <a:solidFill>
            <a:srgbClr val="608D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Print it in color to stand out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BD645D31-3C20-5EDA-9762-6E2636E99243}"/>
              </a:ext>
            </a:extLst>
          </p:cNvPr>
          <p:cNvSpPr/>
          <p:nvPr/>
        </p:nvSpPr>
        <p:spPr>
          <a:xfrm>
            <a:off x="4806593" y="2651450"/>
            <a:ext cx="4184094" cy="95189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Avoid using headings and subheadings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06C58AE4-4654-CF52-B3A3-C98119370B6A}"/>
              </a:ext>
            </a:extLst>
          </p:cNvPr>
          <p:cNvSpPr/>
          <p:nvPr/>
        </p:nvSpPr>
        <p:spPr>
          <a:xfrm>
            <a:off x="4728399" y="3844670"/>
            <a:ext cx="4262288" cy="951895"/>
          </a:xfrm>
          <a:prstGeom prst="flowChartAlternateProcess">
            <a:avLst/>
          </a:prstGeom>
          <a:solidFill>
            <a:srgbClr val="F9B6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Organize information with clear headings and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6445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54AA63-CA63-10B2-DBBD-1828209A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01" y="462673"/>
            <a:ext cx="5406254" cy="10546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856EE8-C701-D3D2-066D-1723291920CA}"/>
              </a:ext>
            </a:extLst>
          </p:cNvPr>
          <p:cNvSpPr/>
          <p:nvPr/>
        </p:nvSpPr>
        <p:spPr>
          <a:xfrm>
            <a:off x="997528" y="1052643"/>
            <a:ext cx="7148945" cy="10595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5. </a:t>
            </a:r>
            <a:r>
              <a:rPr lang="en-US" sz="2800" b="1" dirty="0"/>
              <a:t>Which section of the CV should include your academic qualifications and achievements?</a:t>
            </a:r>
            <a:endParaRPr lang="en-US" sz="2700" b="1" dirty="0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4B4286A6-04DF-E739-23CA-2EF8CDBAC04A}"/>
              </a:ext>
            </a:extLst>
          </p:cNvPr>
          <p:cNvSpPr/>
          <p:nvPr/>
        </p:nvSpPr>
        <p:spPr>
          <a:xfrm>
            <a:off x="814704" y="2702193"/>
            <a:ext cx="3512127" cy="841108"/>
          </a:xfrm>
          <a:prstGeom prst="flowChartAlternateProcess">
            <a:avLst/>
          </a:prstGeom>
          <a:solidFill>
            <a:srgbClr val="CB6C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Education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22B6BE30-8BA6-CD23-63A0-AF164A839F6F}"/>
              </a:ext>
            </a:extLst>
          </p:cNvPr>
          <p:cNvSpPr/>
          <p:nvPr/>
        </p:nvSpPr>
        <p:spPr>
          <a:xfrm>
            <a:off x="814703" y="3912491"/>
            <a:ext cx="3512127" cy="836155"/>
          </a:xfrm>
          <a:prstGeom prst="flowChartAlternateProcess">
            <a:avLst/>
          </a:prstGeom>
          <a:solidFill>
            <a:srgbClr val="608D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Hobbies and interests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3274B987-52D4-B5B5-F58A-068DD08D739D}"/>
              </a:ext>
            </a:extLst>
          </p:cNvPr>
          <p:cNvSpPr/>
          <p:nvPr/>
        </p:nvSpPr>
        <p:spPr>
          <a:xfrm>
            <a:off x="4817170" y="2693774"/>
            <a:ext cx="3512127" cy="8495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Work experience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67221753-54B4-1B85-249D-6DE1FC4C103B}"/>
              </a:ext>
            </a:extLst>
          </p:cNvPr>
          <p:cNvSpPr/>
          <p:nvPr/>
        </p:nvSpPr>
        <p:spPr>
          <a:xfrm>
            <a:off x="4817169" y="3912491"/>
            <a:ext cx="3512127" cy="836155"/>
          </a:xfrm>
          <a:prstGeom prst="flowChartAlternateProcess">
            <a:avLst/>
          </a:prstGeom>
          <a:solidFill>
            <a:srgbClr val="F9B6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Personal statement</a:t>
            </a:r>
            <a:endParaRPr lang="en-US" sz="24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9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2231</TotalTime>
  <Words>492</Words>
  <PresentationFormat>On-screen Show (16:9)</PresentationFormat>
  <Paragraphs>99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Open Sans</vt:lpstr>
      <vt:lpstr>Times New Roman</vt:lpstr>
      <vt:lpstr>UTM Facebook K&amp;T</vt:lpstr>
      <vt:lpstr>UTMFacebookK&amp;TBold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2024-06-10T02:22:31Z</dcterms:modified>
</cp:coreProperties>
</file>