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3" r:id="rId2"/>
    <p:sldId id="442" r:id="rId3"/>
    <p:sldId id="440" r:id="rId4"/>
    <p:sldId id="264" r:id="rId5"/>
    <p:sldId id="265" r:id="rId6"/>
    <p:sldId id="266" r:id="rId7"/>
    <p:sldId id="267" r:id="rId8"/>
    <p:sldId id="271" r:id="rId9"/>
    <p:sldId id="270" r:id="rId10"/>
    <p:sldId id="272" r:id="rId11"/>
    <p:sldId id="273" r:id="rId12"/>
    <p:sldId id="274" r:id="rId13"/>
    <p:sldId id="422" r:id="rId14"/>
    <p:sldId id="276" r:id="rId15"/>
    <p:sldId id="277" r:id="rId16"/>
    <p:sldId id="425" r:id="rId17"/>
    <p:sldId id="427" r:id="rId18"/>
    <p:sldId id="430" r:id="rId19"/>
    <p:sldId id="429" r:id="rId20"/>
    <p:sldId id="428" r:id="rId21"/>
    <p:sldId id="432" r:id="rId22"/>
    <p:sldId id="441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9EC38-C786-4DFE-BFD4-9065F0BFE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2E38B-9FE0-475D-8791-EF79310CF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655C4-520E-4F60-961E-1C69EC00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31C7-EA8D-4736-BE9A-BB8457E56529}" type="datetimeFigureOut">
              <a:rPr lang="vi-VN" smtClean="0"/>
              <a:t>17/12/2023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3F60-5171-49D2-8F56-ECBDCC4D3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74058-B837-48FD-9A5E-6103C7D90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1B3D-6994-41EF-81E2-4147736993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630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5D895-43C1-4861-94D4-2999A8486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AD5BA1-B29A-4EB5-A3F5-D09D584C0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29A9-0C28-49D9-9C29-F362A6E7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31C7-EA8D-4736-BE9A-BB8457E56529}" type="datetimeFigureOut">
              <a:rPr lang="vi-VN" smtClean="0"/>
              <a:t>17/12/2023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50CFB-F7E2-4C3B-A19B-69F71483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104B8-A7D0-4A8C-84FB-BA48937E4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1B3D-6994-41EF-81E2-4147736993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372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FA018E-DEAF-414F-83B0-22CB67579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89AD0A-DCCD-42D0-AC61-D9B261C29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26415-9181-4F90-B16F-8E6208A70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31C7-EA8D-4736-BE9A-BB8457E56529}" type="datetimeFigureOut">
              <a:rPr lang="vi-VN" smtClean="0"/>
              <a:t>17/12/2023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DBDBC-6D1B-413C-B431-4FF777B26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AE97F-5755-43C4-86BB-DA8F6ADE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1B3D-6994-41EF-81E2-4147736993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735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60883-FFC1-424B-8D96-97D8D86BF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D6975-E877-49DC-ACB1-36DCD5E19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71EFD-73C8-4984-B0DD-576B345B0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31C7-EA8D-4736-BE9A-BB8457E56529}" type="datetimeFigureOut">
              <a:rPr lang="vi-VN" smtClean="0"/>
              <a:t>17/12/2023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82850-2C1E-4691-988E-8E3CAF3F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88C96-4657-4CD0-BB80-B9E570EB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1B3D-6994-41EF-81E2-4147736993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578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BEE48-9B83-4780-BE03-68752E18E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8C5E5-E5F0-4D94-B70E-726D8EC69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0C1AC-9585-4A40-8179-B7B30908B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31C7-EA8D-4736-BE9A-BB8457E56529}" type="datetimeFigureOut">
              <a:rPr lang="vi-VN" smtClean="0"/>
              <a:t>17/12/2023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B71FD-766D-494B-A87E-80197CBD6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3E15D-30AE-4A0D-95B4-451D0DEC2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1B3D-6994-41EF-81E2-4147736993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851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94F6-7A59-4886-A866-F3BDF451A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5C3B0-C107-4330-8D8A-92659787A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CED394-807A-4F4A-97E7-294E171C2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F18CA-667A-4546-963F-A6B1232E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31C7-EA8D-4736-BE9A-BB8457E56529}" type="datetimeFigureOut">
              <a:rPr lang="vi-VN" smtClean="0"/>
              <a:t>17/12/2023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DA026-1A02-4DF1-A1B7-73E00E9B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12137-04B7-4314-8F76-8356561B2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1B3D-6994-41EF-81E2-4147736993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524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CE4C0-6450-41BC-8ECE-21FE7025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68DE1-9FCA-4DD2-9BB7-5E711DE8B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4533C-0646-4224-AAA2-F97243AF9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A9B4A-FFC4-4202-9F8D-979DAC373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E2650-1F78-47A7-B357-35270A118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DEF8C0-485D-4C06-B083-2CD0926BE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31C7-EA8D-4736-BE9A-BB8457E56529}" type="datetimeFigureOut">
              <a:rPr lang="vi-VN" smtClean="0"/>
              <a:t>17/12/2023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19F011-EF45-4515-875E-C592D8A54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B62818-0809-4617-A872-618FC59F7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1B3D-6994-41EF-81E2-4147736993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21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A9523-DA77-4BE7-BA03-F802BF71C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EB651-32D3-44DD-A6E8-2FDBAADCF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31C7-EA8D-4736-BE9A-BB8457E56529}" type="datetimeFigureOut">
              <a:rPr lang="vi-VN" smtClean="0"/>
              <a:t>17/12/2023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A37BB-2454-4366-820D-D93D96F66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D45F1-FD17-4603-B358-89D3B4CE3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1B3D-6994-41EF-81E2-4147736993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153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05EF63-4C86-4FEE-B100-2CD5FB453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31C7-EA8D-4736-BE9A-BB8457E56529}" type="datetimeFigureOut">
              <a:rPr lang="vi-VN" smtClean="0"/>
              <a:t>17/12/2023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60E279-5144-4DE3-9257-FE8854294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6187B-AD87-42BE-9F83-A0810F7C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1B3D-6994-41EF-81E2-4147736993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84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D9C52-A559-4CF7-8F96-D84A70EEE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85BB2-45CA-4C03-81EC-47C95795A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701DD-5D86-49BD-8B06-09DEF2A39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CDD07-8367-451A-AE28-143C08EE0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31C7-EA8D-4736-BE9A-BB8457E56529}" type="datetimeFigureOut">
              <a:rPr lang="vi-VN" smtClean="0"/>
              <a:t>17/12/2023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671C3-2EF5-4607-88D1-0727AA887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9FBCE-5185-4C16-81B9-1EB1D173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1B3D-6994-41EF-81E2-4147736993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612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777A-5A86-4BF0-8DB3-A828A1CDA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00B264-1B67-4E93-A958-3033099CE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BE359-17B1-444A-A7D3-D2B24594A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191C2-1F4E-45BF-A869-7EF12B55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31C7-EA8D-4736-BE9A-BB8457E56529}" type="datetimeFigureOut">
              <a:rPr lang="vi-VN" smtClean="0"/>
              <a:t>17/12/2023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E67C9-622F-4CBA-8B66-D2D1EB98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867E0-358A-4352-8F3A-A0BA45E82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1B3D-6994-41EF-81E2-4147736993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26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F87CB8-1C2F-4B02-8504-D71FD0D8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46CA1-0178-4D1C-A59D-214BFABF9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0F7CF-2128-4559-884F-92439242C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031C7-EA8D-4736-BE9A-BB8457E56529}" type="datetimeFigureOut">
              <a:rPr lang="vi-VN" smtClean="0"/>
              <a:t>17/12/2023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64E27-2B37-4928-9A2E-F097DE168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3027F-6E6D-41C8-89BC-CAFDDFC92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11B3D-6994-41EF-81E2-4147736993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253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0883" y="400974"/>
            <a:ext cx="6873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0883" y="1324304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Em hãy quan sát những hình ảnh sau và nêu nội dung của các bức ảnh?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65" y="2065283"/>
            <a:ext cx="5241511" cy="421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83" y="2065282"/>
            <a:ext cx="5115910" cy="421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84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E68FBF-EB10-4DED-93EF-2D714DDBF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45" y="-162098"/>
            <a:ext cx="8571910" cy="702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70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35229-5385-4FCF-A455-89954D3AD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0F3E135-D298-4805-952F-810953B53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70" y="0"/>
            <a:ext cx="10281859" cy="6858000"/>
          </a:xfrm>
        </p:spPr>
      </p:pic>
    </p:spTree>
    <p:extLst>
      <p:ext uri="{BB962C8B-B14F-4D97-AF65-F5344CB8AC3E}">
        <p14:creationId xmlns:p14="http://schemas.microsoft.com/office/powerpoint/2010/main" val="26883422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27CA2-7CB9-4334-BD07-9E33D06D8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-19050"/>
            <a:ext cx="6096001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A4EC7E-D870-4043-9E35-215DBEDFBE3B}"/>
              </a:ext>
            </a:extLst>
          </p:cNvPr>
          <p:cNvSpPr txBox="1"/>
          <p:nvPr/>
        </p:nvSpPr>
        <p:spPr>
          <a:xfrm>
            <a:off x="0" y="19049"/>
            <a:ext cx="670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</a:rPr>
              <a:t>2. </a:t>
            </a:r>
            <a:r>
              <a:rPr lang="vi-VN" sz="3600" b="1" dirty="0">
                <a:latin typeface="+mj-lt"/>
              </a:rPr>
              <a:t>Một số quy định về đi đường</a:t>
            </a:r>
          </a:p>
          <a:p>
            <a:endParaRPr lang="vi-VN" sz="3600" dirty="0">
              <a:latin typeface="+mj-lt"/>
            </a:endParaRPr>
          </a:p>
          <a:p>
            <a:pPr algn="just"/>
            <a:r>
              <a:rPr lang="vi-VN" sz="3600" dirty="0">
                <a:latin typeface="+mj-lt"/>
              </a:rPr>
              <a:t>  </a:t>
            </a:r>
            <a:r>
              <a:rPr lang="en-US" sz="3600" dirty="0">
                <a:latin typeface="+mj-lt"/>
              </a:rPr>
              <a:t>*</a:t>
            </a:r>
            <a:r>
              <a:rPr lang="vi-VN" sz="3600" dirty="0">
                <a:latin typeface="+mj-lt"/>
              </a:rPr>
              <a:t> Đối với người đi bộ:</a:t>
            </a:r>
          </a:p>
          <a:p>
            <a:pPr algn="just"/>
            <a:r>
              <a:rPr lang="vi-VN" sz="3600" dirty="0">
                <a:latin typeface="+mj-lt"/>
              </a:rPr>
              <a:t>  - Phải đi trên vỉa hè, lề đường, không có lề thì đi sát mép đường.</a:t>
            </a:r>
          </a:p>
          <a:p>
            <a:pPr algn="just"/>
            <a:r>
              <a:rPr lang="vi-VN" sz="3600" dirty="0">
                <a:latin typeface="+mj-lt"/>
              </a:rPr>
              <a:t>  - Nơi có đèn tín hiệu, có vạch kẻ đường thì người đi bộ phải tuân thủ đúng.</a:t>
            </a:r>
          </a:p>
        </p:txBody>
      </p:sp>
    </p:spTree>
    <p:extLst>
      <p:ext uri="{BB962C8B-B14F-4D97-AF65-F5344CB8AC3E}">
        <p14:creationId xmlns:p14="http://schemas.microsoft.com/office/powerpoint/2010/main" val="4230304234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2EADD-BA2A-4B8D-A401-1E5C4CA81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73C992-A0B6-4395-A6B0-58FCAAA24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429"/>
            <a:ext cx="5261114" cy="356042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A01E9A-F092-44B7-B67A-24A921A97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274112"/>
            <a:ext cx="5526157" cy="47031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227075-8CCD-467B-B912-F24566C7A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5461192" cy="3587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E2D214-99D1-4A48-9925-2C38A01705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843" y="3429000"/>
            <a:ext cx="5526157" cy="358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34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47E082-4C73-4C42-BB2A-D2452CAFF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247650"/>
            <a:ext cx="12687300" cy="7105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3EF35D-DA3C-40AA-ACE9-3DBC8A43E3B5}"/>
              </a:ext>
            </a:extLst>
          </p:cNvPr>
          <p:cNvSpPr txBox="1"/>
          <p:nvPr/>
        </p:nvSpPr>
        <p:spPr>
          <a:xfrm>
            <a:off x="685800" y="323850"/>
            <a:ext cx="11506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*</a:t>
            </a:r>
            <a:r>
              <a:rPr lang="vi-VN" sz="3200" dirty="0">
                <a:latin typeface="+mj-lt"/>
              </a:rPr>
              <a:t> Đối với người đi xe đạp: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+mj-lt"/>
              </a:rPr>
              <a:t>- Không đi xe dàn hàng ngang, lạng lách đánh võng.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+mj-lt"/>
              </a:rPr>
              <a:t>- Không đi vào phần đường dành cho người đi bộ, phương tiện khác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+mj-lt"/>
              </a:rPr>
              <a:t>- Không sử dụng xe để kéo, đẩy xe khác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+mj-lt"/>
              </a:rPr>
              <a:t>- Không mang vác và chở vật cồng kềnh.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+mj-lt"/>
              </a:rPr>
              <a:t>- Không buông cả hai tay hoặc đi xe bằng một bánh.</a:t>
            </a:r>
          </a:p>
        </p:txBody>
      </p:sp>
    </p:spTree>
    <p:extLst>
      <p:ext uri="{BB962C8B-B14F-4D97-AF65-F5344CB8AC3E}">
        <p14:creationId xmlns:p14="http://schemas.microsoft.com/office/powerpoint/2010/main" val="2413562172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CCF6E7-0222-460D-BA7F-E8B216F9F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2862322"/>
            <a:ext cx="6821365" cy="37338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0618D2-BA24-438E-8183-0A8D08EC2085}"/>
              </a:ext>
            </a:extLst>
          </p:cNvPr>
          <p:cNvSpPr txBox="1"/>
          <p:nvPr/>
        </p:nvSpPr>
        <p:spPr>
          <a:xfrm>
            <a:off x="704850" y="261878"/>
            <a:ext cx="10782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600" dirty="0">
              <a:latin typeface="+mj-lt"/>
            </a:endParaRPr>
          </a:p>
          <a:p>
            <a:pPr algn="just"/>
            <a:r>
              <a:rPr lang="vi-VN" sz="3600" dirty="0">
                <a:latin typeface="+mj-lt"/>
              </a:rPr>
              <a:t>+ Trẻ em dưới 16 tuổi không được lái xe gắn máy, đủ 16 tuổi đến dưới 18 tuổi được lái xe có dung tích xi lanh dưới 50 cm3</a:t>
            </a:r>
          </a:p>
        </p:txBody>
      </p:sp>
    </p:spTree>
    <p:extLst>
      <p:ext uri="{BB962C8B-B14F-4D97-AF65-F5344CB8AC3E}">
        <p14:creationId xmlns:p14="http://schemas.microsoft.com/office/powerpoint/2010/main" val="128538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25DBB-F6DD-4C5C-9901-AFD3C30B1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8AF201-407D-4186-9237-FDA519F8F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037638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1459A-B0E0-4743-9309-4EC432924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7F2A4F-88CB-407F-A7A7-695EFB8C0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25C732-C0FA-4302-B6DD-9D47D7411B8F}"/>
              </a:ext>
            </a:extLst>
          </p:cNvPr>
          <p:cNvSpPr txBox="1"/>
          <p:nvPr/>
        </p:nvSpPr>
        <p:spPr>
          <a:xfrm>
            <a:off x="838200" y="934277"/>
            <a:ext cx="10515600" cy="3426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1. Các hành vi nào là không an toàn khi đi xe đạp?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Đu bám xe khác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Dàn hàng ngang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Đi sai làn đường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Cả A, B, 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9D1AC2-86A9-42A7-9C07-3B30A7AB20C8}"/>
              </a:ext>
            </a:extLst>
          </p:cNvPr>
          <p:cNvSpPr/>
          <p:nvPr/>
        </p:nvSpPr>
        <p:spPr>
          <a:xfrm>
            <a:off x="696686" y="3604510"/>
            <a:ext cx="702365" cy="7564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54751"/>
            <a:ext cx="5352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II. Luyện tập:</a:t>
            </a:r>
          </a:p>
        </p:txBody>
      </p:sp>
    </p:spTree>
    <p:extLst>
      <p:ext uri="{BB962C8B-B14F-4D97-AF65-F5344CB8AC3E}">
        <p14:creationId xmlns:p14="http://schemas.microsoft.com/office/powerpoint/2010/main" val="118475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1459A-B0E0-4743-9309-4EC432924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7F2A4F-88CB-407F-A7A7-695EFB8C0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1ECD0B-8693-4E76-BC57-12392FECCC18}"/>
              </a:ext>
            </a:extLst>
          </p:cNvPr>
          <p:cNvSpPr txBox="1"/>
          <p:nvPr/>
        </p:nvSpPr>
        <p:spPr>
          <a:xfrm>
            <a:off x="511629" y="537030"/>
            <a:ext cx="10177670" cy="6595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2. Đi xe đạp dàn hàng ngang thì có những nguy hiểm gì?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Lấn làn đường, cản trở người và phương tiện tham gia giao thông khác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Có thể mải nói chuyện với nhau và không quan sát an toàn xung quanh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Dễ va chạm với các phương tiện khác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Không có nguy hiểm gì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 Cả A, B, C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B655A7D-48CB-443E-83EA-E12FE24685E6}"/>
              </a:ext>
            </a:extLst>
          </p:cNvPr>
          <p:cNvSpPr/>
          <p:nvPr/>
        </p:nvSpPr>
        <p:spPr>
          <a:xfrm>
            <a:off x="358519" y="5698463"/>
            <a:ext cx="689113" cy="6225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463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1459A-B0E0-4743-9309-4EC432924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7F2A4F-88CB-407F-A7A7-695EFB8C0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11BA89F-71C7-4E26-9B9B-E0E966083A92}"/>
              </a:ext>
            </a:extLst>
          </p:cNvPr>
          <p:cNvSpPr/>
          <p:nvPr/>
        </p:nvSpPr>
        <p:spPr>
          <a:xfrm>
            <a:off x="1106497" y="3209205"/>
            <a:ext cx="761527" cy="6725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13FB3A-86A5-40A8-AF17-180B23295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47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7D2483-D276-4F58-9125-EDAFE3B68FCB}"/>
              </a:ext>
            </a:extLst>
          </p:cNvPr>
          <p:cNvSpPr txBox="1"/>
          <p:nvPr/>
        </p:nvSpPr>
        <p:spPr>
          <a:xfrm>
            <a:off x="1258659" y="972215"/>
            <a:ext cx="876708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3. Biển báo nào sau đây cấm người đi bộ?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	Biển 1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	Biển 2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	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Biển 3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	Biển 4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1AEF8B-C632-4C72-8BAF-10D64E692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372" y="4108908"/>
            <a:ext cx="5280702" cy="14639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8D3BD3-A28D-8256-061E-961C4B711651}"/>
              </a:ext>
            </a:extLst>
          </p:cNvPr>
          <p:cNvSpPr txBox="1"/>
          <p:nvPr/>
        </p:nvSpPr>
        <p:spPr>
          <a:xfrm>
            <a:off x="1258659" y="5701119"/>
            <a:ext cx="6160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Xem thêm tại Website VnTeach.Com 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395138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1EE142-0A2D-47A3-9130-74FA7155A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0" y="-1866899"/>
            <a:ext cx="13925550" cy="100410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670FB1-2D5E-4229-AC9F-F8DD3D6D6D9C}"/>
              </a:ext>
            </a:extLst>
          </p:cNvPr>
          <p:cNvSpPr/>
          <p:nvPr/>
        </p:nvSpPr>
        <p:spPr>
          <a:xfrm>
            <a:off x="2039091" y="713769"/>
            <a:ext cx="9455427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2:</a:t>
            </a:r>
            <a:r>
              <a:rPr lang="en-US" sz="4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 khóa:</a:t>
            </a:r>
          </a:p>
          <a:p>
            <a:r>
              <a:rPr lang="en-US" sz="44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66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toàn giao thông</a:t>
            </a:r>
            <a:endParaRPr lang="en-US" sz="6600" b="1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15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1459A-B0E0-4743-9309-4EC432924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7F2A4F-88CB-407F-A7A7-695EFB8C0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BA9B91-95FF-411E-84B1-3F1A39D7470F}"/>
              </a:ext>
            </a:extLst>
          </p:cNvPr>
          <p:cNvSpPr txBox="1"/>
          <p:nvPr/>
        </p:nvSpPr>
        <p:spPr>
          <a:xfrm>
            <a:off x="489621" y="983323"/>
            <a:ext cx="10864179" cy="3426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4. Đâu là hành vi bị nghiêm cấm?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Người đi bộ đi trên vỉa hè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Người đi xe đạp không mang vác và chở vật cồng kềnh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Trẻ em dưới 16 tuổi điều khiển xe gắn máy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Người đi xe gắn máy đội mũ bảo hiểm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8C2FB76-C2A1-4D98-A2AB-D38BDEA8E787}"/>
              </a:ext>
            </a:extLst>
          </p:cNvPr>
          <p:cNvSpPr/>
          <p:nvPr/>
        </p:nvSpPr>
        <p:spPr>
          <a:xfrm>
            <a:off x="364908" y="2918830"/>
            <a:ext cx="715617" cy="7421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561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AB8A-B6FE-40FB-B3AE-E6336F2AE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9E4860-D23E-4B69-AB1D-0E06A8237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5860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B5108A-CEFD-4048-ABA6-4B011D7FC6B8}"/>
              </a:ext>
            </a:extLst>
          </p:cNvPr>
          <p:cNvSpPr txBox="1"/>
          <p:nvPr/>
        </p:nvSpPr>
        <p:spPr>
          <a:xfrm>
            <a:off x="838200" y="1179444"/>
            <a:ext cx="9515060" cy="401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5. Hình tròn, nền màu xanh lam, hình người đang đi bộ màu trắng là biển báo điều gì?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Đường dành cho người đi bộ         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 đi bộ không được phép đi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Nguy hiểm cho người đi bộ              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Cấm người đi bộ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C93D6D-3C8B-412E-8886-66AF317BCB2B}"/>
              </a:ext>
            </a:extLst>
          </p:cNvPr>
          <p:cNvSpPr/>
          <p:nvPr/>
        </p:nvSpPr>
        <p:spPr>
          <a:xfrm>
            <a:off x="683196" y="2388357"/>
            <a:ext cx="752061" cy="768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531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262" y="536028"/>
            <a:ext cx="1040524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cố, mở rộng - HDVN:</a:t>
            </a:r>
          </a:p>
          <a:p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Hệ thống báo hiệu giao thông đường bộ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Nêu lại một số quy định về đi đường?</a:t>
            </a: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mỗi tổ làm 2 poter về biển báo giao thông.</a:t>
            </a: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tình hình giao thông ở địa phương Thạch Thất.</a:t>
            </a: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những kinh nghiệm khi tham gia giao thông qua ngã tư cầu Đồng xá (Kim Quan).</a:t>
            </a:r>
            <a:endParaRPr lang="vi-VN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Đọc trước bài Sống giản dị. Tự đọc kĩ phần truyện đọc và trả lời các câu hỏi khai thác truyện đọc.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139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262" y="1072055"/>
            <a:ext cx="108151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Mục tiêu:</a:t>
            </a:r>
          </a:p>
          <a:p>
            <a:pPr marL="342900" indent="-342900">
              <a:buFontTx/>
              <a:buChar char="-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Hs hiểu và nắm được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báo hiệu giao thông đường bộ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Nắm được một số quy định về đi đường: đới với người đi bộ và người đi xe đạp.</a:t>
            </a:r>
          </a:p>
          <a:p>
            <a:pPr marL="342900" indent="-342900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Rèn kĩ năng hiểu luật giao thông đường bộ để thực hiện cho ddungs khi tham gia giao thông.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Giáo dục ý thức nghiêm túc chấp hành luật giao thông đường bộ, thực hiện an toàn giao thông và văn hóa giao thông.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5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342620-8690-422B-A00E-3784947E1535}"/>
              </a:ext>
            </a:extLst>
          </p:cNvPr>
          <p:cNvSpPr txBox="1"/>
          <p:nvPr/>
        </p:nvSpPr>
        <p:spPr>
          <a:xfrm>
            <a:off x="197421" y="184899"/>
            <a:ext cx="7276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báo hiệu giao thông đường bộ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286BF92-E8D3-412B-9EBA-2B1C7CC9D80B}"/>
              </a:ext>
            </a:extLst>
          </p:cNvPr>
          <p:cNvSpPr/>
          <p:nvPr/>
        </p:nvSpPr>
        <p:spPr>
          <a:xfrm>
            <a:off x="4578927" y="3113834"/>
            <a:ext cx="3034145" cy="14962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báo hiệu giao thông</a:t>
            </a:r>
            <a:endParaRPr lang="vi-VN" dirty="0"/>
          </a:p>
        </p:txBody>
      </p:sp>
      <p:sp>
        <p:nvSpPr>
          <p:cNvPr id="6" name="Callout: Bent Line 5">
            <a:extLst>
              <a:ext uri="{FF2B5EF4-FFF2-40B4-BE49-F238E27FC236}">
                <a16:creationId xmlns:a16="http://schemas.microsoft.com/office/drawing/2014/main" id="{DC00FA58-EE89-4F49-93A9-CED07D3A4AAC}"/>
              </a:ext>
            </a:extLst>
          </p:cNvPr>
          <p:cNvSpPr/>
          <p:nvPr/>
        </p:nvSpPr>
        <p:spPr>
          <a:xfrm>
            <a:off x="8115301" y="1041667"/>
            <a:ext cx="3917372" cy="1077218"/>
          </a:xfrm>
          <a:prstGeom prst="borderCallout2">
            <a:avLst>
              <a:gd name="adj1" fmla="val 59263"/>
              <a:gd name="adj2" fmla="val -1967"/>
              <a:gd name="adj3" fmla="val 76626"/>
              <a:gd name="adj4" fmla="val -12423"/>
              <a:gd name="adj5" fmla="val 183881"/>
              <a:gd name="adj6" fmla="val -3764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Hiệu lệnh của người điều khiển giao thông</a:t>
            </a:r>
          </a:p>
        </p:txBody>
      </p:sp>
      <p:sp>
        <p:nvSpPr>
          <p:cNvPr id="7" name="Callout: Bent Line 6">
            <a:extLst>
              <a:ext uri="{FF2B5EF4-FFF2-40B4-BE49-F238E27FC236}">
                <a16:creationId xmlns:a16="http://schemas.microsoft.com/office/drawing/2014/main" id="{24A92290-C800-406B-8457-73F8F8EB5232}"/>
              </a:ext>
            </a:extLst>
          </p:cNvPr>
          <p:cNvSpPr/>
          <p:nvPr/>
        </p:nvSpPr>
        <p:spPr>
          <a:xfrm>
            <a:off x="8749146" y="2921564"/>
            <a:ext cx="3283527" cy="1264254"/>
          </a:xfrm>
          <a:prstGeom prst="borderCallout2">
            <a:avLst>
              <a:gd name="adj1" fmla="val 45739"/>
              <a:gd name="adj2" fmla="val -1818"/>
              <a:gd name="adj3" fmla="val 57139"/>
              <a:gd name="adj4" fmla="val -17215"/>
              <a:gd name="adj5" fmla="val 89118"/>
              <a:gd name="adj6" fmla="val -3354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Vạch kẻ đường</a:t>
            </a:r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5BE9DC11-324D-4A4A-BB44-19C34323A8C1}"/>
              </a:ext>
            </a:extLst>
          </p:cNvPr>
          <p:cNvSpPr/>
          <p:nvPr/>
        </p:nvSpPr>
        <p:spPr>
          <a:xfrm>
            <a:off x="8432223" y="4988497"/>
            <a:ext cx="3283527" cy="1077218"/>
          </a:xfrm>
          <a:prstGeom prst="borderCallout2">
            <a:avLst>
              <a:gd name="adj1" fmla="val 56778"/>
              <a:gd name="adj2" fmla="val -3089"/>
              <a:gd name="adj3" fmla="val 31427"/>
              <a:gd name="adj4" fmla="val -31619"/>
              <a:gd name="adj5" fmla="val -31837"/>
              <a:gd name="adj6" fmla="val -4843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Cọc tiêu hoặc tường bảo vệ</a:t>
            </a:r>
          </a:p>
        </p:txBody>
      </p:sp>
      <p:sp>
        <p:nvSpPr>
          <p:cNvPr id="9" name="Callout: Bent Line 8">
            <a:extLst>
              <a:ext uri="{FF2B5EF4-FFF2-40B4-BE49-F238E27FC236}">
                <a16:creationId xmlns:a16="http://schemas.microsoft.com/office/drawing/2014/main" id="{31C12476-2972-4D34-A1FC-6507A0C62F8A}"/>
              </a:ext>
            </a:extLst>
          </p:cNvPr>
          <p:cNvSpPr/>
          <p:nvPr/>
        </p:nvSpPr>
        <p:spPr>
          <a:xfrm>
            <a:off x="543786" y="5301083"/>
            <a:ext cx="3609110" cy="1077218"/>
          </a:xfrm>
          <a:prstGeom prst="borderCallout2">
            <a:avLst>
              <a:gd name="adj1" fmla="val -62871"/>
              <a:gd name="adj2" fmla="val 137348"/>
              <a:gd name="adj3" fmla="val 14455"/>
              <a:gd name="adj4" fmla="val 120377"/>
              <a:gd name="adj5" fmla="val 48062"/>
              <a:gd name="adj6" fmla="val 10189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Hàng rào chắn</a:t>
            </a:r>
          </a:p>
        </p:txBody>
      </p: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B6CDB164-2B20-4739-A839-99AFE8420343}"/>
              </a:ext>
            </a:extLst>
          </p:cNvPr>
          <p:cNvSpPr/>
          <p:nvPr/>
        </p:nvSpPr>
        <p:spPr>
          <a:xfrm>
            <a:off x="377531" y="3499157"/>
            <a:ext cx="2874818" cy="890181"/>
          </a:xfrm>
          <a:prstGeom prst="borderCallout2">
            <a:avLst>
              <a:gd name="adj1" fmla="val 47997"/>
              <a:gd name="adj2" fmla="val 145585"/>
              <a:gd name="adj3" fmla="val 81912"/>
              <a:gd name="adj4" fmla="val 121728"/>
              <a:gd name="adj5" fmla="val 71987"/>
              <a:gd name="adj6" fmla="val 10127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Biển báo hiệu</a:t>
            </a:r>
          </a:p>
        </p:txBody>
      </p:sp>
      <p:sp>
        <p:nvSpPr>
          <p:cNvPr id="11" name="Callout: Bent Line 10">
            <a:extLst>
              <a:ext uri="{FF2B5EF4-FFF2-40B4-BE49-F238E27FC236}">
                <a16:creationId xmlns:a16="http://schemas.microsoft.com/office/drawing/2014/main" id="{581A0C22-667C-444F-BC19-ECDA8313BEBB}"/>
              </a:ext>
            </a:extLst>
          </p:cNvPr>
          <p:cNvSpPr/>
          <p:nvPr/>
        </p:nvSpPr>
        <p:spPr>
          <a:xfrm>
            <a:off x="1212272" y="1517934"/>
            <a:ext cx="3283527" cy="1123937"/>
          </a:xfrm>
          <a:prstGeom prst="borderCallout2">
            <a:avLst>
              <a:gd name="adj1" fmla="val 129691"/>
              <a:gd name="adj2" fmla="val 134705"/>
              <a:gd name="adj3" fmla="val 42787"/>
              <a:gd name="adj4" fmla="val 118143"/>
              <a:gd name="adj5" fmla="val 36690"/>
              <a:gd name="adj6" fmla="val 1020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 hiệu đèn giao thông</a:t>
            </a:r>
          </a:p>
        </p:txBody>
      </p:sp>
    </p:spTree>
    <p:extLst>
      <p:ext uri="{BB962C8B-B14F-4D97-AF65-F5344CB8AC3E}">
        <p14:creationId xmlns:p14="http://schemas.microsoft.com/office/powerpoint/2010/main" val="4099614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35589-FE1D-4720-AFB9-DE1DDC896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30D68D-8884-4A2A-905B-09BE59169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510654" cy="706581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4DFBD5-31B6-4FEC-B1FD-EC7D48945F8E}"/>
              </a:ext>
            </a:extLst>
          </p:cNvPr>
          <p:cNvSpPr txBox="1"/>
          <p:nvPr/>
        </p:nvSpPr>
        <p:spPr>
          <a:xfrm>
            <a:off x="630383" y="302359"/>
            <a:ext cx="9310255" cy="65556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Hiệu lệnh bằng tay của cảnh sát giao thông: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Tay giơ thẳng đứng: Báo hiệu cho người tham gia giao thông ở các hướng đều phải dừng lại.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Một hoặc cả hai tay dang ngang: Báo hiệu cho người tham gia giao thông ở phía trước và ở phía sau người điều khiển phải dừng lại; người tham gia giao thông ở phía bên phải và bên trái người điều khiển được đi tất cả các hướng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Cánh tay trái gập đi gập lại sau gáy: Báo hiệu người tham gia giao thông bên trái người điều khiển đi nhanh hơn.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-....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Hiệu lệnh bằng còi: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Một tiếng còi dài, mạnh là ra lệnh dừng lại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Một tiếng còi ngắn là cho phép đi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Ba tiếng còi ngắn thổi nhanh là báo hiệu đi nhanh lên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-...</a:t>
            </a:r>
          </a:p>
        </p:txBody>
      </p:sp>
    </p:spTree>
    <p:extLst>
      <p:ext uri="{BB962C8B-B14F-4D97-AF65-F5344CB8AC3E}">
        <p14:creationId xmlns:p14="http://schemas.microsoft.com/office/powerpoint/2010/main" val="155694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8101EB-0EAB-4473-8BCE-1005394F09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05" y="1265562"/>
            <a:ext cx="5075021" cy="50750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415E00-E512-4C5B-A8FB-61B3D45B4BBB}"/>
              </a:ext>
            </a:extLst>
          </p:cNvPr>
          <p:cNvSpPr txBox="1"/>
          <p:nvPr/>
        </p:nvSpPr>
        <p:spPr>
          <a:xfrm>
            <a:off x="1644131" y="385951"/>
            <a:ext cx="7342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 hiệu đèn giao thông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F4BD1E6B-25B4-439C-B75E-DFEB8C7E1B70}"/>
              </a:ext>
            </a:extLst>
          </p:cNvPr>
          <p:cNvSpPr/>
          <p:nvPr/>
        </p:nvSpPr>
        <p:spPr>
          <a:xfrm>
            <a:off x="6096000" y="4373542"/>
            <a:ext cx="4613561" cy="646331"/>
          </a:xfrm>
          <a:prstGeom prst="borderCallout1">
            <a:avLst>
              <a:gd name="adj1" fmla="val 31612"/>
              <a:gd name="adj2" fmla="val -2027"/>
              <a:gd name="adj3" fmla="val -128651"/>
              <a:gd name="adj4" fmla="val -4103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phép xe đi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316EAEFF-88A3-4F9E-A79F-DE83CD31FF09}"/>
              </a:ext>
            </a:extLst>
          </p:cNvPr>
          <p:cNvSpPr/>
          <p:nvPr/>
        </p:nvSpPr>
        <p:spPr>
          <a:xfrm>
            <a:off x="6068288" y="1648996"/>
            <a:ext cx="3221182" cy="646331"/>
          </a:xfrm>
          <a:prstGeom prst="borderCallout1">
            <a:avLst>
              <a:gd name="adj1" fmla="val 57334"/>
              <a:gd name="adj2" fmla="val -1881"/>
              <a:gd name="adj3" fmla="val 6393"/>
              <a:gd name="adj4" fmla="val -5962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dừng lại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BB26C294-4452-47DF-94F7-9354E4C0148A}"/>
              </a:ext>
            </a:extLst>
          </p:cNvPr>
          <p:cNvSpPr/>
          <p:nvPr/>
        </p:nvSpPr>
        <p:spPr>
          <a:xfrm>
            <a:off x="6068288" y="2678761"/>
            <a:ext cx="5486403" cy="1228221"/>
          </a:xfrm>
          <a:prstGeom prst="borderCallout1">
            <a:avLst>
              <a:gd name="adj1" fmla="val 37826"/>
              <a:gd name="adj2" fmla="val -2742"/>
              <a:gd name="adj3" fmla="val -8505"/>
              <a:gd name="adj4" fmla="val -3464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giảm tốc độ và phải dừng lại ở trước vạch sơn</a:t>
            </a:r>
          </a:p>
        </p:txBody>
      </p:sp>
    </p:spTree>
    <p:extLst>
      <p:ext uri="{BB962C8B-B14F-4D97-AF65-F5344CB8AC3E}">
        <p14:creationId xmlns:p14="http://schemas.microsoft.com/office/powerpoint/2010/main" val="271121226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E2FF78-03AE-4511-8E3B-919186AF8AB6}"/>
              </a:ext>
            </a:extLst>
          </p:cNvPr>
          <p:cNvSpPr txBox="1"/>
          <p:nvPr/>
        </p:nvSpPr>
        <p:spPr>
          <a:xfrm>
            <a:off x="524890" y="181981"/>
            <a:ext cx="111422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loại biển báo thông dụng</a:t>
            </a:r>
          </a:p>
          <a:p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Biển báo cấm: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tròn, nền trắng, viền đỏ, hình vẽ màu đen thể hiện điều cấm.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EE55EF-5CE9-402F-BD60-C31574C19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712" y="2614528"/>
            <a:ext cx="8894575" cy="407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45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E2FF78-03AE-4511-8E3B-919186AF8AB6}"/>
              </a:ext>
            </a:extLst>
          </p:cNvPr>
          <p:cNvSpPr txBox="1"/>
          <p:nvPr/>
        </p:nvSpPr>
        <p:spPr>
          <a:xfrm>
            <a:off x="335973" y="979714"/>
            <a:ext cx="57600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Biển báo nguy hiểm: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tam giác đều, nền vàng, viền đỏ, hình vẽ màu đen thể hiện điều nguy hiểm, cần đề phòng.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22DA7E-874E-4003-9C96-7A5FA937C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893618"/>
            <a:ext cx="6289964" cy="916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15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E2FF78-03AE-4511-8E3B-919186AF8AB6}"/>
              </a:ext>
            </a:extLst>
          </p:cNvPr>
          <p:cNvSpPr txBox="1"/>
          <p:nvPr/>
        </p:nvSpPr>
        <p:spPr>
          <a:xfrm>
            <a:off x="599209" y="0"/>
            <a:ext cx="101657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Biển hiệu lệnh: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tròn, nền xanh lam, hình vẽ màu trắng báo điều phải thi hành.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8A28A8-B481-48DB-95C6-5A9540361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39" y="1990300"/>
            <a:ext cx="9552143" cy="385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12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961</Words>
  <Application>Microsoft Office PowerPoint</Application>
  <PresentationFormat>Widescreen</PresentationFormat>
  <Paragraphs>87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2020-04-07T11:48:04Z</dcterms:created>
  <dcterms:modified xsi:type="dcterms:W3CDTF">2023-12-17T09:23:59Z</dcterms:modified>
</cp:coreProperties>
</file>