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82" r:id="rId3"/>
  </p:sldMasterIdLst>
  <p:notesMasterIdLst>
    <p:notesMasterId r:id="rId30"/>
  </p:notesMasterIdLst>
  <p:sldIdLst>
    <p:sldId id="326" r:id="rId4"/>
    <p:sldId id="256" r:id="rId5"/>
    <p:sldId id="257" r:id="rId6"/>
    <p:sldId id="328" r:id="rId7"/>
    <p:sldId id="300" r:id="rId8"/>
    <p:sldId id="330" r:id="rId9"/>
    <p:sldId id="331" r:id="rId10"/>
    <p:sldId id="332" r:id="rId11"/>
    <p:sldId id="297" r:id="rId12"/>
    <p:sldId id="333" r:id="rId13"/>
    <p:sldId id="329" r:id="rId14"/>
    <p:sldId id="301" r:id="rId15"/>
    <p:sldId id="334" r:id="rId16"/>
    <p:sldId id="335" r:id="rId17"/>
    <p:sldId id="336" r:id="rId18"/>
    <p:sldId id="302" r:id="rId19"/>
    <p:sldId id="315" r:id="rId20"/>
    <p:sldId id="338" r:id="rId21"/>
    <p:sldId id="337" r:id="rId22"/>
    <p:sldId id="340" r:id="rId23"/>
    <p:sldId id="339" r:id="rId24"/>
    <p:sldId id="341" r:id="rId25"/>
    <p:sldId id="342" r:id="rId26"/>
    <p:sldId id="343" r:id="rId27"/>
    <p:sldId id="261" r:id="rId28"/>
    <p:sldId id="262" r:id="rId29"/>
  </p:sldIdLst>
  <p:sldSz cx="9144000" cy="5143500" type="screen16x9"/>
  <p:notesSz cx="6858000" cy="9144000"/>
  <p:embeddedFontLst>
    <p:embeddedFont>
      <p:font typeface="Arvo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Roboto Condensed" panose="02000000000000000000" pitchFamily="2" charset="0"/>
      <p:regular r:id="rId42"/>
      <p:bold r:id="rId43"/>
      <p:italic r:id="rId44"/>
      <p:boldItalic r:id="rId45"/>
    </p:embeddedFont>
    <p:embeddedFont>
      <p:font typeface="Roboto Condensed Light" panose="02000000000000000000" pitchFamily="2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B602BA"/>
    <a:srgbClr val="FFFF99"/>
    <a:srgbClr val="FFFFCC"/>
    <a:srgbClr val="CEFD23"/>
    <a:srgbClr val="B3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8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3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9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0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3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9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9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3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6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1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4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16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492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90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2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5" lvl="0" indent="-380962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08" lvl="1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464" lvl="2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235" lvl="7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2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5" lvl="0" indent="-380962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08" lvl="1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464" lvl="2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235" lvl="7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2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82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1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8/6/2022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600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-1" y="1034294"/>
            <a:ext cx="8273144" cy="1685539"/>
          </a:xfrm>
          <a:prstGeom prst="cloudCallout">
            <a:avLst>
              <a:gd name="adj1" fmla="val 5660"/>
              <a:gd name="adj2" fmla="val 8181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Làm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thê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́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nào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đê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̉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biểu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diễn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sư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̣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bằng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nhau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của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3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phân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 </a:t>
            </a:r>
            <a:r>
              <a:rPr lang="en-US" sz="2400" i="1" dirty="0" err="1">
                <a:solidFill>
                  <a:srgbClr val="263248"/>
                </a:solidFill>
                <a:latin typeface="Arial"/>
              </a:rPr>
              <a:t>sô</a:t>
            </a:r>
            <a:r>
              <a:rPr lang="en-US" sz="2400" i="1" dirty="0">
                <a:solidFill>
                  <a:srgbClr val="263248"/>
                </a:solidFill>
                <a:latin typeface="Arial"/>
              </a:rPr>
              <a:t>́ 1/2 ; 2/4; 3/6?</a:t>
            </a:r>
            <a:endParaRPr kumimoji="0" lang="vi-VN" sz="2400" b="0" i="1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 panose="020B0604020202020204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721" y="3381375"/>
            <a:ext cx="17526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604A91BB-4241-ACD8-8AB2-4669893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F8EAF13-0E87-58E6-4F57-8D62944BE038}"/>
                  </a:ext>
                </a:extLst>
              </p:cNvPr>
              <p:cNvSpPr txBox="1"/>
              <p:nvPr/>
            </p:nvSpPr>
            <p:spPr>
              <a:xfrm>
                <a:off x="43542" y="-21771"/>
                <a:ext cx="9514113" cy="5866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c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d.k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.(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24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Vậy </a:t>
                </a:r>
                <a14:m>
                  <m:oMath xmlns:m="http://schemas.openxmlformats.org/officeDocument/2006/math"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nl-NL" sz="24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2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F8EAF13-0E87-58E6-4F57-8D62944BE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" y="-21771"/>
                <a:ext cx="9514113" cy="5866897"/>
              </a:xfrm>
              <a:prstGeom prst="rect">
                <a:avLst/>
              </a:prstGeo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31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031" y="1135026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369" y="-30512"/>
            <a:ext cx="7870726" cy="2781837"/>
            <a:chOff x="650631" y="580293"/>
            <a:chExt cx="8179819" cy="28662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650631" y="580293"/>
                  <a:ext cx="8179819" cy="2866292"/>
                </a:xfrm>
                <a:prstGeom prst="roundRect">
                  <a:avLst/>
                </a:prstGeom>
                <a:solidFill>
                  <a:srgbClr val="D4FD7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800" b="1" i="1" dirty="0">
                      <a:solidFill>
                        <a:srgbClr val="263248"/>
                      </a:solidFill>
                      <a:latin typeface="Arial"/>
                    </a:rPr>
                    <a:t>	</a:t>
                  </a:r>
                  <a:r>
                    <a:rPr lang="en-US" sz="2800" b="1" i="1" dirty="0" err="1">
                      <a:solidFill>
                        <a:srgbClr val="263248"/>
                      </a:solidFill>
                      <a:latin typeface="Arial"/>
                    </a:rPr>
                    <a:t>Tư</a:t>
                  </a:r>
                  <a:r>
                    <a:rPr lang="en-US" sz="2800" b="1" i="1" dirty="0">
                      <a:solidFill>
                        <a:srgbClr val="263248"/>
                      </a:solidFill>
                      <a:latin typeface="Arial"/>
                    </a:rPr>
                    <a:t>̀ </a:t>
                  </a:r>
                  <a:r>
                    <a:rPr lang="en-US" sz="2800" b="1" i="1" dirty="0" err="1">
                      <a:solidFill>
                        <a:srgbClr val="263248"/>
                      </a:solidFill>
                      <a:latin typeface="Arial"/>
                    </a:rPr>
                    <a:t>ti</a:t>
                  </a:r>
                  <a:r>
                    <a:rPr lang="en-US" sz="2800" b="1" i="1" dirty="0">
                      <a:solidFill>
                        <a:srgbClr val="263248"/>
                      </a:solidFill>
                      <a:latin typeface="Arial"/>
                    </a:rPr>
                    <a:t>̉ </a:t>
                  </a:r>
                  <a:r>
                    <a:rPr lang="en-US" sz="2800" b="1" i="1" dirty="0" err="1">
                      <a:solidFill>
                        <a:srgbClr val="263248"/>
                      </a:solidFill>
                      <a:latin typeface="Arial"/>
                    </a:rPr>
                    <a:t>lê</a:t>
                  </a:r>
                  <a:r>
                    <a:rPr lang="en-US" sz="2800" b="1" i="1" dirty="0">
                      <a:solidFill>
                        <a:srgbClr val="263248"/>
                      </a:solidFill>
                      <a:latin typeface="Arial"/>
                    </a:rPr>
                    <a:t>̣ </a:t>
                  </a:r>
                  <a:r>
                    <a:rPr lang="en-US" sz="2800" b="1" i="1" dirty="0" err="1">
                      <a:solidFill>
                        <a:srgbClr val="263248"/>
                      </a:solidFill>
                      <a:latin typeface="Arial"/>
                    </a:rPr>
                    <a:t>thức</a:t>
                  </a:r>
                  <a:r>
                    <a:rPr lang="en-US" sz="2800" b="1" i="1" dirty="0">
                      <a:solidFill>
                        <a:srgbClr val="263248"/>
                      </a:solidFill>
                      <a:latin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nl-NL" sz="2800" b="1" i="1" dirty="0">
                      <a:solidFill>
                        <a:srgbClr val="263248"/>
                      </a:solidFill>
                      <a:latin typeface="Arial"/>
                    </a:rPr>
                    <a:t> ta suy ra:</a:t>
                  </a:r>
                  <a:endParaRPr lang="en-US" sz="2800" b="1" i="1" dirty="0">
                    <a:solidFill>
                      <a:srgbClr val="263248"/>
                    </a:solidFill>
                    <a:latin typeface="Arial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800" b="1" i="1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800" b="1" i="1">
                              <a:solidFill>
                                <a:srgbClr val="263248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nl-NL" sz="2800" b="1" i="1" dirty="0">
                      <a:solidFill>
                        <a:srgbClr val="263248"/>
                      </a:solidFill>
                      <a:latin typeface="Arial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1" dirty="0" smtClean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2800" b="1" i="1" dirty="0">
                      <a:solidFill>
                        <a:srgbClr val="263248"/>
                      </a:solidFill>
                      <a:latin typeface="Arial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dirty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b="1" i="1" dirty="0" smtClean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rgbClr val="26324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nl-NL" sz="2800" b="1" i="1" dirty="0">
                      <a:solidFill>
                        <a:srgbClr val="263248"/>
                      </a:solidFill>
                    </a:rPr>
                    <a:t> </a:t>
                  </a:r>
                  <a:r>
                    <a:rPr lang="nl-NL" sz="2800" b="1" i="1" dirty="0">
                      <a:solidFill>
                        <a:srgbClr val="263248"/>
                      </a:solidFill>
                      <a:latin typeface="Arial"/>
                    </a:rPr>
                    <a:t>)</a:t>
                  </a:r>
                  <a:endParaRPr lang="en-US" sz="2800" b="1" i="1" dirty="0">
                    <a:solidFill>
                      <a:srgbClr val="263248"/>
                    </a:solidFill>
                    <a:latin typeface="Arial"/>
                  </a:endParaRPr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31" y="580293"/>
                  <a:ext cx="8179819" cy="2866292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196" y="580293"/>
              <a:ext cx="673738" cy="48593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8C36216-ED87-7C71-0EFE-9834F47CAC78}"/>
                  </a:ext>
                </a:extLst>
              </p:cNvPr>
              <p:cNvSpPr txBox="1"/>
              <p:nvPr/>
            </p:nvSpPr>
            <p:spPr>
              <a:xfrm>
                <a:off x="480351" y="2751325"/>
                <a:ext cx="8874157" cy="2364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Nhận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xét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còn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được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mơ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rộng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den>
                      </m:f>
                      <m:r>
                        <a:rPr lang="nl-N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nl-N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18C36216-ED87-7C71-0EFE-9834F47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1" y="2751325"/>
                <a:ext cx="8874157" cy="2364045"/>
              </a:xfrm>
              <a:prstGeom prst="rect">
                <a:avLst/>
              </a:prstGeom>
              <a:blipFill>
                <a:blip r:embed="rId4"/>
                <a:stretch>
                  <a:fillRect l="-1099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5" y="182418"/>
                <a:ext cx="9284679" cy="573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u="sng" dirty="0"/>
                  <a:t>Ví </a:t>
                </a:r>
                <a:r>
                  <a:rPr lang="en-US" sz="3200" b="1" u="sng" dirty="0" err="1"/>
                  <a:t>dụ</a:t>
                </a:r>
                <a:r>
                  <a:rPr lang="en-US" sz="3200" b="1" u="sng" dirty="0"/>
                  <a:t> 3:</a:t>
                </a:r>
                <a:r>
                  <a:rPr lang="en-US" sz="3200" i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Tìm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hai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số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i="1" dirty="0"/>
                  <a:t>, </a:t>
                </a:r>
                <a:r>
                  <a:rPr lang="en-US" sz="3200" i="1" dirty="0" err="1"/>
                  <a:t>biết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i="1" dirty="0"/>
                  <a:t> </a:t>
                </a:r>
                <a:r>
                  <a:rPr lang="en-US" sz="3200" i="1" dirty="0" err="1"/>
                  <a:t>và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3200" i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Giải</a:t>
                </a:r>
                <a:endParaRPr lang="en-US" sz="3200" i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Áp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dụng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tính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chất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của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dãy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tỉ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số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bằng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nhau</a:t>
                </a:r>
                <a:r>
                  <a:rPr lang="en-US" sz="3200" i="1" dirty="0"/>
                  <a:t>, ta </a:t>
                </a:r>
                <a:r>
                  <a:rPr lang="en-US" sz="3200" i="1" dirty="0" err="1"/>
                  <a:t>có</a:t>
                </a:r>
                <a:r>
                  <a:rPr lang="en-US" sz="3200" i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i="1" dirty="0"/>
              </a:p>
              <a:p>
                <a:pPr>
                  <a:lnSpc>
                    <a:spcPct val="150000"/>
                  </a:lnSpc>
                </a:pPr>
                <a:r>
                  <a:rPr lang="en-US" sz="3200" i="1" dirty="0" err="1"/>
                  <a:t>Vậy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3200" b="0" i="1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5" y="182418"/>
                <a:ext cx="9284679" cy="5731954"/>
              </a:xfrm>
              <a:prstGeom prst="rect">
                <a:avLst/>
              </a:prstGeom>
              <a:blipFill>
                <a:blip r:embed="rId2"/>
                <a:stretch>
                  <a:fillRect l="-1707" r="-1248" b="-2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3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5" y="182418"/>
                <a:ext cx="9284679" cy="585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u="sng" dirty="0"/>
                  <a:t>Ví </a:t>
                </a:r>
                <a:r>
                  <a:rPr lang="en-US" sz="3200" b="1" u="sng" dirty="0" err="1"/>
                  <a:t>dụ</a:t>
                </a:r>
                <a:r>
                  <a:rPr lang="en-US" sz="3200" b="1" u="sng" dirty="0"/>
                  <a:t> 4:</a:t>
                </a:r>
                <a:r>
                  <a:rPr lang="en-US" sz="3200" i="1" dirty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Tìm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ba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số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i="1" dirty="0"/>
                  <a:t> </a:t>
                </a:r>
                <a:r>
                  <a:rPr lang="en-US" sz="3200" i="1" dirty="0" err="1"/>
                  <a:t>biết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i="1" dirty="0"/>
                  <a:t> </a:t>
                </a:r>
                <a:r>
                  <a:rPr lang="en-US" sz="3200" i="1" dirty="0" err="1"/>
                  <a:t>và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i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Giải</a:t>
                </a:r>
                <a:endParaRPr lang="en-US" sz="3200" i="1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 err="1"/>
                  <a:t>Áp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dụng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tính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chất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của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dãy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tỉ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số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bằng</a:t>
                </a:r>
                <a:r>
                  <a:rPr lang="en-US" sz="3200" i="1" dirty="0"/>
                  <a:t> </a:t>
                </a:r>
                <a:r>
                  <a:rPr lang="en-US" sz="3200" i="1" dirty="0" err="1"/>
                  <a:t>nhau</a:t>
                </a:r>
                <a:r>
                  <a:rPr lang="en-US" sz="3200" i="1" dirty="0"/>
                  <a:t>, ta </a:t>
                </a:r>
                <a:r>
                  <a:rPr lang="en-US" sz="3200" i="1" dirty="0" err="1"/>
                  <a:t>có</a:t>
                </a:r>
                <a:r>
                  <a:rPr lang="en-US" sz="3200" i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i="1" dirty="0"/>
              </a:p>
              <a:p>
                <a:pPr>
                  <a:lnSpc>
                    <a:spcPct val="150000"/>
                  </a:lnSpc>
                </a:pPr>
                <a:r>
                  <a:rPr lang="en-US" sz="3200" i="1" dirty="0" err="1"/>
                  <a:t>Vậy</a:t>
                </a:r>
                <a:r>
                  <a:rPr lang="en-US" sz="3200" i="1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3200" b="0" i="1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i="1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5" y="182418"/>
                <a:ext cx="9284679" cy="5853718"/>
              </a:xfrm>
              <a:prstGeom prst="rect">
                <a:avLst/>
              </a:prstGeom>
              <a:blipFill>
                <a:blip r:embed="rId2"/>
                <a:stretch>
                  <a:fillRect l="-1707" r="-1248" b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4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43544" y="65316"/>
            <a:ext cx="629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ỨNG DỤNG</a:t>
            </a:r>
            <a:endParaRPr lang="vi-V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08F3BED4-CE08-809C-756D-D7BEAE49E809}"/>
                  </a:ext>
                </a:extLst>
              </p:cNvPr>
              <p:cNvSpPr txBox="1"/>
              <p:nvPr/>
            </p:nvSpPr>
            <p:spPr>
              <a:xfrm>
                <a:off x="55901" y="588536"/>
                <a:ext cx="9088099" cy="454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i="1" dirty="0"/>
                  <a:t>Ví </a:t>
                </a:r>
                <a:r>
                  <a:rPr lang="en-US" sz="2000" b="1" i="1" dirty="0" err="1"/>
                  <a:t>dụ</a:t>
                </a:r>
                <a:r>
                  <a:rPr lang="en-US" sz="2000" b="1" i="1" dirty="0"/>
                  <a:t> 5: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ty chi 168 </a:t>
                </a:r>
                <a:r>
                  <a:rPr lang="en-US" sz="2000" dirty="0" err="1"/>
                  <a:t>triệu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viên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3; 5; 6.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i="1" dirty="0" err="1"/>
                  <a:t>Giải</a:t>
                </a:r>
                <a:r>
                  <a:rPr lang="en-US" sz="2000" i="1" dirty="0"/>
                  <a:t>: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thưởng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x(</a:t>
                </a:r>
                <a:r>
                  <a:rPr lang="en-US" sz="2000" dirty="0" err="1"/>
                  <a:t>triệu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), y(</a:t>
                </a:r>
                <a:r>
                  <a:rPr lang="en-US" sz="2000" dirty="0" err="1"/>
                  <a:t>triệu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), z(</a:t>
                </a:r>
                <a:r>
                  <a:rPr lang="en-US" sz="2000" dirty="0" err="1"/>
                  <a:t>triệu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168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168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Suy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000" dirty="0"/>
                  <a:t> (triệu đồng),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000" dirty="0"/>
                  <a:t> (triệu đồng),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en-US" sz="2000" dirty="0"/>
                  <a:t> (triệu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).</a:t>
                </a:r>
                <a:endParaRPr lang="vi-VN" sz="2000" dirty="0"/>
              </a:p>
            </p:txBody>
          </p:sp>
        </mc:Choice>
        <mc:Fallback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08F3BED4-CE08-809C-756D-D7BEAE49E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" y="588536"/>
                <a:ext cx="9088099" cy="4540987"/>
              </a:xfrm>
              <a:prstGeom prst="rect">
                <a:avLst/>
              </a:prstGeom>
              <a:blipFill>
                <a:blip r:embed="rId2"/>
                <a:stretch>
                  <a:fillRect l="-671" r="-1543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432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43544" y="65316"/>
            <a:ext cx="629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III. ỨNG DỤNG</a:t>
            </a:r>
            <a:endParaRPr lang="vi-VN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08F3BED4-CE08-809C-756D-D7BEAE49E809}"/>
                  </a:ext>
                </a:extLst>
              </p:cNvPr>
              <p:cNvSpPr txBox="1"/>
              <p:nvPr/>
            </p:nvSpPr>
            <p:spPr>
              <a:xfrm>
                <a:off x="38600" y="457907"/>
                <a:ext cx="9088099" cy="4804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i="1" dirty="0"/>
                  <a:t>Ví </a:t>
                </a:r>
                <a:r>
                  <a:rPr lang="en-US" sz="2000" b="1" i="1" dirty="0" err="1"/>
                  <a:t>dụ</a:t>
                </a:r>
                <a:r>
                  <a:rPr lang="en-US" sz="2000" b="1" i="1" dirty="0"/>
                  <a:t> 6: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H’Maryam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bắp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lệ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9; 5 ;4.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bắp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H’Maryam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i="1" dirty="0" err="1"/>
                  <a:t>Giải</a:t>
                </a:r>
                <a:r>
                  <a:rPr lang="en-US" sz="2000" i="1" dirty="0"/>
                  <a:t>: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bắp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Suy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vườn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08F3BED4-CE08-809C-756D-D7BEAE49E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" y="457907"/>
                <a:ext cx="9088099" cy="4804264"/>
              </a:xfrm>
              <a:prstGeom prst="rect">
                <a:avLst/>
              </a:prstGeom>
              <a:blipFill>
                <a:blip r:embed="rId2"/>
                <a:stretch>
                  <a:fillRect l="-671" r="-1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13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469872F-7B52-ED1B-B6D9-1335B3142ACE}"/>
                  </a:ext>
                </a:extLst>
              </p:cNvPr>
              <p:cNvSpPr txBox="1"/>
              <p:nvPr/>
            </p:nvSpPr>
            <p:spPr>
              <a:xfrm>
                <a:off x="38600" y="1785256"/>
                <a:ext cx="8942114" cy="346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1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Gọi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nước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máy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vào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lần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lượt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x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, y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z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tích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là: 12.10.1,2 = 144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có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và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144</m:t>
                    </m:r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Áp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dụng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7.6 = 42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 y = 8.6 = 48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 z = 9.6 = 54 (m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Vậy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tích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nước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mỗi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máy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cần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bơm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vào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bê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lần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lượt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là 42 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48 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; 54 m</a:t>
                </a:r>
                <a:r>
                  <a:rPr lang="en-US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469872F-7B52-ED1B-B6D9-1335B3142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0" y="1785256"/>
                <a:ext cx="8942114" cy="3465152"/>
              </a:xfrm>
              <a:prstGeom prst="rect">
                <a:avLst/>
              </a:prstGeom>
              <a:blipFill>
                <a:blip r:embed="rId2"/>
                <a:stretch>
                  <a:fillRect l="-545" t="-52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4240CA5-120F-0EA3-8D54-000D27B0433C}"/>
              </a:ext>
            </a:extLst>
          </p:cNvPr>
          <p:cNvSpPr txBox="1"/>
          <p:nvPr/>
        </p:nvSpPr>
        <p:spPr>
          <a:xfrm>
            <a:off x="145708" y="-54430"/>
            <a:ext cx="8684077" cy="227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i="1" u="sng" dirty="0" err="1">
                <a:solidFill>
                  <a:schemeClr val="tx1"/>
                </a:solidFill>
              </a:rPr>
              <a:t>Luyện</a:t>
            </a:r>
            <a:r>
              <a:rPr lang="vi-VN" sz="1800" i="1" u="sng" dirty="0">
                <a:solidFill>
                  <a:schemeClr val="tx1"/>
                </a:solidFill>
              </a:rPr>
              <a:t> </a:t>
            </a:r>
            <a:r>
              <a:rPr lang="vi-VN" sz="1800" i="1" u="sng" dirty="0" err="1">
                <a:solidFill>
                  <a:schemeClr val="tx1"/>
                </a:solidFill>
              </a:rPr>
              <a:t>tập</a:t>
            </a:r>
            <a:r>
              <a:rPr lang="vi-VN" sz="1800" i="1" u="sng" dirty="0">
                <a:solidFill>
                  <a:schemeClr val="tx1"/>
                </a:solidFill>
              </a:rPr>
              <a:t> </a:t>
            </a:r>
            <a:r>
              <a:rPr lang="en-US" sz="1800" i="1" u="sng" dirty="0">
                <a:solidFill>
                  <a:schemeClr val="tx1"/>
                </a:solidFill>
              </a:rPr>
              <a:t>4</a:t>
            </a:r>
            <a:r>
              <a:rPr lang="vi-VN" sz="1800" i="1" u="sng" dirty="0">
                <a:solidFill>
                  <a:schemeClr val="tx1"/>
                </a:solidFill>
              </a:rPr>
              <a:t>: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Ba </a:t>
            </a:r>
            <a:r>
              <a:rPr lang="en-US" sz="1800" dirty="0" err="1">
                <a:solidFill>
                  <a:schemeClr val="tx1"/>
                </a:solidFill>
              </a:rPr>
              <a:t>máy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bơm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cùng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bơm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nước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vào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một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bơi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không</a:t>
            </a:r>
            <a:r>
              <a:rPr lang="en-US" sz="1800" dirty="0">
                <a:solidFill>
                  <a:schemeClr val="tx1"/>
                </a:solidFill>
              </a:rPr>
              <a:t> có </a:t>
            </a:r>
            <a:r>
              <a:rPr lang="en-US" sz="1800" dirty="0" err="1">
                <a:solidFill>
                  <a:schemeClr val="tx1"/>
                </a:solidFill>
              </a:rPr>
              <a:t>nước</a:t>
            </a:r>
            <a:r>
              <a:rPr lang="en-US" sz="1800" dirty="0">
                <a:solidFill>
                  <a:schemeClr val="tx1"/>
                </a:solidFill>
              </a:rPr>
              <a:t> có </a:t>
            </a:r>
            <a:r>
              <a:rPr lang="en-US" sz="1800" dirty="0" err="1">
                <a:solidFill>
                  <a:schemeClr val="tx1"/>
                </a:solidFill>
              </a:rPr>
              <a:t>dạng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hình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hộp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chư</a:t>
            </a:r>
            <a:r>
              <a:rPr lang="en-US" sz="1800" dirty="0">
                <a:solidFill>
                  <a:schemeClr val="tx1"/>
                </a:solidFill>
              </a:rPr>
              <a:t>̃ </a:t>
            </a:r>
            <a:r>
              <a:rPr lang="en-US" sz="1800" dirty="0" err="1">
                <a:solidFill>
                  <a:schemeClr val="tx1"/>
                </a:solidFill>
              </a:rPr>
              <a:t>nhật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với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các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kích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thước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bê</a:t>
            </a:r>
            <a:r>
              <a:rPr lang="en-US" sz="1800" dirty="0">
                <a:solidFill>
                  <a:schemeClr val="tx1"/>
                </a:solidFill>
              </a:rPr>
              <a:t>̉ là 12m; 10m </a:t>
            </a:r>
            <a:r>
              <a:rPr lang="en-US" sz="1800" dirty="0" err="1">
                <a:solidFill>
                  <a:schemeClr val="tx1"/>
                </a:solidFill>
              </a:rPr>
              <a:t>va</a:t>
            </a:r>
            <a:r>
              <a:rPr lang="en-US" sz="1800" dirty="0">
                <a:solidFill>
                  <a:schemeClr val="tx1"/>
                </a:solidFill>
              </a:rPr>
              <a:t>̀ 1,2m. </a:t>
            </a:r>
            <a:r>
              <a:rPr lang="en-US" sz="1800" dirty="0" err="1">
                <a:solidFill>
                  <a:schemeClr val="tx1"/>
                </a:solidFill>
              </a:rPr>
              <a:t>Lượng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nước</a:t>
            </a:r>
            <a:r>
              <a:rPr lang="en-US" sz="1800" dirty="0">
                <a:solidFill>
                  <a:schemeClr val="tx1"/>
                </a:solidFill>
              </a:rPr>
              <a:t> mà 3 </a:t>
            </a:r>
            <a:r>
              <a:rPr lang="en-US" sz="1800" dirty="0" err="1">
                <a:solidFill>
                  <a:schemeClr val="tx1"/>
                </a:solidFill>
              </a:rPr>
              <a:t>máy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này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bơm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được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lê</a:t>
            </a:r>
            <a:r>
              <a:rPr lang="en-US" sz="1800" dirty="0">
                <a:solidFill>
                  <a:schemeClr val="tx1"/>
                </a:solidFill>
              </a:rPr>
              <a:t>̣ </a:t>
            </a:r>
            <a:r>
              <a:rPr lang="en-US" sz="1800" dirty="0" err="1">
                <a:solidFill>
                  <a:schemeClr val="tx1"/>
                </a:solidFill>
              </a:rPr>
              <a:t>với</a:t>
            </a:r>
            <a:r>
              <a:rPr lang="en-US" sz="1800" dirty="0">
                <a:solidFill>
                  <a:schemeClr val="tx1"/>
                </a:solidFill>
              </a:rPr>
              <a:t> 3 </a:t>
            </a:r>
            <a:r>
              <a:rPr lang="en-US" sz="1800" dirty="0" err="1">
                <a:solidFill>
                  <a:schemeClr val="tx1"/>
                </a:solidFill>
              </a:rPr>
              <a:t>sô</a:t>
            </a:r>
            <a:r>
              <a:rPr lang="en-US" sz="1800" dirty="0">
                <a:solidFill>
                  <a:schemeClr val="tx1"/>
                </a:solidFill>
              </a:rPr>
              <a:t>́ 7; 8; 9. </a:t>
            </a:r>
            <a:r>
              <a:rPr lang="en-US" sz="1800" dirty="0" err="1">
                <a:solidFill>
                  <a:schemeClr val="tx1"/>
                </a:solidFill>
              </a:rPr>
              <a:t>Mỗi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máy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cần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bơm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vào</a:t>
            </a:r>
            <a:r>
              <a:rPr lang="en-US" sz="1800" dirty="0">
                <a:solidFill>
                  <a:schemeClr val="tx1"/>
                </a:solidFill>
              </a:rPr>
              <a:t> bao </a:t>
            </a:r>
            <a:r>
              <a:rPr lang="en-US" sz="1800" dirty="0" err="1">
                <a:solidFill>
                  <a:schemeClr val="tx1"/>
                </a:solidFill>
              </a:rPr>
              <a:t>nhiêu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mét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khối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nước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đê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đầy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bê</a:t>
            </a:r>
            <a:r>
              <a:rPr lang="en-US" sz="1800" dirty="0">
                <a:solidFill>
                  <a:schemeClr val="tx1"/>
                </a:solidFill>
              </a:rPr>
              <a:t>̉ </a:t>
            </a:r>
            <a:r>
              <a:rPr lang="en-US" sz="1800" dirty="0" err="1">
                <a:solidFill>
                  <a:schemeClr val="tx1"/>
                </a:solidFill>
              </a:rPr>
              <a:t>bơi</a:t>
            </a:r>
            <a:r>
              <a:rPr lang="en-US" sz="1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526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94014" y="1727826"/>
            <a:ext cx="8955972" cy="16878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>
                <a:solidFill>
                  <a:schemeClr val="tx1"/>
                </a:solidFill>
              </a:rPr>
              <a:t>Luyện </a:t>
            </a:r>
            <a:r>
              <a:rPr lang="vi-VN" sz="2800" b="1" i="1" u="sng" dirty="0" err="1">
                <a:solidFill>
                  <a:schemeClr val="tx1"/>
                </a:solidFill>
              </a:rPr>
              <a:t>tập</a:t>
            </a:r>
            <a:r>
              <a:rPr lang="vi-VN" sz="2800" b="1" i="1" u="sng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014" y="1629854"/>
            <a:ext cx="8955972" cy="16878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1" u="sng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Dạng</a:t>
            </a:r>
            <a:r>
              <a:rPr kumimoji="0" lang="en-US" sz="2800" b="1" i="1" u="sng" strike="noStrike" kern="0" cap="none" spc="0" normalizeH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1</a:t>
            </a:r>
            <a:r>
              <a:rPr lang="en-US" sz="2800" b="1" i="1" u="sng" dirty="0">
                <a:solidFill>
                  <a:srgbClr val="263248"/>
                </a:solidFill>
                <a:latin typeface="Arial" panose="020B0604020202020204" pitchFamily="34" charset="0"/>
              </a:rPr>
              <a:t>: </a:t>
            </a:r>
            <a:r>
              <a:rPr lang="en-US" sz="2800" b="1" i="1" u="sng" dirty="0" err="1">
                <a:solidFill>
                  <a:srgbClr val="263248"/>
                </a:solidFill>
                <a:latin typeface="Arial" panose="020B0604020202020204" pitchFamily="34" charset="0"/>
              </a:rPr>
              <a:t>Tìm</a:t>
            </a:r>
            <a:r>
              <a:rPr lang="en-US" sz="2800" b="1" i="1" u="sng" dirty="0">
                <a:solidFill>
                  <a:srgbClr val="263248"/>
                </a:solidFill>
                <a:latin typeface="Arial" panose="020B0604020202020204" pitchFamily="34" charset="0"/>
              </a:rPr>
              <a:t> x; y; z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5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240CA5-120F-0EA3-8D54-000D27B0433C}"/>
                  </a:ext>
                </a:extLst>
              </p:cNvPr>
              <p:cNvSpPr txBox="1"/>
              <p:nvPr/>
            </p:nvSpPr>
            <p:spPr>
              <a:xfrm>
                <a:off x="592022" y="685355"/>
                <a:ext cx="8684077" cy="4108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58):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=&gt;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=&gt;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br>
                  <a:rPr lang="en-US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=&gt;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=&gt;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=&gt;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Áp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dụng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Vậy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15.(-3,8) = -57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20.(-3,8) = -76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z = 25.(-3,8) = -95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240CA5-120F-0EA3-8D54-000D27B0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2" y="685355"/>
                <a:ext cx="8684077" cy="4108945"/>
              </a:xfrm>
              <a:prstGeom prst="rect">
                <a:avLst/>
              </a:prstGeom>
              <a:blipFill>
                <a:blip r:embed="rId2"/>
                <a:stretch>
                  <a:fillRect l="-561" t="-297" b="-1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6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74186" y="1260774"/>
            <a:ext cx="868884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BÀI 6: </a:t>
            </a:r>
            <a:r>
              <a:rPr lang="nl-NL" sz="4000" b="1" dirty="0">
                <a:solidFill>
                  <a:schemeClr val="bg1"/>
                </a:solidFill>
              </a:rPr>
              <a:t>DÃY TỈ SỐ BẰNG NHAU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( 3 </a:t>
            </a:r>
            <a:r>
              <a:rPr lang="en-US" sz="4000" b="1" dirty="0" err="1">
                <a:solidFill>
                  <a:schemeClr val="bg1"/>
                </a:solidFill>
              </a:rPr>
              <a:t>Tiết</a:t>
            </a:r>
            <a:r>
              <a:rPr lang="en-US" sz="4000" b="1" dirty="0">
                <a:solidFill>
                  <a:schemeClr val="bg1"/>
                </a:solidFill>
              </a:rPr>
              <a:t>)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4014" y="1629854"/>
            <a:ext cx="8955972" cy="168784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sng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Dạng</a:t>
            </a:r>
            <a:r>
              <a:rPr kumimoji="0" lang="en-US" sz="2800" b="1" i="1" u="sng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2: </a:t>
            </a:r>
            <a:r>
              <a:rPr kumimoji="0" lang="en-US" sz="2800" b="1" i="1" u="sng" strike="noStrike" kern="0" cap="none" spc="0" normalizeH="0" baseline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Toán</a:t>
            </a:r>
            <a:r>
              <a:rPr kumimoji="0" lang="en-US" sz="2800" b="1" i="1" u="sng" strike="noStrike" kern="0" cap="none" spc="0" normalizeH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1" u="sng" strike="noStrike" kern="0" cap="none" spc="0" normalizeH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có</a:t>
            </a:r>
            <a:r>
              <a:rPr kumimoji="0" lang="en-US" sz="2800" b="1" i="1" u="sng" strike="noStrike" kern="0" cap="none" spc="0" normalizeH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1" u="sng" strike="noStrike" kern="0" cap="none" spc="0" normalizeH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lời</a:t>
            </a:r>
            <a:r>
              <a:rPr kumimoji="0" lang="en-US" sz="2800" b="1" i="1" u="sng" strike="noStrike" kern="0" cap="none" spc="0" normalizeH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1" u="sng" strike="noStrike" kern="0" cap="none" spc="0" normalizeH="0" noProof="0" dirty="0" err="1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văn</a:t>
            </a:r>
            <a:endParaRPr kumimoji="0" lang="en-US" sz="2800" b="1" i="1" u="sng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61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240CA5-120F-0EA3-8D54-000D27B0433C}"/>
                  </a:ext>
                </a:extLst>
              </p:cNvPr>
              <p:cNvSpPr txBox="1"/>
              <p:nvPr/>
            </p:nvSpPr>
            <p:spPr>
              <a:xfrm>
                <a:off x="229961" y="469526"/>
                <a:ext cx="8684077" cy="4482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(SGK </a:t>
                </a: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oxygen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carbon dioxide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hấp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thụ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x(g);y(g)</a:t>
                </a:r>
                <a:b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có: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=&gt;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̀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Áp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dụng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nl-N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79</m:t>
                          </m:r>
                        </m:den>
                      </m:f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0,2.100 = 20(g)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x = 0,2.21 = 4,2 (g)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Vậy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oxygen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thải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carbon dioxide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hấp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Atriplex rosea là 4,2g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20g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4240CA5-120F-0EA3-8D54-000D27B04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1" y="469526"/>
                <a:ext cx="8684077" cy="4482574"/>
              </a:xfrm>
              <a:prstGeom prst="rect">
                <a:avLst/>
              </a:prstGeom>
              <a:blipFill>
                <a:blip r:embed="rId2"/>
                <a:stretch>
                  <a:fillRect l="-632" t="-272" r="-1264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162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397633E-30FA-96CA-76E3-874AEDD0A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EC63C9-EBD0-A3D7-C35C-B4D9D8EAEF90}"/>
                  </a:ext>
                </a:extLst>
              </p:cNvPr>
              <p:cNvSpPr txBox="1"/>
              <p:nvPr/>
            </p:nvSpPr>
            <p:spPr>
              <a:xfrm>
                <a:off x="48486" y="-28482"/>
                <a:ext cx="9095514" cy="5200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(SGK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Gọi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chiều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dài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chiều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rộng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mảnh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vườn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lần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lượt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x (m); y (m)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Nửa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mảnh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vườn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48: 2 = 24 (m)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có: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x +y = 24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Áp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x = 5.3 = 15 (m)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3.3 = 9 (m)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Vậy Chiều dài, chiều rộng mảnh vườn lần lượt là 15m; 9m.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Diện tích mảnh vườn là: 15.9 = 135 (m</a:t>
                </a:r>
                <a:r>
                  <a:rPr lang="nl-NL" sz="20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EC63C9-EBD0-A3D7-C35C-B4D9D8EAE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" y="-28482"/>
                <a:ext cx="9095514" cy="5200463"/>
              </a:xfrm>
              <a:prstGeom prst="rect">
                <a:avLst/>
              </a:prstGeom>
              <a:blipFill>
                <a:blip r:embed="rId2"/>
                <a:stretch>
                  <a:fillRect l="-737" t="-234" b="-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884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57FE990A-A59A-987D-D140-20EA3D9CE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639D59-968D-2519-CF2C-304EDAFB818C}"/>
                  </a:ext>
                </a:extLst>
              </p:cNvPr>
              <p:cNvSpPr txBox="1"/>
              <p:nvPr/>
            </p:nvSpPr>
            <p:spPr>
              <a:xfrm>
                <a:off x="0" y="104314"/>
                <a:ext cx="9105400" cy="4712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 (SGK </a:t>
                </a:r>
                <a:r>
                  <a:rPr lang="en-US" sz="2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58)</a:t>
                </a:r>
                <a:endParaRPr lang="en-US" sz="20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7A,7B,7C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y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z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có: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và z – x = 24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Áp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dụng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tính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chất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dãy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̉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́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bằng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có: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nl-NL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x = 5.8 = 40 (quyển)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6.8 = 48 (quyển)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= 8.8 = 64 (quyển)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Vậy số sách 3 lớp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7A,7B,7C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lần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lượt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là 40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quyển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48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quyển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64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quyển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5639D59-968D-2519-CF2C-304EDAFB8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314"/>
                <a:ext cx="9105400" cy="4712637"/>
              </a:xfrm>
              <a:prstGeom prst="rect">
                <a:avLst/>
              </a:prstGeom>
              <a:blipFill>
                <a:blip r:embed="rId2"/>
                <a:stretch>
                  <a:fillRect l="-669" t="-259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57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78237F99-C04C-3983-57D0-F5316A7AF0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2575425-72E6-E12C-602D-CABF1EB8B10E}"/>
                  </a:ext>
                </a:extLst>
              </p:cNvPr>
              <p:cNvSpPr txBox="1"/>
              <p:nvPr/>
            </p:nvSpPr>
            <p:spPr>
              <a:xfrm>
                <a:off x="383721" y="958038"/>
                <a:ext cx="6833507" cy="956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ở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rộng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x ; y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10 </a:t>
                </a:r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2575425-72E6-E12C-602D-CABF1EB8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1" y="958038"/>
                <a:ext cx="6833507" cy="956224"/>
              </a:xfrm>
              <a:prstGeom prst="rect">
                <a:avLst/>
              </a:prstGeom>
              <a:blipFill>
                <a:blip r:embed="rId2"/>
                <a:stretch>
                  <a:fillRect l="-1427" t="-5096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962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04591" y="1300054"/>
            <a:ext cx="858903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+mn-lt"/>
              </a:rPr>
              <a:t>Ghi nhớ kiến thức trong </a:t>
            </a:r>
            <a:r>
              <a:rPr lang="en-US" sz="2800" dirty="0" err="1">
                <a:latin typeface="+mn-lt"/>
              </a:rPr>
              <a:t>của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latin typeface="+mn-lt"/>
              </a:rPr>
              <a:t>Làm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bài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tập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còn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lại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trong</a:t>
            </a:r>
            <a:r>
              <a:rPr lang="en-US" sz="2800" dirty="0">
                <a:latin typeface="+mn-lt"/>
              </a:rPr>
              <a:t> SGK </a:t>
            </a:r>
            <a:r>
              <a:rPr lang="en-US" sz="2800" dirty="0" err="1">
                <a:latin typeface="+mn-lt"/>
              </a:rPr>
              <a:t>và</a:t>
            </a:r>
            <a:r>
              <a:rPr lang="en-US" sz="2800" dirty="0">
                <a:latin typeface="+mn-lt"/>
              </a:rPr>
              <a:t> SBT.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Đọc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trước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phần</a:t>
            </a:r>
            <a:r>
              <a:rPr lang="vi-VN" sz="2800" dirty="0">
                <a:latin typeface="+mn-lt"/>
              </a:rPr>
              <a:t>“ </a:t>
            </a:r>
            <a:r>
              <a:rPr lang="en-US" sz="2800" b="1" dirty="0" err="1">
                <a:latin typeface="+mn-lt"/>
              </a:rPr>
              <a:t>Đại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lượng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tỉ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lệ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thuận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chuẩn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bị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cho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học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8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0463" y="401333"/>
            <a:ext cx="4597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Hướng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dẫn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nhà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90" y="37884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62" y="2174507"/>
            <a:ext cx="653127" cy="653135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5" y="745609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9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4" y="1754007"/>
            <a:ext cx="150972" cy="14422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701" y="1460797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7002" y="723353"/>
            <a:ext cx="50655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</a:p>
        </p:txBody>
      </p:sp>
      <p:sp>
        <p:nvSpPr>
          <p:cNvPr id="4" name="Smiley Face 3"/>
          <p:cNvSpPr/>
          <p:nvPr/>
        </p:nvSpPr>
        <p:spPr>
          <a:xfrm>
            <a:off x="2784144" y="3807394"/>
            <a:ext cx="1132763" cy="9966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I. </a:t>
            </a:r>
            <a:r>
              <a:rPr lang="en-US" sz="3200" dirty="0" err="1">
                <a:solidFill>
                  <a:schemeClr val="bg1"/>
                </a:solidFill>
              </a:rPr>
              <a:t>Khái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niệm</a:t>
            </a:r>
            <a:endParaRPr lang="vi-VN" sz="3200" dirty="0">
              <a:solidFill>
                <a:schemeClr val="bg1"/>
              </a:solidFill>
            </a:endParaRPr>
          </a:p>
        </p:txBody>
      </p:sp>
      <p:grpSp>
        <p:nvGrpSpPr>
          <p:cNvPr id="25" name="Group 4">
            <a:extLst>
              <a:ext uri="{FF2B5EF4-FFF2-40B4-BE49-F238E27FC236}">
                <a16:creationId xmlns:a16="http://schemas.microsoft.com/office/drawing/2014/main" id="{91FDB380-D525-1F3F-BE59-14C26A00F363}"/>
              </a:ext>
            </a:extLst>
          </p:cNvPr>
          <p:cNvGrpSpPr/>
          <p:nvPr/>
        </p:nvGrpSpPr>
        <p:grpSpPr>
          <a:xfrm>
            <a:off x="59279" y="1365304"/>
            <a:ext cx="8566976" cy="1054199"/>
            <a:chOff x="305269" y="754298"/>
            <a:chExt cx="8566976" cy="1054199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DB372525-9FBD-5514-C08F-725FDBC44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269" y="809492"/>
              <a:ext cx="891131" cy="452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3">
                  <a:extLst>
                    <a:ext uri="{FF2B5EF4-FFF2-40B4-BE49-F238E27FC236}">
                      <a16:creationId xmlns:a16="http://schemas.microsoft.com/office/drawing/2014/main" id="{99FD4511-BA33-86E4-DCDD-E98B7981DAD4}"/>
                    </a:ext>
                  </a:extLst>
                </p:cNvPr>
                <p:cNvSpPr txBox="1"/>
                <p:nvPr/>
              </p:nvSpPr>
              <p:spPr>
                <a:xfrm>
                  <a:off x="1196400" y="754298"/>
                  <a:ext cx="7675845" cy="1054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So </a:t>
                  </a:r>
                  <a:r>
                    <a:rPr lang="en-US" sz="2400" dirty="0" err="1"/>
                    <a:t>sánh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từng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cặp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tỉ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số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trong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ba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tỉ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số</a:t>
                  </a:r>
                  <a:r>
                    <a:rPr lang="en-US" sz="2400" dirty="0"/>
                    <a:t> </a:t>
                  </a:r>
                  <a:r>
                    <a:rPr lang="en-US" sz="2400" dirty="0" err="1"/>
                    <a:t>sau</a:t>
                  </a:r>
                  <a:r>
                    <a:rPr lang="en-US" sz="2400" dirty="0"/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400" dirty="0"/>
                    <a:t>.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8" name="TextBox 3">
                  <a:extLst>
                    <a:ext uri="{FF2B5EF4-FFF2-40B4-BE49-F238E27FC236}">
                      <a16:creationId xmlns:a16="http://schemas.microsoft.com/office/drawing/2014/main" id="{99FD4511-BA33-86E4-DCDD-E98B7981DA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00" y="754298"/>
                  <a:ext cx="7675845" cy="1054199"/>
                </a:xfrm>
                <a:prstGeom prst="rect">
                  <a:avLst/>
                </a:prstGeom>
                <a:blipFill>
                  <a:blip r:embed="rId4"/>
                  <a:stretch>
                    <a:fillRect l="-1271" r="-8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8F03BE76-6E6A-8CF6-6886-63D1A73C523E}"/>
                  </a:ext>
                </a:extLst>
              </p:cNvPr>
              <p:cNvSpPr txBox="1"/>
              <p:nvPr/>
            </p:nvSpPr>
            <p:spPr>
              <a:xfrm>
                <a:off x="2505389" y="2883276"/>
                <a:ext cx="364001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000" dirty="0"/>
                        <m:t>.</m:t>
                      </m:r>
                    </m:oMath>
                  </m:oMathPara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8F03BE76-6E6A-8CF6-6886-63D1A73C5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89" y="2883276"/>
                <a:ext cx="3640015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03031" y="2234484"/>
            <a:ext cx="515155" cy="4507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369" y="1068946"/>
            <a:ext cx="7870726" cy="2781837"/>
            <a:chOff x="650631" y="580293"/>
            <a:chExt cx="8179819" cy="2866292"/>
          </a:xfrm>
        </p:grpSpPr>
        <p:sp>
          <p:nvSpPr>
            <p:cNvPr id="9" name="Rounded Rectangle 8"/>
            <p:cNvSpPr/>
            <p:nvPr/>
          </p:nvSpPr>
          <p:spPr>
            <a:xfrm>
              <a:off x="650631" y="580293"/>
              <a:ext cx="8179819" cy="2866292"/>
            </a:xfrm>
            <a:prstGeom prst="roundRect">
              <a:avLst/>
            </a:prstGeom>
            <a:solidFill>
              <a:srgbClr val="D4F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	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Những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̉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sô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́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bằng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nhau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được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viết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nối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với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nhau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bởi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dấu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đẳng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thức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được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gọi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là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dãy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ti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̉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sô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́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bằng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8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nhau</a:t>
              </a:r>
              <a:r>
                <a:rPr kumimoji="0" lang="en-US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196" y="580293"/>
              <a:ext cx="673738" cy="4859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9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599" y="1085501"/>
                <a:ext cx="9108401" cy="16762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2800" dirty="0">
                    <a:solidFill>
                      <a:schemeClr val="tx1"/>
                    </a:solidFill>
                  </a:rPr>
                  <a:t>-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Với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dãy</a:t>
                </a:r>
                <a:r>
                  <a:rPr lang="fr-FR" sz="2800" dirty="0">
                    <a:solidFill>
                      <a:schemeClr val="tx1"/>
                    </a:solidFill>
                  </a:rPr>
                  <a:t> tỉ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sô</a:t>
                </a:r>
                <a:r>
                  <a:rPr lang="fr-FR" sz="2800" dirty="0">
                    <a:solidFill>
                      <a:schemeClr val="tx1"/>
                    </a:solidFill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ta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cũng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viết</a:t>
                </a:r>
                <a:r>
                  <a:rPr lang="fr-FR" sz="2800" dirty="0">
                    <a:solidFill>
                      <a:schemeClr val="tx1"/>
                    </a:solidFill>
                  </a:rPr>
                  <a:t> a : b = c : d = e : g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fr-FR" sz="2800" dirty="0">
                    <a:solidFill>
                      <a:schemeClr val="tx1"/>
                    </a:solidFill>
                  </a:rPr>
                  <a:t>- Khi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co</a:t>
                </a:r>
                <a:r>
                  <a:rPr lang="fr-FR" sz="2800" dirty="0">
                    <a:solidFill>
                      <a:schemeClr val="tx1"/>
                    </a:solidFill>
                  </a:rPr>
                  <a:t>́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dãy</a:t>
                </a:r>
                <a:r>
                  <a:rPr lang="fr-FR" sz="2800" dirty="0">
                    <a:solidFill>
                      <a:schemeClr val="tx1"/>
                    </a:solidFill>
                  </a:rPr>
                  <a:t> tỉ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sô</a:t>
                </a:r>
                <a:r>
                  <a:rPr lang="fr-FR" sz="2800" dirty="0">
                    <a:solidFill>
                      <a:schemeClr val="tx1"/>
                    </a:solidFill>
                  </a:rPr>
                  <a:t>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tx1"/>
                    </a:solidFill>
                  </a:rPr>
                  <a:t>ta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nói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các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sô</a:t>
                </a:r>
                <a:r>
                  <a:rPr lang="fr-FR" sz="2800" dirty="0">
                    <a:solidFill>
                      <a:schemeClr val="tx1"/>
                    </a:solidFill>
                  </a:rPr>
                  <a:t>́ a, c, e tỉ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lê</a:t>
                </a:r>
                <a:r>
                  <a:rPr lang="fr-FR" sz="2800" dirty="0">
                    <a:solidFill>
                      <a:schemeClr val="tx1"/>
                    </a:solidFill>
                  </a:rPr>
                  <a:t>̣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với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các</a:t>
                </a:r>
                <a:r>
                  <a:rPr lang="fr-FR" sz="2800" dirty="0">
                    <a:solidFill>
                      <a:schemeClr val="tx1"/>
                    </a:solidFill>
                  </a:rPr>
                  <a:t> </a:t>
                </a:r>
                <a:r>
                  <a:rPr lang="fr-FR" sz="2800" dirty="0" err="1">
                    <a:solidFill>
                      <a:schemeClr val="tx1"/>
                    </a:solidFill>
                  </a:rPr>
                  <a:t>sô</a:t>
                </a:r>
                <a:r>
                  <a:rPr lang="fr-FR" sz="2800" dirty="0">
                    <a:solidFill>
                      <a:schemeClr val="tx1"/>
                    </a:solidFill>
                  </a:rPr>
                  <a:t>́ b, d, g.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" y="1085501"/>
                <a:ext cx="9108401" cy="1676228"/>
              </a:xfrm>
              <a:prstGeom prst="rect">
                <a:avLst/>
              </a:prstGeom>
              <a:blipFill>
                <a:blip r:embed="rId2"/>
                <a:stretch>
                  <a:fillRect l="-1406" t="-1091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043" y="54429"/>
            <a:ext cx="18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</a:rPr>
              <a:t>Lưu</a:t>
            </a:r>
            <a:r>
              <a:rPr lang="en-US" sz="2800" i="1" dirty="0">
                <a:solidFill>
                  <a:schemeClr val="bg1"/>
                </a:solidFill>
              </a:rPr>
              <a:t> ý</a:t>
            </a:r>
            <a:endParaRPr lang="vi-VN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1693" y="1459537"/>
            <a:ext cx="8879392" cy="1552413"/>
            <a:chOff x="351693" y="844062"/>
            <a:chExt cx="8879392" cy="1552413"/>
          </a:xfrm>
        </p:grpSpPr>
        <p:sp>
          <p:nvSpPr>
            <p:cNvPr id="3" name="TextBox 2"/>
            <p:cNvSpPr txBox="1"/>
            <p:nvPr/>
          </p:nvSpPr>
          <p:spPr>
            <a:xfrm>
              <a:off x="351693" y="844062"/>
              <a:ext cx="2110154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Ví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dụ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1: </a:t>
              </a:r>
              <a:endPara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1846" y="844062"/>
                  <a:ext cx="6769239" cy="1552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Viết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dãy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tỉ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số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bằng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nhau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từ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các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tỉ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số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vi-VN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6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 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8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24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10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30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846" y="844062"/>
                  <a:ext cx="6769239" cy="1552413"/>
                </a:xfrm>
                <a:prstGeom prst="rect">
                  <a:avLst/>
                </a:prstGeom>
                <a:blipFill>
                  <a:blip r:embed="rId2"/>
                  <a:stretch>
                    <a:fillRect l="-2342" t="-5098" r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70" y="17593"/>
            <a:ext cx="1909030" cy="1437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/>
              <p:nvPr/>
            </p:nvSpPr>
            <p:spPr>
              <a:xfrm>
                <a:off x="2461846" y="3680906"/>
                <a:ext cx="3640015" cy="9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6" y="3680906"/>
                <a:ext cx="3640015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54427" y="1459537"/>
            <a:ext cx="9285512" cy="1552413"/>
            <a:chOff x="-54427" y="844062"/>
            <a:chExt cx="9285512" cy="1552413"/>
          </a:xfrm>
        </p:grpSpPr>
        <p:sp>
          <p:nvSpPr>
            <p:cNvPr id="3" name="TextBox 2"/>
            <p:cNvSpPr txBox="1"/>
            <p:nvPr/>
          </p:nvSpPr>
          <p:spPr>
            <a:xfrm>
              <a:off x="-54427" y="844062"/>
              <a:ext cx="2592476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Luyện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tập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1: </a:t>
              </a:r>
              <a:endPara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461846" y="844062"/>
                  <a:ext cx="6769239" cy="1552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Viết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dãy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tỉ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số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bằng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nhau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từ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các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tỉ</a:t>
                  </a:r>
                  <a:r>
                    <a:rPr kumimoji="0" 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 </a:t>
                  </a:r>
                  <a:r>
                    <a:rPr kumimoji="0" lang="en-US" sz="32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rPr>
                    <a:t>số</a:t>
                  </a:r>
                  <a:endPara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vi-VN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4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 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8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32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13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54</m:t>
                            </m:r>
                          </m:den>
                        </m:f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/>
                                <a:sym typeface="Arial"/>
                              </a:rPr>
                              <m:t>36</m:t>
                            </m:r>
                          </m:den>
                        </m:f>
                      </m:oMath>
                    </m:oMathPara>
                  </a14:m>
                  <a:endPara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846" y="844062"/>
                  <a:ext cx="6769239" cy="1552413"/>
                </a:xfrm>
                <a:prstGeom prst="rect">
                  <a:avLst/>
                </a:prstGeom>
                <a:blipFill>
                  <a:blip r:embed="rId2"/>
                  <a:stretch>
                    <a:fillRect l="-2342" t="-5098" r="-3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70" y="17593"/>
            <a:ext cx="1909030" cy="1437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/>
              <p:nvPr/>
            </p:nvSpPr>
            <p:spPr>
              <a:xfrm>
                <a:off x="2461846" y="3680906"/>
                <a:ext cx="3640015" cy="9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32</m:t>
                          </m:r>
                        </m:den>
                      </m:f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6" y="3680906"/>
                <a:ext cx="3640015" cy="936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BD9CE-DCE1-934E-71CC-F3C5C0E2713F}"/>
                  </a:ext>
                </a:extLst>
              </p:cNvPr>
              <p:cNvSpPr txBox="1"/>
              <p:nvPr/>
            </p:nvSpPr>
            <p:spPr>
              <a:xfrm>
                <a:off x="2461846" y="3699705"/>
                <a:ext cx="3640015" cy="936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kumimoji="0" lang="en-US" sz="2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32</m:t>
                          </m:r>
                        </m:den>
                      </m:f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num>
                        <m:den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7BD9CE-DCE1-934E-71CC-F3C5C0E2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46" y="3699705"/>
                <a:ext cx="3640015" cy="936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6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7522" y="736578"/>
            <a:ext cx="9086221" cy="1611538"/>
            <a:chOff x="177522" y="121103"/>
            <a:chExt cx="9086221" cy="1611538"/>
          </a:xfrm>
        </p:grpSpPr>
        <p:sp>
          <p:nvSpPr>
            <p:cNvPr id="3" name="TextBox 2"/>
            <p:cNvSpPr txBox="1"/>
            <p:nvPr/>
          </p:nvSpPr>
          <p:spPr>
            <a:xfrm>
              <a:off x="177522" y="121103"/>
              <a:ext cx="2110154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Ví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dụ</a:t>
              </a:r>
              <a:r>
                <a:rPr kumimoji="0" lang="en-US" sz="3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2: </a:t>
              </a:r>
              <a:endParaRPr kumimoji="0" lang="vi-VN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7522" y="840089"/>
              <a:ext cx="90862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Dùng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dãy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tỉ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số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bằng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nhau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để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thể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hiện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câu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nói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sau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“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Số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học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sinh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của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ba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lớp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7A, 7B, 7C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tỉ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lệ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với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các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số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8; 9; 10”</a:t>
              </a:r>
              <a:endPara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970" y="17593"/>
            <a:ext cx="1909030" cy="1437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/>
              <p:nvPr/>
            </p:nvSpPr>
            <p:spPr>
              <a:xfrm>
                <a:off x="360903" y="2624736"/>
                <a:ext cx="8021097" cy="2231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kumimoji="0" 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Giải</a:t>
                </a:r>
              </a:p>
              <a:p>
                <a:pPr lvl="0"/>
                <a:r>
                  <a:rPr kumimoji="0" lang="en-US" sz="2800" b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Gọi</a:t>
                </a:r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 </a:t>
                </a:r>
                <a:r>
                  <a:rPr kumimoji="0" lang="en-US" sz="2800" b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số</a:t>
                </a:r>
                <a:r>
                  <a:rPr kumimoji="0" lang="en-US" sz="2800" b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sym typeface="Arial"/>
                  </a:rPr>
                  <a:t>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lớp</a:t>
                </a:r>
                <a:r>
                  <a:rPr lang="en-US" sz="2800" dirty="0"/>
                  <a:t> 7A, 7B, 7C 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lượt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a, b, c.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dãy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:</a:t>
                </a:r>
                <a:endParaRPr kumimoji="0" lang="en-US" sz="28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a</m:t>
                          </m:r>
                        </m:num>
                        <m:den>
                          <m:r>
                            <a:rPr kumimoji="0" lang="en-US" sz="28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</m:den>
                      </m:f>
                      <m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b</m:t>
                          </m:r>
                        </m:num>
                        <m:den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c</m:t>
                          </m:r>
                        </m:num>
                        <m:den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kumimoji="0" lang="vi-VN" sz="28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13" name="TextBox 7">
                <a:extLst>
                  <a:ext uri="{FF2B5EF4-FFF2-40B4-BE49-F238E27FC236}">
                    <a16:creationId xmlns:a16="http://schemas.microsoft.com/office/drawing/2014/main" id="{197EAB7A-540C-71DD-22AA-5BBF9DE98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3" y="2624736"/>
                <a:ext cx="8021097" cy="2231637"/>
              </a:xfrm>
              <a:prstGeom prst="rect">
                <a:avLst/>
              </a:prstGeom>
              <a:blipFill>
                <a:blip r:embed="rId3"/>
                <a:stretch>
                  <a:fillRect l="-1520" t="-3005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5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43544" y="65316"/>
            <a:ext cx="629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II. </a:t>
            </a:r>
            <a:r>
              <a:rPr lang="en-US" sz="2800" dirty="0" err="1">
                <a:solidFill>
                  <a:schemeClr val="bg1"/>
                </a:solidFill>
              </a:rPr>
              <a:t>Tính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C6444294-0F05-87B6-9154-3C8DE5C8F902}"/>
              </a:ext>
            </a:extLst>
          </p:cNvPr>
          <p:cNvGrpSpPr/>
          <p:nvPr/>
        </p:nvGrpSpPr>
        <p:grpSpPr>
          <a:xfrm>
            <a:off x="0" y="583081"/>
            <a:ext cx="9276930" cy="4895550"/>
            <a:chOff x="796709" y="572938"/>
            <a:chExt cx="9212720" cy="4797580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C17F791F-0E9F-EFF6-D28C-71DEB401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6709" y="572938"/>
              <a:ext cx="868524" cy="43426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">
                  <a:extLst>
                    <a:ext uri="{FF2B5EF4-FFF2-40B4-BE49-F238E27FC236}">
                      <a16:creationId xmlns:a16="http://schemas.microsoft.com/office/drawing/2014/main" id="{08F3BED4-CE08-809C-756D-D7BEAE49E809}"/>
                    </a:ext>
                  </a:extLst>
                </p:cNvPr>
                <p:cNvSpPr txBox="1"/>
                <p:nvPr/>
              </p:nvSpPr>
              <p:spPr>
                <a:xfrm>
                  <a:off x="984233" y="678923"/>
                  <a:ext cx="9025196" cy="4691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a) Cho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lệ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thức</a:t>
                  </a:r>
                  <a:r>
                    <a:rPr lang="en-US" sz="2000" dirty="0"/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So </a:t>
                  </a:r>
                  <a:r>
                    <a:rPr lang="en-US" sz="2000" dirty="0" err="1"/>
                    <a:t>sánh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hai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/>
                    <a:t>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với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các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trong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lệ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thức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đã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cho</a:t>
                  </a:r>
                  <a:r>
                    <a:rPr lang="en-US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b) Cho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lệ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thức</a:t>
                  </a:r>
                  <a:r>
                    <a:rPr lang="en-US" sz="2000" dirty="0"/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với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err="1"/>
                    <a:t>Gọi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giá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trị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chung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của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các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đó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là</a:t>
                  </a:r>
                  <a:r>
                    <a:rPr lang="en-US" sz="2000" dirty="0"/>
                    <a:t> k, </a:t>
                  </a:r>
                  <a:r>
                    <a:rPr lang="en-US" sz="2000" dirty="0" err="1"/>
                    <a:t>tức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là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- </a:t>
                  </a:r>
                  <a:r>
                    <a:rPr lang="en-US" sz="2000" dirty="0" err="1"/>
                    <a:t>Tính</a:t>
                  </a:r>
                  <a:r>
                    <a:rPr lang="en-US" sz="2000" dirty="0"/>
                    <a:t> a </a:t>
                  </a:r>
                  <a:r>
                    <a:rPr lang="en-US" sz="2000" dirty="0" err="1"/>
                    <a:t>theo</a:t>
                  </a:r>
                  <a:r>
                    <a:rPr lang="en-US" sz="2000" dirty="0"/>
                    <a:t> b </a:t>
                  </a:r>
                  <a:r>
                    <a:rPr lang="en-US" sz="2000" dirty="0" err="1"/>
                    <a:t>và</a:t>
                  </a:r>
                  <a:r>
                    <a:rPr lang="en-US" sz="2000" dirty="0"/>
                    <a:t> k, </a:t>
                  </a:r>
                  <a:r>
                    <a:rPr lang="en-US" sz="2000" dirty="0" err="1"/>
                    <a:t>tính</a:t>
                  </a:r>
                  <a:r>
                    <a:rPr lang="en-US" sz="2000" dirty="0"/>
                    <a:t> c </a:t>
                  </a:r>
                  <a:r>
                    <a:rPr lang="en-US" sz="2000" dirty="0" err="1"/>
                    <a:t>theo</a:t>
                  </a:r>
                  <a:r>
                    <a:rPr lang="en-US" sz="2000" dirty="0"/>
                    <a:t> d </a:t>
                  </a:r>
                  <a:r>
                    <a:rPr lang="en-US" sz="2000" dirty="0" err="1"/>
                    <a:t>và</a:t>
                  </a:r>
                  <a:r>
                    <a:rPr lang="en-US" sz="2000" dirty="0"/>
                    <a:t> k.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- </a:t>
                  </a:r>
                  <a:r>
                    <a:rPr lang="en-US" sz="2000" dirty="0" err="1"/>
                    <a:t>Tính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theo</a:t>
                  </a:r>
                  <a:r>
                    <a:rPr lang="en-US" sz="2000" dirty="0"/>
                    <a:t> k.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/>
                    <a:t>- So </a:t>
                  </a:r>
                  <a:r>
                    <a:rPr lang="en-US" sz="2000" dirty="0" err="1"/>
                    <a:t>sánh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mỗi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với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các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tỉ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và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a14:m>
                  <a:r>
                    <a:rPr lang="en-US" sz="2000" dirty="0"/>
                    <a:t>.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vi-VN" sz="2000" dirty="0"/>
                </a:p>
              </p:txBody>
            </p:sp>
          </mc:Choice>
          <mc:Fallback xmlns="">
            <p:sp>
              <p:nvSpPr>
                <p:cNvPr id="25" name="TextBox 3">
                  <a:extLst>
                    <a:ext uri="{FF2B5EF4-FFF2-40B4-BE49-F238E27FC236}">
                      <a16:creationId xmlns:a16="http://schemas.microsoft.com/office/drawing/2014/main" id="{08F3BED4-CE08-809C-756D-D7BEAE49E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233" y="678923"/>
                  <a:ext cx="9025196" cy="4691595"/>
                </a:xfrm>
                <a:prstGeom prst="rect">
                  <a:avLst/>
                </a:prstGeom>
                <a:blipFill>
                  <a:blip r:embed="rId3"/>
                  <a:stretch>
                    <a:fillRect l="-7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3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1711</Words>
  <PresentationFormat>Trình chiếu Trên màn hình (16:9)</PresentationFormat>
  <Paragraphs>145</Paragraphs>
  <Slides>26</Slides>
  <Notes>7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9" baseType="lpstr">
      <vt:lpstr>Times New Roman</vt:lpstr>
      <vt:lpstr>Roboto Condensed</vt:lpstr>
      <vt:lpstr>Calibri Light</vt:lpstr>
      <vt:lpstr>Arvo</vt:lpstr>
      <vt:lpstr>Arial</vt:lpstr>
      <vt:lpstr>Roboto Condensed Light</vt:lpstr>
      <vt:lpstr>Cambria Math</vt:lpstr>
      <vt:lpstr>Calibri</vt:lpstr>
      <vt:lpstr>Tahoma</vt:lpstr>
      <vt:lpstr>Salerio template</vt:lpstr>
      <vt:lpstr>Office Theme</vt:lpstr>
      <vt:lpstr>1_Salerio template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2022-08-06T16:07:02Z</dcterms:modified>
</cp:coreProperties>
</file>