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75" r:id="rId3"/>
    <p:sldId id="268" r:id="rId4"/>
    <p:sldId id="276" r:id="rId5"/>
    <p:sldId id="277" r:id="rId6"/>
    <p:sldId id="321" r:id="rId7"/>
    <p:sldId id="291" r:id="rId8"/>
    <p:sldId id="278" r:id="rId9"/>
    <p:sldId id="279" r:id="rId10"/>
    <p:sldId id="304" r:id="rId11"/>
    <p:sldId id="307" r:id="rId12"/>
    <p:sldId id="312" r:id="rId13"/>
    <p:sldId id="313" r:id="rId14"/>
    <p:sldId id="314" r:id="rId15"/>
    <p:sldId id="269" r:id="rId16"/>
    <p:sldId id="315" r:id="rId17"/>
    <p:sldId id="316" r:id="rId18"/>
    <p:sldId id="324" r:id="rId19"/>
    <p:sldId id="325" r:id="rId20"/>
    <p:sldId id="318" r:id="rId21"/>
    <p:sldId id="319" r:id="rId22"/>
    <p:sldId id="317" r:id="rId23"/>
    <p:sldId id="274" r:id="rId24"/>
    <p:sldId id="320" r:id="rId25"/>
    <p:sldId id="285" r:id="rId26"/>
    <p:sldId id="302" r:id="rId27"/>
    <p:sldId id="286" r:id="rId28"/>
    <p:sldId id="287" r:id="rId29"/>
    <p:sldId id="288" r:id="rId30"/>
    <p:sldId id="2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3134"/>
    <a:srgbClr val="BE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971" autoAdjust="0"/>
  </p:normalViewPr>
  <p:slideViewPr>
    <p:cSldViewPr snapToGrid="0">
      <p:cViewPr varScale="1">
        <p:scale>
          <a:sx n="69" d="100"/>
          <a:sy n="69" d="100"/>
        </p:scale>
        <p:origin x="11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A1D024C0-CF58-5F57-ACAF-D0795A286AB2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3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1B689953-0402-3197-9BBC-106362464D85}"/>
              </a:ext>
            </a:extLst>
          </p:cNvPr>
          <p:cNvSpPr txBox="1"/>
          <p:nvPr userDrawn="1"/>
        </p:nvSpPr>
        <p:spPr>
          <a:xfrm>
            <a:off x="11052501" y="-1"/>
            <a:ext cx="1011815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3e</a:t>
            </a:r>
          </a:p>
        </p:txBody>
      </p:sp>
    </p:spTree>
    <p:extLst>
      <p:ext uri="{BB962C8B-B14F-4D97-AF65-F5344CB8AC3E}">
        <p14:creationId xmlns:p14="http://schemas.microsoft.com/office/powerpoint/2010/main" val="351830350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78236028-F451-DA4E-1157-5EF203C2C233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3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AE3F0FF5-B705-ABC2-18C4-75869E7418F0}"/>
              </a:ext>
            </a:extLst>
          </p:cNvPr>
          <p:cNvSpPr txBox="1"/>
          <p:nvPr userDrawn="1"/>
        </p:nvSpPr>
        <p:spPr>
          <a:xfrm>
            <a:off x="11052501" y="-1"/>
            <a:ext cx="1011815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3e</a:t>
            </a:r>
          </a:p>
        </p:txBody>
      </p:sp>
    </p:spTree>
    <p:extLst>
      <p:ext uri="{BB962C8B-B14F-4D97-AF65-F5344CB8AC3E}">
        <p14:creationId xmlns:p14="http://schemas.microsoft.com/office/powerpoint/2010/main" val="1353307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31AB1A0E-B6BC-4734-46C3-60A8C2715832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3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DCF59D0E-E9FE-1FB0-4629-FE47CDC436B7}"/>
              </a:ext>
            </a:extLst>
          </p:cNvPr>
          <p:cNvSpPr txBox="1"/>
          <p:nvPr userDrawn="1"/>
        </p:nvSpPr>
        <p:spPr>
          <a:xfrm>
            <a:off x="11052501" y="-1"/>
            <a:ext cx="1011815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3e</a:t>
            </a:r>
          </a:p>
        </p:txBody>
      </p:sp>
    </p:spTree>
    <p:extLst>
      <p:ext uri="{BB962C8B-B14F-4D97-AF65-F5344CB8AC3E}">
        <p14:creationId xmlns:p14="http://schemas.microsoft.com/office/powerpoint/2010/main" val="1760023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03AE03B2-E307-C460-138B-2CBD8DFF0575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3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B4176ECC-1013-7371-47D2-900903945716}"/>
              </a:ext>
            </a:extLst>
          </p:cNvPr>
          <p:cNvSpPr txBox="1"/>
          <p:nvPr userDrawn="1"/>
        </p:nvSpPr>
        <p:spPr>
          <a:xfrm>
            <a:off x="11052501" y="-1"/>
            <a:ext cx="1011815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3e</a:t>
            </a:r>
          </a:p>
        </p:txBody>
      </p:sp>
    </p:spTree>
    <p:extLst>
      <p:ext uri="{BB962C8B-B14F-4D97-AF65-F5344CB8AC3E}">
        <p14:creationId xmlns:p14="http://schemas.microsoft.com/office/powerpoint/2010/main" val="3826152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2203FBC7-56B3-BBF6-80E9-7A1A3E43CFE8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3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2CC5E2DA-658F-7CBF-5E95-41455483C8FE}"/>
              </a:ext>
            </a:extLst>
          </p:cNvPr>
          <p:cNvSpPr txBox="1"/>
          <p:nvPr userDrawn="1"/>
        </p:nvSpPr>
        <p:spPr>
          <a:xfrm>
            <a:off x="11052501" y="-1"/>
            <a:ext cx="1011815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3e</a:t>
            </a:r>
          </a:p>
        </p:txBody>
      </p:sp>
    </p:spTree>
    <p:extLst>
      <p:ext uri="{BB962C8B-B14F-4D97-AF65-F5344CB8AC3E}">
        <p14:creationId xmlns:p14="http://schemas.microsoft.com/office/powerpoint/2010/main" val="1516015129"/>
      </p:ext>
    </p:extLst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3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1052501" y="-1"/>
            <a:ext cx="1011815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3e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  <p:sldLayoutId id="2147483667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83476" y="2228671"/>
            <a:ext cx="64803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All About Food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3e: Grammar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>
                <a:solidFill>
                  <a:srgbClr val="0070C0"/>
                </a:solidFill>
              </a:rPr>
              <a:t>Page 61</a:t>
            </a:r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798"/>
            <a:ext cx="4638675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629" y="386798"/>
            <a:ext cx="470535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359" y="386798"/>
            <a:ext cx="3734642" cy="266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57358" y="2872409"/>
            <a:ext cx="3734643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  <a:latin typeface="Google Sans"/>
              </a:rPr>
              <a:t>Canada: 38,01 million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872409"/>
            <a:ext cx="4209629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  <a:latin typeface="Google Sans"/>
              </a:rPr>
              <a:t>Australia: 25,69 million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81054" y="2872409"/>
            <a:ext cx="4276304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  <a:latin typeface="Google Sans"/>
              </a:rPr>
              <a:t>The USA: 329,5 million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675862" y="3925957"/>
            <a:ext cx="4979503" cy="2027582"/>
          </a:xfrm>
          <a:prstGeom prst="wedgeEllipseCallout">
            <a:avLst>
              <a:gd name="adj1" fmla="val 49755"/>
              <a:gd name="adj2" fmla="val 502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Which country is the most crowded?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7424530" y="3975652"/>
            <a:ext cx="4323522" cy="1789044"/>
          </a:xfrm>
          <a:prstGeom prst="wedgeEllipseCallout">
            <a:avLst>
              <a:gd name="adj1" fmla="val -52097"/>
              <a:gd name="adj2" fmla="val 641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The USA is the most crowded.</a:t>
            </a:r>
          </a:p>
        </p:txBody>
      </p:sp>
    </p:spTree>
    <p:extLst>
      <p:ext uri="{BB962C8B-B14F-4D97-AF65-F5344CB8AC3E}">
        <p14:creationId xmlns:p14="http://schemas.microsoft.com/office/powerpoint/2010/main" val="31120705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2184" y="586408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472C4"/>
                </a:solidFill>
              </a:rPr>
              <a:t>Complete the rules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40588"/>
              </p:ext>
            </p:extLst>
          </p:nvPr>
        </p:nvGraphicFramePr>
        <p:xfrm>
          <a:off x="1083364" y="1306075"/>
          <a:ext cx="10098158" cy="2675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9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0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8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956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Superlative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Example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807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short adjectives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807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long adjectives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42184" y="2075195"/>
            <a:ext cx="3011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the + adj + -EST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7761" y="3136611"/>
            <a:ext cx="3105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the + MOST + adj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60028" y="2075194"/>
            <a:ext cx="2405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the larg</a:t>
            </a:r>
            <a:r>
              <a:rPr lang="en-US" sz="3200" dirty="0">
                <a:solidFill>
                  <a:srgbClr val="FF0000"/>
                </a:solidFill>
              </a:rPr>
              <a:t>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64119" y="3136612"/>
            <a:ext cx="3344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</a:t>
            </a:r>
            <a:r>
              <a:rPr lang="en-US" sz="3200" dirty="0">
                <a:solidFill>
                  <a:srgbClr val="FF0000"/>
                </a:solidFill>
              </a:rPr>
              <a:t>most</a:t>
            </a:r>
            <a:r>
              <a:rPr lang="en-US" sz="3200" dirty="0"/>
              <a:t> crowded</a:t>
            </a:r>
          </a:p>
        </p:txBody>
      </p:sp>
    </p:spTree>
    <p:extLst>
      <p:ext uri="{BB962C8B-B14F-4D97-AF65-F5344CB8AC3E}">
        <p14:creationId xmlns:p14="http://schemas.microsoft.com/office/powerpoint/2010/main" val="36698212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7096" y="1314796"/>
            <a:ext cx="52180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4472C4"/>
                </a:solidFill>
              </a:rPr>
              <a:t>• adjectives + </a:t>
            </a:r>
            <a:r>
              <a:rPr lang="en-US" sz="3200" dirty="0">
                <a:solidFill>
                  <a:srgbClr val="FF0000"/>
                </a:solidFill>
              </a:rPr>
              <a:t>-</a:t>
            </a:r>
            <a:r>
              <a:rPr lang="en-US" sz="3200" dirty="0" err="1">
                <a:solidFill>
                  <a:srgbClr val="FF0000"/>
                </a:solidFill>
              </a:rPr>
              <a:t>est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4472C4"/>
                </a:solidFill>
              </a:rPr>
              <a:t>long – long</a:t>
            </a:r>
            <a:r>
              <a:rPr lang="en-US" sz="3200" dirty="0">
                <a:solidFill>
                  <a:srgbClr val="FF0000"/>
                </a:solidFill>
              </a:rPr>
              <a:t>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1229" y="521804"/>
            <a:ext cx="2782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472C4"/>
                </a:solidFill>
              </a:rPr>
              <a:t>Spelling rules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663361" y="1239798"/>
            <a:ext cx="4674704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4472C4"/>
                </a:solidFill>
              </a:rPr>
              <a:t>• -e + </a:t>
            </a:r>
            <a:r>
              <a:rPr lang="en-US" sz="3200" dirty="0">
                <a:solidFill>
                  <a:srgbClr val="FF0000"/>
                </a:solidFill>
              </a:rPr>
              <a:t>-</a:t>
            </a:r>
            <a:r>
              <a:rPr lang="en-US" sz="3200" dirty="0" err="1">
                <a:solidFill>
                  <a:srgbClr val="FF0000"/>
                </a:solidFill>
              </a:rPr>
              <a:t>st</a:t>
            </a:r>
            <a:r>
              <a:rPr lang="en-US" sz="3200" dirty="0">
                <a:solidFill>
                  <a:srgbClr val="4472C4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4472C4"/>
                </a:solidFill>
              </a:rPr>
              <a:t>nice – nice</a:t>
            </a:r>
            <a:r>
              <a:rPr lang="en-US" sz="3200" dirty="0">
                <a:solidFill>
                  <a:srgbClr val="FF0000"/>
                </a:solidFill>
              </a:rPr>
              <a:t>st</a:t>
            </a:r>
          </a:p>
        </p:txBody>
      </p:sp>
      <p:sp>
        <p:nvSpPr>
          <p:cNvPr id="5" name="Rectangle 4"/>
          <p:cNvSpPr/>
          <p:nvPr/>
        </p:nvSpPr>
        <p:spPr>
          <a:xfrm>
            <a:off x="716448" y="2809458"/>
            <a:ext cx="113198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4472C4"/>
                </a:solidFill>
              </a:rPr>
              <a:t>• one-syllable adjectives ending in vowel + consonant ➝ </a:t>
            </a:r>
            <a:r>
              <a:rPr lang="en-US" sz="3200" dirty="0">
                <a:solidFill>
                  <a:srgbClr val="FF0000"/>
                </a:solidFill>
              </a:rPr>
              <a:t>double consonant + -</a:t>
            </a:r>
            <a:r>
              <a:rPr lang="en-US" sz="3200" dirty="0" err="1">
                <a:solidFill>
                  <a:srgbClr val="FF0000"/>
                </a:solidFill>
              </a:rPr>
              <a:t>est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4472C4"/>
                </a:solidFill>
              </a:rPr>
              <a:t>thin – thin</a:t>
            </a:r>
            <a:r>
              <a:rPr lang="en-US" sz="3200" dirty="0">
                <a:solidFill>
                  <a:srgbClr val="FF0000"/>
                </a:solidFill>
              </a:rPr>
              <a:t>nest</a:t>
            </a:r>
          </a:p>
        </p:txBody>
      </p:sp>
      <p:sp>
        <p:nvSpPr>
          <p:cNvPr id="6" name="Rectangle 5"/>
          <p:cNvSpPr/>
          <p:nvPr/>
        </p:nvSpPr>
        <p:spPr>
          <a:xfrm>
            <a:off x="747096" y="4899287"/>
            <a:ext cx="45554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4472C4"/>
                </a:solidFill>
              </a:rPr>
              <a:t>• -y ➝ -y + </a:t>
            </a:r>
            <a:r>
              <a:rPr lang="en-US" sz="3200" dirty="0">
                <a:solidFill>
                  <a:srgbClr val="FF0000"/>
                </a:solidFill>
              </a:rPr>
              <a:t>-</a:t>
            </a:r>
            <a:r>
              <a:rPr lang="en-US" sz="3200" dirty="0" err="1">
                <a:solidFill>
                  <a:srgbClr val="FF0000"/>
                </a:solidFill>
              </a:rPr>
              <a:t>iest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4472C4"/>
                </a:solidFill>
              </a:rPr>
              <a:t>happy – happ</a:t>
            </a:r>
            <a:r>
              <a:rPr lang="en-US" sz="3200" dirty="0">
                <a:solidFill>
                  <a:srgbClr val="FF0000"/>
                </a:solidFill>
              </a:rPr>
              <a:t>iest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68F820-636F-DB83-50D7-3AC1FC52636C}"/>
              </a:ext>
            </a:extLst>
          </p:cNvPr>
          <p:cNvCxnSpPr>
            <a:cxnSpLocks/>
          </p:cNvCxnSpPr>
          <p:nvPr/>
        </p:nvCxnSpPr>
        <p:spPr>
          <a:xfrm>
            <a:off x="1939458" y="5197762"/>
            <a:ext cx="525780" cy="485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8381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4462" y="555016"/>
            <a:ext cx="1059411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</a:rPr>
              <a:t>Note</a:t>
            </a:r>
            <a:r>
              <a:rPr lang="en-US" sz="3000" dirty="0">
                <a:solidFill>
                  <a:srgbClr val="FF0000"/>
                </a:solidFill>
              </a:rPr>
              <a:t>:</a:t>
            </a:r>
            <a:r>
              <a:rPr lang="en-US" sz="3000" dirty="0">
                <a:solidFill>
                  <a:prstClr val="black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0070C0"/>
                </a:solidFill>
              </a:rPr>
              <a:t>clever, common, friendly, narrow </a:t>
            </a:r>
            <a:r>
              <a:rPr lang="en-US" sz="3000" dirty="0">
                <a:solidFill>
                  <a:srgbClr val="0070C0"/>
                </a:solidFill>
              </a:rPr>
              <a:t>form their superlative with </a:t>
            </a:r>
            <a:r>
              <a:rPr lang="en-US" sz="3000" dirty="0">
                <a:solidFill>
                  <a:srgbClr val="FF0000"/>
                </a:solidFill>
              </a:rPr>
              <a:t>-</a:t>
            </a:r>
            <a:r>
              <a:rPr lang="en-US" sz="3000" dirty="0" err="1">
                <a:solidFill>
                  <a:srgbClr val="FF0000"/>
                </a:solidFill>
              </a:rPr>
              <a:t>est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>
                <a:solidFill>
                  <a:srgbClr val="0070C0"/>
                </a:solidFill>
              </a:rPr>
              <a:t>or </a:t>
            </a:r>
            <a:r>
              <a:rPr lang="en-US" sz="3000" dirty="0">
                <a:solidFill>
                  <a:srgbClr val="FF0000"/>
                </a:solidFill>
              </a:rPr>
              <a:t>the most</a:t>
            </a:r>
            <a:endParaRPr lang="en-US" sz="30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Ex: </a:t>
            </a:r>
            <a:r>
              <a:rPr lang="en-US" sz="3000" i="1" dirty="0">
                <a:solidFill>
                  <a:srgbClr val="0070C0"/>
                </a:solidFill>
              </a:rPr>
              <a:t>friendly</a:t>
            </a:r>
            <a:r>
              <a:rPr lang="en-US" sz="3000" dirty="0">
                <a:solidFill>
                  <a:srgbClr val="0070C0"/>
                </a:solidFill>
              </a:rPr>
              <a:t> – the </a:t>
            </a:r>
            <a:r>
              <a:rPr lang="en-US" sz="3000" i="1" dirty="0">
                <a:solidFill>
                  <a:srgbClr val="0070C0"/>
                </a:solidFill>
              </a:rPr>
              <a:t>friendl</a:t>
            </a:r>
            <a:r>
              <a:rPr lang="en-US" sz="3000" i="1" dirty="0">
                <a:solidFill>
                  <a:srgbClr val="FF0000"/>
                </a:solidFill>
              </a:rPr>
              <a:t>iest</a:t>
            </a:r>
            <a:r>
              <a:rPr lang="en-US" sz="3000" i="1" dirty="0">
                <a:solidFill>
                  <a:srgbClr val="0070C0"/>
                </a:solidFill>
              </a:rPr>
              <a:t>/ </a:t>
            </a:r>
            <a:r>
              <a:rPr lang="en-US" sz="3000" i="1" dirty="0">
                <a:solidFill>
                  <a:srgbClr val="FF0000"/>
                </a:solidFill>
              </a:rPr>
              <a:t>the most </a:t>
            </a:r>
            <a:r>
              <a:rPr lang="en-US" sz="3000" i="1" dirty="0">
                <a:solidFill>
                  <a:srgbClr val="0070C0"/>
                </a:solidFill>
              </a:rPr>
              <a:t>friendly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70C0"/>
                </a:solidFill>
              </a:rPr>
              <a:t>Irregular adjectives: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Special case</a:t>
            </a:r>
            <a:r>
              <a:rPr lang="en-US" sz="3000" dirty="0">
                <a:solidFill>
                  <a:srgbClr val="0070C0"/>
                </a:solidFill>
              </a:rPr>
              <a:t>: a lot of 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5486" y="4017502"/>
            <a:ext cx="60628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bad ➝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many/ much 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3974" y="4015335"/>
            <a:ext cx="40154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good ➝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little 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5208" y="4200001"/>
            <a:ext cx="2166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the best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4965" y="4824332"/>
            <a:ext cx="1908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the least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6699" y="4015335"/>
            <a:ext cx="23356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FF0000"/>
                </a:solidFill>
              </a:rPr>
              <a:t>the worst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9416" y="4685367"/>
            <a:ext cx="27034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FF0000"/>
                </a:solidFill>
              </a:rPr>
              <a:t>the most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1939" y="5356331"/>
            <a:ext cx="22015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FF0000"/>
                </a:solidFill>
              </a:rPr>
              <a:t>the most</a:t>
            </a:r>
            <a:endParaRPr lang="en-US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768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bg1"/>
                </a:solidFill>
              </a:rPr>
              <a:t>Practise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17261"/>
      </p:ext>
    </p:extLst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2721" y="597981"/>
            <a:ext cx="4865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3200" b="1" dirty="0">
                <a:solidFill>
                  <a:schemeClr val="accent1"/>
                </a:solidFill>
              </a:rPr>
              <a:t>Write the superlative form.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694" y="1182756"/>
            <a:ext cx="11439939" cy="600164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1 cheap – ________________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2 clever – ________________</a:t>
            </a: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3 good – ________________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4 crowded – ________________</a:t>
            </a: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 5 difficult – ________________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 6 spicy – ________________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 7 a lot of – ________________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 8 a little – ________________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74842" y="1332455"/>
            <a:ext cx="2733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cheapest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4842" y="2066929"/>
            <a:ext cx="2885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cleverest/</a:t>
            </a:r>
          </a:p>
          <a:p>
            <a:r>
              <a:rPr lang="en-US" sz="3200" dirty="0">
                <a:solidFill>
                  <a:srgbClr val="FF0000"/>
                </a:solidFill>
              </a:rPr>
              <a:t>the most clever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7242" y="3516544"/>
            <a:ext cx="2733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best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242" y="4257614"/>
            <a:ext cx="321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most crowded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99781" y="1323560"/>
            <a:ext cx="3707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most difficult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65383" y="2056695"/>
            <a:ext cx="2733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spiciest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99781" y="2797022"/>
            <a:ext cx="2733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most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33521" y="3531292"/>
            <a:ext cx="2733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least</a:t>
            </a:r>
          </a:p>
        </p:txBody>
      </p:sp>
    </p:spTree>
    <p:extLst>
      <p:ext uri="{BB962C8B-B14F-4D97-AF65-F5344CB8AC3E}">
        <p14:creationId xmlns:p14="http://schemas.microsoft.com/office/powerpoint/2010/main" val="14491644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4826" y="630343"/>
            <a:ext cx="10535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6. Put the adjectives in brackets into the superlative form.</a:t>
            </a:r>
          </a:p>
        </p:txBody>
      </p:sp>
      <p:sp>
        <p:nvSpPr>
          <p:cNvPr id="3" name="Rectangle 2"/>
          <p:cNvSpPr/>
          <p:nvPr/>
        </p:nvSpPr>
        <p:spPr>
          <a:xfrm>
            <a:off x="526774" y="1550503"/>
            <a:ext cx="110821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1 Marco’s is ___________________ (popular) restaurant in town.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2 This is ____________________ (easy) dish ever!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3 This café is _____________________ (old) in the area.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4 This is ___________________ (good) place to eat Thai fish pie.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5 This is _____________________ (delicious) dish on the menu.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2956" y="1702903"/>
            <a:ext cx="3697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most popular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2956" y="2445715"/>
            <a:ext cx="3697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easiest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17571" y="3174657"/>
            <a:ext cx="3697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oldest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7570" y="3908712"/>
            <a:ext cx="3697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best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5803" y="4642767"/>
            <a:ext cx="3697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most delicious</a:t>
            </a:r>
          </a:p>
        </p:txBody>
      </p:sp>
    </p:spTree>
    <p:extLst>
      <p:ext uri="{BB962C8B-B14F-4D97-AF65-F5344CB8AC3E}">
        <p14:creationId xmlns:p14="http://schemas.microsoft.com/office/powerpoint/2010/main" val="27182285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8517"/>
              </p:ext>
            </p:extLst>
          </p:nvPr>
        </p:nvGraphicFramePr>
        <p:xfrm>
          <a:off x="367749" y="1287785"/>
          <a:ext cx="11509512" cy="4466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7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7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7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0221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Nam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Hung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Height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140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150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130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2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Weight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55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50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45kg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24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Diet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 Milk (300ml/day)</a:t>
                      </a:r>
                    </a:p>
                    <a:p>
                      <a:r>
                        <a:rPr lang="en-US" sz="2800" dirty="0"/>
                        <a:t>- Fast food (3 times/week)</a:t>
                      </a:r>
                    </a:p>
                    <a:p>
                      <a:r>
                        <a:rPr lang="en-US" sz="2800" dirty="0"/>
                        <a:t>- Vegetables</a:t>
                      </a:r>
                      <a:r>
                        <a:rPr lang="en-US" sz="2800" baseline="0" dirty="0"/>
                        <a:t> and fruit</a:t>
                      </a:r>
                      <a:r>
                        <a:rPr lang="en-US" sz="2800" dirty="0"/>
                        <a:t> (no)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 Milk (500ml/day)</a:t>
                      </a:r>
                    </a:p>
                    <a:p>
                      <a:r>
                        <a:rPr lang="en-US" sz="2800" dirty="0"/>
                        <a:t>- Fast food (2</a:t>
                      </a:r>
                      <a:r>
                        <a:rPr lang="en-US" sz="2800" baseline="0" dirty="0"/>
                        <a:t> times/week</a:t>
                      </a:r>
                      <a:r>
                        <a:rPr lang="en-US" sz="2800" dirty="0"/>
                        <a:t>)</a:t>
                      </a:r>
                    </a:p>
                    <a:p>
                      <a:r>
                        <a:rPr lang="en-US" sz="2800" dirty="0"/>
                        <a:t>- Vegetables</a:t>
                      </a:r>
                      <a:r>
                        <a:rPr lang="en-US" sz="2800" baseline="0" dirty="0"/>
                        <a:t> and fruit (every day)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 Milk (200ml/day) </a:t>
                      </a:r>
                    </a:p>
                    <a:p>
                      <a:r>
                        <a:rPr lang="en-US" sz="2800" dirty="0"/>
                        <a:t>- Fast food (once/week)</a:t>
                      </a:r>
                    </a:p>
                    <a:p>
                      <a:r>
                        <a:rPr lang="en-US" sz="2800" dirty="0"/>
                        <a:t>- Vegetables</a:t>
                      </a:r>
                      <a:r>
                        <a:rPr lang="en-US" sz="2800" baseline="0" dirty="0"/>
                        <a:t> and fruit (3 times/week)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7870" y="606287"/>
            <a:ext cx="11529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Look at the table and make sentences, using superlatives. </a:t>
            </a:r>
          </a:p>
        </p:txBody>
      </p:sp>
    </p:spTree>
    <p:extLst>
      <p:ext uri="{BB962C8B-B14F-4D97-AF65-F5344CB8AC3E}">
        <p14:creationId xmlns:p14="http://schemas.microsoft.com/office/powerpoint/2010/main" val="3906614593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1556" y="427384"/>
            <a:ext cx="10336696" cy="592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1"/>
                </a:solidFill>
              </a:rPr>
              <a:t>Possible answers: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 Hung is the tallest.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 Lam is the shortest.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 Nam is the heaviest.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 Hung drinks the most milk.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 Nam drinks the least milk.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 Nam eats the most fast food.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 Lam eats the least fast food.</a:t>
            </a:r>
          </a:p>
        </p:txBody>
      </p:sp>
    </p:spTree>
    <p:extLst>
      <p:ext uri="{BB962C8B-B14F-4D97-AF65-F5344CB8AC3E}">
        <p14:creationId xmlns:p14="http://schemas.microsoft.com/office/powerpoint/2010/main" val="11755886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1892" y="580647"/>
            <a:ext cx="4057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</a:rPr>
              <a:t>Circle </a:t>
            </a:r>
            <a:r>
              <a:rPr lang="en-US" sz="3200" b="1" dirty="0">
                <a:solidFill>
                  <a:schemeClr val="accent1"/>
                </a:solidFill>
              </a:rPr>
              <a:t>the correct item.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1560443"/>
            <a:ext cx="101478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1 Paul’s restaurant is the more/most crowded in the area.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2 Burgers are tastier/tastiest than hot dogs.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3 He is the friendlier/friendliest waiter of all.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4 Dan is taller/tallest than James.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5 This café is the older/oldest in the village.</a:t>
            </a:r>
          </a:p>
        </p:txBody>
      </p:sp>
      <p:sp>
        <p:nvSpPr>
          <p:cNvPr id="4" name="Oval 3"/>
          <p:cNvSpPr/>
          <p:nvPr/>
        </p:nvSpPr>
        <p:spPr>
          <a:xfrm>
            <a:off x="6327058" y="1652828"/>
            <a:ext cx="2528707" cy="7492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44135" y="2402107"/>
            <a:ext cx="1125009" cy="6901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59020" y="3122662"/>
            <a:ext cx="1861930" cy="6755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64296" y="3876260"/>
            <a:ext cx="924339" cy="6858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12900" y="4666582"/>
            <a:ext cx="1124674" cy="6647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750904" y="2204370"/>
            <a:ext cx="4969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996437" y="2956507"/>
            <a:ext cx="8484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41712" y="3711805"/>
            <a:ext cx="4969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50904" y="4411070"/>
            <a:ext cx="745436" cy="21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29387" y="5168053"/>
            <a:ext cx="4969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5091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1689" y="1479503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02092" y="2300602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Presentation 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01689" y="476041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01689" y="5582781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01689" y="3125183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Practise</a:t>
            </a:r>
            <a:r>
              <a:rPr lang="en-US" sz="3600" b="1" dirty="0"/>
              <a:t>  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04799" y="658404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01689" y="3942800"/>
            <a:ext cx="3256378" cy="66247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Production 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989" y="460674"/>
            <a:ext cx="4174591" cy="58763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4642" y="934278"/>
            <a:ext cx="102571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6 Jane is the prettier/prettiest of all the waitresses here.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7 This restaurant is more/most popular than Jim’s.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8 Niko’s is the bigger/biggest restaurant in the city.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9 This restaurant is one of the most popular/more popular ones in the area.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10 Oranges are juicier than/of apples.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2454965" y="1629703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7503214" y="2375270"/>
            <a:ext cx="6866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2693504" y="3087756"/>
            <a:ext cx="4635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5283502" y="3796748"/>
            <a:ext cx="5301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3502027" y="5297242"/>
            <a:ext cx="9672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472609" y="1043609"/>
            <a:ext cx="1530624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29710" y="1846222"/>
            <a:ext cx="990598" cy="5575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69294" y="2520575"/>
            <a:ext cx="1235767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03233" y="3251100"/>
            <a:ext cx="218661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11757" y="4772793"/>
            <a:ext cx="836142" cy="6142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926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417" y="387626"/>
            <a:ext cx="1145981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accent1"/>
                </a:solidFill>
              </a:rPr>
              <a:t>7. Put the adjectives in brackets into the comparative or superlative forms.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/>
                </a:solidFill>
              </a:rPr>
              <a:t> 1 Mario’s is __________________ (expensive) restaurant in the area.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/>
                </a:solidFill>
              </a:rPr>
              <a:t> 2 Fruit juices are _________________ (healthy) than sugary drinks.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/>
                </a:solidFill>
              </a:rPr>
              <a:t> 3 This cake recipe needs _______________ (many) eggs than that one.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/>
                </a:solidFill>
              </a:rPr>
              <a:t> 4 Ramsay is one of ___________________ (famous) chefs in the world.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/>
                </a:solidFill>
              </a:rPr>
              <a:t> 5 Thai fish pie is ___________________ (tasty) meal of all.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1477" y="1898313"/>
            <a:ext cx="3379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the most expensive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8560" y="2590893"/>
            <a:ext cx="2521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healthier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3250" y="3282992"/>
            <a:ext cx="2420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 more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2644" y="4650089"/>
            <a:ext cx="3379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the tastiest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5106" y="3959166"/>
            <a:ext cx="3379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the most famous</a:t>
            </a:r>
          </a:p>
        </p:txBody>
      </p:sp>
    </p:spTree>
    <p:extLst>
      <p:ext uri="{BB962C8B-B14F-4D97-AF65-F5344CB8AC3E}">
        <p14:creationId xmlns:p14="http://schemas.microsoft.com/office/powerpoint/2010/main" val="29239493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90729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852" y="522309"/>
            <a:ext cx="110357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8 Use the adjectives in Exercise 5 in the comparative and superlative form in sentences of your own.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0199" y="1698920"/>
            <a:ext cx="835880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Potatoes are the cheapest food. </a:t>
            </a:r>
          </a:p>
          <a:p>
            <a:r>
              <a:rPr lang="en-US" sz="3200" dirty="0">
                <a:solidFill>
                  <a:schemeClr val="accent6"/>
                </a:solidFill>
              </a:rPr>
              <a:t>My sister is cleverer than me.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That’s the best restaurant in the city! </a:t>
            </a:r>
          </a:p>
          <a:p>
            <a:r>
              <a:rPr lang="en-US" sz="3200" dirty="0">
                <a:solidFill>
                  <a:schemeClr val="accent6"/>
                </a:solidFill>
              </a:rPr>
              <a:t>This restaurant is more crowded than that one.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This is the most difficult recipe in the book. </a:t>
            </a:r>
          </a:p>
          <a:p>
            <a:r>
              <a:rPr lang="en-US" sz="3200" dirty="0">
                <a:solidFill>
                  <a:schemeClr val="accent6"/>
                </a:solidFill>
              </a:rPr>
              <a:t>This dish is the spiciest in the menu.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I’ve got more recipes than Jane. </a:t>
            </a:r>
          </a:p>
          <a:p>
            <a:r>
              <a:rPr lang="en-US" sz="3200" dirty="0">
                <a:solidFill>
                  <a:schemeClr val="accent6"/>
                </a:solidFill>
              </a:rPr>
              <a:t>She has less money than me. </a:t>
            </a:r>
          </a:p>
        </p:txBody>
      </p:sp>
    </p:spTree>
    <p:extLst>
      <p:ext uri="{BB962C8B-B14F-4D97-AF65-F5344CB8AC3E}">
        <p14:creationId xmlns:p14="http://schemas.microsoft.com/office/powerpoint/2010/main" val="24738938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526774"/>
            <a:ext cx="11407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Write six sentences, comparing the following things. Use  comparatives and superlatives correctly.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9287" y="1610139"/>
            <a:ext cx="9780105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bananas/ oranges/ strawberries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vegetables/ fast food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your mother/ your father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Da </a:t>
            </a:r>
            <a:r>
              <a:rPr lang="en-US" sz="3200" dirty="0" err="1">
                <a:solidFill>
                  <a:srgbClr val="0070C0"/>
                </a:solidFill>
              </a:rPr>
              <a:t>Lat</a:t>
            </a:r>
            <a:r>
              <a:rPr lang="en-US" sz="3200" dirty="0">
                <a:solidFill>
                  <a:srgbClr val="0070C0"/>
                </a:solidFill>
              </a:rPr>
              <a:t>/ </a:t>
            </a:r>
            <a:r>
              <a:rPr lang="en-US" sz="3200" dirty="0" err="1">
                <a:solidFill>
                  <a:srgbClr val="0070C0"/>
                </a:solidFill>
              </a:rPr>
              <a:t>Nha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Trang</a:t>
            </a:r>
            <a:r>
              <a:rPr lang="en-US" sz="3200" dirty="0">
                <a:solidFill>
                  <a:srgbClr val="0070C0"/>
                </a:solidFill>
              </a:rPr>
              <a:t>/ </a:t>
            </a:r>
            <a:r>
              <a:rPr lang="en-US" sz="3200" dirty="0" err="1">
                <a:solidFill>
                  <a:srgbClr val="0070C0"/>
                </a:solidFill>
              </a:rPr>
              <a:t>Phu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Quoc</a:t>
            </a:r>
            <a:endParaRPr lang="en-US" sz="32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Landmark 81/ </a:t>
            </a:r>
            <a:r>
              <a:rPr lang="en-US" sz="3200" dirty="0" err="1">
                <a:solidFill>
                  <a:srgbClr val="0070C0"/>
                </a:solidFill>
              </a:rPr>
              <a:t>Bitexco</a:t>
            </a:r>
            <a:r>
              <a:rPr lang="en-US" sz="3200" dirty="0">
                <a:solidFill>
                  <a:srgbClr val="0070C0"/>
                </a:solidFill>
              </a:rPr>
              <a:t> building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dogs/ rabbits/ cheetahs</a:t>
            </a:r>
          </a:p>
        </p:txBody>
      </p:sp>
    </p:spTree>
    <p:extLst>
      <p:ext uri="{BB962C8B-B14F-4D97-AF65-F5344CB8AC3E}">
        <p14:creationId xmlns:p14="http://schemas.microsoft.com/office/powerpoint/2010/main" val="3814020906"/>
      </p:ext>
    </p:extLst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69618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37314" y="2249766"/>
            <a:ext cx="10480099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Superlatives and comparatives</a:t>
            </a: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985" y="1576987"/>
            <a:ext cx="11872029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making comparisons, using comparatives and superlatives.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exercises 3, 4 in </a:t>
            </a:r>
            <a:r>
              <a:rPr lang="en-US" sz="3600" b="1" i="1" dirty="0">
                <a:solidFill>
                  <a:srgbClr val="0070C0"/>
                </a:solidFill>
              </a:rPr>
              <a:t>TA 6 Right on WB </a:t>
            </a:r>
            <a:r>
              <a:rPr lang="en-US" sz="3600" i="1" dirty="0">
                <a:solidFill>
                  <a:srgbClr val="0070C0"/>
                </a:solidFill>
              </a:rPr>
              <a:t>(p. 32)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grammar notes in </a:t>
            </a:r>
            <a:r>
              <a:rPr lang="en-US" sz="3600" b="1" i="1" dirty="0">
                <a:solidFill>
                  <a:srgbClr val="0070C0"/>
                </a:solidFill>
              </a:rPr>
              <a:t>TA 6 Right on Notebook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(p. 32)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(p. 62 SB) 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8152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1545" y="1674674"/>
            <a:ext cx="10832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r>
              <a:rPr lang="en-US" sz="3600" i="1" dirty="0">
                <a:solidFill>
                  <a:schemeClr val="accent1"/>
                </a:solidFill>
                <a:ea typeface="Times New Roman" panose="02020603050405020304" pitchFamily="18" charset="0"/>
              </a:rPr>
              <a:t>- use superlatives correctly</a:t>
            </a:r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  <a:endParaRPr lang="en-US" sz="3600" i="1" dirty="0">
              <a:solidFill>
                <a:schemeClr val="accent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81" y="552261"/>
            <a:ext cx="121105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kern="0" dirty="0">
                <a:solidFill>
                  <a:srgbClr val="0070C0"/>
                </a:solidFill>
              </a:rPr>
              <a:t>Choose the word whose underlined part is pronounced differently form that of the others.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1D5AC-82E8-41A5-A1D5-D80778DF4A50}"/>
              </a:ext>
            </a:extLst>
          </p:cNvPr>
          <p:cNvSpPr txBox="1"/>
          <p:nvPr/>
        </p:nvSpPr>
        <p:spPr>
          <a:xfrm>
            <a:off x="554262" y="1878485"/>
            <a:ext cx="10770704" cy="4446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1. A. h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te	               B. 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dd 	           C. t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ste	           D. gr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te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/heɪt/ </a:t>
            </a:r>
            <a:r>
              <a:rPr lang="en-US" sz="32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/æd/</a:t>
            </a:r>
            <a:r>
              <a:rPr lang="en-US" sz="32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/teɪst/</a:t>
            </a:r>
            <a:r>
              <a:rPr lang="en-US" sz="32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/ɡreɪt</a:t>
            </a:r>
            <a:r>
              <a:rPr lang="el-GR" sz="32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/</a:t>
            </a:r>
            <a:endParaRPr lang="vi-VN" sz="320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2. A. t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ea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	               B. m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ea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		     C. b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ea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n	          D. br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ea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US" sz="32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/tiː/</a:t>
            </a:r>
            <a:r>
              <a:rPr lang="en-US" sz="32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/miːt/</a:t>
            </a:r>
            <a:r>
              <a:rPr lang="en-US" sz="32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/biːn/</a:t>
            </a:r>
            <a:r>
              <a:rPr lang="en-US" sz="32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/bred/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3. A. lun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	               B. 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ild	            C. 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ef             D. 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ip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US" sz="32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/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lʌntʃ</a:t>
            </a:r>
            <a:r>
              <a:rPr lang="en-US" sz="32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/                     /</a:t>
            </a:r>
            <a:r>
              <a:rPr lang="en-US" sz="3200" dirty="0" err="1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tʃaɪld</a:t>
            </a:r>
            <a:r>
              <a:rPr lang="en-US" sz="32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/                 /</a:t>
            </a:r>
            <a:r>
              <a:rPr lang="en-US" sz="3200" dirty="0" err="1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ʃef</a:t>
            </a:r>
            <a:r>
              <a:rPr lang="en-US" sz="32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/                  /</a:t>
            </a:r>
            <a:r>
              <a:rPr lang="en-US" sz="3200" dirty="0" err="1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tʃɪp</a:t>
            </a:r>
            <a:r>
              <a:rPr lang="en-US" sz="32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/</a:t>
            </a:r>
            <a:endParaRPr lang="vi-VN" sz="320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86200" y="1914699"/>
            <a:ext cx="514350" cy="6699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755380" y="3431701"/>
            <a:ext cx="555782" cy="6259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469379" y="4915341"/>
            <a:ext cx="491491" cy="5939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263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87017"/>
            <a:ext cx="25642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PAIRWORK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4296" y="487017"/>
            <a:ext cx="962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Make comparison about these things.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57392" y="1222513"/>
            <a:ext cx="4712637" cy="4992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dirty="0">
                <a:solidFill>
                  <a:schemeClr val="accent1"/>
                </a:solidFill>
              </a:rPr>
              <a:t> bikes / motorbikes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dirty="0">
                <a:solidFill>
                  <a:schemeClr val="accent1"/>
                </a:solidFill>
              </a:rPr>
              <a:t> English / French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dirty="0">
                <a:solidFill>
                  <a:schemeClr val="accent1"/>
                </a:solidFill>
              </a:rPr>
              <a:t> city / countryside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dirty="0">
                <a:solidFill>
                  <a:schemeClr val="accent1"/>
                </a:solidFill>
              </a:rPr>
              <a:t> potatoes / cucumbers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dirty="0">
                <a:solidFill>
                  <a:schemeClr val="accent1"/>
                </a:solidFill>
              </a:rPr>
              <a:t> Vietnam / China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715617" y="1828800"/>
            <a:ext cx="5446644" cy="2673626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Bikes are slower than motorbikes.</a:t>
            </a:r>
          </a:p>
        </p:txBody>
      </p:sp>
    </p:spTree>
    <p:extLst>
      <p:ext uri="{BB962C8B-B14F-4D97-AF65-F5344CB8AC3E}">
        <p14:creationId xmlns:p14="http://schemas.microsoft.com/office/powerpoint/2010/main" val="1683167720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25431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798"/>
            <a:ext cx="4638675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629" y="386798"/>
            <a:ext cx="470535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359" y="386798"/>
            <a:ext cx="3734642" cy="266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57358" y="2872409"/>
            <a:ext cx="3734643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Google Sans"/>
              </a:rPr>
              <a:t>Canada: 9.985.000 km²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872409"/>
            <a:ext cx="4209629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Google Sans"/>
              </a:rPr>
              <a:t>Australia: 7.688.000 km²</a:t>
            </a:r>
            <a:endParaRPr lang="en-US" sz="2600" dirty="0"/>
          </a:p>
        </p:txBody>
      </p:sp>
      <p:sp>
        <p:nvSpPr>
          <p:cNvPr id="10" name="Rectangle 9"/>
          <p:cNvSpPr/>
          <p:nvPr/>
        </p:nvSpPr>
        <p:spPr>
          <a:xfrm>
            <a:off x="4181054" y="2872409"/>
            <a:ext cx="4276304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600" dirty="0">
                <a:latin typeface="Google Sans"/>
              </a:rPr>
              <a:t>The USA: 9.834.000 km²</a:t>
            </a:r>
            <a:endParaRPr lang="en-US" sz="2600" dirty="0"/>
          </a:p>
        </p:txBody>
      </p:sp>
      <p:sp>
        <p:nvSpPr>
          <p:cNvPr id="11" name="Oval Callout 10"/>
          <p:cNvSpPr/>
          <p:nvPr/>
        </p:nvSpPr>
        <p:spPr>
          <a:xfrm>
            <a:off x="675862" y="3925957"/>
            <a:ext cx="4979503" cy="2027582"/>
          </a:xfrm>
          <a:prstGeom prst="wedgeEllipseCallout">
            <a:avLst>
              <a:gd name="adj1" fmla="val 49755"/>
              <a:gd name="adj2" fmla="val 502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Which country is the largest?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7424530" y="3975652"/>
            <a:ext cx="4323522" cy="1789044"/>
          </a:xfrm>
          <a:prstGeom prst="wedgeEllipseCallout">
            <a:avLst>
              <a:gd name="adj1" fmla="val -52097"/>
              <a:gd name="adj2" fmla="val 641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Canada is the largest.</a:t>
            </a:r>
          </a:p>
        </p:txBody>
      </p:sp>
    </p:spTree>
    <p:extLst>
      <p:ext uri="{BB962C8B-B14F-4D97-AF65-F5344CB8AC3E}">
        <p14:creationId xmlns:p14="http://schemas.microsoft.com/office/powerpoint/2010/main" val="24701776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1088</Words>
  <Application>Microsoft Office PowerPoint</Application>
  <PresentationFormat>Widescreen</PresentationFormat>
  <Paragraphs>191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Google Sans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Vũ Trần Gia Bửu</cp:lastModifiedBy>
  <cp:revision>126</cp:revision>
  <dcterms:created xsi:type="dcterms:W3CDTF">2021-09-24T06:18:33Z</dcterms:created>
  <dcterms:modified xsi:type="dcterms:W3CDTF">2023-08-02T10:55:27Z</dcterms:modified>
</cp:coreProperties>
</file>