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6" r:id="rId4"/>
    <p:sldId id="258" r:id="rId5"/>
    <p:sldId id="260" r:id="rId6"/>
    <p:sldId id="259" r:id="rId7"/>
    <p:sldId id="262" r:id="rId8"/>
    <p:sldId id="267" r:id="rId9"/>
    <p:sldId id="268" r:id="rId10"/>
    <p:sldId id="261" r:id="rId11"/>
    <p:sldId id="263" r:id="rId12"/>
    <p:sldId id="264" r:id="rId13"/>
    <p:sldId id="265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80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54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1B5A30-406F-4D33-BB96-8FFCF5A3CAB7}" type="datetimeFigureOut">
              <a:rPr lang="en-US" smtClean="0"/>
              <a:t>22-Aug-23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27A7FF-0F4A-489D-8C72-C33410C9E5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t="13890" r="23698" b="17063"/>
          <a:stretch/>
        </p:blipFill>
        <p:spPr bwMode="auto">
          <a:xfrm>
            <a:off x="116362" y="304800"/>
            <a:ext cx="9027638" cy="604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609600"/>
            <a:ext cx="8989786" cy="23082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vi-VN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hủ đề 6: </a:t>
            </a:r>
            <a:br>
              <a:rPr lang="en-US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vi-VN" sz="6600" b="1" spc="50" dirty="0">
                <a:ln w="11430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Bảo vệ môi trường và cảnh quan thiên nhiên</a:t>
            </a:r>
            <a:endParaRPr lang="en-US" sz="6600" b="1" spc="50" dirty="0">
              <a:ln w="11430">
                <a:solidFill>
                  <a:srgbClr val="FFFF00"/>
                </a:solidFill>
              </a:ln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3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3855"/>
            <a:ext cx="8915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</a:rPr>
              <a:t>Bảng</a:t>
            </a:r>
            <a:r>
              <a:rPr lang="en-US" sz="3200" dirty="0">
                <a:solidFill>
                  <a:srgbClr val="FF0000"/>
                </a:solidFill>
              </a:rPr>
              <a:t> 2: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vi-VN" sz="3200" dirty="0">
                <a:solidFill>
                  <a:srgbClr val="FF0000"/>
                </a:solidFill>
              </a:rPr>
              <a:t>Đánh dấu X vào mức độ ảnh hưởng từ tác động tích cực của con người tới môi trường tự nhiên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657846"/>
              </p:ext>
            </p:extLst>
          </p:nvPr>
        </p:nvGraphicFramePr>
        <p:xfrm>
          <a:off x="457200" y="1752600"/>
          <a:ext cx="8382000" cy="4953000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2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8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4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74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1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Môi trường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Tác động tích cực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Mức độ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8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Nhiều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Ít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Không ảnh hưởng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0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188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Đất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Trồng cây, gây rừng.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2912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effectLst/>
                        </a:rPr>
                        <a:t>Tiết kiệm nước trong sản xuất và sinh hoạt.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2912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Không khí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Sử dụng phương tiện giao thông công cộng.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400">
                <a:tc>
                  <a:txBody>
                    <a:bodyPr/>
                    <a:lstStyle/>
                    <a:p>
                      <a:pPr fontAlgn="t"/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</a:rPr>
                        <a:t>Sinh vật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Đánh bắt thủy – hải sản đúng quy định.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7021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T w="12700" cap="flat" cmpd="sng" algn="ctr">
                      <a:solidFill>
                        <a:srgbClr val="10B5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6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29373091"/>
              </p:ext>
            </p:extLst>
          </p:nvPr>
        </p:nvGraphicFramePr>
        <p:xfrm>
          <a:off x="152400" y="1752600"/>
          <a:ext cx="8762999" cy="4983082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2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Môi trường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effectLst/>
                        </a:rPr>
                        <a:t>Tác động t</a:t>
                      </a:r>
                      <a:r>
                        <a:rPr lang="en-US" sz="2000" dirty="0" err="1">
                          <a:effectLst/>
                        </a:rPr>
                        <a:t>iêu</a:t>
                      </a:r>
                      <a:r>
                        <a:rPr lang="vi-VN" sz="2000" dirty="0">
                          <a:effectLst/>
                        </a:rPr>
                        <a:t> cực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Mức độ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2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5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Nhiều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Ít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>
                          <a:effectLst/>
                        </a:rPr>
                        <a:t>Không ảnh hưởng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B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3796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Đất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Lạm dụng phân bón hóa học trong nông nghiệp.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9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081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Nước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Xả trực tiếp các chất thải chưa được xử lí vào nguồn nước.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F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1081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Không khí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Các khu công nghiệp có hệ thống xử lí khí thải không đạt chuẩn.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509"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Sinh vật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Săn, bắt, tận diệt động vật quý hiếm.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000">
                          <a:effectLst/>
                        </a:rPr>
                        <a:t> </a:t>
                      </a:r>
                    </a:p>
                  </a:txBody>
                  <a:tcPr marL="35315" marR="35315" marT="35315" marB="35315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67806" marR="67806" marT="33903" marB="33903">
                    <a:lnL w="12700" cap="flat" cmpd="sng" algn="ctr">
                      <a:solidFill>
                        <a:srgbClr val="90B3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7806" marR="67806" marT="33903" marB="33903">
                    <a:lnT w="12700" cap="flat" cmpd="sng" algn="ctr">
                      <a:solidFill>
                        <a:srgbClr val="20BF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-13855"/>
            <a:ext cx="84582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 err="1">
                <a:solidFill>
                  <a:srgbClr val="FF0000"/>
                </a:solidFill>
              </a:rPr>
              <a:t>Bảng</a:t>
            </a:r>
            <a:r>
              <a:rPr lang="en-US" sz="2800" dirty="0">
                <a:solidFill>
                  <a:srgbClr val="FF0000"/>
                </a:solidFill>
              </a:rPr>
              <a:t> 3: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vi-VN" sz="2800" dirty="0">
                <a:solidFill>
                  <a:srgbClr val="FF0000"/>
                </a:solidFill>
              </a:rPr>
              <a:t>Đánh dấu X vào mức độ ảnh hưởng từ tác động t</a:t>
            </a:r>
            <a:r>
              <a:rPr lang="en-US" sz="2800" dirty="0" err="1">
                <a:solidFill>
                  <a:srgbClr val="FF0000"/>
                </a:solidFill>
              </a:rPr>
              <a:t>iêu</a:t>
            </a:r>
            <a:r>
              <a:rPr lang="vi-VN" sz="2800" dirty="0">
                <a:solidFill>
                  <a:srgbClr val="FF0000"/>
                </a:solidFill>
              </a:rPr>
              <a:t> cực của con người tới môi trường tự nhiên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7198311" cy="1143000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effectLst/>
              </a:rPr>
              <a:t>Hoạt động 2: </a:t>
            </a:r>
            <a:br>
              <a:rPr lang="en-US" sz="4000" dirty="0">
                <a:solidFill>
                  <a:srgbClr val="0070C0"/>
                </a:solidFill>
                <a:effectLst/>
              </a:rPr>
            </a:br>
            <a:r>
              <a:rPr lang="vi-VN" sz="4000" dirty="0">
                <a:solidFill>
                  <a:srgbClr val="0070C0"/>
                </a:solidFill>
                <a:effectLst/>
              </a:rPr>
              <a:t>Đánh giá những hành vi, việc làm của tổ chức, cá nhân trong việc bảo tồn cảnh quan thiên nhiên</a:t>
            </a:r>
            <a:br>
              <a:rPr lang="vi-VN" sz="4000" dirty="0">
                <a:solidFill>
                  <a:srgbClr val="0070C0"/>
                </a:solidFill>
                <a:effectLst/>
              </a:rPr>
            </a:br>
            <a:endParaRPr lang="en-US" sz="40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05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AB5AB70-7A6B-911C-3CC4-06BC1823AAB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69717748"/>
              </p:ext>
            </p:extLst>
          </p:nvPr>
        </p:nvGraphicFramePr>
        <p:xfrm>
          <a:off x="533400" y="1524000"/>
          <a:ext cx="8305800" cy="490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054">
                  <a:extLst>
                    <a:ext uri="{9D8B030D-6E8A-4147-A177-3AD203B41FA5}">
                      <a16:colId xmlns:a16="http://schemas.microsoft.com/office/drawing/2014/main" val="1224456232"/>
                    </a:ext>
                  </a:extLst>
                </a:gridCol>
                <a:gridCol w="3255146">
                  <a:extLst>
                    <a:ext uri="{9D8B030D-6E8A-4147-A177-3AD203B41FA5}">
                      <a16:colId xmlns:a16="http://schemas.microsoft.com/office/drawing/2014/main" val="3731210392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4218074943"/>
                    </a:ext>
                  </a:extLst>
                </a:gridCol>
              </a:tblGrid>
              <a:tr h="1479132"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nhiên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pPr lvl="1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tích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pPr lvl="1" algn="ctr"/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Tác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cực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643720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396875" lvl="1" indent="0"/>
                      <a:r>
                        <a:rPr lang="en-US" sz="2400" dirty="0" err="1"/>
                        <a:t>ĐẤT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63443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lvl="1"/>
                      <a:r>
                        <a:rPr lang="en-US" sz="2400" dirty="0" err="1"/>
                        <a:t>NƯỚC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913426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400" dirty="0" err="1"/>
                        <a:t>KHÔNG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KHÍ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560864"/>
                  </a:ext>
                </a:extLst>
              </a:tr>
              <a:tr h="856957">
                <a:tc>
                  <a:txBody>
                    <a:bodyPr/>
                    <a:lstStyle/>
                    <a:p>
                      <a:pPr marL="0" lvl="1" indent="0"/>
                      <a:r>
                        <a:rPr lang="en-US" sz="2400" dirty="0" err="1"/>
                        <a:t>SINH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VẬT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573268"/>
                  </a:ext>
                </a:extLst>
              </a:tr>
            </a:tbl>
          </a:graphicData>
        </a:graphic>
      </p:graphicFrame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2160B16-BFFE-377E-026A-22450C8B4F7F}"/>
              </a:ext>
            </a:extLst>
          </p:cNvPr>
          <p:cNvSpPr/>
          <p:nvPr/>
        </p:nvSpPr>
        <p:spPr>
          <a:xfrm>
            <a:off x="1219200" y="50800"/>
            <a:ext cx="6172200" cy="1473200"/>
          </a:xfrm>
          <a:prstGeom prst="wedgeEllipse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: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1325C6-A6C6-D0FA-B6E0-180395471491}"/>
              </a:ext>
            </a:extLst>
          </p:cNvPr>
          <p:cNvSpPr txBox="1"/>
          <p:nvPr/>
        </p:nvSpPr>
        <p:spPr>
          <a:xfrm>
            <a:off x="381000" y="10007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11977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9089"/>
            <a:ext cx="8077200" cy="1143000"/>
          </a:xfrm>
        </p:spPr>
        <p:txBody>
          <a:bodyPr/>
          <a:lstStyle/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1: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,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endParaRPr lang="en-US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04146963"/>
              </p:ext>
            </p:extLst>
          </p:nvPr>
        </p:nvGraphicFramePr>
        <p:xfrm>
          <a:off x="990600" y="1981199"/>
          <a:ext cx="7924800" cy="45770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4741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3490687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367937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10225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07180C-8E32-2E5B-7C09-184A2C92B37F}"/>
              </a:ext>
            </a:extLst>
          </p:cNvPr>
          <p:cNvSpPr txBox="1"/>
          <p:nvPr/>
        </p:nvSpPr>
        <p:spPr>
          <a:xfrm>
            <a:off x="381000" y="1488459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5:</a:t>
            </a:r>
          </a:p>
        </p:txBody>
      </p:sp>
    </p:spTree>
    <p:extLst>
      <p:ext uri="{BB962C8B-B14F-4D97-AF65-F5344CB8AC3E}">
        <p14:creationId xmlns:p14="http://schemas.microsoft.com/office/powerpoint/2010/main" val="17704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"/>
            <a:ext cx="8801100" cy="1066800"/>
          </a:xfrm>
        </p:spPr>
        <p:txBody>
          <a:bodyPr/>
          <a:lstStyle/>
          <a:p>
            <a:pPr algn="ctr"/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,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,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endParaRPr lang="en-US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54940029"/>
              </p:ext>
            </p:extLst>
          </p:nvPr>
        </p:nvGraphicFramePr>
        <p:xfrm>
          <a:off x="304800" y="1488387"/>
          <a:ext cx="8686801" cy="535945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7313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5468626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239086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9703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dựng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trú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ngụ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Tràm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cò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Long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Sóc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Trăng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,…)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Phát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lưu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giữ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Tám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CT-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ĐT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Duy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trì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vẻ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hoa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di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hóa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cao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nguyên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đá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Đồng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Giang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vật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Cúc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xả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rác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thải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cộng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Tích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cực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dụng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tiện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công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cộng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xe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đạp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hạn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chế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khí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thải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EFF309-D4E8-75CA-D0AE-E3460C0CD0BF}"/>
              </a:ext>
            </a:extLst>
          </p:cNvPr>
          <p:cNvSpPr txBox="1"/>
          <p:nvPr/>
        </p:nvSpPr>
        <p:spPr>
          <a:xfrm>
            <a:off x="363220" y="965167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5:</a:t>
            </a:r>
          </a:p>
        </p:txBody>
      </p:sp>
    </p:spTree>
    <p:extLst>
      <p:ext uri="{BB962C8B-B14F-4D97-AF65-F5344CB8AC3E}">
        <p14:creationId xmlns:p14="http://schemas.microsoft.com/office/powerpoint/2010/main" val="37268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B4D2-952C-62D7-FA15-96E86523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91440"/>
            <a:ext cx="8077200" cy="1143000"/>
          </a:xfrm>
        </p:spPr>
        <p:txBody>
          <a:bodyPr/>
          <a:lstStyle/>
          <a:p>
            <a:pPr algn="ctr"/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2: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,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qua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FC75B7-9145-2E0A-A61F-9274BB8519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43014018"/>
              </p:ext>
            </p:extLst>
          </p:nvPr>
        </p:nvGraphicFramePr>
        <p:xfrm>
          <a:off x="259080" y="1361420"/>
          <a:ext cx="8575040" cy="55532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1320">
                  <a:extLst>
                    <a:ext uri="{9D8B030D-6E8A-4147-A177-3AD203B41FA5}">
                      <a16:colId xmlns:a16="http://schemas.microsoft.com/office/drawing/2014/main" val="2181724707"/>
                    </a:ext>
                  </a:extLst>
                </a:gridCol>
                <a:gridCol w="4363720">
                  <a:extLst>
                    <a:ext uri="{9D8B030D-6E8A-4147-A177-3AD203B41FA5}">
                      <a16:colId xmlns:a16="http://schemas.microsoft.com/office/drawing/2014/main" val="2081450878"/>
                    </a:ext>
                  </a:extLst>
                </a:gridCol>
              </a:tblGrid>
              <a:tr h="24785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kiện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Giờ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rất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quốc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giới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Việt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Tài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huyện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Thụy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đầm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phá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Tam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Hai,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Thừa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183734"/>
                  </a:ext>
                </a:extLst>
              </a:tr>
              <a:tr h="290153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…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68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6EAC693-A889-5DA0-550C-0830F23B1E19}"/>
              </a:ext>
            </a:extLst>
          </p:cNvPr>
          <p:cNvSpPr txBox="1"/>
          <p:nvPr/>
        </p:nvSpPr>
        <p:spPr>
          <a:xfrm>
            <a:off x="76200" y="86866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6:</a:t>
            </a:r>
          </a:p>
        </p:txBody>
      </p:sp>
    </p:spTree>
    <p:extLst>
      <p:ext uri="{BB962C8B-B14F-4D97-AF65-F5344CB8AC3E}">
        <p14:creationId xmlns:p14="http://schemas.microsoft.com/office/powerpoint/2010/main" val="16293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B4D2-952C-62D7-FA15-96E86523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-46109"/>
            <a:ext cx="8077200" cy="1143000"/>
          </a:xfrm>
        </p:spPr>
        <p:txBody>
          <a:bodyPr/>
          <a:lstStyle/>
          <a:p>
            <a:pPr algn="ctr"/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2: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,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tồn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qua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FC75B7-9145-2E0A-A61F-9274BB8519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1884172"/>
              </p:ext>
            </p:extLst>
          </p:nvPr>
        </p:nvGraphicFramePr>
        <p:xfrm>
          <a:off x="284480" y="1096891"/>
          <a:ext cx="8575040" cy="5791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1320">
                  <a:extLst>
                    <a:ext uri="{9D8B030D-6E8A-4147-A177-3AD203B41FA5}">
                      <a16:colId xmlns:a16="http://schemas.microsoft.com/office/drawing/2014/main" val="2181724707"/>
                    </a:ext>
                  </a:extLst>
                </a:gridCol>
                <a:gridCol w="4363720">
                  <a:extLst>
                    <a:ext uri="{9D8B030D-6E8A-4147-A177-3AD203B41FA5}">
                      <a16:colId xmlns:a16="http://schemas.microsoft.com/office/drawing/2014/main" val="2081450878"/>
                    </a:ext>
                  </a:extLst>
                </a:gridCol>
              </a:tblGrid>
              <a:tr h="25192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kiện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“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Giờ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”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rất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nhiều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quốc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giới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Việt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Tài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nguyên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lập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khu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bảo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tồn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ngập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huyện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Thụy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Thái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Bình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đầm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phá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Tam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Giang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–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Hai,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Thừa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Thiên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Huế</a:t>
                      </a:r>
                      <a:r>
                        <a:rPr lang="en-US" sz="24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183734"/>
                  </a:ext>
                </a:extLst>
              </a:tr>
              <a:tr h="3104269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Góp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phần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giảm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tiêu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thụ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năng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lượng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Bảo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vệ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nguồn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tài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nguyên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nhiên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Rèn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luyện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thói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quen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tiết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kiệm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điện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năng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tắt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những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thiết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bị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điện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không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cần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thiết</a:t>
                      </a:r>
                      <a:endParaRPr lang="en-US" sz="2000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/>
                        <a:t>Nâng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cao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nhận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thức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và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tham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gia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hoạt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động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bảo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vệ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môi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trường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và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cảnh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quan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thiên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nhiên</a:t>
                      </a:r>
                      <a:r>
                        <a:rPr lang="en-US" sz="2000" dirty="0"/>
                        <a:t>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-</a:t>
                      </a:r>
                      <a:r>
                        <a:rPr lang="en-US" sz="2000" b="0" dirty="0" err="1"/>
                        <a:t>Bảo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và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duy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trì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sự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cân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bằng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của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hệ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thái</a:t>
                      </a:r>
                      <a:r>
                        <a:rPr lang="en-US" sz="2000" b="0" dirty="0"/>
                        <a:t>.</a:t>
                      </a:r>
                    </a:p>
                    <a:p>
                      <a:r>
                        <a:rPr lang="en-US" sz="2000" b="0" dirty="0"/>
                        <a:t>- </a:t>
                      </a:r>
                      <a:r>
                        <a:rPr lang="en-US" sz="2000" b="0" dirty="0" err="1"/>
                        <a:t>Giữ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gìn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môi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trường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sống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cho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vật</a:t>
                      </a:r>
                      <a:r>
                        <a:rPr lang="en-US" sz="2000" b="0" dirty="0"/>
                        <a:t> ở </a:t>
                      </a:r>
                      <a:r>
                        <a:rPr lang="en-US" sz="2000" b="0" dirty="0" err="1"/>
                        <a:t>các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hệ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thái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đang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suy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giảm</a:t>
                      </a:r>
                      <a:endParaRPr lang="en-US" sz="20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7768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FF7F6A-2C16-9B2F-0094-D7A28477977B}"/>
              </a:ext>
            </a:extLst>
          </p:cNvPr>
          <p:cNvSpPr txBox="1"/>
          <p:nvPr/>
        </p:nvSpPr>
        <p:spPr>
          <a:xfrm>
            <a:off x="-5080" y="6858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6:</a:t>
            </a:r>
          </a:p>
        </p:txBody>
      </p:sp>
    </p:spTree>
    <p:extLst>
      <p:ext uri="{BB962C8B-B14F-4D97-AF65-F5344CB8AC3E}">
        <p14:creationId xmlns:p14="http://schemas.microsoft.com/office/powerpoint/2010/main" val="19129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7A7D-8DBD-C2B7-EBEA-C1A65AF1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079"/>
            <a:ext cx="8686800" cy="1143000"/>
          </a:xfrm>
        </p:spPr>
        <p:txBody>
          <a:bodyPr/>
          <a:lstStyle/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3: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ở </a:t>
            </a:r>
            <a:r>
              <a:rPr lang="en-US" sz="3200" dirty="0" err="1"/>
              <a:t>tỉnh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Tháp</a:t>
            </a:r>
            <a:endParaRPr lang="en-US" sz="32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8289A42-BED1-71F9-EA7B-C6CF301A044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7744370"/>
              </p:ext>
            </p:extLst>
          </p:nvPr>
        </p:nvGraphicFramePr>
        <p:xfrm>
          <a:off x="685800" y="1981198"/>
          <a:ext cx="7924800" cy="457708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4741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3490687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367937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10225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924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8B423E-69B9-9DA2-0817-26ED23972384}"/>
              </a:ext>
            </a:extLst>
          </p:cNvPr>
          <p:cNvSpPr txBox="1"/>
          <p:nvPr/>
        </p:nvSpPr>
        <p:spPr>
          <a:xfrm>
            <a:off x="152400" y="140972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7:</a:t>
            </a:r>
          </a:p>
        </p:txBody>
      </p:sp>
    </p:spTree>
    <p:extLst>
      <p:ext uri="{BB962C8B-B14F-4D97-AF65-F5344CB8AC3E}">
        <p14:creationId xmlns:p14="http://schemas.microsoft.com/office/powerpoint/2010/main" val="31561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84D8-637F-F0A7-B988-4D1E56F2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53297-AB4A-276B-A65E-A99CDB50155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96046BE-8C83-4388-9B86-9E962A3D26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005901"/>
              </p:ext>
            </p:extLst>
          </p:nvPr>
        </p:nvGraphicFramePr>
        <p:xfrm>
          <a:off x="457199" y="1985405"/>
          <a:ext cx="8686801" cy="477352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7313">
                  <a:extLst>
                    <a:ext uri="{9D8B030D-6E8A-4147-A177-3AD203B41FA5}">
                      <a16:colId xmlns:a16="http://schemas.microsoft.com/office/drawing/2014/main" val="757226083"/>
                    </a:ext>
                  </a:extLst>
                </a:gridCol>
                <a:gridCol w="5468626">
                  <a:extLst>
                    <a:ext uri="{9D8B030D-6E8A-4147-A177-3AD203B41FA5}">
                      <a16:colId xmlns:a16="http://schemas.microsoft.com/office/drawing/2014/main" val="1088493686"/>
                    </a:ext>
                  </a:extLst>
                </a:gridCol>
                <a:gridCol w="2390862">
                  <a:extLst>
                    <a:ext uri="{9D8B030D-6E8A-4147-A177-3AD203B41FA5}">
                      <a16:colId xmlns:a16="http://schemas.microsoft.com/office/drawing/2014/main" val="3653199006"/>
                    </a:ext>
                  </a:extLst>
                </a:gridCol>
              </a:tblGrid>
              <a:tr h="9703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STT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tổ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chức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FF00"/>
                          </a:solidFill>
                        </a:rPr>
                        <a:t>Ý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</a:rPr>
                        <a:t>nghĩa</a:t>
                      </a:r>
                      <a:endParaRPr lang="en-US" sz="2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116755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dựng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bảo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vệ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trú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ngụ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sinh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sống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loài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khu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Tràm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Chim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86486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Phát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triển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trái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môi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trường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xanh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lưu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giữ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sản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phương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vườn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cây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Tám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Sáng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ở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Tân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Bình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, CT-</a:t>
                      </a:r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ĐT</a:t>
                      </a:r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70617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06584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52983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249939"/>
                  </a:ext>
                </a:extLst>
              </a:tr>
              <a:tr h="56217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86955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F0ED4536-9D56-7F4F-AE82-28CED3923252}"/>
              </a:ext>
            </a:extLst>
          </p:cNvPr>
          <p:cNvSpPr txBox="1">
            <a:spLocks/>
          </p:cNvSpPr>
          <p:nvPr/>
        </p:nvSpPr>
        <p:spPr>
          <a:xfrm>
            <a:off x="152400" y="-5908"/>
            <a:ext cx="8686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err="1"/>
              <a:t>Nhiệm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3: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hiệu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mà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tổ</a:t>
            </a:r>
            <a:r>
              <a:rPr lang="en-US" sz="3200" dirty="0"/>
              <a:t> </a:t>
            </a:r>
            <a:r>
              <a:rPr lang="en-US" sz="3200" dirty="0" err="1"/>
              <a:t>chức</a:t>
            </a:r>
            <a:r>
              <a:rPr lang="en-US" sz="3200" dirty="0"/>
              <a:t>, </a:t>
            </a:r>
            <a:r>
              <a:rPr lang="en-US" sz="3200" dirty="0" err="1"/>
              <a:t>cá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tồn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thiên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ở </a:t>
            </a:r>
            <a:r>
              <a:rPr lang="en-US" sz="3200" dirty="0" err="1"/>
              <a:t>tỉnh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Tháp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9A8C47-66ED-2E77-614B-E796A5233E91}"/>
              </a:ext>
            </a:extLst>
          </p:cNvPr>
          <p:cNvSpPr txBox="1"/>
          <p:nvPr/>
        </p:nvSpPr>
        <p:spPr>
          <a:xfrm>
            <a:off x="533400" y="1462185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Bảng</a:t>
            </a:r>
            <a:r>
              <a:rPr lang="en-US" sz="2800" dirty="0"/>
              <a:t> 7:</a:t>
            </a:r>
          </a:p>
        </p:txBody>
      </p:sp>
    </p:spTree>
    <p:extLst>
      <p:ext uri="{BB962C8B-B14F-4D97-AF65-F5344CB8AC3E}">
        <p14:creationId xmlns:p14="http://schemas.microsoft.com/office/powerpoint/2010/main" val="23888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002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Hoạt động 1: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chemeClr val="accent2">
                    <a:lumMod val="50000"/>
                  </a:schemeClr>
                </a:solidFill>
              </a:rPr>
              <a:t>Phân tích thực trạng môi trường tự nhiên tại địa phương và tác động của con người tới môi trường tự nhiên.</a:t>
            </a:r>
            <a:br>
              <a:rPr lang="vi-VN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5151-3980-E5FA-E493-CCCC8A88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295400"/>
            <a:ext cx="6512511" cy="11430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Hoạt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 3. </a:t>
            </a:r>
            <a:br>
              <a:rPr lang="en-US" dirty="0"/>
            </a:br>
            <a:r>
              <a:rPr lang="en-US" dirty="0" err="1">
                <a:solidFill>
                  <a:srgbClr val="0070C0"/>
                </a:solidFill>
              </a:rPr>
              <a:t>Đề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xuất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tham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thực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hiện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một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số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giải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pháp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vệ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môi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trường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bảo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tồn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cản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quan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thiên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nhiên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B080-D5BB-C6CA-1EA0-D3B754189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8839200" cy="563880"/>
          </a:xfrm>
        </p:spPr>
        <p:txBody>
          <a:bodyPr/>
          <a:lstStyle/>
          <a:p>
            <a:pPr marL="0" indent="0" algn="ctr"/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AB58BD-4A4A-4A71-7189-75CEB8839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18352" r="10834" b="4445"/>
          <a:stretch/>
        </p:blipFill>
        <p:spPr>
          <a:xfrm>
            <a:off x="304800" y="965712"/>
            <a:ext cx="6096000" cy="52946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3013A-F946-017C-699C-D134F97A72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4262620"/>
            <a:ext cx="8153400" cy="2577460"/>
          </a:xfrm>
          <a:solidFill>
            <a:srgbClr val="FFFF00"/>
          </a:solidFill>
        </p:spPr>
        <p:txBody>
          <a:bodyPr/>
          <a:lstStyle/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sớm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phạm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7AB33-4CBF-B5F4-43F1-49A61DC15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45" y="1037331"/>
            <a:ext cx="4928455" cy="32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92FD8-D42C-90C5-E54F-5DEC6064D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0" y="51999"/>
            <a:ext cx="8610599" cy="533400"/>
          </a:xfrm>
        </p:spPr>
        <p:txBody>
          <a:bodyPr/>
          <a:lstStyle/>
          <a:p>
            <a:pPr algn="ctr"/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F6087-16A9-4ABE-4C18-0997A3DA5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90600" y="4299247"/>
            <a:ext cx="7162800" cy="2550160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đồi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trọc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liệm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đạp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C5BF13-D6D7-CA2F-9017-4B9C8BC1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87" y="1337009"/>
            <a:ext cx="4736037" cy="2956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8E4A4-9917-8508-70D1-7715A728A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2" t="10907" r="2556" b="10907"/>
          <a:stretch/>
        </p:blipFill>
        <p:spPr>
          <a:xfrm>
            <a:off x="254207" y="1023176"/>
            <a:ext cx="5867400" cy="295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1B1962-56E6-EA4B-CD01-3CCB6610E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6" t="30000" r="4167" b="8750"/>
          <a:stretch/>
        </p:blipFill>
        <p:spPr>
          <a:xfrm>
            <a:off x="1058545" y="1080623"/>
            <a:ext cx="6424930" cy="321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C7D25-E6B1-18AC-2DC9-2D1D6A779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650" y="1044575"/>
            <a:ext cx="4547767" cy="32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6CE31-9814-7D7E-4C6F-674280DF55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86868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C9E9E-D419-B05A-2309-67567DB1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60" y="1828800"/>
            <a:ext cx="8315880" cy="40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D8CF-1455-8DE0-11BA-563D33E5ED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762000"/>
            <a:ext cx="8077200" cy="57150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indent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nâng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nhở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" indent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nhở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rác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586EA-6B8F-1931-32C5-06C7743D8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153400" cy="1828800"/>
          </a:xfrm>
        </p:spPr>
        <p:txBody>
          <a:bodyPr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4. </a:t>
            </a:r>
            <a:b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br>
              <a:rPr lang="en-US" sz="400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30B0F-E9CF-5B8B-E4B8-DD5B55C7C3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905000"/>
            <a:ext cx="8382000" cy="4648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@@@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02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video clip,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poster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01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ài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tuyên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***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thuyết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chiếu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ppt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01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sản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khẩu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,…) </a:t>
            </a:r>
          </a:p>
        </p:txBody>
      </p:sp>
    </p:spTree>
    <p:extLst>
      <p:ext uri="{BB962C8B-B14F-4D97-AF65-F5344CB8AC3E}">
        <p14:creationId xmlns:p14="http://schemas.microsoft.com/office/powerpoint/2010/main" val="359164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0F706-737C-46A0-192A-E2AD653D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/>
          <a:lstStyle/>
          <a:p>
            <a:pPr algn="ctr"/>
            <a:r>
              <a:rPr lang="en-US" sz="3600" dirty="0" err="1"/>
              <a:t>Bảng</a:t>
            </a:r>
            <a:r>
              <a:rPr lang="en-US" sz="3600" dirty="0"/>
              <a:t> 1: Đ</a:t>
            </a:r>
            <a:r>
              <a:rPr lang="vi-VN" sz="3600" dirty="0"/>
              <a:t>ánh giá thực trạng môi trường tự nhiê</a:t>
            </a:r>
            <a:r>
              <a:rPr lang="en-US" sz="3600" dirty="0"/>
              <a:t>n</a:t>
            </a:r>
            <a:r>
              <a:rPr lang="vi-VN" sz="3600" dirty="0"/>
              <a:t> tại địa phương</a:t>
            </a:r>
            <a:r>
              <a:rPr lang="en-US" sz="3600" dirty="0"/>
              <a:t> (TP Sa </a:t>
            </a:r>
            <a:r>
              <a:rPr lang="en-US" sz="3600" dirty="0" err="1"/>
              <a:t>Đéc</a:t>
            </a:r>
            <a:r>
              <a:rPr lang="en-US" sz="3600" dirty="0"/>
              <a:t>)</a:t>
            </a:r>
            <a:r>
              <a:rPr lang="vi-VN" sz="3600" dirty="0"/>
              <a:t> và chia sẻ kết quả trong bảng sau</a:t>
            </a:r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971609-D79C-5F55-3E28-926291AAEA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2118519"/>
            <a:ext cx="8412162" cy="420608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0A83BCE-FF8A-7196-87F2-0B042BB88105}"/>
              </a:ext>
            </a:extLst>
          </p:cNvPr>
          <p:cNvSpPr/>
          <p:nvPr/>
        </p:nvSpPr>
        <p:spPr>
          <a:xfrm>
            <a:off x="5410200" y="4419600"/>
            <a:ext cx="3873190" cy="10612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207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3400" y="4038600"/>
            <a:ext cx="7467600" cy="25908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800" dirty="0"/>
              <a:t>1. Chặt cây</a:t>
            </a:r>
            <a:r>
              <a:rPr lang="en-US" sz="2800" dirty="0"/>
              <a:t>-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endParaRPr lang="vi-VN" sz="2800" dirty="0"/>
          </a:p>
          <a:p>
            <a:r>
              <a:rPr lang="vi-VN" sz="2800" dirty="0"/>
              <a:t>Gây ra xói mòn, sạt lở đất.</a:t>
            </a:r>
          </a:p>
          <a:p>
            <a:r>
              <a:rPr lang="vi-VN" sz="2800" dirty="0"/>
              <a:t>Gây ra cháy rừng.</a:t>
            </a:r>
          </a:p>
          <a:p>
            <a:r>
              <a:rPr lang="vi-VN" sz="2800" dirty="0"/>
              <a:t>Không khí bị ô nhiễm.</a:t>
            </a:r>
          </a:p>
          <a:p>
            <a:r>
              <a:rPr lang="vi-VN" sz="2800" dirty="0"/>
              <a:t>Động vật không có nơi cư trú. </a:t>
            </a:r>
          </a:p>
        </p:txBody>
      </p:sp>
      <p:pic>
        <p:nvPicPr>
          <p:cNvPr id="2054" name="Picture 6" descr="Hậu quả của việc chặt phá rừng bừa b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105400" cy="339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ạn chặt phá rừng trái phép và ảnh hưởng tới thiên nh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09600"/>
            <a:ext cx="491139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371600" y="2438400"/>
            <a:ext cx="8153400" cy="2362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nhận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xét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về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những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ảnh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sau</a:t>
            </a:r>
            <a:r>
              <a:rPr lang="en-US" sz="3600" dirty="0">
                <a:solidFill>
                  <a:srgbClr val="FFFF00"/>
                </a:solidFill>
              </a:rPr>
              <a:t>. </a:t>
            </a:r>
            <a:r>
              <a:rPr lang="en-US" sz="3600" dirty="0" err="1">
                <a:solidFill>
                  <a:srgbClr val="FFFF00"/>
                </a:solidFill>
              </a:rPr>
              <a:t>Chỉ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ra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những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kết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quả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mà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nó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mang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lại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Trồng rừng giúp tạo sinh kế cho người nông dân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5748193" cy="39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rồng rừng và cung ứng nguyên liệu | Công ty MDF Vinafor Gia L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93" y="114300"/>
            <a:ext cx="5295507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3658612"/>
            <a:ext cx="8839200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2. Trồng cây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Bảo vệ môi trường sống của toàn dân.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Ngăn chặn nguy cơ lũ lụt, sạt lở đồi núi đê điều, chống sa mạc hóa.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Điều hòa khí hậu, chất thải, khí thải.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Bảo vệ nguồn nước ngầm sinh sống.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2400" dirty="0"/>
              <a:t>Là môi trường sống cần thiết cho con người và các động vật hoang dã quí hiếm. </a:t>
            </a:r>
          </a:p>
        </p:txBody>
      </p:sp>
    </p:spTree>
    <p:extLst>
      <p:ext uri="{BB962C8B-B14F-4D97-AF65-F5344CB8AC3E}">
        <p14:creationId xmlns:p14="http://schemas.microsoft.com/office/powerpoint/2010/main" val="6007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Ô nhiễm nguồn nước: Thực trạng đáng bá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01" y="111124"/>
            <a:ext cx="4939149" cy="3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Nguyên nhân, giải pháp khắc phục tình trạng ô nhiễm môi trường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761"/>
            <a:ext cx="3994150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3400" y="3154218"/>
            <a:ext cx="8229600" cy="3703782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</a:rPr>
              <a:t>3. Xả chất thải ra kênh/hồ/sông</a:t>
            </a:r>
          </a:p>
          <a:p>
            <a:r>
              <a:rPr lang="vi-VN" sz="2800" dirty="0"/>
              <a:t>Ảnh hưởng đến sức khỏe của con người.</a:t>
            </a:r>
          </a:p>
          <a:p>
            <a:r>
              <a:rPr lang="vi-VN" sz="2800" dirty="0"/>
              <a:t>Nguồn nước mặt bị ô nhiễm.</a:t>
            </a:r>
          </a:p>
          <a:p>
            <a:r>
              <a:rPr lang="vi-VN" sz="2800" dirty="0"/>
              <a:t>Ảnh hưởng đến nguồn nước ngầm.</a:t>
            </a:r>
          </a:p>
          <a:p>
            <a:r>
              <a:rPr lang="vi-VN" sz="2800" dirty="0"/>
              <a:t>Ảnh hưởng đến sinh vật dưới nước.</a:t>
            </a:r>
          </a:p>
          <a:p>
            <a:r>
              <a:rPr lang="vi-VN" sz="2800" dirty="0"/>
              <a:t>Ảnh hưởng đến thực vật.</a:t>
            </a:r>
          </a:p>
          <a:p>
            <a:r>
              <a:rPr lang="vi-VN" sz="2800" dirty="0"/>
              <a:t>Làm xấu đi cảnh quan thiên nhiên. </a:t>
            </a:r>
          </a:p>
        </p:txBody>
      </p:sp>
    </p:spTree>
    <p:extLst>
      <p:ext uri="{BB962C8B-B14F-4D97-AF65-F5344CB8AC3E}">
        <p14:creationId xmlns:p14="http://schemas.microsoft.com/office/powerpoint/2010/main" val="16076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229100" cy="326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NHỮNG LƯU Ý VỀ NGUỒN NƯỚC SẠCH ĐỐI VỚI SỨC KHỎE – HYDROGEN MALL 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453512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3925431"/>
            <a:ext cx="8229600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</a:rPr>
              <a:t>4. Nguồn nước xanh - sạch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Cảnh quan thiên nhiên đẹp.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Cung cấp nguồn nước sạch cho người dân và động thực vật.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vi-VN" sz="2800" dirty="0"/>
              <a:t>Không làm ảnh hưởng đến mạch nước nguồn.</a:t>
            </a:r>
          </a:p>
        </p:txBody>
      </p:sp>
    </p:spTree>
    <p:extLst>
      <p:ext uri="{BB962C8B-B14F-4D97-AF65-F5344CB8AC3E}">
        <p14:creationId xmlns:p14="http://schemas.microsoft.com/office/powerpoint/2010/main" val="37341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D2A7-6E83-7DFC-002A-A7BDF414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14800"/>
            <a:ext cx="6512511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EC6B01-64C4-7667-7037-9EBBCF546A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4694836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2D8D8-5429-AC93-6288-5E15B6FD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7" y="609600"/>
            <a:ext cx="6667500" cy="3752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1E2FD7-2586-9822-92FD-DB35FE9DE936}"/>
              </a:ext>
            </a:extLst>
          </p:cNvPr>
          <p:cNvSpPr/>
          <p:nvPr/>
        </p:nvSpPr>
        <p:spPr>
          <a:xfrm>
            <a:off x="342900" y="4086922"/>
            <a:ext cx="8458200" cy="267765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  <a:r>
              <a:rPr lang="vi-VN" sz="2400" b="1" dirty="0">
                <a:solidFill>
                  <a:srgbClr val="0070C0"/>
                </a:solidFill>
              </a:rPr>
              <a:t>. </a:t>
            </a:r>
            <a:r>
              <a:rPr lang="en-US" sz="2400" b="1" dirty="0">
                <a:solidFill>
                  <a:srgbClr val="0070C0"/>
                </a:solidFill>
              </a:rPr>
              <a:t>Ô </a:t>
            </a:r>
            <a:r>
              <a:rPr lang="en-US" sz="2400" b="1" dirty="0" err="1">
                <a:solidFill>
                  <a:srgbClr val="0070C0"/>
                </a:solidFill>
              </a:rPr>
              <a:t>nhiễm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khí</a:t>
            </a:r>
            <a:endParaRPr lang="vi-VN" sz="2400" b="1" dirty="0">
              <a:solidFill>
                <a:srgbClr val="0070C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hại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khỏe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: </a:t>
            </a:r>
            <a:r>
              <a:rPr lang="vi-VN" sz="24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gây ra các bệnh đột quỵ, bệnh tim, ung thư phổi, các bệnh nhiễm trùng đường hô hấp</a:t>
            </a:r>
            <a:r>
              <a:rPr lang="vi-VN" sz="24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400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: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gây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mất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cân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bằng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thái</a:t>
            </a:r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…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err="1"/>
              <a:t>Thiệt</a:t>
            </a:r>
            <a:r>
              <a:rPr lang="en-US" sz="2400" dirty="0"/>
              <a:t> </a:t>
            </a:r>
            <a:r>
              <a:rPr lang="en-US" sz="2400" dirty="0" err="1"/>
              <a:t>hại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: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225 </a:t>
            </a:r>
            <a:r>
              <a:rPr lang="en-US" sz="2400" dirty="0" err="1"/>
              <a:t>tỷ</a:t>
            </a:r>
            <a:r>
              <a:rPr lang="en-US" sz="2400" dirty="0"/>
              <a:t> </a:t>
            </a:r>
            <a:r>
              <a:rPr lang="en-US" sz="2400" dirty="0" err="1"/>
              <a:t>đô</a:t>
            </a:r>
            <a:r>
              <a:rPr lang="en-US" sz="2400" dirty="0"/>
              <a:t> la/</a:t>
            </a:r>
            <a:r>
              <a:rPr lang="en-US" sz="2400" dirty="0" err="1"/>
              <a:t>năm</a:t>
            </a:r>
            <a:r>
              <a:rPr lang="en-US" sz="2400" dirty="0"/>
              <a:t>, </a:t>
            </a:r>
            <a:r>
              <a:rPr lang="en-US" sz="2400" dirty="0" err="1"/>
              <a:t>Việt</a:t>
            </a:r>
            <a:r>
              <a:rPr lang="en-US" sz="2400" dirty="0"/>
              <a:t> Nam 10 </a:t>
            </a:r>
            <a:r>
              <a:rPr lang="en-US" sz="2400" dirty="0" err="1"/>
              <a:t>tỷ</a:t>
            </a:r>
            <a:r>
              <a:rPr lang="en-US" sz="2400" dirty="0"/>
              <a:t> </a:t>
            </a:r>
            <a:r>
              <a:rPr lang="en-US" sz="2400" dirty="0" err="1"/>
              <a:t>đô</a:t>
            </a:r>
            <a:r>
              <a:rPr lang="en-US" sz="2400" dirty="0"/>
              <a:t> la/</a:t>
            </a:r>
            <a:r>
              <a:rPr lang="en-US" sz="2400" dirty="0" err="1"/>
              <a:t>năm</a:t>
            </a:r>
            <a:r>
              <a:rPr lang="vi-VN" sz="24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41DF4F-7E4A-3279-BE79-DCDE6399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123" y="226742"/>
            <a:ext cx="5615877" cy="35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A407C-6C05-2EC2-4B12-D5B80127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91A7B1-8AF3-EAC4-11A0-5B7F4BD232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879" y="0"/>
            <a:ext cx="4623220" cy="3076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FB5109-4115-4C56-EF7C-8430C841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5950773" cy="3675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4F911-7318-456A-96A1-DBF4749C819F}"/>
              </a:ext>
            </a:extLst>
          </p:cNvPr>
          <p:cNvSpPr txBox="1"/>
          <p:nvPr/>
        </p:nvSpPr>
        <p:spPr>
          <a:xfrm>
            <a:off x="4688629" y="58359"/>
            <a:ext cx="4340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5. </a:t>
            </a:r>
            <a:r>
              <a:rPr lang="en-US" sz="2800" dirty="0" err="1">
                <a:solidFill>
                  <a:srgbClr val="00B0F0"/>
                </a:solidFill>
              </a:rPr>
              <a:t>Không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khí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trong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lành</a:t>
            </a:r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dirty="0"/>
              <a:t>* </a:t>
            </a:r>
            <a:r>
              <a:rPr lang="vi-VN" sz="2800" dirty="0"/>
              <a:t>Cải thiện sức khỏe con người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B4B64-0FA8-9600-FDD8-BB5A4F46FB2C}"/>
              </a:ext>
            </a:extLst>
          </p:cNvPr>
          <p:cNvSpPr txBox="1"/>
          <p:nvPr/>
        </p:nvSpPr>
        <p:spPr>
          <a:xfrm>
            <a:off x="4800599" y="1403129"/>
            <a:ext cx="4228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* </a:t>
            </a:r>
            <a:r>
              <a:rPr lang="vi-VN" sz="2800" dirty="0"/>
              <a:t>Tạo ra cơ hội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vi-VN" sz="2800" dirty="0"/>
              <a:t>kinh tế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BB3C9-E5F2-6B2C-9BDA-D3FBDAD2D1BA}"/>
              </a:ext>
            </a:extLst>
          </p:cNvPr>
          <p:cNvSpPr txBox="1"/>
          <p:nvPr/>
        </p:nvSpPr>
        <p:spPr>
          <a:xfrm>
            <a:off x="4875301" y="2335384"/>
            <a:ext cx="4240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*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C2938-99A9-06C3-C325-F5B7E9FA6D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5"/>
          <a:stretch/>
        </p:blipFill>
        <p:spPr>
          <a:xfrm>
            <a:off x="4268700" y="3218786"/>
            <a:ext cx="4881880" cy="32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345</TotalTime>
  <Words>1674</Words>
  <PresentationFormat>Trình chiếu Trên màn hình (4:3)</PresentationFormat>
  <Paragraphs>194</Paragraphs>
  <Slides>25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3" baseType="lpstr">
      <vt:lpstr>Arial</vt:lpstr>
      <vt:lpstr>Arial</vt:lpstr>
      <vt:lpstr>Calibri</vt:lpstr>
      <vt:lpstr>Georgia</vt:lpstr>
      <vt:lpstr>Tahoma</vt:lpstr>
      <vt:lpstr>Times New Roman</vt:lpstr>
      <vt:lpstr>Trebuchet MS</vt:lpstr>
      <vt:lpstr>Slipstream</vt:lpstr>
      <vt:lpstr>Chủ đề 6:  Bảo vệ môi trường và cảnh quan thiên nhiên</vt:lpstr>
      <vt:lpstr>Hoạt động 1:  Phân tích thực trạng môi trường tự nhiên tại địa phương và tác động của con người tới môi trường tự nhiên. </vt:lpstr>
      <vt:lpstr>Bảng 1: Đánh giá thực trạng môi trường tự nhiên tại địa phương (TP Sa Đéc) và chia sẻ kết quả trong bảng sau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Bảng 2:  Đánh dấu X vào mức độ ảnh hưởng từ tác động tích cực của con người tới môi trường tự nhiên</vt:lpstr>
      <vt:lpstr>Bản trình bày PowerPoint</vt:lpstr>
      <vt:lpstr>Hoạt động 2:  Đánh giá những hành vi, việc làm của tổ chức, cá nhân trong việc bảo tồn cảnh quan thiên nhiên </vt:lpstr>
      <vt:lpstr>Bản trình bày PowerPoint</vt:lpstr>
      <vt:lpstr>Nhiệm vụ 1: Nêu những việc làm, hành động của các tổ chức, cá nhân trong việc bảo tồn cảnh quan thiên nhiên</vt:lpstr>
      <vt:lpstr>Những việc làm, hành động của các tổ chức, cá nhân trong việc bảo tồn cảnh quan thiên nhiên</vt:lpstr>
      <vt:lpstr>Nhiệm vụ 2: Nhận xét, đánh giá việc bảo tồn cảnh quan thiên nhiên qua hai hoạt động sau:</vt:lpstr>
      <vt:lpstr>Nhiệm vụ 2: Nhận xét, đánh giá việc bảo tồn cảnh quan thiên nhiên qua hai hoạt động sau:</vt:lpstr>
      <vt:lpstr>Nhiệm vụ 3: Chia sẻ những hiệu quả mà các tổ chức, cá nhân đã thực hiện bảo tồn cảnh quan thiên nhiên ở tỉnh Đồng Tháp</vt:lpstr>
      <vt:lpstr>Bản trình bày PowerPoint</vt:lpstr>
      <vt:lpstr>Hoạt động 3.  Đề xuất và tham gia thực hiện một số giải pháp bảo vệ môi trường và bảo tồn cản quan thiên nhiên</vt:lpstr>
      <vt:lpstr>Nhiệm vụ 1. Đề xuất một số việc làm bảo vệ cảnh quan thiên nhiên ở địa phương </vt:lpstr>
      <vt:lpstr>Nhiệm vụ 2. Đề xuất những việc làm để bảo vệ môi trường tự nhiên </vt:lpstr>
      <vt:lpstr>Bản trình bày PowerPoint</vt:lpstr>
      <vt:lpstr>Bản trình bày PowerPoint</vt:lpstr>
      <vt:lpstr>Hoạt động 4.  Tuyên truyền bảo vệ môi trường tự nhiên và cảnh quan thiên nhiên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2023-02-28T21:18:48Z</dcterms:created>
  <dcterms:modified xsi:type="dcterms:W3CDTF">2023-08-22T14:43:16Z</dcterms:modified>
</cp:coreProperties>
</file>