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76" r:id="rId3"/>
    <p:sldId id="278" r:id="rId4"/>
    <p:sldId id="279" r:id="rId5"/>
    <p:sldId id="330" r:id="rId6"/>
    <p:sldId id="336" r:id="rId7"/>
    <p:sldId id="337" r:id="rId8"/>
    <p:sldId id="338" r:id="rId9"/>
    <p:sldId id="344" r:id="rId10"/>
    <p:sldId id="339" r:id="rId11"/>
    <p:sldId id="342" r:id="rId12"/>
    <p:sldId id="341" r:id="rId13"/>
    <p:sldId id="345" r:id="rId14"/>
    <p:sldId id="343" r:id="rId15"/>
    <p:sldId id="326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E2B"/>
    <a:srgbClr val="E2606C"/>
    <a:srgbClr val="FF0066"/>
    <a:srgbClr val="006673"/>
    <a:srgbClr val="A3DBE1"/>
    <a:srgbClr val="F26532"/>
    <a:srgbClr val="E26714"/>
    <a:srgbClr val="EE8640"/>
    <a:srgbClr val="048DA4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187" autoAdjust="0"/>
  </p:normalViewPr>
  <p:slideViewPr>
    <p:cSldViewPr snapToGrid="0" showGuides="1">
      <p:cViewPr varScale="1">
        <p:scale>
          <a:sx n="59" d="100"/>
          <a:sy n="59" d="100"/>
        </p:scale>
        <p:origin x="2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4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72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40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47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66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27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e.kahoot.it/pages/32c22a99-b815-4a16-8bf1-ec2915c82986?_=157135172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97732" y="1000285"/>
            <a:ext cx="10169760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Work in pairs. Student A looks at the table below. Student B looks at the table on page 85. Ask each other the questions in 1 to complete your table.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AC54A-37E4-4810-B055-83435B9B38B1}"/>
              </a:ext>
            </a:extLst>
          </p:cNvPr>
          <p:cNvSpPr txBox="1"/>
          <p:nvPr/>
        </p:nvSpPr>
        <p:spPr>
          <a:xfrm>
            <a:off x="234211" y="1899592"/>
            <a:ext cx="5861788" cy="489364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Suggested answer:</a:t>
            </a: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Conversation 1: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is the name of the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UNDP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project?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It’s called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Poverty Reduction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does it focus on?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 focuses on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reducing poverty and developing economy in disadvantaged areas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are the activities of this project?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 aims to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 technical support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helps develop solutions to local issues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643D1-710C-4D69-B278-AE8BA9F14671}"/>
              </a:ext>
            </a:extLst>
          </p:cNvPr>
          <p:cNvSpPr txBox="1"/>
          <p:nvPr/>
        </p:nvSpPr>
        <p:spPr>
          <a:xfrm>
            <a:off x="6215744" y="1922090"/>
            <a:ext cx="5720274" cy="489364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Suggested answer:</a:t>
            </a: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Conversation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is the name of the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UNICEF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It’s called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Vaccines for Children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does it focus on?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 focuses on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protecting children with life-saving vaccines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are the activities of this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Its activities include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educating people about the benefits of vaccines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vaccinating as many children as possible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59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52186" y="39685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0800000" flipV="1">
            <a:off x="3100893" y="2976411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5676" y="253208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Warm-up: Quiz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003694"/>
            <a:ext cx="4903830" cy="2588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pairs. Student A looks at the table below. Student B looks at the table on page 85. Ask each other the questions in 1 to complete your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groups. Discuss and decide which </a:t>
            </a:r>
            <a:r>
              <a:rPr lang="en-US" dirty="0" err="1">
                <a:solidFill>
                  <a:srgbClr val="006673"/>
                </a:solidFill>
              </a:rPr>
              <a:t>programme</a:t>
            </a:r>
            <a:r>
              <a:rPr lang="en-US" dirty="0">
                <a:solidFill>
                  <a:srgbClr val="006673"/>
                </a:solidFill>
              </a:rPr>
              <a:t> or project in 1 and 2 will bring more benefits to people in your local area. Then share your ideas with the whole class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033847" y="191950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512314" y="1967826"/>
            <a:ext cx="4903830" cy="90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 about a UNICEF </a:t>
            </a:r>
            <a:r>
              <a:rPr lang="en-US" dirty="0" err="1">
                <a:solidFill>
                  <a:srgbClr val="006673"/>
                </a:solidFill>
              </a:rPr>
              <a:t>programme</a:t>
            </a:r>
            <a:r>
              <a:rPr lang="en-US" dirty="0">
                <a:solidFill>
                  <a:srgbClr val="006673"/>
                </a:solidFill>
              </a:rPr>
              <a:t> with the sentences in the box. Then </a:t>
            </a:r>
            <a:r>
              <a:rPr lang="en-US" dirty="0" err="1">
                <a:solidFill>
                  <a:srgbClr val="006673"/>
                </a:solidFill>
              </a:rPr>
              <a:t>practise</a:t>
            </a:r>
            <a:r>
              <a:rPr lang="en-US" dirty="0">
                <a:solidFill>
                  <a:srgbClr val="006673"/>
                </a:solidFill>
              </a:rPr>
              <a:t> it in pairs.</a:t>
            </a:r>
          </a:p>
        </p:txBody>
      </p:sp>
    </p:spTree>
    <p:extLst>
      <p:ext uri="{BB962C8B-B14F-4D97-AF65-F5344CB8AC3E}">
        <p14:creationId xmlns:p14="http://schemas.microsoft.com/office/powerpoint/2010/main" val="2280020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91668" y="2161936"/>
            <a:ext cx="9871283" cy="183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97732" y="910132"/>
            <a:ext cx="97167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Work in groups. Discuss and decide which </a:t>
            </a:r>
            <a:r>
              <a:rPr lang="en-US" sz="2400" b="1" dirty="0" err="1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programme</a:t>
            </a:r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 or project in 1 and 2 will bring more benefits to people in your local area. Then share your ideas with the whole class.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732" y="2302186"/>
            <a:ext cx="9716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Useful expressions: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I think / believe that the project /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 … is more important / necessary for my local area because …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This project /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 helps local people … / brings local people more opportunities to …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In our group, most of us agree that … But one member thinks that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7731" y="4040173"/>
            <a:ext cx="9613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Example: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A: Now, let’s decide which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 or project will bring more benefits to people in our village. B, what do you think?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B: Well, I think Education for Disadvantaged Young People will be a very useful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 for our village. You see, many teenagers here drop out of school and start working to earn a living. They really need help.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A: You’re right, B.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79381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97732" y="910132"/>
            <a:ext cx="97167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Work in groups. Discuss and decide which </a:t>
            </a:r>
            <a:r>
              <a:rPr lang="en-US" sz="2400" b="1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programme</a:t>
            </a: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or project in 1 and 2 will bring more benefits to people in your local area. Then share your ideas with the whole class.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106758" y="2110420"/>
            <a:ext cx="7978481" cy="4733211"/>
          </a:xfrm>
          <a:prstGeom prst="roundRect">
            <a:avLst/>
          </a:prstGeom>
          <a:solidFill>
            <a:schemeClr val="tx1">
              <a:alpha val="54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Debate: UNICEF or UNDP </a:t>
            </a:r>
            <a:r>
              <a:rPr lang="en-US" sz="32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programme</a:t>
            </a:r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?</a:t>
            </a:r>
          </a:p>
          <a:p>
            <a:endParaRPr lang="en-US" sz="2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Two teams debate which one is better for our local area.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The whole class: Vote for the most convincing team!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Be polite and respectful to the opponent team!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Preparation: 5 minutes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Speaking time: 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+ 2 minutes/speaker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+ Closing/Summary: 1 minute/team</a:t>
            </a:r>
          </a:p>
        </p:txBody>
      </p:sp>
    </p:spTree>
    <p:extLst>
      <p:ext uri="{BB962C8B-B14F-4D97-AF65-F5344CB8AC3E}">
        <p14:creationId xmlns:p14="http://schemas.microsoft.com/office/powerpoint/2010/main" val="3807140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52186" y="39685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0800000" flipV="1">
            <a:off x="3100893" y="2976411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5676" y="253208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Warm-up: Quiz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003694"/>
            <a:ext cx="4903830" cy="2588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pairs. Student A looks at the table below. Student B looks at the table on page 85. Ask each other the questions in 1 to complete your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groups. Discuss and decide which </a:t>
            </a:r>
            <a:r>
              <a:rPr lang="en-US" dirty="0" err="1">
                <a:solidFill>
                  <a:srgbClr val="006673"/>
                </a:solidFill>
              </a:rPr>
              <a:t>programme</a:t>
            </a:r>
            <a:r>
              <a:rPr lang="en-US" dirty="0">
                <a:solidFill>
                  <a:srgbClr val="006673"/>
                </a:solidFill>
              </a:rPr>
              <a:t> or project in 1 and 2 will bring more benefits to people in your local area. Then share your ideas with the whole class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033847" y="191950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06363" y="4908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2315" y="5718838"/>
            <a:ext cx="49038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cxnSp>
        <p:nvCxnSpPr>
          <p:cNvPr id="42" name="Curved Connector 41"/>
          <p:cNvCxnSpPr/>
          <p:nvPr/>
        </p:nvCxnSpPr>
        <p:spPr>
          <a:xfrm>
            <a:off x="3370550" y="428628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512314" y="1967826"/>
            <a:ext cx="4903830" cy="90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 about a UNICEF </a:t>
            </a:r>
            <a:r>
              <a:rPr lang="en-US" dirty="0" err="1">
                <a:solidFill>
                  <a:srgbClr val="006673"/>
                </a:solidFill>
              </a:rPr>
              <a:t>programme</a:t>
            </a:r>
            <a:r>
              <a:rPr lang="en-US" dirty="0">
                <a:solidFill>
                  <a:srgbClr val="006673"/>
                </a:solidFill>
              </a:rPr>
              <a:t> with the sentences in the box. Then </a:t>
            </a:r>
            <a:r>
              <a:rPr lang="en-US" dirty="0" err="1">
                <a:solidFill>
                  <a:srgbClr val="006673"/>
                </a:solidFill>
              </a:rPr>
              <a:t>practise</a:t>
            </a:r>
            <a:r>
              <a:rPr lang="en-US" dirty="0">
                <a:solidFill>
                  <a:srgbClr val="006673"/>
                </a:solidFill>
              </a:rPr>
              <a:t> it in pairs.</a:t>
            </a:r>
          </a:p>
        </p:txBody>
      </p:sp>
    </p:spTree>
    <p:extLst>
      <p:ext uri="{BB962C8B-B14F-4D97-AF65-F5344CB8AC3E}">
        <p14:creationId xmlns:p14="http://schemas.microsoft.com/office/powerpoint/2010/main" val="405155968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92E9F-812B-4779-8F0A-31A7681D6A5D}"/>
              </a:ext>
            </a:extLst>
          </p:cNvPr>
          <p:cNvSpPr txBox="1"/>
          <p:nvPr/>
        </p:nvSpPr>
        <p:spPr>
          <a:xfrm>
            <a:off x="1205533" y="2035629"/>
            <a:ext cx="98325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 if you learned to:</a:t>
            </a:r>
          </a:p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Understand how to express opinions;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</a:t>
            </a:r>
            <a:r>
              <a:rPr lang="vi-VN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iscuss and express opinions about a project or a programme that can benefit 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local area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5409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4BC5F-A85D-47D8-8909-A1FCED1AA896}"/>
              </a:ext>
            </a:extLst>
          </p:cNvPr>
          <p:cNvSpPr txBox="1"/>
          <p:nvPr/>
        </p:nvSpPr>
        <p:spPr>
          <a:xfrm>
            <a:off x="1223864" y="2169664"/>
            <a:ext cx="8997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Workbook exercises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Prepare the presentation for Project lesson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62498" y="3695897"/>
            <a:ext cx="54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FB7BD"/>
                </a:solidFill>
              </a:rPr>
              <a:t>Programmes</a:t>
            </a:r>
            <a:r>
              <a:rPr lang="en-US" sz="3200" b="1" dirty="0">
                <a:solidFill>
                  <a:srgbClr val="0FB7BD"/>
                </a:solidFill>
              </a:rPr>
              <a:t> for communities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GENDER EQUALITY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860670" y="2798481"/>
            <a:ext cx="339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2552988" y="4820657"/>
            <a:ext cx="4173162" cy="15624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Understand more about </a:t>
            </a:r>
            <a:r>
              <a:rPr lang="en-US" sz="18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programmes</a:t>
            </a:r>
            <a:r>
              <a:rPr lang="en-US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communities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self-study skills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Rounded Rectangle 63"/>
          <p:cNvSpPr/>
          <p:nvPr/>
        </p:nvSpPr>
        <p:spPr>
          <a:xfrm>
            <a:off x="1920834" y="1918220"/>
            <a:ext cx="3941147" cy="16109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Understand how to express opinions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</a:t>
            </a:r>
            <a:r>
              <a:rPr lang="vi-VN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iscuss and express opinions about a project or a programme that can benefit </a:t>
            </a:r>
            <a:r>
              <a:rPr lang="en-US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local area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67" name="Curved Connector 66"/>
          <p:cNvCxnSpPr>
            <a:cxnSpLocks/>
          </p:cNvCxnSpPr>
          <p:nvPr/>
        </p:nvCxnSpPr>
        <p:spPr>
          <a:xfrm>
            <a:off x="5869548" y="2152206"/>
            <a:ext cx="844528" cy="618004"/>
          </a:xfrm>
          <a:prstGeom prst="curvedConnector3">
            <a:avLst>
              <a:gd name="adj1" fmla="val 50000"/>
            </a:avLst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cxnSpLocks/>
          </p:cNvCxnSpPr>
          <p:nvPr/>
        </p:nvCxnSpPr>
        <p:spPr>
          <a:xfrm rot="5400000">
            <a:off x="5875256" y="4023473"/>
            <a:ext cx="990313" cy="604052"/>
          </a:xfrm>
          <a:prstGeom prst="curvedConnector3">
            <a:avLst>
              <a:gd name="adj1" fmla="val 50000"/>
            </a:avLst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Subtitle 71"/>
          <p:cNvSpPr>
            <a:spLocks noGrp="1"/>
          </p:cNvSpPr>
          <p:nvPr>
            <p:ph type="subTitle" idx="1"/>
          </p:nvPr>
        </p:nvSpPr>
        <p:spPr>
          <a:xfrm>
            <a:off x="2093409" y="1961705"/>
            <a:ext cx="3624371" cy="372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Knowledge</a:t>
            </a:r>
          </a:p>
        </p:txBody>
      </p:sp>
      <p:sp>
        <p:nvSpPr>
          <p:cNvPr id="73" name="Subtitle 71"/>
          <p:cNvSpPr txBox="1">
            <a:spLocks/>
          </p:cNvSpPr>
          <p:nvPr/>
        </p:nvSpPr>
        <p:spPr>
          <a:xfrm>
            <a:off x="2812982" y="4832830"/>
            <a:ext cx="3610348" cy="1268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Personal qualities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</a:br>
            <a:endParaRPr lang="en-US" sz="1800" dirty="0">
              <a:solidFill>
                <a:srgbClr val="A21E2B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626822" y="2630180"/>
            <a:ext cx="4394739" cy="19125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communication skills and creativity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collaborative and supportive in pair work and team work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presentation skill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6" name="Subtitle 71"/>
          <p:cNvSpPr txBox="1">
            <a:spLocks/>
          </p:cNvSpPr>
          <p:nvPr/>
        </p:nvSpPr>
        <p:spPr>
          <a:xfrm>
            <a:off x="6758782" y="2643388"/>
            <a:ext cx="4414547" cy="174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Core competence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52186" y="39685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0800000" flipV="1">
            <a:off x="3100893" y="2976411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5676" y="253208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Warm-up: Quiz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003694"/>
            <a:ext cx="4903830" cy="2588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pairs. Student A looks at the table below. Student B looks at the table on page 85. Ask each other the questions in 1 to complete your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groups. Discuss and decide which </a:t>
            </a:r>
            <a:r>
              <a:rPr lang="en-US" dirty="0" err="1">
                <a:solidFill>
                  <a:srgbClr val="006673"/>
                </a:solidFill>
              </a:rPr>
              <a:t>programme</a:t>
            </a:r>
            <a:r>
              <a:rPr lang="en-US" dirty="0">
                <a:solidFill>
                  <a:srgbClr val="006673"/>
                </a:solidFill>
              </a:rPr>
              <a:t> or project in 1 and 2 will bring more benefits to people in your local area. Then share your ideas with the whole class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033847" y="191950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906363" y="4908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2315" y="5718838"/>
            <a:ext cx="49038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cxnSp>
        <p:nvCxnSpPr>
          <p:cNvPr id="42" name="Curved Connector 41"/>
          <p:cNvCxnSpPr/>
          <p:nvPr/>
        </p:nvCxnSpPr>
        <p:spPr>
          <a:xfrm>
            <a:off x="3370550" y="428628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512314" y="1967826"/>
            <a:ext cx="4903830" cy="90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 about a UNICEF </a:t>
            </a:r>
            <a:r>
              <a:rPr lang="en-US" dirty="0" err="1">
                <a:solidFill>
                  <a:srgbClr val="006673"/>
                </a:solidFill>
              </a:rPr>
              <a:t>programme</a:t>
            </a:r>
            <a:r>
              <a:rPr lang="en-US" dirty="0">
                <a:solidFill>
                  <a:srgbClr val="006673"/>
                </a:solidFill>
              </a:rPr>
              <a:t> with the sentences in the box. Then </a:t>
            </a:r>
            <a:r>
              <a:rPr lang="en-US" dirty="0" err="1">
                <a:solidFill>
                  <a:srgbClr val="006673"/>
                </a:solidFill>
              </a:rPr>
              <a:t>practise</a:t>
            </a:r>
            <a:r>
              <a:rPr lang="en-US" dirty="0">
                <a:solidFill>
                  <a:srgbClr val="006673"/>
                </a:solidFill>
              </a:rPr>
              <a:t> it in pairs.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502168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Warm-up: Quiz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71040548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-1" y="898671"/>
            <a:ext cx="12191999" cy="156962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833C0B"/>
              </a:buClr>
              <a:buSzPts val="2000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UNICEF quiz: Intro to child rights</a:t>
            </a:r>
          </a:p>
          <a:p>
            <a:pPr lvl="0" algn="ctr">
              <a:buClr>
                <a:srgbClr val="833C0B"/>
              </a:buClr>
              <a:buSzPts val="2000"/>
            </a:pP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https://create.kahoot.it/pages/32c22a99-b815-4a16-8bf1-ec2915c82986?_=1571351723</a:t>
            </a:r>
            <a:endParaRPr lang="en-US" sz="3200" b="1" dirty="0">
              <a:solidFill>
                <a:schemeClr val="accent4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26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37570" y="14967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5676" y="253208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Warm-up: Quiz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033847" y="191950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512314" y="1967826"/>
            <a:ext cx="4903830" cy="90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 about a UNICEF </a:t>
            </a:r>
            <a:r>
              <a:rPr lang="en-US" dirty="0" err="1">
                <a:solidFill>
                  <a:srgbClr val="006673"/>
                </a:solidFill>
              </a:rPr>
              <a:t>programme</a:t>
            </a:r>
            <a:r>
              <a:rPr lang="en-US" dirty="0">
                <a:solidFill>
                  <a:srgbClr val="006673"/>
                </a:solidFill>
              </a:rPr>
              <a:t> with the sentences in the box. Then </a:t>
            </a:r>
            <a:r>
              <a:rPr lang="en-US" dirty="0" err="1">
                <a:solidFill>
                  <a:srgbClr val="006673"/>
                </a:solidFill>
              </a:rPr>
              <a:t>practise</a:t>
            </a:r>
            <a:r>
              <a:rPr lang="en-US" dirty="0">
                <a:solidFill>
                  <a:srgbClr val="006673"/>
                </a:solidFill>
              </a:rPr>
              <a:t> it in pairs.</a:t>
            </a:r>
          </a:p>
        </p:txBody>
      </p:sp>
    </p:spTree>
    <p:extLst>
      <p:ext uri="{BB962C8B-B14F-4D97-AF65-F5344CB8AC3E}">
        <p14:creationId xmlns:p14="http://schemas.microsoft.com/office/powerpoint/2010/main" val="30951565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37161" y="2496215"/>
            <a:ext cx="4932608" cy="34252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450740" y="1066545"/>
            <a:ext cx="10169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Complete the conversation about a UNICEF </a:t>
            </a:r>
            <a:r>
              <a:rPr lang="en-US" sz="2400" b="1" dirty="0" err="1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programme</a:t>
            </a:r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 with the sentences in the box. Then </a:t>
            </a:r>
            <a:r>
              <a:rPr lang="en-US" sz="2400" b="1" dirty="0" err="1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practise</a:t>
            </a:r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 it in pairs.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73064"/>
              </p:ext>
            </p:extLst>
          </p:nvPr>
        </p:nvGraphicFramePr>
        <p:xfrm>
          <a:off x="1450740" y="2664088"/>
          <a:ext cx="9275652" cy="2916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7826">
                  <a:extLst>
                    <a:ext uri="{9D8B030D-6E8A-4147-A177-3AD203B41FA5}">
                      <a16:colId xmlns:a16="http://schemas.microsoft.com/office/drawing/2014/main" val="3774659649"/>
                    </a:ext>
                  </a:extLst>
                </a:gridCol>
                <a:gridCol w="4637826">
                  <a:extLst>
                    <a:ext uri="{9D8B030D-6E8A-4147-A177-3AD203B41FA5}">
                      <a16:colId xmlns:a16="http://schemas.microsoft.com/office/drawing/2014/main" val="1198700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A: What is the name of the </a:t>
                      </a:r>
                      <a:r>
                        <a:rPr lang="en-US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B: (1) __________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A: What does this </a:t>
                      </a:r>
                      <a:r>
                        <a:rPr lang="en-US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 focus on?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B: (2) __________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A: What are the activities of this </a:t>
                      </a:r>
                      <a:r>
                        <a:rPr lang="en-US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B: (3) 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It offers young people job training and career advice. It also teaches them essential skills for the job market.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It is Education for Disadvantaged Young People.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It focuses on helping disadvantaged teenagers continue their education.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3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0218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37161" y="2376837"/>
            <a:ext cx="4932608" cy="34252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450740" y="1066545"/>
            <a:ext cx="10169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Complete the conversation about a UNICEF </a:t>
            </a:r>
            <a:r>
              <a:rPr lang="en-US" sz="2400" b="1" dirty="0" err="1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programme</a:t>
            </a:r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 with the sentences in the box. Then </a:t>
            </a:r>
            <a:r>
              <a:rPr lang="en-US" sz="2400" b="1" dirty="0" err="1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practise</a:t>
            </a:r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 it in pairs.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36946"/>
              </p:ext>
            </p:extLst>
          </p:nvPr>
        </p:nvGraphicFramePr>
        <p:xfrm>
          <a:off x="1450740" y="2631432"/>
          <a:ext cx="9275652" cy="2916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7826">
                  <a:extLst>
                    <a:ext uri="{9D8B030D-6E8A-4147-A177-3AD203B41FA5}">
                      <a16:colId xmlns:a16="http://schemas.microsoft.com/office/drawing/2014/main" val="3774659649"/>
                    </a:ext>
                  </a:extLst>
                </a:gridCol>
                <a:gridCol w="4637826">
                  <a:extLst>
                    <a:ext uri="{9D8B030D-6E8A-4147-A177-3AD203B41FA5}">
                      <a16:colId xmlns:a16="http://schemas.microsoft.com/office/drawing/2014/main" val="1198700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A: What is the name of the </a:t>
                      </a:r>
                      <a:r>
                        <a:rPr lang="en-US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B: (1) _____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SemiLight" panose="020B0502040204020203" pitchFamily="34" charset="0"/>
                        </a:rPr>
                        <a:t>b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_____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A: What does this </a:t>
                      </a:r>
                      <a:r>
                        <a:rPr lang="en-US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 focus on?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B: (2) _____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SemiLight" panose="020B0502040204020203" pitchFamily="34" charset="0"/>
                        </a:rPr>
                        <a:t>c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_____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A: What are the activities of this </a:t>
                      </a:r>
                      <a:r>
                        <a:rPr lang="en-US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B: (3) _____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Bahnschrift SemiLight" panose="020B0502040204020203" pitchFamily="34" charset="0"/>
                        </a:rPr>
                        <a:t>a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It offers young people job training and career advice. It also teaches them essential skills for the job market.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It is Education for Disadvantaged Young People.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SemiLight" panose="020B0502040204020203" pitchFamily="34" charset="0"/>
                        </a:rPr>
                        <a:t>It focuses on helping disadvantaged teenagers continue their education.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3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3826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2864</TotalTime>
  <Words>1229</Words>
  <PresentationFormat>Widescreen</PresentationFormat>
  <Paragraphs>171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Bahnschrift SemiBold</vt:lpstr>
      <vt:lpstr>Bahnschrift SemiLight</vt:lpstr>
      <vt:lpstr>Bookman Old Style</vt:lpstr>
      <vt:lpstr>Calibri</vt:lpstr>
      <vt:lpstr>Calibri Light</vt:lpstr>
      <vt:lpstr>Myriad Pro</vt:lpstr>
      <vt:lpstr>Open Sans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2022-04-11T16:21:23Z</dcterms:modified>
</cp:coreProperties>
</file>