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01" r:id="rId2"/>
    <p:sldId id="500" r:id="rId3"/>
    <p:sldId id="503" r:id="rId4"/>
    <p:sldId id="504" r:id="rId5"/>
    <p:sldId id="505" r:id="rId6"/>
    <p:sldId id="506" r:id="rId7"/>
    <p:sldId id="492" r:id="rId8"/>
    <p:sldId id="507" r:id="rId9"/>
    <p:sldId id="508" r:id="rId10"/>
    <p:sldId id="509" r:id="rId11"/>
    <p:sldId id="510" r:id="rId12"/>
    <p:sldId id="511" r:id="rId13"/>
    <p:sldId id="512" r:id="rId14"/>
    <p:sldId id="513" r:id="rId15"/>
    <p:sldId id="514" r:id="rId16"/>
    <p:sldId id="515" r:id="rId17"/>
    <p:sldId id="261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194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4457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989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7954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61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6656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9957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118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5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5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svg"/><Relationship Id="rId7" Type="http://schemas.openxmlformats.org/officeDocument/2006/relationships/image" Target="../media/image5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5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2.svg"/><Relationship Id="rId7" Type="http://schemas.openxmlformats.org/officeDocument/2006/relationships/image" Target="../media/image5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2.svg"/><Relationship Id="rId7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42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289767" y="177087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12444" y="265679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26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333FF"/>
                </a:solidFill>
                <a:latin typeface="More Sugar"/>
              </a:rPr>
              <a:t>BÀI 4: KHẢO SÁT HÀM SỐ VÀ VẼ ĐỒ THỊ MỘT SỐ HÀM SỐ C</a:t>
            </a:r>
            <a:r>
              <a:rPr lang="vi-VN" sz="54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5400" b="1" dirty="0">
                <a:solidFill>
                  <a:srgbClr val="3333FF"/>
                </a:solidFill>
                <a:latin typeface="More Sugar"/>
              </a:rPr>
              <a:t> BẢN (TIẾT 2)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385472" y="5015939"/>
            <a:ext cx="824503" cy="9275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338CFE91-50E0-47DB-852C-15CF5F732B8E}"/>
              </a:ext>
            </a:extLst>
          </p:cNvPr>
          <p:cNvSpPr/>
          <p:nvPr/>
        </p:nvSpPr>
        <p:spPr>
          <a:xfrm>
            <a:off x="9902096" y="244150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86036CF7-0210-4DA7-B4E0-8F273CBAF6EC}"/>
              </a:ext>
            </a:extLst>
          </p:cNvPr>
          <p:cNvSpPr/>
          <p:nvPr/>
        </p:nvSpPr>
        <p:spPr>
          <a:xfrm rot="813216">
            <a:off x="9873761" y="3185516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2: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1" y="860400"/>
                <a:ext cx="10739540" cy="514140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: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</a:t>
                </a:r>
                <a:r>
                  <a:rPr lang="en-US" sz="2600" dirty="0"/>
                  <a:t> qua </a:t>
                </a:r>
                <a:r>
                  <a:rPr lang="en-US" sz="2600" dirty="0" err="1"/>
                  <a:t>gốc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toạ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điểm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−1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đã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được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biểu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diễn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2.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tâm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đối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xứng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điểm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fr-FR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1" y="860400"/>
                <a:ext cx="10739540" cy="5141403"/>
              </a:xfrm>
              <a:prstGeom prst="rect">
                <a:avLst/>
              </a:prstGeom>
              <a:blipFill>
                <a:blip r:embed="rId3"/>
                <a:stretch>
                  <a:fillRect l="-56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D2EEE6B-D0B4-4B39-8DC1-F6C6ED1B9B71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1322" y="1195754"/>
            <a:ext cx="4753929" cy="402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14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0"/>
            <a:ext cx="4494853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 1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6516" y="925781"/>
                <a:ext cx="11677182" cy="5855371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dirty="0" err="1"/>
                  <a:t>Khảo</a:t>
                </a:r>
                <a:r>
                  <a:rPr lang="en-US" dirty="0"/>
                  <a:t> </a:t>
                </a:r>
                <a:r>
                  <a:rPr lang="en-US" dirty="0" err="1"/>
                  <a:t>sát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;		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dirty="0"/>
              </a:p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Sự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Đạo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=−6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.</a:t>
                </a:r>
              </a:p>
              <a:p>
                <a:endParaRPr lang="fr-FR" sz="4622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16" y="925781"/>
                <a:ext cx="11677182" cy="5855371"/>
              </a:xfrm>
              <a:prstGeom prst="rect">
                <a:avLst/>
              </a:prstGeom>
              <a:blipFill>
                <a:blip r:embed="rId7"/>
                <a:stretch>
                  <a:fillRect l="-26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074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0"/>
            <a:ext cx="4494853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 1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6516" y="925781"/>
                <a:ext cx="11677182" cy="5855371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Cưc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tại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𝐶𝑒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tiếu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tại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CT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vô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cực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4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400">
                          <a:latin typeface="Cambria Math" panose="02040503050406030204" pitchFamily="18" charset="0"/>
                        </a:rPr>
                        <m:t> 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=+∞;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4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400">
                          <a:latin typeface="Cambria Math" panose="02040503050406030204" pitchFamily="18" charset="0"/>
                        </a:rPr>
                        <m:t> 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Bảng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thiên</a:t>
                </a:r>
                <a:r>
                  <a:rPr lang="en-US" sz="2400" dirty="0"/>
                  <a:t>:</a:t>
                </a:r>
              </a:p>
              <a:p>
                <a:endParaRPr lang="fr-FR" sz="4622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16" y="925781"/>
                <a:ext cx="11677182" cy="5855371"/>
              </a:xfrm>
              <a:prstGeom prst="rect">
                <a:avLst/>
              </a:prstGeom>
              <a:blipFill>
                <a:blip r:embed="rId7"/>
                <a:stretch>
                  <a:fillRect l="-4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876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0"/>
            <a:ext cx="4494853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 1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6516" y="925781"/>
                <a:ext cx="11677182" cy="5855371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</a:p>
              <a:p>
                <a:pPr algn="ctr">
                  <a:lnSpc>
                    <a:spcPct val="100000"/>
                  </a:lnSpc>
                </a:pPr>
                <a:endParaRPr lang="en-US" sz="2800" b="1" dirty="0"/>
              </a:p>
              <a:p>
                <a:pPr>
                  <a:lnSpc>
                    <a:spcPct val="100000"/>
                  </a:lnSpc>
                </a:pPr>
                <a:endParaRPr lang="en-US" sz="2400" dirty="0"/>
              </a:p>
              <a:p>
                <a:pPr>
                  <a:lnSpc>
                    <a:spcPct val="100000"/>
                  </a:lnSpc>
                </a:pPr>
                <a:endParaRPr lang="en-US" sz="2400" dirty="0"/>
              </a:p>
              <a:p>
                <a:pPr>
                  <a:lnSpc>
                    <a:spcPct val="100000"/>
                  </a:lnSpc>
                </a:pPr>
                <a:endParaRPr lang="en-US" sz="2400" dirty="0"/>
              </a:p>
              <a:p>
                <a:pPr>
                  <a:lnSpc>
                    <a:spcPct val="100000"/>
                  </a:lnSpc>
                </a:pP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 err="1"/>
                  <a:t>Khi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thì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nên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=0⇔−2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+1=0⇔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hoặc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lnSpc>
                    <a:spcPct val="100000"/>
                  </a:lnSpc>
                </a:pPr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endParaRPr lang="en-US" sz="2400" dirty="0"/>
              </a:p>
              <a:p>
                <a:pPr>
                  <a:lnSpc>
                    <a:spcPct val="100000"/>
                  </a:lnSpc>
                </a:pP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tiếu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diễn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dưới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đây</a:t>
                </a:r>
                <a:r>
                  <a:rPr lang="en-US" sz="2400" dirty="0"/>
                  <a:t>.</a:t>
                </a:r>
              </a:p>
              <a:p>
                <a:pPr algn="ctr">
                  <a:lnSpc>
                    <a:spcPct val="160000"/>
                  </a:lnSpc>
                </a:pPr>
                <a:endParaRPr lang="en-US" sz="2800" dirty="0"/>
              </a:p>
              <a:p>
                <a:endParaRPr lang="fr-FR" sz="4622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16" y="925781"/>
                <a:ext cx="11677182" cy="5855371"/>
              </a:xfrm>
              <a:prstGeom prst="rect">
                <a:avLst/>
              </a:prstGeom>
              <a:blipFill>
                <a:blip r:embed="rId7"/>
                <a:stretch>
                  <a:fillRect l="-4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Thực hành 1 trang 28 Toán 12 Tập 1 Chân trời sáng tạo | Giải Toán 12">
            <a:extLst>
              <a:ext uri="{FF2B5EF4-FFF2-40B4-BE49-F238E27FC236}">
                <a16:creationId xmlns:a16="http://schemas.microsoft.com/office/drawing/2014/main" id="{DD5953FD-C1EF-49C4-84B6-0B2398A748DC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707" y="1636705"/>
            <a:ext cx="5369728" cy="2115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6984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0"/>
            <a:ext cx="4494853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 1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6516" y="925781"/>
                <a:ext cx="11677182" cy="5855371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tâm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xứng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điếm</a:t>
                </a:r>
                <a:r>
                  <a:rPr lang="en-US" sz="2800" dirty="0"/>
                  <a:t> 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Sự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Chiều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Đạo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+3=3(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mọi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=−1.</m:t>
                    </m:r>
                  </m:oMath>
                </a14:m>
                <a:endParaRPr lang="en-US" sz="2800" dirty="0"/>
              </a:p>
              <a:p>
                <a:pPr algn="ctr">
                  <a:lnSpc>
                    <a:spcPct val="160000"/>
                  </a:lnSpc>
                </a:pPr>
                <a:endParaRPr lang="en-US" sz="2800" dirty="0"/>
              </a:p>
              <a:p>
                <a:endParaRPr lang="fr-FR" sz="4622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16" y="925781"/>
                <a:ext cx="11677182" cy="5855371"/>
              </a:xfrm>
              <a:prstGeom prst="rect">
                <a:avLst/>
              </a:prstGeom>
              <a:blipFill>
                <a:blip r:embed="rId7"/>
                <a:stretch>
                  <a:fillRect l="-52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Thực hành 1 trang 28 Toán 12 Tập 1 Chân trời sáng tạo | Giải Toán 12">
            <a:extLst>
              <a:ext uri="{FF2B5EF4-FFF2-40B4-BE49-F238E27FC236}">
                <a16:creationId xmlns:a16="http://schemas.microsoft.com/office/drawing/2014/main" id="{177A7F85-8B45-4790-AF80-D48D419A192F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653" y="1303643"/>
            <a:ext cx="4009045" cy="3543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378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0"/>
            <a:ext cx="4494853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 1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6516" y="925781"/>
                <a:ext cx="11677182" cy="5855371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Do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hàm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đồng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trền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khoảng</a:t>
                </a:r>
                <a:r>
                  <a:rPr lang="en-US" sz="2200" dirty="0"/>
                  <a:t> (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200" dirty="0"/>
                  <a:t>;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sz="2200" dirty="0"/>
                  <a:t> 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Hàm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không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cực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Các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tại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vô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cực</a:t>
                </a:r>
                <a:r>
                  <a:rPr lang="en-US" sz="22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2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200">
                          <a:latin typeface="Cambria Math" panose="02040503050406030204" pitchFamily="18" charset="0"/>
                        </a:rPr>
                        <m:t> 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∞;</m:t>
                      </m:r>
                      <m:limLow>
                        <m:limLow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2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200">
                          <a:latin typeface="Cambria Math" panose="02040503050406030204" pitchFamily="18" charset="0"/>
                        </a:rPr>
                        <m:t> 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200"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Bảng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thiên</a:t>
                </a:r>
                <a:r>
                  <a:rPr lang="en-US" sz="2200" dirty="0"/>
                  <a:t>:</a:t>
                </a:r>
              </a:p>
              <a:p>
                <a:pPr algn="ctr">
                  <a:lnSpc>
                    <a:spcPct val="160000"/>
                  </a:lnSpc>
                </a:pPr>
                <a:endParaRPr lang="en-US" sz="2800" dirty="0"/>
              </a:p>
              <a:p>
                <a:endParaRPr lang="fr-FR" sz="4622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16" y="925781"/>
                <a:ext cx="11677182" cy="5855371"/>
              </a:xfrm>
              <a:prstGeom prst="rect">
                <a:avLst/>
              </a:prstGeom>
              <a:blipFill>
                <a:blip r:embed="rId7"/>
                <a:stretch>
                  <a:fillRect l="-26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Thực hành 1 trang 28 Toán 12 Tập 1 Chân trời sáng tạo | Giải Toán 12">
            <a:extLst>
              <a:ext uri="{FF2B5EF4-FFF2-40B4-BE49-F238E27FC236}">
                <a16:creationId xmlns:a16="http://schemas.microsoft.com/office/drawing/2014/main" id="{1CB89AD9-F41F-49F6-ABC2-A88A2E0645DE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058" y="4678610"/>
            <a:ext cx="4598861" cy="2050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21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0"/>
            <a:ext cx="4494853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 1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907439-47CF-4CFD-8514-9B0BC85B8E26}"/>
              </a:ext>
            </a:extLst>
          </p:cNvPr>
          <p:cNvSpPr txBox="1">
            <a:spLocks/>
          </p:cNvSpPr>
          <p:nvPr/>
        </p:nvSpPr>
        <p:spPr>
          <a:xfrm>
            <a:off x="346516" y="925781"/>
            <a:ext cx="11677182" cy="5855371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60000"/>
              </a:lnSpc>
            </a:pPr>
            <a:r>
              <a:rPr lang="en-US" sz="2800" b="1" dirty="0"/>
              <a:t>Lời </a:t>
            </a:r>
            <a:r>
              <a:rPr lang="en-US" sz="2800" b="1" dirty="0" err="1"/>
              <a:t>giải</a:t>
            </a:r>
            <a:r>
              <a:rPr lang="en-US" sz="2800" b="1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thị</a:t>
            </a:r>
            <a:r>
              <a:rPr lang="en-US" sz="2600" dirty="0"/>
              <a:t>:</a:t>
            </a:r>
          </a:p>
          <a:p>
            <a:pPr>
              <a:lnSpc>
                <a:spcPct val="100000"/>
              </a:lnSpc>
            </a:pPr>
            <a:r>
              <a:rPr lang="en-US" sz="2600" dirty="0" err="1"/>
              <a:t>Khi</a:t>
            </a:r>
            <a:r>
              <a:rPr lang="en-US" sz="2600" dirty="0"/>
              <a:t> x = 0 </a:t>
            </a:r>
            <a:r>
              <a:rPr lang="en-US" sz="2600" dirty="0" err="1"/>
              <a:t>thì</a:t>
            </a:r>
            <a:r>
              <a:rPr lang="en-US" sz="2600" dirty="0"/>
              <a:t> y = 2 </a:t>
            </a:r>
            <a:r>
              <a:rPr lang="en-US" sz="2600" dirty="0" err="1"/>
              <a:t>nên</a:t>
            </a:r>
            <a:r>
              <a:rPr lang="en-US" sz="2600" dirty="0"/>
              <a:t> (0; 2) </a:t>
            </a:r>
          </a:p>
          <a:p>
            <a:pPr>
              <a:lnSpc>
                <a:spcPct val="100000"/>
              </a:lnSpc>
            </a:pP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giao</a:t>
            </a:r>
            <a:r>
              <a:rPr lang="en-US" sz="2600" dirty="0"/>
              <a:t> </a:t>
            </a:r>
            <a:r>
              <a:rPr lang="en-US" sz="2600" dirty="0" err="1"/>
              <a:t>điểm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thị</a:t>
            </a:r>
            <a:r>
              <a:rPr lang="en-US" sz="2600" dirty="0"/>
              <a:t> </a:t>
            </a:r>
            <a:r>
              <a:rPr lang="en-US" sz="2600" dirty="0" err="1"/>
              <a:t>với</a:t>
            </a:r>
            <a:r>
              <a:rPr lang="en-US" sz="2600" dirty="0"/>
              <a:t> </a:t>
            </a:r>
            <a:r>
              <a:rPr lang="en-US" sz="2600" dirty="0" err="1"/>
              <a:t>trục</a:t>
            </a:r>
            <a:r>
              <a:rPr lang="en-US" sz="2600" dirty="0"/>
              <a:t> Oy.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Ta </a:t>
            </a:r>
            <a:r>
              <a:rPr lang="en-US" sz="2600" dirty="0" err="1"/>
              <a:t>có</a:t>
            </a:r>
            <a:r>
              <a:rPr lang="en-US" sz="2600" dirty="0"/>
              <a:t>: y = 0 ⇔ x</a:t>
            </a:r>
            <a:r>
              <a:rPr lang="en-US" sz="2600" baseline="30000" dirty="0"/>
              <a:t>3</a:t>
            </a:r>
            <a:r>
              <a:rPr lang="en-US" sz="2600" dirty="0"/>
              <a:t> + 3x</a:t>
            </a:r>
            <a:r>
              <a:rPr lang="en-US" sz="2600" baseline="30000" dirty="0"/>
              <a:t>2</a:t>
            </a:r>
            <a:r>
              <a:rPr lang="en-US" sz="2600" dirty="0"/>
              <a:t> + 3x + 2 = 0 ⇔ x = – 2.</a:t>
            </a:r>
          </a:p>
          <a:p>
            <a:pPr>
              <a:lnSpc>
                <a:spcPct val="100000"/>
              </a:lnSpc>
            </a:pPr>
            <a:r>
              <a:rPr lang="en-US" sz="2600" dirty="0" err="1"/>
              <a:t>Vậy</a:t>
            </a:r>
            <a:r>
              <a:rPr lang="en-US" sz="2600" dirty="0"/>
              <a:t> </a:t>
            </a: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thị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hàm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giao</a:t>
            </a:r>
            <a:r>
              <a:rPr lang="en-US" sz="2600" dirty="0"/>
              <a:t> </a:t>
            </a:r>
            <a:r>
              <a:rPr lang="en-US" sz="2600" dirty="0" err="1"/>
              <a:t>với</a:t>
            </a:r>
            <a:r>
              <a:rPr lang="en-US" sz="2600" dirty="0"/>
              <a:t> </a:t>
            </a:r>
            <a:r>
              <a:rPr lang="en-US" sz="2600" dirty="0" err="1"/>
              <a:t>trục</a:t>
            </a:r>
            <a:r>
              <a:rPr lang="en-US" sz="2600" dirty="0"/>
              <a:t> Ox </a:t>
            </a:r>
            <a:r>
              <a:rPr lang="en-US" sz="2600" dirty="0" err="1"/>
              <a:t>tại</a:t>
            </a:r>
            <a:r>
              <a:rPr lang="en-US" sz="2600" dirty="0"/>
              <a:t> </a:t>
            </a:r>
            <a:r>
              <a:rPr lang="en-US" sz="2600" dirty="0" err="1"/>
              <a:t>điểm</a:t>
            </a:r>
            <a:r>
              <a:rPr lang="en-US" sz="2600" dirty="0"/>
              <a:t> (– 2; 0).</a:t>
            </a:r>
          </a:p>
          <a:p>
            <a:pPr>
              <a:lnSpc>
                <a:spcPct val="100000"/>
              </a:lnSpc>
            </a:pP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thị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hàm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qua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điểm</a:t>
            </a:r>
            <a:r>
              <a:rPr lang="en-US" sz="2600" dirty="0"/>
              <a:t> (– 2; 0), (– 1; 1) </a:t>
            </a:r>
            <a:r>
              <a:rPr lang="en-US" sz="2600" dirty="0" err="1"/>
              <a:t>và</a:t>
            </a:r>
            <a:r>
              <a:rPr lang="en-US" sz="2600" dirty="0"/>
              <a:t> (0; 2).</a:t>
            </a:r>
          </a:p>
          <a:p>
            <a:pPr>
              <a:lnSpc>
                <a:spcPct val="100000"/>
              </a:lnSpc>
            </a:pP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thị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hàm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/>
              <a:t>cho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biểu</a:t>
            </a:r>
            <a:r>
              <a:rPr lang="en-US" sz="2600" dirty="0"/>
              <a:t> </a:t>
            </a:r>
            <a:r>
              <a:rPr lang="en-US" sz="2600" dirty="0" err="1"/>
              <a:t>diễn</a:t>
            </a:r>
            <a:r>
              <a:rPr lang="en-US" sz="2600" dirty="0"/>
              <a:t> 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dưới</a:t>
            </a:r>
            <a:r>
              <a:rPr lang="en-US" sz="2600" dirty="0"/>
              <a:t> </a:t>
            </a:r>
            <a:r>
              <a:rPr lang="en-US" sz="2600" dirty="0" err="1"/>
              <a:t>đây</a:t>
            </a:r>
            <a:r>
              <a:rPr lang="en-US" sz="26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thị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hàm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tâm</a:t>
            </a:r>
            <a:r>
              <a:rPr lang="en-US" sz="2600" dirty="0"/>
              <a:t> </a:t>
            </a:r>
            <a:r>
              <a:rPr lang="en-US" sz="2600" dirty="0" err="1"/>
              <a:t>đối</a:t>
            </a:r>
            <a:r>
              <a:rPr lang="en-US" sz="2600" dirty="0"/>
              <a:t> </a:t>
            </a:r>
            <a:r>
              <a:rPr lang="en-US" sz="2600" dirty="0" err="1"/>
              <a:t>xứng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điểm</a:t>
            </a:r>
            <a:r>
              <a:rPr lang="en-US" sz="2600" dirty="0"/>
              <a:t> I(– 1; 1).</a:t>
            </a:r>
          </a:p>
          <a:p>
            <a:pPr algn="ctr">
              <a:lnSpc>
                <a:spcPct val="160000"/>
              </a:lnSpc>
            </a:pPr>
            <a:endParaRPr lang="en-US" sz="2800" dirty="0"/>
          </a:p>
          <a:p>
            <a:endParaRPr lang="fr-FR" sz="4622" b="1" dirty="0">
              <a:solidFill>
                <a:srgbClr val="FF0000"/>
              </a:solidFill>
            </a:endParaRPr>
          </a:p>
        </p:txBody>
      </p:sp>
      <p:pic>
        <p:nvPicPr>
          <p:cNvPr id="12" name="Picture 11" descr="Thực hành 1 trang 28 Toán 12 Tập 1 Chân trời sáng tạo | Giải Toán 12">
            <a:extLst>
              <a:ext uri="{FF2B5EF4-FFF2-40B4-BE49-F238E27FC236}">
                <a16:creationId xmlns:a16="http://schemas.microsoft.com/office/drawing/2014/main" id="{B6ECEBEA-C32A-45DE-A9AD-B0FB1C95F6FD}"/>
              </a:ext>
            </a:extLst>
          </p:cNvPr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512" y="1020738"/>
            <a:ext cx="2874972" cy="3844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994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.4.2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5C404C84-81EF-4C20-A461-F2A30306B0E4}"/>
              </a:ext>
            </a:extLst>
          </p:cNvPr>
          <p:cNvSpPr/>
          <p:nvPr/>
        </p:nvSpPr>
        <p:spPr>
          <a:xfrm rot="-1135901">
            <a:off x="4298683" y="120276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96A44CD5-75F7-4737-AC30-21B9D80430BC}"/>
              </a:ext>
            </a:extLst>
          </p:cNvPr>
          <p:cNvSpPr/>
          <p:nvPr/>
        </p:nvSpPr>
        <p:spPr>
          <a:xfrm rot="813216">
            <a:off x="4778858" y="141344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1A45E4A0-40C9-459D-8832-22E1F8D4F4E0}"/>
              </a:ext>
            </a:extLst>
          </p:cNvPr>
          <p:cNvSpPr/>
          <p:nvPr/>
        </p:nvSpPr>
        <p:spPr>
          <a:xfrm rot="-1135901">
            <a:off x="7030134" y="4775563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4F5E6F2B-DEAC-4BA5-951A-07232DFCD559}"/>
              </a:ext>
            </a:extLst>
          </p:cNvPr>
          <p:cNvSpPr/>
          <p:nvPr/>
        </p:nvSpPr>
        <p:spPr>
          <a:xfrm rot="813216">
            <a:off x="7510309" y="4986241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4A7E811-C3CC-D3B5-30FD-4BFC8A25683D}"/>
              </a:ext>
            </a:extLst>
          </p:cNvPr>
          <p:cNvSpPr txBox="1"/>
          <p:nvPr/>
        </p:nvSpPr>
        <p:spPr>
          <a:xfrm>
            <a:off x="2947026" y="3011253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8E1D6C2-6EB1-44E3-9C79-A9CBDB43B2D4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E1E42B3C-1710-498B-BF86-453D4970ABB9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9782DA37-DB10-404C-A89D-3A9CDC423177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212DF28D-AB53-4018-B4D7-925EB9CFDA8C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501AEB9F-FE47-4F6D-A18C-8C3F2986AE1C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FB49F792-300A-4745-A97C-EFEFC3CB633A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D46D9892-DB34-45CE-B26B-55E237426C89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69109D89-281D-4ABF-BE64-96CB1E132A5F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A59C3C9A-F93C-4F74-89B7-E3A805E20D5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C8E5D8F7-D2A4-4909-8267-30DC044A2DA6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BF27D719-0E00-4B63-893A-DDD83F4DBB07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8EAD5930-A018-4756-B8B3-E81D88D431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B5B4F449-5CD3-4858-BD80-4AC82A5499BF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84C590C5-F027-4992-B4C7-0124EE2373E3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72F79026-02AA-4443-B3B1-AA5C26008B0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33E3357F-3CD7-42E4-B621-3BA64901FB98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D5BD1EB9-232E-42AA-90F6-C15C3535DA3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82C50209-EF6F-4ED9-8FF1-14B1DE3AFC1B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A11DBF12-5F7C-40E5-BA62-D9839BC7DC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34541" y="1976220"/>
                <a:ext cx="6584544" cy="130155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b="1" dirty="0"/>
                  <a:t>KHẢO SÁT HÀM SỐ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𝒃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𝒄𝒙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≠0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A11DBF12-5F7C-40E5-BA62-D9839BC7D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541" y="1976220"/>
                <a:ext cx="6584544" cy="1301552"/>
              </a:xfrm>
              <a:prstGeom prst="rect">
                <a:avLst/>
              </a:prstGeom>
              <a:blipFill>
                <a:blip r:embed="rId6"/>
                <a:stretch>
                  <a:fillRect l="-64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D1617D1E-8C48-42BF-96C4-F6DFAD85EF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83784" y="1342611"/>
                <a:ext cx="6114156" cy="462994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  <a:prstDash val="sysDot"/>
              </a:ln>
            </p:spPr>
            <p:txBody>
              <a:bodyPr vert="horz" lIns="132076" tIns="66038" rIns="132076" bIns="66038" rtlCol="0">
                <a:normAutofit fontScale="6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KHẢO SÁT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≠0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D1617D1E-8C48-42BF-96C4-F6DFAD85E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784" y="1342611"/>
                <a:ext cx="6114156" cy="462994"/>
              </a:xfrm>
              <a:prstGeom prst="rect">
                <a:avLst/>
              </a:prstGeom>
              <a:blipFill>
                <a:blip r:embed="rId7"/>
                <a:stretch>
                  <a:fillRect l="-399" t="-19737"/>
                </a:stretch>
              </a:blipFill>
              <a:ln>
                <a:noFill/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 dụ 1:</a:t>
            </a:r>
            <a:endParaRPr lang="en-US" sz="2800" kern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1" y="860400"/>
                <a:ext cx="10739540" cy="514140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Khảo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vẽ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Tập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định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Chiều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thiên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Đạo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hoặc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Trên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nên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Trên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nên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nghịch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fr-FR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1" y="860400"/>
                <a:ext cx="10739540" cy="5141403"/>
              </a:xfrm>
              <a:prstGeom prst="rect">
                <a:avLst/>
              </a:prstGeom>
              <a:blipFill>
                <a:blip r:embed="rId3"/>
                <a:stretch>
                  <a:fillRect l="-454" b="-47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532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 dụ 1:</a:t>
            </a:r>
            <a:endParaRPr lang="en-US" sz="2800" kern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1" y="860400"/>
                <a:ext cx="10739540" cy="514140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100" b="1" dirty="0"/>
                  <a:t>Lời </a:t>
                </a:r>
                <a:r>
                  <a:rPr lang="en-US" sz="3100" b="1" dirty="0" err="1"/>
                  <a:t>giải</a:t>
                </a:r>
                <a:r>
                  <a:rPr lang="en-US" sz="3100" b="1" dirty="0"/>
                  <a:t> </a:t>
                </a:r>
                <a:endParaRPr lang="en-US" sz="3100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Cực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đạt</a:t>
                </a:r>
                <a:r>
                  <a:rPr lang="en-US" dirty="0"/>
                  <a:t> </a:t>
                </a:r>
                <a:r>
                  <a:rPr lang="en-US" dirty="0" err="1"/>
                  <a:t>cực</a:t>
                </a:r>
                <a:r>
                  <a:rPr lang="en-US" dirty="0"/>
                  <a:t> </a:t>
                </a:r>
                <a:r>
                  <a:rPr lang="en-US" dirty="0" err="1"/>
                  <a:t>đại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đạt</a:t>
                </a:r>
                <a:r>
                  <a:rPr lang="en-US" dirty="0"/>
                  <a:t> </a:t>
                </a:r>
                <a:r>
                  <a:rPr lang="en-US" dirty="0" err="1"/>
                  <a:t>cực</a:t>
                </a:r>
                <a:r>
                  <a:rPr lang="en-US" dirty="0"/>
                  <a:t> </a:t>
                </a:r>
                <a:r>
                  <a:rPr lang="en-US" dirty="0" err="1"/>
                  <a:t>tiểu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𝐶𝑇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giơi</a:t>
                </a:r>
                <a:r>
                  <a:rPr lang="en-US" dirty="0"/>
                  <a:t> </a:t>
                </a:r>
                <a:r>
                  <a:rPr lang="en-US" dirty="0" err="1"/>
                  <a:t>hạn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vô</a:t>
                </a:r>
                <a:r>
                  <a:rPr lang="en-US" dirty="0"/>
                  <a:t> </a:t>
                </a:r>
                <a:r>
                  <a:rPr lang="en-US" dirty="0" err="1"/>
                  <a:t>cực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>
                          <a:latin typeface="Cambria Math" panose="02040503050406030204" pitchFamily="18" charset="0"/>
                        </a:rPr>
                        <m:t> 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∞;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>
                          <a:latin typeface="Cambria Math" panose="02040503050406030204" pitchFamily="18" charset="0"/>
                        </a:rPr>
                        <m:t> 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fr-FR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1" y="860400"/>
                <a:ext cx="10739540" cy="5141403"/>
              </a:xfrm>
              <a:prstGeom prst="rect">
                <a:avLst/>
              </a:prstGeom>
              <a:blipFill>
                <a:blip r:embed="rId3"/>
                <a:stretch>
                  <a:fillRect l="-51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178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 dụ 1:</a:t>
            </a:r>
            <a:endParaRPr lang="en-US" sz="2800" kern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75DAE-FB24-9546-A001-68834E94850F}"/>
              </a:ext>
            </a:extLst>
          </p:cNvPr>
          <p:cNvSpPr txBox="1">
            <a:spLocks/>
          </p:cNvSpPr>
          <p:nvPr/>
        </p:nvSpPr>
        <p:spPr>
          <a:xfrm>
            <a:off x="975711" y="860400"/>
            <a:ext cx="10739540" cy="5141403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100" b="1" dirty="0"/>
              <a:t>Lời </a:t>
            </a:r>
            <a:r>
              <a:rPr lang="en-US" sz="3100" b="1" dirty="0" err="1"/>
              <a:t>giải</a:t>
            </a:r>
            <a:r>
              <a:rPr lang="en-US" sz="3100" b="1" dirty="0"/>
              <a:t> </a:t>
            </a:r>
            <a:endParaRPr lang="en-US" sz="3100" dirty="0"/>
          </a:p>
          <a:p>
            <a:r>
              <a:rPr lang="en-US" sz="2400" dirty="0" err="1"/>
              <a:t>Bảng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thiên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50000"/>
              </a:lnSpc>
            </a:pPr>
            <a:endParaRPr lang="fr-FR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6145D5-A253-4D99-BD00-2BD44DA6DEC9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6669" y="1519311"/>
            <a:ext cx="6731391" cy="1666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424BE8-EE24-4254-8712-6FFC9B5A66F1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9143" y="3186039"/>
            <a:ext cx="2653714" cy="27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5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 dụ 1:</a:t>
            </a:r>
            <a:endParaRPr lang="en-US" sz="2800" kern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1" y="860400"/>
                <a:ext cx="10739540" cy="514140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100" b="1" dirty="0"/>
                  <a:t>Lời </a:t>
                </a:r>
                <a:r>
                  <a:rPr lang="en-US" sz="3100" b="1" dirty="0" err="1"/>
                  <a:t>giải</a:t>
                </a:r>
                <a:r>
                  <a:rPr lang="en-US" sz="3100" b="1" dirty="0"/>
                  <a:t> </a:t>
                </a:r>
                <a:r>
                  <a:rPr lang="en-US" dirty="0"/>
                  <a:t> 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/>
                      <m:t>ho</m:t>
                    </m:r>
                    <m:r>
                      <a:rPr lang="en-US">
                        <a:latin typeface="Cambria Math" panose="02040503050406030204" pitchFamily="18" charset="0"/>
                      </a:rPr>
                      <m:t>ặ</m:t>
                    </m:r>
                    <m:r>
                      <m:rPr>
                        <m:nor/>
                      </m:rPr>
                      <a:rPr lang="en-US"/>
                      <m:t>c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/>
                      <m:t>ho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ặ</m:t>
                    </m:r>
                    <m:r>
                      <m:rPr>
                        <m:nor/>
                      </m:rPr>
                      <a:rPr lang="en-US"/>
                      <m:t>c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m:rPr>
                        <m:nor/>
                      </m:rPr>
                      <a:rPr lang="en-US"/>
                      <m:t>.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</m:oMath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cực</a:t>
                </a:r>
                <a:r>
                  <a:rPr lang="en-US" dirty="0"/>
                  <a:t> </a:t>
                </a:r>
                <a:r>
                  <a:rPr lang="en-US" dirty="0" err="1"/>
                  <a:t>đại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cực</a:t>
                </a:r>
                <a:r>
                  <a:rPr lang="en-US" dirty="0"/>
                  <a:t> </a:t>
                </a:r>
                <a:r>
                  <a:rPr lang="en-US" dirty="0" err="1"/>
                  <a:t>tiểu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diễn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1 .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tâm</a:t>
                </a:r>
                <a:r>
                  <a:rPr lang="en-US" dirty="0"/>
                  <a:t> </a:t>
                </a:r>
                <a:r>
                  <a:rPr lang="en-US" dirty="0" err="1"/>
                  <a:t>đối</a:t>
                </a:r>
                <a:r>
                  <a:rPr lang="en-US" dirty="0"/>
                  <a:t> </a:t>
                </a:r>
                <a:r>
                  <a:rPr lang="en-US" dirty="0" err="1"/>
                  <a:t>xứng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fr-FR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1" y="860400"/>
                <a:ext cx="10739540" cy="5141403"/>
              </a:xfrm>
              <a:prstGeom prst="rect">
                <a:avLst/>
              </a:prstGeom>
              <a:blipFill>
                <a:blip r:embed="rId3"/>
                <a:stretch>
                  <a:fillRect l="-28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462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713B040-5C3B-46C1-8955-03BFDF1C6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A9073D5-0AF7-7A74-F3C7-6DCF7E4779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Ý!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luôn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func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tâm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xứng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nghiệm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phương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trình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.</a:t>
                </a:r>
                <a:endParaRPr lang="fr-FR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11"/>
                <a:stretch>
                  <a:fillRect l="-67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829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2: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1" y="860400"/>
                <a:ext cx="10739540" cy="514140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err="1"/>
                  <a:t>Khảo</a:t>
                </a:r>
                <a:r>
                  <a:rPr lang="en-US" dirty="0"/>
                  <a:t> </a:t>
                </a:r>
                <a:r>
                  <a:rPr lang="en-US" dirty="0" err="1"/>
                  <a:t>sát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Sự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Đạo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=−3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cực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fr-FR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1" y="860400"/>
                <a:ext cx="10739540" cy="5141403"/>
              </a:xfrm>
              <a:prstGeom prst="rect">
                <a:avLst/>
              </a:prstGeom>
              <a:blipFill>
                <a:blip r:embed="rId3"/>
                <a:stretch>
                  <a:fillRect l="-62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756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2: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1" y="860400"/>
                <a:ext cx="10739540" cy="514140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tâi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vô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cực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0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000">
                          <a:latin typeface="Cambria Math" panose="02040503050406030204" pitchFamily="18" charset="0"/>
                        </a:rPr>
                        <m:t> 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=+∞;</m:t>
                      </m:r>
                      <m:limLow>
                        <m:limLow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0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000">
                          <a:latin typeface="Cambria Math" panose="02040503050406030204" pitchFamily="18" charset="0"/>
                        </a:rPr>
                        <m:t> 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∞</m:t>
                      </m:r>
                      <m:r>
                        <m:rPr>
                          <m:nor/>
                        </m:rPr>
                        <a:rPr lang="en-US" sz="2000"/>
                        <m:t>.</m:t>
                      </m:r>
                      <m:r>
                        <m:rPr>
                          <m:nor/>
                        </m:rPr>
                        <a:rPr lang="en-US" sz="2000" i="1"/>
                        <m:t> 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Bảng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thiên</a:t>
                </a:r>
                <a:r>
                  <a:rPr lang="en-US" sz="2400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fr-FR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1" y="860400"/>
                <a:ext cx="10739540" cy="5141403"/>
              </a:xfrm>
              <a:prstGeom prst="rect">
                <a:avLst/>
              </a:prstGeom>
              <a:blipFill>
                <a:blip r:embed="rId3"/>
                <a:stretch>
                  <a:fillRect l="-45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E06C2CD-C0F9-4B97-AB6D-1412F74A7F6F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0260" y="3668151"/>
            <a:ext cx="4687814" cy="214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20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1213</Words>
  <Application>Microsoft Office PowerPoint</Application>
  <PresentationFormat>Widescreen</PresentationFormat>
  <Paragraphs>174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Chu Van An</vt:lpstr>
      <vt:lpstr>More Sugar</vt:lpstr>
      <vt:lpstr>Poppins SemiBold</vt:lpstr>
      <vt:lpstr>Sniglet</vt:lpstr>
      <vt:lpstr>TAN Ashford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2024-11-18T01:42:16Z</dcterms:modified>
</cp:coreProperties>
</file>