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6" r:id="rId2"/>
  </p:sldMasterIdLst>
  <p:notesMasterIdLst>
    <p:notesMasterId r:id="rId18"/>
  </p:notesMasterIdLst>
  <p:sldIdLst>
    <p:sldId id="305" r:id="rId3"/>
    <p:sldId id="308" r:id="rId4"/>
    <p:sldId id="310" r:id="rId5"/>
    <p:sldId id="311" r:id="rId6"/>
    <p:sldId id="312" r:id="rId7"/>
    <p:sldId id="306" r:id="rId8"/>
    <p:sldId id="307" r:id="rId9"/>
    <p:sldId id="315" r:id="rId10"/>
    <p:sldId id="317" r:id="rId11"/>
    <p:sldId id="309" r:id="rId12"/>
    <p:sldId id="318" r:id="rId13"/>
    <p:sldId id="319" r:id="rId14"/>
    <p:sldId id="320" r:id="rId15"/>
    <p:sldId id="321" r:id="rId16"/>
    <p:sldId id="32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A6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24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10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3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11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41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12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91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13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2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14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09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15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7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2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3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4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4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8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5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3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6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07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7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71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8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9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 smtClean="0"/>
              <a:t>Giáo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án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của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Nguyên</a:t>
            </a:r>
            <a:r>
              <a:rPr lang="en-SG" baseline="0" dirty="0" smtClean="0"/>
              <a:t> 0979818956</a:t>
            </a:r>
            <a:endParaRPr lang="en-SG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ACF9-D679-4696-8629-3DA69BED2266}" type="slidenum">
              <a:rPr lang="en-SG" smtClean="0">
                <a:solidFill>
                  <a:prstClr val="black"/>
                </a:solidFill>
              </a:rPr>
              <a:pPr/>
              <a:t>9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4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8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25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0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156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5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0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43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4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30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0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11/28/2022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88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2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2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7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535057"/>
            <a:ext cx="2840922" cy="2872073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489" y="593433"/>
            <a:ext cx="8571719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1681" flipH="1">
            <a:off x="-164155" y="32304"/>
            <a:ext cx="2277358" cy="2302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49" y="247332"/>
            <a:ext cx="7236579" cy="1286367"/>
          </a:xfrm>
          <a:prstGeom prst="rect">
            <a:avLst/>
          </a:prstGeom>
        </p:spPr>
      </p:pic>
      <p:pic>
        <p:nvPicPr>
          <p:cNvPr id="16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9750" y="5018396"/>
            <a:ext cx="12192000" cy="952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0748" y="1914855"/>
            <a:ext cx="11013552" cy="1791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32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vi-VN" sz="3200" b="1" i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ruyền </a:t>
            </a:r>
            <a:r>
              <a:rPr lang="vi-VN" sz="3200" b="1" i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thuyết </a:t>
            </a:r>
            <a:r>
              <a:rPr lang="vi-VN" sz="3200" kern="0" dirty="0">
                <a:solidFill>
                  <a:srgbClr val="0D0D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 loại truyện dân gian,  kể về các sự kiện và nhân vật ít nhiều có liên quan đến lịch sử, thông qua sự tưởng tượng, hư cấu.</a:t>
            </a:r>
            <a:endParaRPr lang="vi-VN" sz="3200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" name="Picture 2" descr="Con Rong chau Ti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8" y="4015328"/>
            <a:ext cx="2305918" cy="204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96003" y="6218658"/>
            <a:ext cx="2304733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RỒNG, CHÁU TIÊN</a:t>
            </a:r>
          </a:p>
        </p:txBody>
      </p:sp>
      <p:pic>
        <p:nvPicPr>
          <p:cNvPr id="20" name="Picture 4" descr="BC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56" y="4028282"/>
            <a:ext cx="2702374" cy="203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052456" y="6218657"/>
            <a:ext cx="2702374" cy="30777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99" y="4029612"/>
            <a:ext cx="2215614" cy="20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6163915" y="6218657"/>
            <a:ext cx="2139381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THÁNH GIÓNG</a:t>
            </a:r>
          </a:p>
        </p:txBody>
      </p:sp>
      <p:pic>
        <p:nvPicPr>
          <p:cNvPr id="24" name="Picture 2" descr="Son Tinh Thuy Ti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750" y="4028282"/>
            <a:ext cx="2446893" cy="202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8739275" y="6217328"/>
            <a:ext cx="2474187" cy="307777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 TINH, THỦY TINH</a:t>
            </a:r>
          </a:p>
        </p:txBody>
      </p:sp>
    </p:spTree>
    <p:extLst>
      <p:ext uri="{BB962C8B-B14F-4D97-AF65-F5344CB8AC3E}">
        <p14:creationId xmlns:p14="http://schemas.microsoft.com/office/powerpoint/2010/main" val="27143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1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1681" flipH="1">
            <a:off x="-164155" y="32304"/>
            <a:ext cx="2277358" cy="2302330"/>
          </a:xfrm>
          <a:prstGeom prst="rect">
            <a:avLst/>
          </a:prstGeom>
        </p:spPr>
      </p:pic>
      <p:pic>
        <p:nvPicPr>
          <p:cNvPr id="16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9750" y="5018396"/>
            <a:ext cx="12192000" cy="95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404" y="167661"/>
            <a:ext cx="10071465" cy="16094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375654">
            <a:off x="1598810" y="1632349"/>
            <a:ext cx="3985316" cy="4926842"/>
            <a:chOff x="3589361" y="1665027"/>
            <a:chExt cx="3985316" cy="4926842"/>
          </a:xfrm>
        </p:grpSpPr>
        <p:sp>
          <p:nvSpPr>
            <p:cNvPr id="3" name="Rectangle 2"/>
            <p:cNvSpPr/>
            <p:nvPr/>
          </p:nvSpPr>
          <p:spPr>
            <a:xfrm>
              <a:off x="3589361" y="1665027"/>
              <a:ext cx="3739487" cy="492684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图片 2" descr="图片包含 动物, 软体动物&#10;&#10;已生成高可信度的说明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643953" y="1777144"/>
              <a:ext cx="3630020" cy="91798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9064" y="2436096"/>
              <a:ext cx="2639797" cy="85961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643953" y="3095652"/>
              <a:ext cx="36300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 fontAlgn="base"/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:……........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:………….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22"/>
            <p:cNvGrpSpPr>
              <a:grpSpLocks noChangeAspect="1"/>
            </p:cNvGrpSpPr>
            <p:nvPr/>
          </p:nvGrpSpPr>
          <p:grpSpPr>
            <a:xfrm>
              <a:off x="3705366" y="3657919"/>
              <a:ext cx="3507191" cy="2420304"/>
              <a:chOff x="0" y="0"/>
              <a:chExt cx="3429000" cy="2374900"/>
            </a:xfrm>
          </p:grpSpPr>
          <p:sp>
            <p:nvSpPr>
              <p:cNvPr id="31" name="Freeform 23"/>
              <p:cNvSpPr/>
              <p:nvPr/>
            </p:nvSpPr>
            <p:spPr>
              <a:xfrm>
                <a:off x="50800" y="76200"/>
                <a:ext cx="3340100" cy="2235200"/>
              </a:xfrm>
              <a:custGeom>
                <a:avLst/>
                <a:gdLst/>
                <a:ahLst/>
                <a:cxnLst/>
                <a:rect l="l" t="t" r="r" b="b"/>
                <a:pathLst>
                  <a:path w="3340100" h="2235200">
                    <a:moveTo>
                      <a:pt x="2171700" y="25400"/>
                    </a:moveTo>
                    <a:lnTo>
                      <a:pt x="2400300" y="0"/>
                    </a:lnTo>
                    <a:lnTo>
                      <a:pt x="2641600" y="38100"/>
                    </a:lnTo>
                    <a:lnTo>
                      <a:pt x="2984500" y="38100"/>
                    </a:lnTo>
                    <a:cubicBezTo>
                      <a:pt x="2984500" y="38100"/>
                      <a:pt x="3086100" y="12700"/>
                      <a:pt x="3098800" y="38100"/>
                    </a:cubicBezTo>
                    <a:cubicBezTo>
                      <a:pt x="3111500" y="63500"/>
                      <a:pt x="3162300" y="228600"/>
                      <a:pt x="3162300" y="228600"/>
                    </a:cubicBezTo>
                    <a:cubicBezTo>
                      <a:pt x="3162300" y="228600"/>
                      <a:pt x="3213100" y="304800"/>
                      <a:pt x="3200400" y="355600"/>
                    </a:cubicBezTo>
                    <a:cubicBezTo>
                      <a:pt x="3187700" y="406400"/>
                      <a:pt x="3225800" y="520700"/>
                      <a:pt x="3225800" y="520700"/>
                    </a:cubicBezTo>
                    <a:cubicBezTo>
                      <a:pt x="3225800" y="520700"/>
                      <a:pt x="3251200" y="571500"/>
                      <a:pt x="3225800" y="622300"/>
                    </a:cubicBezTo>
                    <a:cubicBezTo>
                      <a:pt x="3225800" y="622300"/>
                      <a:pt x="3213100" y="762000"/>
                      <a:pt x="3238500" y="812800"/>
                    </a:cubicBezTo>
                    <a:cubicBezTo>
                      <a:pt x="3238500" y="812800"/>
                      <a:pt x="3276600" y="838200"/>
                      <a:pt x="3251200" y="1003300"/>
                    </a:cubicBezTo>
                    <a:lnTo>
                      <a:pt x="3263900" y="1181100"/>
                    </a:lnTo>
                    <a:cubicBezTo>
                      <a:pt x="3263900" y="1181100"/>
                      <a:pt x="3238500" y="1257300"/>
                      <a:pt x="3251200" y="1308100"/>
                    </a:cubicBezTo>
                    <a:lnTo>
                      <a:pt x="3276600" y="1562100"/>
                    </a:lnTo>
                    <a:lnTo>
                      <a:pt x="3327400" y="1701800"/>
                    </a:lnTo>
                    <a:lnTo>
                      <a:pt x="3327400" y="1854200"/>
                    </a:lnTo>
                    <a:lnTo>
                      <a:pt x="3340100" y="1955800"/>
                    </a:lnTo>
                    <a:cubicBezTo>
                      <a:pt x="3340100" y="1955800"/>
                      <a:pt x="3314700" y="2019300"/>
                      <a:pt x="3213100" y="2044700"/>
                    </a:cubicBezTo>
                    <a:cubicBezTo>
                      <a:pt x="3213100" y="2044700"/>
                      <a:pt x="3149600" y="2044700"/>
                      <a:pt x="3098800" y="2082800"/>
                    </a:cubicBezTo>
                    <a:cubicBezTo>
                      <a:pt x="3048000" y="2120900"/>
                      <a:pt x="2933700" y="2197100"/>
                      <a:pt x="2870200" y="2184400"/>
                    </a:cubicBezTo>
                    <a:cubicBezTo>
                      <a:pt x="2870200" y="2184400"/>
                      <a:pt x="2717800" y="2171700"/>
                      <a:pt x="2692400" y="2146300"/>
                    </a:cubicBezTo>
                    <a:cubicBezTo>
                      <a:pt x="2692400" y="2146300"/>
                      <a:pt x="2590800" y="2133600"/>
                      <a:pt x="2565400" y="2133600"/>
                    </a:cubicBezTo>
                    <a:cubicBezTo>
                      <a:pt x="2540000" y="2133600"/>
                      <a:pt x="2476500" y="2146300"/>
                      <a:pt x="2476500" y="2146300"/>
                    </a:cubicBezTo>
                    <a:cubicBezTo>
                      <a:pt x="2476500" y="2146300"/>
                      <a:pt x="2400300" y="2171700"/>
                      <a:pt x="2362200" y="2159000"/>
                    </a:cubicBezTo>
                    <a:cubicBezTo>
                      <a:pt x="2324100" y="2146300"/>
                      <a:pt x="2298700" y="2146300"/>
                      <a:pt x="2222500" y="2159000"/>
                    </a:cubicBezTo>
                    <a:cubicBezTo>
                      <a:pt x="2222500" y="2159000"/>
                      <a:pt x="2197100" y="2184400"/>
                      <a:pt x="2019300" y="2184400"/>
                    </a:cubicBezTo>
                    <a:cubicBezTo>
                      <a:pt x="2019300" y="2184400"/>
                      <a:pt x="1866900" y="2235200"/>
                      <a:pt x="1790700" y="2184400"/>
                    </a:cubicBezTo>
                    <a:cubicBezTo>
                      <a:pt x="1790700" y="2184400"/>
                      <a:pt x="1765300" y="2146300"/>
                      <a:pt x="1549400" y="2159000"/>
                    </a:cubicBezTo>
                    <a:cubicBezTo>
                      <a:pt x="1549400" y="2159000"/>
                      <a:pt x="1397000" y="2171700"/>
                      <a:pt x="1371600" y="2159000"/>
                    </a:cubicBezTo>
                    <a:lnTo>
                      <a:pt x="1066800" y="2197100"/>
                    </a:lnTo>
                    <a:cubicBezTo>
                      <a:pt x="1066800" y="2197100"/>
                      <a:pt x="723900" y="2184400"/>
                      <a:pt x="673100" y="2171700"/>
                    </a:cubicBezTo>
                    <a:cubicBezTo>
                      <a:pt x="622300" y="2159000"/>
                      <a:pt x="419100" y="2120900"/>
                      <a:pt x="393700" y="2146300"/>
                    </a:cubicBezTo>
                    <a:cubicBezTo>
                      <a:pt x="368300" y="2171700"/>
                      <a:pt x="215900" y="2171700"/>
                      <a:pt x="190500" y="2159000"/>
                    </a:cubicBezTo>
                    <a:cubicBezTo>
                      <a:pt x="165100" y="2146300"/>
                      <a:pt x="127000" y="2044700"/>
                      <a:pt x="114300" y="1993900"/>
                    </a:cubicBezTo>
                    <a:cubicBezTo>
                      <a:pt x="101600" y="1943100"/>
                      <a:pt x="101600" y="1803400"/>
                      <a:pt x="101600" y="1778000"/>
                    </a:cubicBezTo>
                    <a:cubicBezTo>
                      <a:pt x="101600" y="1752600"/>
                      <a:pt x="63500" y="1714500"/>
                      <a:pt x="63500" y="1714500"/>
                    </a:cubicBezTo>
                    <a:lnTo>
                      <a:pt x="88900" y="1562100"/>
                    </a:lnTo>
                    <a:cubicBezTo>
                      <a:pt x="88900" y="1562100"/>
                      <a:pt x="88900" y="1435100"/>
                      <a:pt x="63500" y="1397000"/>
                    </a:cubicBezTo>
                    <a:cubicBezTo>
                      <a:pt x="38100" y="1358900"/>
                      <a:pt x="63500" y="1206500"/>
                      <a:pt x="63500" y="1206500"/>
                    </a:cubicBezTo>
                    <a:cubicBezTo>
                      <a:pt x="63500" y="1206500"/>
                      <a:pt x="38100" y="1079500"/>
                      <a:pt x="50800" y="1041400"/>
                    </a:cubicBezTo>
                    <a:cubicBezTo>
                      <a:pt x="63500" y="1003300"/>
                      <a:pt x="76200" y="939800"/>
                      <a:pt x="76200" y="901700"/>
                    </a:cubicBezTo>
                    <a:cubicBezTo>
                      <a:pt x="76200" y="863600"/>
                      <a:pt x="50800" y="673100"/>
                      <a:pt x="50800" y="673100"/>
                    </a:cubicBezTo>
                    <a:lnTo>
                      <a:pt x="25400" y="571500"/>
                    </a:lnTo>
                    <a:cubicBezTo>
                      <a:pt x="25400" y="571500"/>
                      <a:pt x="0" y="508000"/>
                      <a:pt x="12700" y="393700"/>
                    </a:cubicBezTo>
                    <a:cubicBezTo>
                      <a:pt x="25400" y="279400"/>
                      <a:pt x="12700" y="279400"/>
                      <a:pt x="12700" y="279400"/>
                    </a:cubicBezTo>
                    <a:lnTo>
                      <a:pt x="215900" y="190500"/>
                    </a:lnTo>
                    <a:cubicBezTo>
                      <a:pt x="215900" y="190500"/>
                      <a:pt x="317500" y="76200"/>
                      <a:pt x="482600" y="76200"/>
                    </a:cubicBezTo>
                    <a:lnTo>
                      <a:pt x="609600" y="114300"/>
                    </a:lnTo>
                    <a:cubicBezTo>
                      <a:pt x="609600" y="114300"/>
                      <a:pt x="660400" y="139700"/>
                      <a:pt x="749300" y="127000"/>
                    </a:cubicBezTo>
                    <a:cubicBezTo>
                      <a:pt x="838200" y="114300"/>
                      <a:pt x="914400" y="88900"/>
                      <a:pt x="914400" y="88900"/>
                    </a:cubicBezTo>
                    <a:cubicBezTo>
                      <a:pt x="914400" y="88900"/>
                      <a:pt x="1003300" y="114300"/>
                      <a:pt x="1066800" y="88900"/>
                    </a:cubicBezTo>
                    <a:lnTo>
                      <a:pt x="1117600" y="76200"/>
                    </a:lnTo>
                    <a:lnTo>
                      <a:pt x="1143000" y="76200"/>
                    </a:lnTo>
                    <a:cubicBezTo>
                      <a:pt x="1143000" y="76200"/>
                      <a:pt x="1181100" y="50800"/>
                      <a:pt x="1206500" y="76200"/>
                    </a:cubicBezTo>
                    <a:cubicBezTo>
                      <a:pt x="1206500" y="76200"/>
                      <a:pt x="1231900" y="50800"/>
                      <a:pt x="1270000" y="63500"/>
                    </a:cubicBezTo>
                    <a:cubicBezTo>
                      <a:pt x="1270000" y="63500"/>
                      <a:pt x="1346200" y="38100"/>
                      <a:pt x="1346200" y="38100"/>
                    </a:cubicBezTo>
                    <a:cubicBezTo>
                      <a:pt x="1346200" y="38100"/>
                      <a:pt x="1435100" y="38100"/>
                      <a:pt x="1435100" y="38100"/>
                    </a:cubicBezTo>
                    <a:lnTo>
                      <a:pt x="1524000" y="63500"/>
                    </a:lnTo>
                    <a:lnTo>
                      <a:pt x="1765300" y="63500"/>
                    </a:lnTo>
                    <a:lnTo>
                      <a:pt x="1892300" y="50800"/>
                    </a:lnTo>
                    <a:lnTo>
                      <a:pt x="1943100" y="76200"/>
                    </a:lnTo>
                    <a:lnTo>
                      <a:pt x="2019300" y="50800"/>
                    </a:lnTo>
                    <a:lnTo>
                      <a:pt x="2171700" y="254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</p:sp>
          <p:sp>
            <p:nvSpPr>
              <p:cNvPr id="32" name="Freeform 24"/>
              <p:cNvSpPr/>
              <p:nvPr/>
            </p:nvSpPr>
            <p:spPr>
              <a:xfrm>
                <a:off x="0" y="0"/>
                <a:ext cx="3429000" cy="2374900"/>
              </a:xfrm>
              <a:custGeom>
                <a:avLst/>
                <a:gdLst/>
                <a:ahLst/>
                <a:cxnLst/>
                <a:rect l="l" t="t" r="r" b="b"/>
                <a:pathLst>
                  <a:path w="3429000" h="2374900">
                    <a:moveTo>
                      <a:pt x="3429000" y="2374900"/>
                    </a:moveTo>
                    <a:lnTo>
                      <a:pt x="0" y="2374900"/>
                    </a:lnTo>
                    <a:lnTo>
                      <a:pt x="0" y="0"/>
                    </a:lnTo>
                    <a:lnTo>
                      <a:pt x="3429000" y="0"/>
                    </a:lnTo>
                    <a:lnTo>
                      <a:pt x="3429000" y="237490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2902" t="-10996" r="-2492" b="-11124"/>
                </a:stretch>
              </a:blipFill>
            </p:spPr>
          </p:sp>
        </p:grpSp>
        <p:sp>
          <p:nvSpPr>
            <p:cNvPr id="6" name="Rectangle 5"/>
            <p:cNvSpPr/>
            <p:nvPr/>
          </p:nvSpPr>
          <p:spPr>
            <a:xfrm>
              <a:off x="3905604" y="3992062"/>
              <a:ext cx="3191899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076536">
                <a:lnSpc>
                  <a:spcPct val="150000"/>
                </a:lnSpc>
                <a:defRPr/>
              </a:pPr>
              <a:r>
                <a:rPr lang="vi-VN" sz="1200" b="1" dirty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 số yếu tố của truyện truyền </a:t>
              </a:r>
              <a:r>
                <a:rPr lang="vi-VN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thuyết</a:t>
              </a:r>
              <a:endParaRPr lang="en-US" sz="1200" b="1" dirty="0" smtClean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Cốt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:……………………………….</a:t>
              </a: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:………………………………</a:t>
              </a: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:…………………………………</a:t>
              </a: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:……………………………………..</a:t>
              </a:r>
            </a:p>
            <a:p>
              <a:pPr lvl="0" defTabSz="1076536">
                <a:lnSpc>
                  <a:spcPct val="150000"/>
                </a:lnSpc>
                <a:defRPr/>
              </a:pP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Yếu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200" b="1" dirty="0" err="1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ảo</a:t>
              </a:r>
              <a:r>
                <a:rPr lang="en-US" sz="1200" b="1" dirty="0" smtClean="0">
                  <a:solidFill>
                    <a:schemeClr val="accent4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:……………………………..</a:t>
              </a:r>
              <a:endParaRPr lang="vi-VN" sz="12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5" name="图片 10" descr="图片包含 植物, 餐桌, 室内, 鲜花&#10;&#10;已生成高可信度的说明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4722" flipH="1">
              <a:off x="6144786" y="5110874"/>
              <a:ext cx="1429891" cy="1395547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5951504" y="2379670"/>
            <a:ext cx="5031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50000"/>
              </a:lnSpc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77" fontAlgn="base">
              <a:lnSpc>
                <a:spcPct val="150000"/>
              </a:lnSpc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560" y="2109520"/>
            <a:ext cx="906933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Cốt truyện</a:t>
            </a:r>
            <a:r>
              <a:rPr lang="vi-VN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: Kể về cuộc đời và những chiến công của các nhân vật lịch sử, hoặc giải thích các phong tục, tập </a:t>
            </a:r>
            <a:r>
              <a:rPr lang="vi-VN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quán...</a:t>
            </a:r>
            <a:endParaRPr lang="vi-VN" sz="2800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560" y="4772552"/>
            <a:ext cx="1125218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 vật chính</a:t>
            </a:r>
            <a:r>
              <a:rPr lang="vi-VN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: là những người anh </a:t>
            </a:r>
            <a:r>
              <a:rPr lang="vi-VN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hùng, người co tài năng xuất chúng, </a:t>
            </a:r>
            <a:r>
              <a:rPr lang="vi-VN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đại diện cho nhân </a:t>
            </a:r>
            <a:r>
              <a:rPr lang="vi-VN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dân....</a:t>
            </a:r>
            <a:endParaRPr lang="vi-VN" sz="2800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10" y="235019"/>
            <a:ext cx="10071465" cy="16094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413" y="3247137"/>
            <a:ext cx="1125218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28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vi-VN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mạch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tuyến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chất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nối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tự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). </a:t>
            </a:r>
            <a:r>
              <a:rPr lang="vi-VN" sz="2800" dirty="0">
                <a:latin typeface="+mj-lt"/>
              </a:rPr>
              <a:t>Nội dung thường gồm ba phần gắn với cuộc đời của nhân vật chính: hoàn cảnh xuất hiện và thân thế; chiến công phi thường; kết cục.</a:t>
            </a:r>
            <a:endParaRPr lang="vi-VN" sz="2800" kern="0"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79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49" name="Crepe - 소녀의 고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0391" y="-887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10" y="235019"/>
            <a:ext cx="10071465" cy="16094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9988" y="1948354"/>
            <a:ext cx="1005881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kể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đọng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mang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sắc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thái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trọng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ngợi</a:t>
            </a:r>
            <a:r>
              <a:rPr lang="en-US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 ca.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9988" y="2702167"/>
            <a:ext cx="10179835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Yếu tố kì ảo </a:t>
            </a:r>
            <a:r>
              <a:rPr lang="vi-VN" sz="2800" kern="0" dirty="0">
                <a:latin typeface="Times New Roman"/>
                <a:ea typeface="Times New Roman"/>
                <a:cs typeface="Times New Roman"/>
                <a:sym typeface="Times New Roman"/>
              </a:rPr>
              <a:t>(lạ và không có thật): xuất hiện đậm nét, nhằm tôn vinh, lí tưởng hóa nhân vật và chiến công của họ</a:t>
            </a:r>
          </a:p>
        </p:txBody>
      </p:sp>
      <p:pic>
        <p:nvPicPr>
          <p:cNvPr id="14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535057"/>
            <a:ext cx="2840922" cy="28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9642" y="711412"/>
            <a:ext cx="8825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+mj-lt"/>
              </a:rPr>
              <a:t>Chọn 1 truyền thuyết yêu thích và liên hệ với tri thức ngữ văn vừa đọc: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Tóm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tắt cốt truyện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Xác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định nhân vật chính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+mj-lt"/>
              </a:rPr>
              <a:t>Chỉ </a:t>
            </a:r>
            <a:r>
              <a:rPr lang="vi-VN" sz="3200" dirty="0">
                <a:solidFill>
                  <a:srgbClr val="000000"/>
                </a:solidFill>
                <a:latin typeface="+mj-lt"/>
              </a:rPr>
              <a:t>ra yếu tố hoang đường, kì ảo sử dụng trong truyện</a:t>
            </a:r>
            <a:endParaRPr lang="vi-VN" sz="32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3" b="92917" l="79766" r="97813"/>
                    </a14:imgEffect>
                  </a14:imgLayer>
                </a14:imgProps>
              </a:ext>
            </a:extLst>
          </a:blip>
          <a:srcRect l="78460" t="30303"/>
          <a:stretch/>
        </p:blipFill>
        <p:spPr>
          <a:xfrm>
            <a:off x="8976670" y="1521358"/>
            <a:ext cx="3032307" cy="56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927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394579"/>
            <a:ext cx="2979878" cy="3012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0117" y="328869"/>
            <a:ext cx="10391765" cy="1888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6916" y="2474887"/>
            <a:ext cx="4141643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lại những từ khóa trọng tâm trong bài học ngày hôm nay.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37163" y="2474887"/>
            <a:ext cx="2169102" cy="1301461"/>
            <a:chOff x="0" y="654502"/>
            <a:chExt cx="2169102" cy="1301461"/>
          </a:xfrm>
        </p:grpSpPr>
        <p:sp>
          <p:nvSpPr>
            <p:cNvPr id="10" name="Rectangle 9"/>
            <p:cNvSpPr/>
            <p:nvPr/>
          </p:nvSpPr>
          <p:spPr>
            <a:xfrm>
              <a:off x="0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0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23175" y="2474887"/>
            <a:ext cx="2169102" cy="1301461"/>
            <a:chOff x="2386012" y="654502"/>
            <a:chExt cx="2169102" cy="1301461"/>
          </a:xfrm>
        </p:grpSpPr>
        <p:sp>
          <p:nvSpPr>
            <p:cNvPr id="16" name="Rectangle 15"/>
            <p:cNvSpPr/>
            <p:nvPr/>
          </p:nvSpPr>
          <p:spPr>
            <a:xfrm>
              <a:off x="2386012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00000"/>
                <a:satOff val="-12501"/>
                <a:lumOff val="15000"/>
                <a:alphaOff val="0"/>
              </a:schemeClr>
            </a:fillRef>
            <a:effectRef idx="0">
              <a:schemeClr val="accent2">
                <a:hueOff val="-3600000"/>
                <a:satOff val="-12501"/>
                <a:lumOff val="150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2386012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809187" y="2474887"/>
            <a:ext cx="2169102" cy="1301461"/>
            <a:chOff x="4772024" y="654502"/>
            <a:chExt cx="2169102" cy="1301461"/>
          </a:xfrm>
        </p:grpSpPr>
        <p:sp>
          <p:nvSpPr>
            <p:cNvPr id="19" name="Rectangle 18"/>
            <p:cNvSpPr/>
            <p:nvPr/>
          </p:nvSpPr>
          <p:spPr>
            <a:xfrm>
              <a:off x="4772024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00000"/>
                <a:satOff val="-25001"/>
                <a:lumOff val="30001"/>
                <a:alphaOff val="0"/>
              </a:schemeClr>
            </a:fillRef>
            <a:effectRef idx="0">
              <a:schemeClr val="accent2">
                <a:hueOff val="-7200000"/>
                <a:satOff val="-25001"/>
                <a:lumOff val="3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4772024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837978" y="4574716"/>
            <a:ext cx="2169102" cy="1301461"/>
            <a:chOff x="3579018" y="2172874"/>
            <a:chExt cx="2169102" cy="1301461"/>
          </a:xfrm>
          <a:solidFill>
            <a:srgbClr val="92D050"/>
          </a:solidFill>
        </p:grpSpPr>
        <p:sp>
          <p:nvSpPr>
            <p:cNvPr id="22" name="Rectangle 21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00000"/>
                <a:satOff val="-50003"/>
                <a:lumOff val="60001"/>
                <a:alphaOff val="0"/>
              </a:schemeClr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37163" y="4574716"/>
            <a:ext cx="2169102" cy="1301461"/>
            <a:chOff x="1193006" y="2172874"/>
            <a:chExt cx="2169102" cy="1301461"/>
          </a:xfrm>
        </p:grpSpPr>
        <p:sp>
          <p:nvSpPr>
            <p:cNvPr id="25" name="Rectangle 24"/>
            <p:cNvSpPr/>
            <p:nvPr/>
          </p:nvSpPr>
          <p:spPr>
            <a:xfrm>
              <a:off x="1193006" y="2172874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800000"/>
                <a:satOff val="-37502"/>
                <a:lumOff val="45001"/>
                <a:alphaOff val="0"/>
              </a:schemeClr>
            </a:fillRef>
            <a:effectRef idx="0">
              <a:schemeClr val="accent2">
                <a:hueOff val="-10800000"/>
                <a:satOff val="-37502"/>
                <a:lumOff val="45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1193006" y="2172874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23175" y="4574716"/>
            <a:ext cx="2169102" cy="1301461"/>
            <a:chOff x="3579018" y="2172874"/>
            <a:chExt cx="2169102" cy="1301461"/>
          </a:xfrm>
          <a:solidFill>
            <a:schemeClr val="accent5"/>
          </a:solidFill>
        </p:grpSpPr>
        <p:sp>
          <p:nvSpPr>
            <p:cNvPr id="28" name="Rectangle 27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00000"/>
                <a:satOff val="-50003"/>
                <a:lumOff val="60001"/>
                <a:alphaOff val="0"/>
              </a:schemeClr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1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7" y="574247"/>
            <a:ext cx="3714821" cy="52138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033" y="574247"/>
            <a:ext cx="3861318" cy="521380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636" y="574247"/>
            <a:ext cx="3910355" cy="52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38" y="810668"/>
            <a:ext cx="3706397" cy="4941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468" y="810668"/>
            <a:ext cx="3706398" cy="4941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399" y="810667"/>
            <a:ext cx="3706398" cy="49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8681" flipH="1">
            <a:off x="10148989" y="-1296964"/>
            <a:ext cx="3040826" cy="4968638"/>
          </a:xfrm>
          <a:prstGeom prst="rect">
            <a:avLst/>
          </a:prstGeom>
        </p:spPr>
      </p:pic>
      <p:pic>
        <p:nvPicPr>
          <p:cNvPr id="6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394579"/>
            <a:ext cx="2979878" cy="301255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4647" y="428625"/>
            <a:ext cx="11430000" cy="6000750"/>
            <a:chOff x="394647" y="428625"/>
            <a:chExt cx="11430000" cy="60007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647" y="428625"/>
              <a:ext cx="11430000" cy="60007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94647" y="428625"/>
              <a:ext cx="3071884" cy="895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46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1927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10" descr="图片包含 植物, 餐桌, 室内, 鲜花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94" y="4394579"/>
            <a:ext cx="2979878" cy="3012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303"/>
          <a:stretch/>
        </p:blipFill>
        <p:spPr>
          <a:xfrm>
            <a:off x="42134" y="1927687"/>
            <a:ext cx="12192000" cy="4865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132" y="0"/>
            <a:ext cx="12412532" cy="1774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2555" y="1334142"/>
            <a:ext cx="24203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0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38866" y="656937"/>
              <a:ext cx="1261884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prstClr val="white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I.</a:t>
              </a:r>
              <a:endParaRPr dirty="0">
                <a:solidFill>
                  <a:prstClr val="black"/>
                </a:solidFill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146" y="3120198"/>
            <a:ext cx="8613703" cy="26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7580" y="857519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2765" y="2627447"/>
            <a:ext cx="91212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914377" fontAlgn="base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Cộng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nhờ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cống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hiến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hi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endParaRPr lang="en-US" sz="3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189" indent="-457189" algn="just" defTabSz="914377" fontAlgn="base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xây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tổ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0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720" y="1664243"/>
            <a:ext cx="1052260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800" y="808178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7488" y="1664243"/>
            <a:ext cx="4608512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914377" fontAlgn="base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defTabSz="914377" fontAlgn="base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pic>
        <p:nvPicPr>
          <p:cNvPr id="12" name="图片 14" descr="图片包含 鲜花, 植物, 室内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04" y="-110836"/>
            <a:ext cx="2488867" cy="355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769">
            <a:off x="3799333" y="-1371189"/>
            <a:ext cx="4593331" cy="6551998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903" y="464417"/>
            <a:ext cx="2419952" cy="2408511"/>
            <a:chOff x="4451903" y="464417"/>
            <a:chExt cx="2419952" cy="240851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1903" y="464417"/>
              <a:ext cx="2419952" cy="23092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872768" y="656937"/>
              <a:ext cx="1794081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3800" dirty="0" smtClean="0">
                  <a:solidFill>
                    <a:prstClr val="white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II</a:t>
              </a:r>
              <a:r>
                <a:rPr lang="en-US" altLang="zh-CN" sz="13800" dirty="0">
                  <a:solidFill>
                    <a:prstClr val="white"/>
                  </a:solidFill>
                  <a:latin typeface="#9Slide03 Arima Madurai Black" panose="00000A00000000000000" pitchFamily="2" charset="0"/>
                  <a:ea typeface="黑体" panose="02010609060101010101" charset="-122"/>
                  <a:cs typeface="#9Slide03 Arima Madurai Black" panose="00000A00000000000000" pitchFamily="2" charset="0"/>
                </a:rPr>
                <a:t>.</a:t>
              </a:r>
              <a:endParaRPr dirty="0">
                <a:solidFill>
                  <a:prstClr val="black"/>
                </a:solidFill>
                <a:latin typeface="#9Slide03 Arima Madurai Black" panose="00000A00000000000000" pitchFamily="2" charset="0"/>
                <a:ea typeface="黑体" panose="02010609060101010101" charset="-122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6" y="3056440"/>
            <a:ext cx="8650297" cy="27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473</Words>
  <PresentationFormat>Widescreen</PresentationFormat>
  <Paragraphs>62</Paragraphs>
  <Slides>15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黑体</vt:lpstr>
      <vt:lpstr>#9Slide03 Arima Madurai Black</vt:lpstr>
      <vt:lpstr>Arial</vt:lpstr>
      <vt:lpstr>Calibri</vt:lpstr>
      <vt:lpstr>Calibri Light</vt:lpstr>
      <vt:lpstr>Tahoma</vt:lpstr>
      <vt:lpstr>Times New Roman</vt:lpstr>
      <vt:lpstr>Wingdings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2022-02-10T03:12:31Z</dcterms:created>
  <dcterms:modified xsi:type="dcterms:W3CDTF">2022-11-28T10:23:38Z</dcterms:modified>
</cp:coreProperties>
</file>